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43" r:id="rId4"/>
  </p:sldMasterIdLst>
  <p:notesMasterIdLst>
    <p:notesMasterId r:id="rId17"/>
  </p:notesMasterIdLst>
  <p:handoutMasterIdLst>
    <p:handoutMasterId r:id="rId18"/>
  </p:handoutMasterIdLst>
  <p:sldIdLst>
    <p:sldId id="256" r:id="rId5"/>
    <p:sldId id="257" r:id="rId6"/>
    <p:sldId id="260" r:id="rId7"/>
    <p:sldId id="258" r:id="rId8"/>
    <p:sldId id="261" r:id="rId9"/>
    <p:sldId id="286" r:id="rId10"/>
    <p:sldId id="287" r:id="rId11"/>
    <p:sldId id="288" r:id="rId12"/>
    <p:sldId id="289" r:id="rId13"/>
    <p:sldId id="267" r:id="rId14"/>
    <p:sldId id="29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89005D-12B5-4B88-A46F-486356C72BC3}" v="5" dt="2024-11-16T13:11:14.6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5" d="100"/>
          <a:sy n="105" d="100"/>
        </p:scale>
        <p:origin x="834" y="10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11/17/2024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11/17/2024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93D011-34DE-4039-A29A-96E3F8368AA0}" type="datetime1">
              <a:rPr lang="en-US" smtClean="0"/>
              <a:t>11/17/2024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a:extLst>
              <a:ext uri="{FF2B5EF4-FFF2-40B4-BE49-F238E27FC236}">
                <a16:creationId xmlns:a16="http://schemas.microsoft.com/office/drawing/2014/main" id="{0E0C6A22-5D5C-9091-B3E1-801053329D4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id="{AFDD2DC5-C593-32DE-ACF8-06F51C55EAE1}"/>
              </a:ext>
            </a:extLst>
          </p:cNvPr>
          <p:cNvGrpSpPr/>
          <p:nvPr userDrawn="1"/>
        </p:nvGrpSpPr>
        <p:grpSpPr>
          <a:xfrm>
            <a:off x="-1604709" y="-3756"/>
            <a:ext cx="13796710" cy="6861756"/>
            <a:chOff x="-1604709" y="-3756"/>
            <a:chExt cx="13796710" cy="6861756"/>
          </a:xfrm>
        </p:grpSpPr>
        <p:grpSp>
          <p:nvGrpSpPr>
            <p:cNvPr id="9" name="Group 8">
              <a:extLst>
                <a:ext uri="{FF2B5EF4-FFF2-40B4-BE49-F238E27FC236}">
                  <a16:creationId xmlns:a16="http://schemas.microsoft.com/office/drawing/2014/main" id="{7B8E9F04-8217-DC69-178B-2BDCA7F32C97}"/>
                </a:ext>
              </a:extLst>
            </p:cNvPr>
            <p:cNvGrpSpPr/>
            <p:nvPr/>
          </p:nvGrpSpPr>
          <p:grpSpPr>
            <a:xfrm>
              <a:off x="-16298" y="0"/>
              <a:ext cx="12208299" cy="6858000"/>
              <a:chOff x="-16298" y="0"/>
              <a:chExt cx="12208299" cy="6858000"/>
            </a:xfrm>
          </p:grpSpPr>
          <p:sp>
            <p:nvSpPr>
              <p:cNvPr id="16" name="Freeform: Shape 15">
                <a:extLst>
                  <a:ext uri="{FF2B5EF4-FFF2-40B4-BE49-F238E27FC236}">
                    <a16:creationId xmlns:a16="http://schemas.microsoft.com/office/drawing/2014/main" id="{BA2D33CE-253B-A90D-AA05-6D8093B47CEA}"/>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FF2F8C42-4220-AEAC-3351-1E7CD245661C}"/>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6331CBE5-E9DE-0672-1D84-3702CD5C1C97}"/>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453CC305-898B-2C3C-61E5-275FC36B9623}"/>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ight Triangle 19">
                <a:extLst>
                  <a:ext uri="{FF2B5EF4-FFF2-40B4-BE49-F238E27FC236}">
                    <a16:creationId xmlns:a16="http://schemas.microsoft.com/office/drawing/2014/main" id="{1B76E55B-67F9-CB96-015E-4ED2A518DEBF}"/>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59BEAA55-BB05-EF65-E9ED-E824EED8D6EE}"/>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Freeform: Shape 9">
              <a:extLst>
                <a:ext uri="{FF2B5EF4-FFF2-40B4-BE49-F238E27FC236}">
                  <a16:creationId xmlns:a16="http://schemas.microsoft.com/office/drawing/2014/main" id="{02D0DC3C-1491-B5A1-2E60-0579BA34AFA5}"/>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D0BE40A4-3B9A-A77E-4B5C-92B94930118A}"/>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64E0D059-E53D-AE35-4434-C7771BF16005}"/>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0F95A294-FB30-47C8-A60A-C1067FFB5DE2}"/>
                </a:ext>
              </a:extLst>
            </p:cNvPr>
            <p:cNvGrpSpPr/>
            <p:nvPr/>
          </p:nvGrpSpPr>
          <p:grpSpPr>
            <a:xfrm>
              <a:off x="-760406" y="4672937"/>
              <a:ext cx="1520812" cy="1520812"/>
              <a:chOff x="-1604709" y="3012880"/>
              <a:chExt cx="3211378" cy="3211378"/>
            </a:xfrm>
          </p:grpSpPr>
          <p:sp>
            <p:nvSpPr>
              <p:cNvPr id="14" name="Freeform: Shape 13">
                <a:extLst>
                  <a:ext uri="{FF2B5EF4-FFF2-40B4-BE49-F238E27FC236}">
                    <a16:creationId xmlns:a16="http://schemas.microsoft.com/office/drawing/2014/main" id="{5E47F5BC-D3E5-1B9D-FCE7-832440AC4D4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2">
                <a:extLst>
                  <a:ext uri="{FF2B5EF4-FFF2-40B4-BE49-F238E27FC236}">
                    <a16:creationId xmlns:a16="http://schemas.microsoft.com/office/drawing/2014/main" id="{B5C1EBBE-8F0E-7D68-CCA6-232D048D83E9}"/>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Tree>
    <p:extLst>
      <p:ext uri="{BB962C8B-B14F-4D97-AF65-F5344CB8AC3E}">
        <p14:creationId xmlns:p14="http://schemas.microsoft.com/office/powerpoint/2010/main" val="3030009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2D3321-2710-4678-ABE7-EDEFCF384F7B}" type="datetime1">
              <a:rPr lang="en-US" smtClean="0"/>
              <a:t>11/17/2024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28683392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2D3321-2710-4678-ABE7-EDEFCF384F7B}" type="datetime1">
              <a:rPr lang="en-US" smtClean="0"/>
              <a:t>11/17/2024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12672423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2D3321-2710-4678-ABE7-EDEFCF384F7B}" type="datetime1">
              <a:rPr lang="en-US" smtClean="0"/>
              <a:t>11/17/2024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61322396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2D3321-2710-4678-ABE7-EDEFCF384F7B}" type="datetime1">
              <a:rPr lang="en-US" smtClean="0"/>
              <a:t>11/17/2024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15217139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2D3321-2710-4678-ABE7-EDEFCF384F7B}" type="datetime1">
              <a:rPr lang="en-US" smtClean="0"/>
              <a:t>11/17/2024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150565259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2D3321-2710-4678-ABE7-EDEFCF384F7B}" type="datetime1">
              <a:rPr lang="en-US" smtClean="0"/>
              <a:t>11/17/2024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190014511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39D79C-371A-44E4-AF41-5007FBA5A13C}" type="datetime1">
              <a:rPr lang="en-US" smtClean="0"/>
              <a:t>11/17/2024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3221019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783BB2-9AC4-4DB9-BDEC-EBF44BD5CAB1}" type="datetime1">
              <a:rPr lang="en-US" smtClean="0"/>
              <a:t>11/17/2024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25961649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141398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203025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B20900-DA25-4ADF-A4FF-CB3A2A2CE18A}" type="datetime1">
              <a:rPr lang="en-US" smtClean="0"/>
              <a:t>11/17/2024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7" name="Rectangle 6">
            <a:extLst>
              <a:ext uri="{FF2B5EF4-FFF2-40B4-BE49-F238E27FC236}">
                <a16:creationId xmlns:a16="http://schemas.microsoft.com/office/drawing/2014/main" id="{A2FD4D27-40E4-73F5-54EE-3F0E0637F4D6}"/>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E357FAA-B6B1-D2D7-00EE-CAACF344C188}"/>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8">
            <a:extLst>
              <a:ext uri="{FF2B5EF4-FFF2-40B4-BE49-F238E27FC236}">
                <a16:creationId xmlns:a16="http://schemas.microsoft.com/office/drawing/2014/main" id="{9B3F3CD1-4AAB-9711-04F7-0425BA8353C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78A48396-591F-A25E-A065-E8D5C6E5D6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361EDD28-2D98-EBF8-9EFC-928DB2EC0643}"/>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272D4D48-D02B-DFAB-71A5-A1199E3FD0EB}"/>
              </a:ext>
            </a:extLst>
          </p:cNvPr>
          <p:cNvGrpSpPr/>
          <p:nvPr userDrawn="1"/>
        </p:nvGrpSpPr>
        <p:grpSpPr>
          <a:xfrm rot="16200000">
            <a:off x="499388" y="-322655"/>
            <a:ext cx="535531" cy="645309"/>
            <a:chOff x="10945855" y="7317026"/>
            <a:chExt cx="2483924" cy="2993104"/>
          </a:xfrm>
        </p:grpSpPr>
        <p:sp>
          <p:nvSpPr>
            <p:cNvPr id="13" name="Freeform: Shape 12">
              <a:extLst>
                <a:ext uri="{FF2B5EF4-FFF2-40B4-BE49-F238E27FC236}">
                  <a16:creationId xmlns:a16="http://schemas.microsoft.com/office/drawing/2014/main" id="{679BA01A-8E53-D230-741C-0FB83341610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A4601B2A-205F-501C-E666-179677D2B0F5}"/>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5FAFE0D-E33A-96F5-BEE8-5F6FA07743D5}"/>
              </a:ext>
            </a:extLst>
          </p:cNvPr>
          <p:cNvGrpSpPr/>
          <p:nvPr userDrawn="1"/>
        </p:nvGrpSpPr>
        <p:grpSpPr>
          <a:xfrm>
            <a:off x="-1" y="1357409"/>
            <a:ext cx="12192001" cy="4846320"/>
            <a:chOff x="-1" y="1357409"/>
            <a:chExt cx="12192001" cy="4917518"/>
          </a:xfrm>
        </p:grpSpPr>
        <p:sp>
          <p:nvSpPr>
            <p:cNvPr id="16" name="Rectangle: Single Corner Snipped 15">
              <a:extLst>
                <a:ext uri="{FF2B5EF4-FFF2-40B4-BE49-F238E27FC236}">
                  <a16:creationId xmlns:a16="http://schemas.microsoft.com/office/drawing/2014/main" id="{493462A2-5084-504D-2336-F21544D3DF89}"/>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16">
              <a:extLst>
                <a:ext uri="{FF2B5EF4-FFF2-40B4-BE49-F238E27FC236}">
                  <a16:creationId xmlns:a16="http://schemas.microsoft.com/office/drawing/2014/main" id="{A2F0BEEF-F9CE-A39A-74B2-7CC12E0B873F}"/>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17">
            <a:extLst>
              <a:ext uri="{FF2B5EF4-FFF2-40B4-BE49-F238E27FC236}">
                <a16:creationId xmlns:a16="http://schemas.microsoft.com/office/drawing/2014/main" id="{DE7001FF-9596-05FA-7AD4-1880D04E0213}"/>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7960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6468226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6E59C0-8574-4B58-960C-45F7A9BC964A}" type="datetime1">
              <a:rPr lang="en-US" smtClean="0"/>
              <a:t>11/17/2024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7" name="Rectangle 6">
            <a:extLst>
              <a:ext uri="{FF2B5EF4-FFF2-40B4-BE49-F238E27FC236}">
                <a16:creationId xmlns:a16="http://schemas.microsoft.com/office/drawing/2014/main" id="{0180C330-86C7-5AA6-A7BE-092EA1009485}"/>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5CA5BCD2-2B44-1625-896D-A9443CC98B51}"/>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0AA375B0-A351-D4E0-15F8-287F772AEDA8}"/>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41C99AAA-0FA5-4D07-3096-7E832AEE2C08}"/>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9D40039E-6738-9CD1-0BF9-3DCCF3EB06F2}"/>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A54CC118-C16E-584D-E464-D020DFAE4D90}"/>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E5D9481F-2040-F2A7-B7AC-90447071A785}"/>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76B79941-A036-E974-9A4E-F1CEAB7D4F39}"/>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3673ED4C-E26E-8891-02ED-5DEA42622CB1}"/>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21A9C659-09C8-CB28-769C-4FFD95EB1F1A}"/>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45C3E06B-A9E3-16C7-7E35-4FA35B531435}"/>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4D08B5F4-BFEE-FD22-C5EA-FED219696433}"/>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49B37CE0-CCE2-3A88-FD03-FDB964800495}"/>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64073059-4E49-EA21-2B44-8F7000C6AD82}"/>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54C6DA88-90C2-1302-F00F-7E6EC5198A2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035521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F98ACC-5261-4551-B907-1A28839BEC7F}" type="datetime1">
              <a:rPr lang="en-US" smtClean="0"/>
              <a:t>11/17/2024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id="{44C2660D-A10E-F225-5E81-10551FF0ABBE}"/>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C354E5A6-F445-CC64-ED91-5E33E1865699}"/>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8AAFCE94-5A98-A8F4-ACF4-3C5CF7AC2451}"/>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5FAC11F8-4C71-6736-D7EE-D99B8B4666F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68A28BC7-8AE4-CD57-6C77-CA507173177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57AD68FE-2EE3-2E03-39E5-D104D181BAD1}"/>
              </a:ext>
            </a:extLst>
          </p:cNvPr>
          <p:cNvGrpSpPr/>
          <p:nvPr userDrawn="1"/>
        </p:nvGrpSpPr>
        <p:grpSpPr>
          <a:xfrm rot="16200000">
            <a:off x="499388" y="-322655"/>
            <a:ext cx="535531" cy="645309"/>
            <a:chOff x="10945855" y="7317026"/>
            <a:chExt cx="2483924" cy="2993104"/>
          </a:xfrm>
        </p:grpSpPr>
        <p:sp>
          <p:nvSpPr>
            <p:cNvPr id="14" name="Freeform: Shape 13">
              <a:extLst>
                <a:ext uri="{FF2B5EF4-FFF2-40B4-BE49-F238E27FC236}">
                  <a16:creationId xmlns:a16="http://schemas.microsoft.com/office/drawing/2014/main" id="{A6C5CBC0-C2AF-3580-5026-ED94D50D7543}"/>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E8199866-8359-2A23-0E41-8DE388091EC7}"/>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A5F5D06C-A0AB-77A6-53FA-6B02B49DB350}"/>
              </a:ext>
            </a:extLst>
          </p:cNvPr>
          <p:cNvGrpSpPr/>
          <p:nvPr userDrawn="1"/>
        </p:nvGrpSpPr>
        <p:grpSpPr>
          <a:xfrm>
            <a:off x="-1" y="1357409"/>
            <a:ext cx="12192001" cy="4846320"/>
            <a:chOff x="-1" y="1357409"/>
            <a:chExt cx="12192001" cy="4917518"/>
          </a:xfrm>
        </p:grpSpPr>
        <p:sp>
          <p:nvSpPr>
            <p:cNvPr id="17" name="Rectangle: Single Corner Snipped 16">
              <a:extLst>
                <a:ext uri="{FF2B5EF4-FFF2-40B4-BE49-F238E27FC236}">
                  <a16:creationId xmlns:a16="http://schemas.microsoft.com/office/drawing/2014/main" id="{B873F4AA-FDEA-F021-CB2F-3A6581605625}"/>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8" name="Rectangle: Single Corner Snipped 17">
              <a:extLst>
                <a:ext uri="{FF2B5EF4-FFF2-40B4-BE49-F238E27FC236}">
                  <a16:creationId xmlns:a16="http://schemas.microsoft.com/office/drawing/2014/main" id="{EB3E5CCD-B844-6D7D-A518-C0157A6381F8}"/>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18">
            <a:extLst>
              <a:ext uri="{FF2B5EF4-FFF2-40B4-BE49-F238E27FC236}">
                <a16:creationId xmlns:a16="http://schemas.microsoft.com/office/drawing/2014/main" id="{5F0886CD-11CC-89DC-2559-AB6E89E0C229}"/>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792734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44B306-2A65-4A9B-8058-13310DD01B52}" type="datetime1">
              <a:rPr lang="en-US" smtClean="0"/>
              <a:t>11/17/2024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10" name="Rectangle 9">
            <a:extLst>
              <a:ext uri="{FF2B5EF4-FFF2-40B4-BE49-F238E27FC236}">
                <a16:creationId xmlns:a16="http://schemas.microsoft.com/office/drawing/2014/main" id="{C37F35DB-0E71-B81B-FC0F-14ACED61E35A}"/>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1B5FC8A3-63FA-7630-77B2-F7114FA48E84}"/>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B8CB8D9A-EC17-0DDF-57D9-BD9465335487}"/>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267A5D93-193F-591C-B496-8616A8596CA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5BBC2E70-C441-9E77-F960-807A295D2A99}"/>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a16="http://schemas.microsoft.com/office/drawing/2014/main" id="{5E02ED68-33C4-BF53-9008-ADD9034A5954}"/>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99D4DCF2-78DE-399C-1BF4-B8F7C5279C9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6C3EB4EA-BAFC-3E82-A849-4692C661EE47}"/>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8" name="Group 17">
            <a:extLst>
              <a:ext uri="{FF2B5EF4-FFF2-40B4-BE49-F238E27FC236}">
                <a16:creationId xmlns:a16="http://schemas.microsoft.com/office/drawing/2014/main" id="{25476EA4-C957-6087-1F39-0DE5A3C9C28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96D54B91-0A6F-74BF-A489-A3A543E78AAD}"/>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0" name="Rectangle: Single Corner Snipped 19">
              <a:extLst>
                <a:ext uri="{FF2B5EF4-FFF2-40B4-BE49-F238E27FC236}">
                  <a16:creationId xmlns:a16="http://schemas.microsoft.com/office/drawing/2014/main" id="{B32A5E40-EF0E-F1EA-D6BF-8A83E69E1060}"/>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1" name="Freeform: Shape 20">
            <a:extLst>
              <a:ext uri="{FF2B5EF4-FFF2-40B4-BE49-F238E27FC236}">
                <a16:creationId xmlns:a16="http://schemas.microsoft.com/office/drawing/2014/main" id="{99D52956-ED9F-7492-F54B-93AC67C9E2A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48619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FA32D7-9D94-4D0E-BFE9-57BE094789AC}" type="datetime1">
              <a:rPr lang="en-US" smtClean="0"/>
              <a:t>11/17/2024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6" name="Rectangle 5">
            <a:extLst>
              <a:ext uri="{FF2B5EF4-FFF2-40B4-BE49-F238E27FC236}">
                <a16:creationId xmlns:a16="http://schemas.microsoft.com/office/drawing/2014/main" id="{CF51A6C9-1A60-2D3D-3494-6E3D013A95B7}"/>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6">
            <a:extLst>
              <a:ext uri="{FF2B5EF4-FFF2-40B4-BE49-F238E27FC236}">
                <a16:creationId xmlns:a16="http://schemas.microsoft.com/office/drawing/2014/main" id="{3F11C42F-2B1B-8FDC-6C3A-7F8F6D4AA368}"/>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92BD02AF-E0C7-AB42-A331-02429EA84075}"/>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8">
            <a:extLst>
              <a:ext uri="{FF2B5EF4-FFF2-40B4-BE49-F238E27FC236}">
                <a16:creationId xmlns:a16="http://schemas.microsoft.com/office/drawing/2014/main" id="{86DCD43E-66BC-2239-DAF8-A5CB8BDCDE4F}"/>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ED81137B-E6D7-5625-33B2-5B2804522698}"/>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1" name="Group 10">
            <a:extLst>
              <a:ext uri="{FF2B5EF4-FFF2-40B4-BE49-F238E27FC236}">
                <a16:creationId xmlns:a16="http://schemas.microsoft.com/office/drawing/2014/main" id="{6B60013A-4DAB-E8B7-CBC8-8DF17B481E95}"/>
              </a:ext>
            </a:extLst>
          </p:cNvPr>
          <p:cNvGrpSpPr/>
          <p:nvPr userDrawn="1"/>
        </p:nvGrpSpPr>
        <p:grpSpPr>
          <a:xfrm rot="16200000">
            <a:off x="499388" y="-322655"/>
            <a:ext cx="535531" cy="645309"/>
            <a:chOff x="10945855" y="7317026"/>
            <a:chExt cx="2483924" cy="2993104"/>
          </a:xfrm>
        </p:grpSpPr>
        <p:sp>
          <p:nvSpPr>
            <p:cNvPr id="12" name="Freeform: Shape 11">
              <a:extLst>
                <a:ext uri="{FF2B5EF4-FFF2-40B4-BE49-F238E27FC236}">
                  <a16:creationId xmlns:a16="http://schemas.microsoft.com/office/drawing/2014/main" id="{574302A3-215B-9615-C280-924762F15031}"/>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94306C1E-7919-43BF-7C8D-9F7F16762DFC}"/>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4" name="Group 13">
            <a:extLst>
              <a:ext uri="{FF2B5EF4-FFF2-40B4-BE49-F238E27FC236}">
                <a16:creationId xmlns:a16="http://schemas.microsoft.com/office/drawing/2014/main" id="{C4EA6110-0D22-C8A2-CE26-230A6E495E40}"/>
              </a:ext>
            </a:extLst>
          </p:cNvPr>
          <p:cNvGrpSpPr/>
          <p:nvPr userDrawn="1"/>
        </p:nvGrpSpPr>
        <p:grpSpPr>
          <a:xfrm>
            <a:off x="-1" y="1357409"/>
            <a:ext cx="12192001" cy="4846320"/>
            <a:chOff x="-1" y="1357409"/>
            <a:chExt cx="12192001" cy="4917518"/>
          </a:xfrm>
        </p:grpSpPr>
        <p:sp>
          <p:nvSpPr>
            <p:cNvPr id="15" name="Rectangle: Single Corner Snipped 14">
              <a:extLst>
                <a:ext uri="{FF2B5EF4-FFF2-40B4-BE49-F238E27FC236}">
                  <a16:creationId xmlns:a16="http://schemas.microsoft.com/office/drawing/2014/main" id="{8BD8FB7B-B3C5-2056-24CC-9775A6BC9A38}"/>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6" name="Rectangle: Single Corner Snipped 15">
              <a:extLst>
                <a:ext uri="{FF2B5EF4-FFF2-40B4-BE49-F238E27FC236}">
                  <a16:creationId xmlns:a16="http://schemas.microsoft.com/office/drawing/2014/main" id="{DF54EC14-839A-91C5-7565-F55CE3AC125D}"/>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Freeform: Shape 16">
            <a:extLst>
              <a:ext uri="{FF2B5EF4-FFF2-40B4-BE49-F238E27FC236}">
                <a16:creationId xmlns:a16="http://schemas.microsoft.com/office/drawing/2014/main" id="{36AE90A2-A587-6A8F-FA2F-EE2583E518C7}"/>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683501692"/>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5F4FA-9D85-4BC6-9AB5-AEBDB4EE148C}" type="datetime1">
              <a:rPr lang="en-US" smtClean="0"/>
              <a:t>11/17/2024</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5" name="Rectangle 4">
            <a:extLst>
              <a:ext uri="{FF2B5EF4-FFF2-40B4-BE49-F238E27FC236}">
                <a16:creationId xmlns:a16="http://schemas.microsoft.com/office/drawing/2014/main" id="{A0BFE192-2E76-38BE-4270-99A20CDB7FE8}"/>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reeform: Shape 9">
            <a:extLst>
              <a:ext uri="{FF2B5EF4-FFF2-40B4-BE49-F238E27FC236}">
                <a16:creationId xmlns:a16="http://schemas.microsoft.com/office/drawing/2014/main" id="{91E2E60D-A627-6F5E-95D1-4907794963FA}"/>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7" name="Freeform: Shape 17">
            <a:extLst>
              <a:ext uri="{FF2B5EF4-FFF2-40B4-BE49-F238E27FC236}">
                <a16:creationId xmlns:a16="http://schemas.microsoft.com/office/drawing/2014/main" id="{89923B72-31F1-653C-9588-7F49258CEB15}"/>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1">
            <a:extLst>
              <a:ext uri="{FF2B5EF4-FFF2-40B4-BE49-F238E27FC236}">
                <a16:creationId xmlns:a16="http://schemas.microsoft.com/office/drawing/2014/main" id="{76C0F684-5134-E6B0-D10F-1BB3D16C7684}"/>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7">
            <a:extLst>
              <a:ext uri="{FF2B5EF4-FFF2-40B4-BE49-F238E27FC236}">
                <a16:creationId xmlns:a16="http://schemas.microsoft.com/office/drawing/2014/main" id="{850719E8-83F1-34B5-2148-58BCE1446D0B}"/>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0" name="Group 9">
            <a:extLst>
              <a:ext uri="{FF2B5EF4-FFF2-40B4-BE49-F238E27FC236}">
                <a16:creationId xmlns:a16="http://schemas.microsoft.com/office/drawing/2014/main" id="{59E4DB47-DDB4-F1E1-CF40-667F3BE14D78}"/>
              </a:ext>
            </a:extLst>
          </p:cNvPr>
          <p:cNvGrpSpPr/>
          <p:nvPr userDrawn="1"/>
        </p:nvGrpSpPr>
        <p:grpSpPr>
          <a:xfrm rot="16200000">
            <a:off x="499388" y="-322655"/>
            <a:ext cx="535531" cy="645309"/>
            <a:chOff x="10945855" y="7317026"/>
            <a:chExt cx="2483924" cy="2993104"/>
          </a:xfrm>
        </p:grpSpPr>
        <p:sp>
          <p:nvSpPr>
            <p:cNvPr id="11" name="Freeform: Shape 15">
              <a:extLst>
                <a:ext uri="{FF2B5EF4-FFF2-40B4-BE49-F238E27FC236}">
                  <a16:creationId xmlns:a16="http://schemas.microsoft.com/office/drawing/2014/main" id="{EA9D08ED-70E9-7D81-1278-152959A8CE0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6">
              <a:extLst>
                <a:ext uri="{FF2B5EF4-FFF2-40B4-BE49-F238E27FC236}">
                  <a16:creationId xmlns:a16="http://schemas.microsoft.com/office/drawing/2014/main" id="{63E37FDD-5CFB-7C3E-1605-7F662C59D8A9}"/>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3" name="Freeform: Shape 23">
            <a:extLst>
              <a:ext uri="{FF2B5EF4-FFF2-40B4-BE49-F238E27FC236}">
                <a16:creationId xmlns:a16="http://schemas.microsoft.com/office/drawing/2014/main" id="{C1691C1F-9635-E500-FB7C-958D3FB56A41}"/>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16335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B67B76-1DF9-4C70-8DF6-F949CB16BF09}" type="datetime1">
              <a:rPr lang="en-US" smtClean="0"/>
              <a:t>11/17/2024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id="{72EF8321-19C7-0580-AA2E-AD5650ED1D3A}"/>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695D1B4F-AA1E-94DE-B13A-E53E5C3A99F5}"/>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97949B9B-410E-5C01-AA5D-A10091293BB7}"/>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F9A2B58F-E410-7304-645E-D8EE17169DD6}"/>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249532C9-8C6C-B56C-D6C8-9644ED0459E2}"/>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id="{B1BB8BC5-C6F8-9393-385B-2566F6653491}"/>
              </a:ext>
            </a:extLst>
          </p:cNvPr>
          <p:cNvGrpSpPr/>
          <p:nvPr userDrawn="1"/>
        </p:nvGrpSpPr>
        <p:grpSpPr>
          <a:xfrm rot="16200000">
            <a:off x="499388" y="-322655"/>
            <a:ext cx="535531" cy="645309"/>
            <a:chOff x="10945855" y="7317026"/>
            <a:chExt cx="2483924" cy="2993104"/>
          </a:xfrm>
        </p:grpSpPr>
        <p:sp>
          <p:nvSpPr>
            <p:cNvPr id="14" name="Freeform: Shape 13">
              <a:extLst>
                <a:ext uri="{FF2B5EF4-FFF2-40B4-BE49-F238E27FC236}">
                  <a16:creationId xmlns:a16="http://schemas.microsoft.com/office/drawing/2014/main" id="{A82975F8-1303-0E24-17FD-CE856B29710E}"/>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F9D62CD2-7F0E-9BAD-CFE8-1A3E619843A1}"/>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4A513BA3-F325-34BC-44D6-E4CC01B5DFFB}"/>
              </a:ext>
            </a:extLst>
          </p:cNvPr>
          <p:cNvGrpSpPr/>
          <p:nvPr userDrawn="1"/>
        </p:nvGrpSpPr>
        <p:grpSpPr>
          <a:xfrm>
            <a:off x="-1" y="1357409"/>
            <a:ext cx="12192001" cy="4846320"/>
            <a:chOff x="-1" y="1357409"/>
            <a:chExt cx="12192001" cy="4917518"/>
          </a:xfrm>
        </p:grpSpPr>
        <p:sp>
          <p:nvSpPr>
            <p:cNvPr id="17" name="Rectangle: Single Corner Snipped 16">
              <a:extLst>
                <a:ext uri="{FF2B5EF4-FFF2-40B4-BE49-F238E27FC236}">
                  <a16:creationId xmlns:a16="http://schemas.microsoft.com/office/drawing/2014/main" id="{9216541E-6A9B-3B1D-2069-5E3B44661C2A}"/>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Single Corner Snipped 17">
              <a:extLst>
                <a:ext uri="{FF2B5EF4-FFF2-40B4-BE49-F238E27FC236}">
                  <a16:creationId xmlns:a16="http://schemas.microsoft.com/office/drawing/2014/main" id="{FD01B775-AEE6-315E-A0B4-B67279458806}"/>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18">
            <a:extLst>
              <a:ext uri="{FF2B5EF4-FFF2-40B4-BE49-F238E27FC236}">
                <a16:creationId xmlns:a16="http://schemas.microsoft.com/office/drawing/2014/main" id="{C0D458C5-0CEE-9C00-A110-40DDB672F223}"/>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56674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F62D3321-2710-4678-ABE7-EDEFCF384F7B}" type="datetime1">
              <a:rPr lang="en-US" smtClean="0"/>
              <a:t>11/17/2024</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r>
              <a:rPr lang="en-US"/>
              <a:t>
              </a:t>
            </a:r>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35372241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62D3321-2710-4678-ABE7-EDEFCF384F7B}" type="datetime1">
              <a:rPr lang="en-US" smtClean="0"/>
              <a:t>11/17/2024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r>
              <a:rPr lang="en-US"/>
              <a:t>
              </a:t>
            </a:r>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263D6C4-4840-40CC-AC84-17E24B3B7BDE}" type="slidenum">
              <a:rPr lang="en-US" noProof="0" smtClean="0"/>
              <a:t>‹#›</a:t>
            </a:fld>
            <a:endParaRPr lang="en-US" noProof="0" dirty="0"/>
          </a:p>
        </p:txBody>
      </p:sp>
      <p:sp>
        <p:nvSpPr>
          <p:cNvPr id="7" name="Rectangle 6">
            <a:extLst>
              <a:ext uri="{FF2B5EF4-FFF2-40B4-BE49-F238E27FC236}">
                <a16:creationId xmlns:a16="http://schemas.microsoft.com/office/drawing/2014/main" id="{6D1F601B-7CA4-1C04-ED9D-5E772EF8E6B4}"/>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F18EBE4D-C26B-05E4-D2AF-30B13C4964FD}"/>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7">
            <a:extLst>
              <a:ext uri="{FF2B5EF4-FFF2-40B4-BE49-F238E27FC236}">
                <a16:creationId xmlns:a16="http://schemas.microsoft.com/office/drawing/2014/main" id="{4F6596CA-30DF-D72A-A756-57462F240A7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9">
            <a:extLst>
              <a:ext uri="{FF2B5EF4-FFF2-40B4-BE49-F238E27FC236}">
                <a16:creationId xmlns:a16="http://schemas.microsoft.com/office/drawing/2014/main" id="{8E64B81C-FD50-0023-AF02-1E3523D4CC80}"/>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7">
            <a:extLst>
              <a:ext uri="{FF2B5EF4-FFF2-40B4-BE49-F238E27FC236}">
                <a16:creationId xmlns:a16="http://schemas.microsoft.com/office/drawing/2014/main" id="{B31691D6-857A-77C8-158E-AAC6EFB97C19}"/>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38E015B0-D8CE-E39F-CA45-153FB2D3F5D7}"/>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3" name="Group 12">
            <a:extLst>
              <a:ext uri="{FF2B5EF4-FFF2-40B4-BE49-F238E27FC236}">
                <a16:creationId xmlns:a16="http://schemas.microsoft.com/office/drawing/2014/main" id="{645C745C-98B9-B924-7ECA-DAAF7EA7A759}"/>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id="{41151FBD-B31E-88E2-0E18-5B2D4FC025BD}"/>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6">
              <a:extLst>
                <a:ext uri="{FF2B5EF4-FFF2-40B4-BE49-F238E27FC236}">
                  <a16:creationId xmlns:a16="http://schemas.microsoft.com/office/drawing/2014/main" id="{82FF7F92-C44B-BDDE-193F-51AA7BBA030D}"/>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8853800A-9B49-CCC2-7363-60B93B323945}"/>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id="{ACF4C2D6-CBA6-9540-522B-D9DE611750B7}"/>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8" name="Rectangle: Single Corner Snipped 2">
              <a:extLst>
                <a:ext uri="{FF2B5EF4-FFF2-40B4-BE49-F238E27FC236}">
                  <a16:creationId xmlns:a16="http://schemas.microsoft.com/office/drawing/2014/main" id="{66BA9662-902A-A129-C256-459AC3288A26}"/>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18">
            <a:extLst>
              <a:ext uri="{FF2B5EF4-FFF2-40B4-BE49-F238E27FC236}">
                <a16:creationId xmlns:a16="http://schemas.microsoft.com/office/drawing/2014/main" id="{6FAB6B2F-EB45-E842-11CD-2BD56FAE3EB8}"/>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Slide Number Placeholder 4">
            <a:extLst>
              <a:ext uri="{FF2B5EF4-FFF2-40B4-BE49-F238E27FC236}">
                <a16:creationId xmlns:a16="http://schemas.microsoft.com/office/drawing/2014/main" id="{719DDB37-A0E8-66DC-9F84-77E1ACFCDB24}"/>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306536928"/>
      </p:ext>
    </p:extLst>
  </p:cSld>
  <p:clrMap bg1="dk1" tx1="lt1" bg2="dk2" tx2="lt2" accent1="accent1" accent2="accent2" accent3="accent3" accent4="accent4" accent5="accent5" accent6="accent6" hlink="hlink" folHlink="folHlink"/>
  <p:sldLayoutIdLst>
    <p:sldLayoutId id="2147484444" r:id="rId1"/>
    <p:sldLayoutId id="2147484445" r:id="rId2"/>
    <p:sldLayoutId id="2147484446" r:id="rId3"/>
    <p:sldLayoutId id="2147484447" r:id="rId4"/>
    <p:sldLayoutId id="2147484448" r:id="rId5"/>
    <p:sldLayoutId id="2147484449" r:id="rId6"/>
    <p:sldLayoutId id="2147484450" r:id="rId7"/>
    <p:sldLayoutId id="2147484451" r:id="rId8"/>
    <p:sldLayoutId id="2147484452" r:id="rId9"/>
    <p:sldLayoutId id="2147484453" r:id="rId10"/>
    <p:sldLayoutId id="2147484454" r:id="rId11"/>
    <p:sldLayoutId id="2147484455" r:id="rId12"/>
    <p:sldLayoutId id="2147484456" r:id="rId13"/>
    <p:sldLayoutId id="2147484457" r:id="rId14"/>
    <p:sldLayoutId id="2147484458" r:id="rId15"/>
    <p:sldLayoutId id="2147484459" r:id="rId16"/>
    <p:sldLayoutId id="2147484460" r:id="rId17"/>
    <p:sldLayoutId id="2147484461" r:id="rId18"/>
    <p:sldLayoutId id="2147484465" r:id="rId19"/>
    <p:sldLayoutId id="2147484466" r:id="rId20"/>
    <p:sldLayoutId id="2147483651" r:id="rId21"/>
    <p:sldLayoutId id="2147483661" r:id="rId22"/>
    <p:sldLayoutId id="2147483674" r:id="rId23"/>
    <p:sldLayoutId id="2147483665" r:id="rId24"/>
    <p:sldLayoutId id="2147483673" r:id="rId25"/>
    <p:sldLayoutId id="2147483675" r:id="rId26"/>
    <p:sldLayoutId id="2147483676" r:id="rId27"/>
    <p:sldLayoutId id="2147483672" r:id="rId28"/>
  </p:sldLayoutIdLst>
  <p:hf sldNum="0" hdr="0" ftr="0" dt="0"/>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penclipart.org/detail/144715/fwd__bubble_hand_drawn-by-rejon-177666"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svgsilh.com/image/2075434.html" TargetMode="Externa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ikomalgupta/movie_rating_prediction" TargetMode="External"/><Relationship Id="rId2" Type="http://schemas.openxmlformats.org/officeDocument/2006/relationships/hyperlink" Target="https://www.kaggle.com/datasets/octopusteam/imdb-top-1000-tv-series" TargetMode="External"/><Relationship Id="rId1" Type="http://schemas.openxmlformats.org/officeDocument/2006/relationships/slideLayout" Target="../slideLayouts/slideLayout19.xml"/><Relationship Id="rId4" Type="http://schemas.openxmlformats.org/officeDocument/2006/relationships/hyperlink" Target="https://movieratingprediction.streamlit.app/"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www.linkedin.com/in/komal938" TargetMode="Externa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hyperlink" Target="https://movieratingprediction.streamlit.app/"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301411" y="1345915"/>
            <a:ext cx="7537533" cy="2260313"/>
          </a:xfrm>
        </p:spPr>
        <p:txBody>
          <a:bodyPr/>
          <a:lstStyle/>
          <a:p>
            <a:r>
              <a:rPr lang="en-US" dirty="0">
                <a:solidFill>
                  <a:schemeClr val="accent1">
                    <a:lumMod val="60000"/>
                    <a:lumOff val="40000"/>
                  </a:schemeClr>
                </a:solidFill>
              </a:rPr>
              <a:t>Movie Rating Prediction App</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6191250" y="3514725"/>
            <a:ext cx="3647694" cy="553841"/>
          </a:xfrm>
        </p:spPr>
        <p:txBody>
          <a:bodyPr>
            <a:normAutofit/>
          </a:bodyPr>
          <a:lstStyle/>
          <a:p>
            <a:pPr marL="0" indent="0">
              <a:buNone/>
            </a:pPr>
            <a:r>
              <a:rPr lang="en-US" dirty="0"/>
              <a:t> Machine Learning Project </a:t>
            </a:r>
          </a:p>
        </p:txBody>
      </p:sp>
      <p:sp>
        <p:nvSpPr>
          <p:cNvPr id="6" name="TextBox 5">
            <a:extLst>
              <a:ext uri="{FF2B5EF4-FFF2-40B4-BE49-F238E27FC236}">
                <a16:creationId xmlns:a16="http://schemas.microsoft.com/office/drawing/2014/main" id="{A6E4DA2F-0508-B593-926C-BAC4E2FB51F8}"/>
              </a:ext>
            </a:extLst>
          </p:cNvPr>
          <p:cNvSpPr txBox="1"/>
          <p:nvPr/>
        </p:nvSpPr>
        <p:spPr>
          <a:xfrm>
            <a:off x="8277225" y="3882878"/>
            <a:ext cx="2066925" cy="58477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sz="1600" b="1" i="1" dirty="0">
                <a:solidFill>
                  <a:schemeClr val="tx1">
                    <a:lumMod val="95000"/>
                  </a:schemeClr>
                </a:solidFill>
              </a:rPr>
              <a:t>Komal Gupta </a:t>
            </a:r>
          </a:p>
          <a:p>
            <a:endParaRPr lang="en-IN" sz="1600" b="1" i="1" dirty="0">
              <a:solidFill>
                <a:schemeClr val="tx1">
                  <a:lumMod val="95000"/>
                </a:schemeClr>
              </a:solidFill>
            </a:endParaRPr>
          </a:p>
        </p:txBody>
      </p:sp>
      <p:pic>
        <p:nvPicPr>
          <p:cNvPr id="12" name="Picture 11">
            <a:extLst>
              <a:ext uri="{FF2B5EF4-FFF2-40B4-BE49-F238E27FC236}">
                <a16:creationId xmlns:a16="http://schemas.microsoft.com/office/drawing/2014/main" id="{C6C6CA61-9A98-669F-5C83-821B1E3012E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179803" y="2008912"/>
            <a:ext cx="1377685" cy="1597316"/>
          </a:xfrm>
          <a:prstGeom prst="rect">
            <a:avLst/>
          </a:prstGeom>
        </p:spPr>
      </p:pic>
      <p:pic>
        <p:nvPicPr>
          <p:cNvPr id="16" name="Graphic 15">
            <a:extLst>
              <a:ext uri="{FF2B5EF4-FFF2-40B4-BE49-F238E27FC236}">
                <a16:creationId xmlns:a16="http://schemas.microsoft.com/office/drawing/2014/main" id="{BDD22341-9CAD-3A77-3A06-2D7FD116CB5B}"/>
              </a:ext>
            </a:extLst>
          </p:cNvPr>
          <p:cNvPicPr>
            <a:picLocks noChangeAspect="1"/>
          </p:cNvPicPr>
          <p:nvPr/>
        </p:nvPicPr>
        <p:blipFill>
          <a:blip r:embed="rId4">
            <a:extLs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a:off x="8843962" y="4853479"/>
            <a:ext cx="3000375" cy="1843118"/>
          </a:xfrm>
          <a:prstGeom prst="rect">
            <a:avLst/>
          </a:prstGeom>
        </p:spPr>
      </p:pic>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352424" y="0"/>
            <a:ext cx="11487151" cy="762000"/>
          </a:xfrm>
        </p:spPr>
        <p:txBody>
          <a:bodyPr>
            <a:normAutofit/>
          </a:bodyPr>
          <a:lstStyle/>
          <a:p>
            <a:pPr algn="ctr"/>
            <a:r>
              <a:rPr lang="en-US" b="1" u="sng" dirty="0">
                <a:solidFill>
                  <a:schemeClr val="accent1">
                    <a:lumMod val="60000"/>
                    <a:lumOff val="40000"/>
                  </a:schemeClr>
                </a:solidFill>
              </a:rPr>
              <a:t>FUTURE WORK &amp; CONCLUSION </a:t>
            </a:r>
          </a:p>
        </p:txBody>
      </p:sp>
      <p:sp>
        <p:nvSpPr>
          <p:cNvPr id="3" name="Title 5">
            <a:extLst>
              <a:ext uri="{FF2B5EF4-FFF2-40B4-BE49-F238E27FC236}">
                <a16:creationId xmlns:a16="http://schemas.microsoft.com/office/drawing/2014/main" id="{46066729-ABE1-501E-AA8D-9EB56D8ACD38}"/>
              </a:ext>
            </a:extLst>
          </p:cNvPr>
          <p:cNvSpPr txBox="1">
            <a:spLocks/>
          </p:cNvSpPr>
          <p:nvPr/>
        </p:nvSpPr>
        <p:spPr>
          <a:xfrm>
            <a:off x="212215" y="671703"/>
            <a:ext cx="11487151" cy="4064889"/>
          </a:xfrm>
          <a:prstGeom prst="rect">
            <a:avLst/>
          </a:prstGeom>
        </p:spPr>
        <p:txBody>
          <a:bodyPr vert="horz" lIns="91440" tIns="45720" rIns="91440" bIns="45720" rtlCol="0" anchor="t">
            <a:normAutofit/>
          </a:bodyPr>
          <a:lstStyle>
            <a:lvl1pPr algn="l" defTabSz="457200" rtl="0" eaLnBrk="1" latinLnBrk="0" hangingPunct="1">
              <a:lnSpc>
                <a:spcPct val="100000"/>
              </a:lnSpc>
              <a:spcBef>
                <a:spcPct val="0"/>
              </a:spcBef>
              <a:buNone/>
              <a:defRPr lang="en-GB" sz="3200" b="0" i="0" kern="1200" cap="all" dirty="0">
                <a:ln w="3175" cmpd="sng">
                  <a:noFill/>
                </a:ln>
                <a:solidFill>
                  <a:schemeClr val="bg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u="sng" dirty="0">
                <a:effectLst>
                  <a:glow rad="38100">
                    <a:schemeClr val="bg1">
                      <a:lumMod val="65000"/>
                      <a:lumOff val="35000"/>
                      <a:alpha val="40000"/>
                    </a:schemeClr>
                  </a:glow>
                </a:effectLst>
              </a:rPr>
              <a:t>FUTURE WORK:</a:t>
            </a:r>
            <a:endParaRPr lang="en-US" sz="2000" dirty="0">
              <a:solidFill>
                <a:schemeClr val="tx1"/>
              </a:solidFill>
              <a:effectLst>
                <a:glow rad="38100">
                  <a:schemeClr val="bg1">
                    <a:lumMod val="65000"/>
                    <a:lumOff val="35000"/>
                    <a:alpha val="40000"/>
                  </a:schemeClr>
                </a:glow>
              </a:effectLst>
            </a:endParaRPr>
          </a:p>
          <a:p>
            <a:r>
              <a:rPr lang="en-US" sz="2000" dirty="0">
                <a:solidFill>
                  <a:schemeClr val="tx1"/>
                </a:solidFill>
                <a:effectLst>
                  <a:glow rad="38100">
                    <a:schemeClr val="bg1">
                      <a:lumMod val="65000"/>
                      <a:lumOff val="35000"/>
                      <a:alpha val="40000"/>
                    </a:schemeClr>
                  </a:glow>
                </a:effectLst>
              </a:rPr>
              <a:t>1.Collect more data to improve model performance, such as detailed user reviews, critic ratings, or series runtime.</a:t>
            </a:r>
          </a:p>
          <a:p>
            <a:endParaRPr lang="en-US" sz="2000" dirty="0">
              <a:solidFill>
                <a:schemeClr val="tx1"/>
              </a:solidFill>
              <a:effectLst>
                <a:glow rad="38100">
                  <a:schemeClr val="bg1">
                    <a:lumMod val="65000"/>
                    <a:lumOff val="35000"/>
                    <a:alpha val="40000"/>
                  </a:schemeClr>
                </a:glow>
              </a:effectLst>
            </a:endParaRPr>
          </a:p>
          <a:p>
            <a:r>
              <a:rPr lang="en-US" sz="2000" dirty="0">
                <a:solidFill>
                  <a:schemeClr val="tx1"/>
                </a:solidFill>
                <a:effectLst>
                  <a:glow rad="38100">
                    <a:schemeClr val="bg1">
                      <a:lumMod val="65000"/>
                      <a:lumOff val="35000"/>
                      <a:alpha val="40000"/>
                    </a:schemeClr>
                  </a:glow>
                </a:effectLst>
              </a:rPr>
              <a:t>2.Incorporate additional features like director, cast, budget, or country to uncover deeper insights.</a:t>
            </a:r>
          </a:p>
          <a:p>
            <a:endParaRPr lang="en-US" sz="2000" dirty="0">
              <a:solidFill>
                <a:schemeClr val="tx1"/>
              </a:solidFill>
              <a:effectLst>
                <a:glow rad="38100">
                  <a:schemeClr val="bg1">
                    <a:lumMod val="65000"/>
                    <a:lumOff val="35000"/>
                    <a:alpha val="40000"/>
                  </a:schemeClr>
                </a:glow>
              </a:effectLst>
            </a:endParaRPr>
          </a:p>
          <a:p>
            <a:r>
              <a:rPr lang="en-US" sz="2000" dirty="0">
                <a:solidFill>
                  <a:schemeClr val="tx1"/>
                </a:solidFill>
                <a:effectLst>
                  <a:glow rad="38100">
                    <a:schemeClr val="bg1">
                      <a:lumMod val="65000"/>
                      <a:lumOff val="35000"/>
                      <a:alpha val="40000"/>
                    </a:schemeClr>
                  </a:glow>
                </a:effectLst>
              </a:rPr>
              <a:t>3.Experiment with ensemble techniques like bagging, boosting, and stacking to improve model accuracy.</a:t>
            </a:r>
          </a:p>
          <a:p>
            <a:endParaRPr lang="en-US" sz="2000" dirty="0">
              <a:solidFill>
                <a:schemeClr val="tx1"/>
              </a:solidFill>
              <a:effectLst>
                <a:glow rad="38100">
                  <a:schemeClr val="bg1">
                    <a:lumMod val="65000"/>
                    <a:lumOff val="35000"/>
                    <a:alpha val="40000"/>
                  </a:schemeClr>
                </a:glow>
              </a:effectLst>
            </a:endParaRPr>
          </a:p>
          <a:p>
            <a:r>
              <a:rPr lang="en-US" sz="2000" dirty="0">
                <a:solidFill>
                  <a:schemeClr val="tx1"/>
                </a:solidFill>
                <a:effectLst>
                  <a:glow rad="38100">
                    <a:schemeClr val="bg1">
                      <a:lumMod val="65000"/>
                      <a:lumOff val="35000"/>
                      <a:alpha val="40000"/>
                    </a:schemeClr>
                  </a:glow>
                </a:effectLst>
              </a:rPr>
              <a:t>4.Improve the user interface to provide a more engaging and informative experience.</a:t>
            </a:r>
          </a:p>
        </p:txBody>
      </p:sp>
      <p:sp>
        <p:nvSpPr>
          <p:cNvPr id="2" name="Title 5">
            <a:extLst>
              <a:ext uri="{FF2B5EF4-FFF2-40B4-BE49-F238E27FC236}">
                <a16:creationId xmlns:a16="http://schemas.microsoft.com/office/drawing/2014/main" id="{3B974CAD-63D5-685A-D91D-281AB2FEE496}"/>
              </a:ext>
            </a:extLst>
          </p:cNvPr>
          <p:cNvSpPr txBox="1">
            <a:spLocks/>
          </p:cNvSpPr>
          <p:nvPr/>
        </p:nvSpPr>
        <p:spPr>
          <a:xfrm>
            <a:off x="212214" y="4736592"/>
            <a:ext cx="11487151" cy="1048512"/>
          </a:xfrm>
          <a:prstGeom prst="rect">
            <a:avLst/>
          </a:prstGeom>
        </p:spPr>
        <p:txBody>
          <a:bodyPr vert="horz" lIns="91440" tIns="45720" rIns="91440" bIns="45720" rtlCol="0" anchor="t">
            <a:noAutofit/>
          </a:bodyPr>
          <a:lstStyle>
            <a:lvl1pPr algn="l" defTabSz="457200" rtl="0" eaLnBrk="1" latinLnBrk="0" hangingPunct="1">
              <a:lnSpc>
                <a:spcPct val="100000"/>
              </a:lnSpc>
              <a:spcBef>
                <a:spcPct val="0"/>
              </a:spcBef>
              <a:buNone/>
              <a:defRPr lang="en-GB" sz="3200" b="0" i="0" kern="1200" cap="all" dirty="0">
                <a:ln w="3175" cmpd="sng">
                  <a:noFill/>
                </a:ln>
                <a:solidFill>
                  <a:schemeClr val="bg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u="sng" dirty="0">
                <a:effectLst>
                  <a:glow rad="38100">
                    <a:schemeClr val="bg1">
                      <a:lumMod val="65000"/>
                      <a:lumOff val="35000"/>
                      <a:alpha val="40000"/>
                    </a:schemeClr>
                  </a:glow>
                </a:effectLst>
              </a:rPr>
              <a:t>CONCLUSION:</a:t>
            </a:r>
          </a:p>
          <a:p>
            <a:r>
              <a:rPr lang="en-US" sz="2000" dirty="0">
                <a:solidFill>
                  <a:schemeClr val="tx1"/>
                </a:solidFill>
              </a:rPr>
              <a:t>Our findings reveal significant trends in TV series ratings, including the impact of genres and voting patterns. The machine learning models we developed can serve as a foundation for further improving audience engagement and content strategies in the entertainment industry.</a:t>
            </a:r>
            <a:endParaRPr lang="en-US" sz="2000" b="1" u="sng" dirty="0">
              <a:solidFill>
                <a:schemeClr val="tx1"/>
              </a:solidFill>
              <a:effectLst>
                <a:glow rad="38100">
                  <a:schemeClr val="bg1">
                    <a:lumMod val="65000"/>
                    <a:lumOff val="35000"/>
                    <a:alpha val="40000"/>
                  </a:schemeClr>
                </a:glow>
              </a:effectLst>
            </a:endParaRPr>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701E361-1D91-91E0-BD9C-17E24DC53065}"/>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579972C0-2244-659A-72E7-78ADC4BBC25A}"/>
              </a:ext>
            </a:extLst>
          </p:cNvPr>
          <p:cNvSpPr>
            <a:spLocks noGrp="1"/>
          </p:cNvSpPr>
          <p:nvPr>
            <p:ph type="title"/>
          </p:nvPr>
        </p:nvSpPr>
        <p:spPr>
          <a:xfrm>
            <a:off x="352424" y="0"/>
            <a:ext cx="11487151" cy="762000"/>
          </a:xfrm>
        </p:spPr>
        <p:txBody>
          <a:bodyPr>
            <a:normAutofit/>
          </a:bodyPr>
          <a:lstStyle/>
          <a:p>
            <a:pPr algn="ctr"/>
            <a:r>
              <a:rPr lang="en-US" b="1" u="sng" dirty="0">
                <a:solidFill>
                  <a:schemeClr val="accent1">
                    <a:lumMod val="60000"/>
                    <a:lumOff val="40000"/>
                  </a:schemeClr>
                </a:solidFill>
              </a:rPr>
              <a:t>REFERENCE AND RESOURCES </a:t>
            </a:r>
          </a:p>
        </p:txBody>
      </p:sp>
      <p:sp>
        <p:nvSpPr>
          <p:cNvPr id="3" name="Title 5">
            <a:extLst>
              <a:ext uri="{FF2B5EF4-FFF2-40B4-BE49-F238E27FC236}">
                <a16:creationId xmlns:a16="http://schemas.microsoft.com/office/drawing/2014/main" id="{A88E30CD-3065-069E-0C66-98DD055E36D9}"/>
              </a:ext>
            </a:extLst>
          </p:cNvPr>
          <p:cNvSpPr txBox="1">
            <a:spLocks/>
          </p:cNvSpPr>
          <p:nvPr/>
        </p:nvSpPr>
        <p:spPr>
          <a:xfrm>
            <a:off x="221359" y="991743"/>
            <a:ext cx="11487151" cy="4064889"/>
          </a:xfrm>
          <a:prstGeom prst="rect">
            <a:avLst/>
          </a:prstGeom>
        </p:spPr>
        <p:txBody>
          <a:bodyPr vert="horz" lIns="91440" tIns="45720" rIns="91440" bIns="45720" rtlCol="0" anchor="t">
            <a:normAutofit/>
          </a:bodyPr>
          <a:lstStyle>
            <a:lvl1pPr algn="l" defTabSz="457200" rtl="0" eaLnBrk="1" latinLnBrk="0" hangingPunct="1">
              <a:lnSpc>
                <a:spcPct val="100000"/>
              </a:lnSpc>
              <a:spcBef>
                <a:spcPct val="0"/>
              </a:spcBef>
              <a:buNone/>
              <a:defRPr lang="en-GB" sz="3200" b="0" i="0" kern="1200" cap="all" dirty="0">
                <a:ln w="3175" cmpd="sng">
                  <a:noFill/>
                </a:ln>
                <a:solidFill>
                  <a:schemeClr val="bg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chemeClr val="tx1"/>
                </a:solidFill>
                <a:effectLst>
                  <a:glow rad="38100">
                    <a:schemeClr val="bg1">
                      <a:lumMod val="65000"/>
                      <a:lumOff val="35000"/>
                      <a:alpha val="40000"/>
                    </a:schemeClr>
                  </a:glow>
                </a:effectLst>
              </a:rPr>
              <a:t>DATASET - </a:t>
            </a:r>
            <a:r>
              <a:rPr lang="en-US" sz="2000" dirty="0">
                <a:solidFill>
                  <a:schemeClr val="tx1"/>
                </a:solidFill>
              </a:rPr>
              <a:t>IMDb Top 1000 TV Series dataset from </a:t>
            </a:r>
            <a:r>
              <a:rPr lang="en-US" sz="2000" dirty="0">
                <a:solidFill>
                  <a:schemeClr val="tx1"/>
                </a:solidFill>
                <a:hlinkClick r:id="rId2"/>
              </a:rPr>
              <a:t>Kaggle.</a:t>
            </a:r>
            <a:endParaRPr lang="en-US" sz="2000" dirty="0">
              <a:solidFill>
                <a:schemeClr val="tx1"/>
              </a:solidFill>
            </a:endParaRPr>
          </a:p>
          <a:p>
            <a:endParaRPr lang="en-US" sz="2000" dirty="0">
              <a:solidFill>
                <a:schemeClr val="tx1"/>
              </a:solidFill>
              <a:effectLst>
                <a:glow rad="38100">
                  <a:schemeClr val="bg1">
                    <a:lumMod val="65000"/>
                    <a:lumOff val="35000"/>
                    <a:alpha val="40000"/>
                  </a:schemeClr>
                </a:glow>
              </a:effectLst>
            </a:endParaRPr>
          </a:p>
          <a:p>
            <a:r>
              <a:rPr lang="en-IN" sz="2000" dirty="0">
                <a:solidFill>
                  <a:schemeClr val="tx1"/>
                </a:solidFill>
              </a:rPr>
              <a:t>Libraries and Tools Used – </a:t>
            </a:r>
          </a:p>
          <a:p>
            <a:r>
              <a:rPr lang="en-IN" sz="2000" dirty="0">
                <a:solidFill>
                  <a:schemeClr val="tx1"/>
                </a:solidFill>
              </a:rPr>
              <a:t>              </a:t>
            </a:r>
            <a:r>
              <a:rPr lang="en-IN" sz="2000" dirty="0"/>
              <a:t>Python libraries: Pandas, NumPy, Matplotlib, Seaborn, scikit-learn.</a:t>
            </a:r>
          </a:p>
          <a:p>
            <a:r>
              <a:rPr lang="en-IN" sz="2000" dirty="0"/>
              <a:t>              </a:t>
            </a:r>
            <a:r>
              <a:rPr kumimoji="0" lang="en-US" altLang="en-US" sz="2000" i="0" u="none" strike="noStrike" cap="none" normalizeH="0" baseline="0" dirty="0">
                <a:ln>
                  <a:noFill/>
                </a:ln>
                <a:effectLst/>
                <a:latin typeface="Arial" panose="020B0604020202020204" pitchFamily="34" charset="0"/>
              </a:rPr>
              <a:t>IDE: Jupyter Notebook or VS Code.</a:t>
            </a:r>
          </a:p>
          <a:p>
            <a:r>
              <a:rPr lang="en-US" altLang="en-US" sz="2000" cap="none" dirty="0">
                <a:ln>
                  <a:noFill/>
                </a:ln>
                <a:effectLst/>
                <a:latin typeface="Arial" panose="020B0604020202020204" pitchFamily="34" charset="0"/>
              </a:rPr>
              <a:t>              </a:t>
            </a:r>
            <a:r>
              <a:rPr lang="en-US" sz="2000" dirty="0"/>
              <a:t>Deployment Tools: Streamlit.</a:t>
            </a:r>
          </a:p>
          <a:p>
            <a:endParaRPr lang="en-IN" sz="2000" dirty="0"/>
          </a:p>
          <a:p>
            <a:r>
              <a:rPr lang="en-IN" sz="2000" dirty="0">
                <a:solidFill>
                  <a:schemeClr val="tx1"/>
                </a:solidFill>
              </a:rPr>
              <a:t>PROJECT LINKS –</a:t>
            </a:r>
          </a:p>
          <a:p>
            <a:r>
              <a:rPr lang="en-IN" sz="2000" dirty="0">
                <a:solidFill>
                  <a:schemeClr val="tx1"/>
                </a:solidFill>
              </a:rPr>
              <a:t>               GIT HUB REPOSITORY: </a:t>
            </a:r>
            <a:r>
              <a:rPr lang="en-IN" sz="2000" u="sng" dirty="0">
                <a:solidFill>
                  <a:schemeClr val="tx1"/>
                </a:solidFill>
                <a:hlinkClick r:id="rId3"/>
              </a:rPr>
              <a:t>GIT LINK </a:t>
            </a:r>
            <a:endParaRPr lang="en-IN" sz="2000" u="sng" dirty="0">
              <a:solidFill>
                <a:schemeClr val="tx1"/>
              </a:solidFill>
            </a:endParaRPr>
          </a:p>
          <a:p>
            <a:r>
              <a:rPr lang="en-IN" sz="2000" dirty="0">
                <a:solidFill>
                  <a:schemeClr val="tx1"/>
                </a:solidFill>
              </a:rPr>
              <a:t>                DEPLOYED APP: </a:t>
            </a:r>
            <a:r>
              <a:rPr lang="en-IN" sz="2000" u="sng" dirty="0">
                <a:solidFill>
                  <a:schemeClr val="tx1"/>
                </a:solidFill>
                <a:hlinkClick r:id="rId4"/>
              </a:rPr>
              <a:t>APP LINK</a:t>
            </a:r>
            <a:endParaRPr lang="en-IN" sz="2000" u="sng" dirty="0">
              <a:solidFill>
                <a:schemeClr val="tx1"/>
              </a:solidFill>
            </a:endParaRPr>
          </a:p>
          <a:p>
            <a:endParaRPr lang="en-US" sz="1600" dirty="0">
              <a:solidFill>
                <a:schemeClr val="tx1"/>
              </a:solidFill>
              <a:effectLst>
                <a:glow rad="38100">
                  <a:schemeClr val="bg1">
                    <a:lumMod val="65000"/>
                    <a:lumOff val="35000"/>
                    <a:alpha val="40000"/>
                  </a:schemeClr>
                </a:glow>
              </a:effectLst>
            </a:endParaRPr>
          </a:p>
        </p:txBody>
      </p:sp>
    </p:spTree>
    <p:extLst>
      <p:ext uri="{BB962C8B-B14F-4D97-AF65-F5344CB8AC3E}">
        <p14:creationId xmlns:p14="http://schemas.microsoft.com/office/powerpoint/2010/main" val="352858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923544" y="1828800"/>
            <a:ext cx="10771632" cy="1243584"/>
          </a:xfrm>
        </p:spPr>
        <p:txBody>
          <a:bodyPr/>
          <a:lstStyle/>
          <a:p>
            <a:pPr algn="ctr"/>
            <a:r>
              <a:rPr lang="en-US" sz="3200" dirty="0">
                <a:effectLst>
                  <a:glow rad="38100">
                    <a:schemeClr val="bg1">
                      <a:lumMod val="65000"/>
                      <a:lumOff val="35000"/>
                      <a:alpha val="40000"/>
                    </a:schemeClr>
                  </a:glow>
                </a:effectLst>
              </a:rPr>
              <a:t>“Thank you for your time and attention!”</a:t>
            </a:r>
            <a:endParaRPr lang="en-GB" sz="3200" dirty="0">
              <a:effectLst>
                <a:glow rad="38100">
                  <a:schemeClr val="bg1">
                    <a:lumMod val="65000"/>
                    <a:lumOff val="35000"/>
                    <a:alpha val="40000"/>
                  </a:schemeClr>
                </a:glow>
              </a:effectLst>
            </a:endParaRPr>
          </a:p>
        </p:txBody>
      </p:sp>
      <p:sp>
        <p:nvSpPr>
          <p:cNvPr id="3" name="TextBox 2">
            <a:extLst>
              <a:ext uri="{FF2B5EF4-FFF2-40B4-BE49-F238E27FC236}">
                <a16:creationId xmlns:a16="http://schemas.microsoft.com/office/drawing/2014/main" id="{3B6D623D-310B-95C7-01EF-A3675887302D}"/>
              </a:ext>
            </a:extLst>
          </p:cNvPr>
          <p:cNvSpPr txBox="1"/>
          <p:nvPr/>
        </p:nvSpPr>
        <p:spPr>
          <a:xfrm>
            <a:off x="6096000" y="2610719"/>
            <a:ext cx="4604004" cy="923330"/>
          </a:xfrm>
          <a:prstGeom prst="rect">
            <a:avLst/>
          </a:prstGeom>
          <a:noFill/>
        </p:spPr>
        <p:txBody>
          <a:bodyPr wrap="square" rtlCol="0">
            <a:spAutoFit/>
          </a:bodyPr>
          <a:lstStyle/>
          <a:p>
            <a:pPr algn="r"/>
            <a:r>
              <a:rPr lang="en-US" dirty="0">
                <a:solidFill>
                  <a:schemeClr val="bg1"/>
                </a:solidFill>
              </a:rPr>
              <a:t>KOMAL GUPTA </a:t>
            </a:r>
          </a:p>
          <a:p>
            <a:pPr algn="r"/>
            <a:r>
              <a:rPr lang="en-US" dirty="0">
                <a:solidFill>
                  <a:schemeClr val="bg1"/>
                </a:solidFill>
              </a:rPr>
              <a:t>Email: komalg.connect@gmail.com</a:t>
            </a:r>
          </a:p>
          <a:p>
            <a:pPr algn="r"/>
            <a:r>
              <a:rPr lang="en-US" dirty="0">
                <a:solidFill>
                  <a:schemeClr val="bg1"/>
                </a:solidFill>
              </a:rPr>
              <a:t>LINKEDIN: To Connect </a:t>
            </a:r>
            <a:r>
              <a:rPr lang="en-US" dirty="0">
                <a:solidFill>
                  <a:schemeClr val="bg1"/>
                </a:solidFill>
                <a:hlinkClick r:id="rId2"/>
              </a:rPr>
              <a:t>CLICK HERE </a:t>
            </a:r>
            <a:endParaRPr lang="en-IN" dirty="0">
              <a:solidFill>
                <a:schemeClr val="bg1"/>
              </a:solidFill>
            </a:endParaRP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76199" y="217561"/>
            <a:ext cx="11572876" cy="1019175"/>
          </a:xfrm>
        </p:spPr>
        <p:txBody>
          <a:bodyPr>
            <a:normAutofit/>
          </a:bodyPr>
          <a:lstStyle/>
          <a:p>
            <a:pPr algn="just"/>
            <a:r>
              <a:rPr lang="en-US" b="1" u="sng" dirty="0">
                <a:solidFill>
                  <a:schemeClr val="accent1">
                    <a:lumMod val="60000"/>
                    <a:lumOff val="40000"/>
                  </a:schemeClr>
                </a:solidFill>
                <a:effectLst>
                  <a:glow rad="38100">
                    <a:schemeClr val="bg1">
                      <a:lumMod val="65000"/>
                      <a:lumOff val="35000"/>
                      <a:alpha val="40000"/>
                    </a:schemeClr>
                  </a:glow>
                </a:effectLst>
              </a:rPr>
              <a:t>Introduction to Movie Rating Prediction</a:t>
            </a:r>
            <a:endParaRPr lang="en-US" u="sng" dirty="0">
              <a:solidFill>
                <a:schemeClr val="accent1">
                  <a:lumMod val="60000"/>
                  <a:lumOff val="40000"/>
                </a:schemeClr>
              </a:solidFill>
              <a:effectLst>
                <a:glow rad="38100">
                  <a:schemeClr val="bg1">
                    <a:lumMod val="65000"/>
                    <a:lumOff val="35000"/>
                    <a:alpha val="40000"/>
                  </a:schemeClr>
                </a:glow>
              </a:effectLst>
            </a:endParaRPr>
          </a:p>
        </p:txBody>
      </p:sp>
      <p:sp>
        <p:nvSpPr>
          <p:cNvPr id="6" name="Text Placeholder 5">
            <a:extLst>
              <a:ext uri="{FF2B5EF4-FFF2-40B4-BE49-F238E27FC236}">
                <a16:creationId xmlns:a16="http://schemas.microsoft.com/office/drawing/2014/main" id="{6A734991-1700-4DC1-3424-99C05CC27BB5}"/>
              </a:ext>
            </a:extLst>
          </p:cNvPr>
          <p:cNvSpPr>
            <a:spLocks noGrp="1"/>
          </p:cNvSpPr>
          <p:nvPr>
            <p:ph type="body" idx="1"/>
          </p:nvPr>
        </p:nvSpPr>
        <p:spPr>
          <a:xfrm>
            <a:off x="247649" y="1787944"/>
            <a:ext cx="11715751" cy="1641056"/>
          </a:xfrm>
        </p:spPr>
        <p:txBody>
          <a:bodyPr numCol="1">
            <a:normAutofit/>
          </a:bodyPr>
          <a:lstStyle/>
          <a:p>
            <a:pPr algn="l"/>
            <a:r>
              <a:rPr lang="en-US" b="1" dirty="0">
                <a:solidFill>
                  <a:schemeClr val="tx1">
                    <a:lumMod val="95000"/>
                  </a:schemeClr>
                </a:solidFill>
              </a:rPr>
              <a:t>Objective of the Model</a:t>
            </a:r>
          </a:p>
          <a:p>
            <a:pPr algn="l"/>
            <a:r>
              <a:rPr lang="en-US" b="1" dirty="0">
                <a:effectLst>
                  <a:glow rad="38100">
                    <a:schemeClr val="bg1">
                      <a:lumMod val="50000"/>
                      <a:lumOff val="50000"/>
                      <a:alpha val="20000"/>
                    </a:schemeClr>
                  </a:glow>
                </a:effectLst>
              </a:rPr>
              <a:t>To predict movie ratings based on key features like genre , num of votes and release year. This model helps users make informed decisions about what movies to watch based on predicted enjoyment levels.</a:t>
            </a:r>
          </a:p>
          <a:p>
            <a:endParaRPr lang="en-IN" dirty="0"/>
          </a:p>
        </p:txBody>
      </p:sp>
      <p:sp>
        <p:nvSpPr>
          <p:cNvPr id="10" name="TextBox 9">
            <a:extLst>
              <a:ext uri="{FF2B5EF4-FFF2-40B4-BE49-F238E27FC236}">
                <a16:creationId xmlns:a16="http://schemas.microsoft.com/office/drawing/2014/main" id="{136B34A5-DBF0-45EB-D362-6AB147A550E8}"/>
              </a:ext>
            </a:extLst>
          </p:cNvPr>
          <p:cNvSpPr txBox="1"/>
          <p:nvPr/>
        </p:nvSpPr>
        <p:spPr>
          <a:xfrm>
            <a:off x="200024" y="3309461"/>
            <a:ext cx="11572876" cy="1477328"/>
          </a:xfrm>
          <a:prstGeom prst="rect">
            <a:avLst/>
          </a:prstGeom>
          <a:noFill/>
        </p:spPr>
        <p:txBody>
          <a:bodyPr wrap="square">
            <a:spAutoFit/>
          </a:bodyPr>
          <a:lstStyle/>
          <a:p>
            <a:pPr>
              <a:lnSpc>
                <a:spcPct val="200000"/>
              </a:lnSpc>
            </a:pPr>
            <a:r>
              <a:rPr lang="en-US" b="1" dirty="0"/>
              <a:t>Data Analysis and Model Building</a:t>
            </a:r>
          </a:p>
          <a:p>
            <a:pPr algn="just"/>
            <a:r>
              <a:rPr lang="en-US" b="1" dirty="0"/>
              <a:t>We analyzed key movie features (genre, </a:t>
            </a:r>
            <a:r>
              <a:rPr lang="en-US" b="1" dirty="0" err="1"/>
              <a:t>numVotes</a:t>
            </a:r>
            <a:r>
              <a:rPr lang="en-US" b="1" dirty="0"/>
              <a:t>) using Pandas, NumPy, Seaborn, and Matplotlib to uncover trends and visualize relationships. For prediction, we built and optimized models like linear regression and decision trees to deliver accurate movie rating predictions.</a:t>
            </a:r>
          </a:p>
        </p:txBody>
      </p:sp>
      <p:sp>
        <p:nvSpPr>
          <p:cNvPr id="35" name="TextBox 34">
            <a:extLst>
              <a:ext uri="{FF2B5EF4-FFF2-40B4-BE49-F238E27FC236}">
                <a16:creationId xmlns:a16="http://schemas.microsoft.com/office/drawing/2014/main" id="{88795A30-4F0E-4C7C-AB8A-035AF4C96DB9}"/>
              </a:ext>
            </a:extLst>
          </p:cNvPr>
          <p:cNvSpPr txBox="1"/>
          <p:nvPr/>
        </p:nvSpPr>
        <p:spPr>
          <a:xfrm>
            <a:off x="247649" y="4786789"/>
            <a:ext cx="11049002" cy="175432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200000"/>
              </a:lnSpc>
            </a:pPr>
            <a:r>
              <a:rPr lang="en-US" b="1" dirty="0">
                <a:solidFill>
                  <a:schemeClr val="tx1">
                    <a:lumMod val="95000"/>
                  </a:schemeClr>
                </a:solidFill>
              </a:rPr>
              <a:t>Overview of Streamlit</a:t>
            </a:r>
          </a:p>
          <a:p>
            <a:r>
              <a:rPr lang="en-US" b="1" dirty="0">
                <a:solidFill>
                  <a:schemeClr val="tx1">
                    <a:lumMod val="95000"/>
                  </a:schemeClr>
                </a:solidFill>
              </a:rPr>
              <a:t>Streamlit is an open-source app framework designed for creating interactive web applications in data science. It enables the rapid deployment of predictive models with minimal code, making it ideal for this movie rating prediction app.</a:t>
            </a:r>
          </a:p>
          <a:p>
            <a:endParaRPr lang="en-IN"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66675" y="33373"/>
            <a:ext cx="11687175" cy="860401"/>
          </a:xfrm>
          <a:noFill/>
        </p:spPr>
        <p:txBody>
          <a:bodyPr>
            <a:normAutofit/>
          </a:bodyPr>
          <a:lstStyle/>
          <a:p>
            <a:pPr algn="ctr"/>
            <a:r>
              <a:rPr lang="en-US" b="1" u="sng" dirty="0">
                <a:solidFill>
                  <a:schemeClr val="accent1">
                    <a:lumMod val="60000"/>
                    <a:lumOff val="40000"/>
                  </a:schemeClr>
                </a:solidFill>
              </a:rPr>
              <a:t>Introduction TO DATASET</a:t>
            </a:r>
          </a:p>
        </p:txBody>
      </p:sp>
      <p:sp>
        <p:nvSpPr>
          <p:cNvPr id="3" name="TextBox 2">
            <a:extLst>
              <a:ext uri="{FF2B5EF4-FFF2-40B4-BE49-F238E27FC236}">
                <a16:creationId xmlns:a16="http://schemas.microsoft.com/office/drawing/2014/main" id="{43949D85-4B3E-6BA8-4AAD-87E728478559}"/>
              </a:ext>
            </a:extLst>
          </p:cNvPr>
          <p:cNvSpPr txBox="1"/>
          <p:nvPr/>
        </p:nvSpPr>
        <p:spPr>
          <a:xfrm>
            <a:off x="190500" y="1086869"/>
            <a:ext cx="11801475" cy="5355312"/>
          </a:xfrm>
          <a:prstGeom prst="rect">
            <a:avLst/>
          </a:prstGeom>
          <a:noFill/>
        </p:spPr>
        <p:txBody>
          <a:bodyPr wrap="square" rtlCol="0">
            <a:spAutoFit/>
          </a:bodyPr>
          <a:lstStyle/>
          <a:p>
            <a:r>
              <a:rPr lang="en-US" b="1" dirty="0"/>
              <a:t>Dataset Overview</a:t>
            </a:r>
          </a:p>
          <a:p>
            <a:r>
              <a:rPr lang="en-US" dirty="0"/>
              <a:t>This dataset comprises IMDb's Top 1000 TV series, providing valuable data for exploring trends and factors that influence viewer ratings and popularity.</a:t>
            </a:r>
          </a:p>
          <a:p>
            <a:endParaRPr lang="en-US" dirty="0"/>
          </a:p>
          <a:p>
            <a:pPr>
              <a:buFont typeface="Arial" panose="020B0604020202020204" pitchFamily="34" charset="0"/>
              <a:buChar char="•"/>
            </a:pPr>
            <a:r>
              <a:rPr lang="en-US" b="1" dirty="0"/>
              <a:t>Size</a:t>
            </a:r>
            <a:r>
              <a:rPr lang="en-US" dirty="0"/>
              <a:t>: 1000 rows and 6 columns.</a:t>
            </a:r>
          </a:p>
          <a:p>
            <a:pPr>
              <a:buFont typeface="Arial" panose="020B0604020202020204" pitchFamily="34" charset="0"/>
              <a:buChar char="•"/>
            </a:pPr>
            <a:r>
              <a:rPr lang="en-US" b="1" dirty="0"/>
              <a:t>Source</a:t>
            </a:r>
            <a:r>
              <a:rPr lang="en-US" dirty="0"/>
              <a:t>: Kaggle.</a:t>
            </a:r>
          </a:p>
          <a:p>
            <a:pPr>
              <a:buFont typeface="Arial" panose="020B0604020202020204" pitchFamily="34" charset="0"/>
              <a:buChar char="•"/>
            </a:pPr>
            <a:endParaRPr lang="en-US" dirty="0"/>
          </a:p>
          <a:p>
            <a:pPr>
              <a:buFont typeface="Arial" panose="020B0604020202020204" pitchFamily="34" charset="0"/>
              <a:buChar char="•"/>
            </a:pPr>
            <a:r>
              <a:rPr lang="en-US" b="1" dirty="0"/>
              <a:t> Key Columns</a:t>
            </a:r>
            <a:r>
              <a:rPr lang="en-US" dirty="0"/>
              <a:t>:</a:t>
            </a:r>
          </a:p>
          <a:p>
            <a:pPr marL="742950" lvl="1" indent="-285750">
              <a:buFont typeface="Arial" panose="020B0604020202020204" pitchFamily="34" charset="0"/>
              <a:buChar char="•"/>
            </a:pPr>
            <a:r>
              <a:rPr lang="en-US" b="1" dirty="0"/>
              <a:t>ID</a:t>
            </a:r>
            <a:r>
              <a:rPr lang="en-US" dirty="0"/>
              <a:t>: Unique identifier for each series.</a:t>
            </a:r>
          </a:p>
          <a:p>
            <a:pPr marL="742950" lvl="1" indent="-285750">
              <a:buFont typeface="Arial" panose="020B0604020202020204" pitchFamily="34" charset="0"/>
              <a:buChar char="•"/>
            </a:pPr>
            <a:r>
              <a:rPr lang="en-US" b="1" dirty="0"/>
              <a:t>Title</a:t>
            </a:r>
            <a:r>
              <a:rPr lang="en-US" dirty="0"/>
              <a:t>: Name of the TV series.</a:t>
            </a:r>
          </a:p>
          <a:p>
            <a:pPr marL="742950" lvl="1" indent="-285750">
              <a:buFont typeface="Arial" panose="020B0604020202020204" pitchFamily="34" charset="0"/>
              <a:buChar char="•"/>
            </a:pPr>
            <a:r>
              <a:rPr lang="en-US" b="1" dirty="0"/>
              <a:t>Genres</a:t>
            </a:r>
            <a:r>
              <a:rPr lang="en-US" dirty="0"/>
              <a:t>: Genre(s) such as Drama, Comedy, Thriller.</a:t>
            </a:r>
          </a:p>
          <a:p>
            <a:pPr marL="742950" lvl="1" indent="-285750">
              <a:buFont typeface="Arial" panose="020B0604020202020204" pitchFamily="34" charset="0"/>
              <a:buChar char="•"/>
            </a:pPr>
            <a:r>
              <a:rPr lang="en-US" b="1" dirty="0"/>
              <a:t>Average Rating</a:t>
            </a:r>
            <a:r>
              <a:rPr lang="en-US" dirty="0"/>
              <a:t>: IMDb user rating.</a:t>
            </a:r>
          </a:p>
          <a:p>
            <a:pPr marL="742950" lvl="1" indent="-285750">
              <a:buFont typeface="Arial" panose="020B0604020202020204" pitchFamily="34" charset="0"/>
              <a:buChar char="•"/>
            </a:pPr>
            <a:r>
              <a:rPr lang="en-US" b="1" dirty="0"/>
              <a:t>Num Votes</a:t>
            </a:r>
            <a:r>
              <a:rPr lang="en-US" dirty="0"/>
              <a:t>: Number of user votes.</a:t>
            </a:r>
          </a:p>
          <a:p>
            <a:pPr marL="742950" lvl="1" indent="-285750">
              <a:buFont typeface="Arial" panose="020B0604020202020204" pitchFamily="34" charset="0"/>
              <a:buChar char="•"/>
            </a:pPr>
            <a:r>
              <a:rPr lang="en-US" b="1" dirty="0"/>
              <a:t>Release Year</a:t>
            </a:r>
            <a:r>
              <a:rPr lang="en-US" dirty="0"/>
              <a:t>: Year the series first aired.</a:t>
            </a:r>
          </a:p>
          <a:p>
            <a:pPr marL="742950" lvl="1" indent="-285750">
              <a:buFont typeface="Arial" panose="020B0604020202020204" pitchFamily="34" charset="0"/>
              <a:buChar char="•"/>
            </a:pPr>
            <a:endParaRPr lang="en-US" dirty="0"/>
          </a:p>
          <a:p>
            <a:pPr lvl="1"/>
            <a:endParaRPr lang="en-US" dirty="0"/>
          </a:p>
          <a:p>
            <a:pPr lvl="1"/>
            <a:r>
              <a:rPr lang="en-US" dirty="0"/>
              <a:t>This dataset offers insights into genre trends, audience engagement, and factors that may contribute to high ratings.</a:t>
            </a:r>
          </a:p>
          <a:p>
            <a:endParaRPr lang="en-IN" dirty="0"/>
          </a:p>
        </p:txBody>
      </p:sp>
      <p:pic>
        <p:nvPicPr>
          <p:cNvPr id="7" name="Picture 6">
            <a:extLst>
              <a:ext uri="{FF2B5EF4-FFF2-40B4-BE49-F238E27FC236}">
                <a16:creationId xmlns:a16="http://schemas.microsoft.com/office/drawing/2014/main" id="{C50CE089-268B-B794-0654-07BCE49031C0}"/>
              </a:ext>
            </a:extLst>
          </p:cNvPr>
          <p:cNvPicPr>
            <a:picLocks noChangeAspect="1"/>
          </p:cNvPicPr>
          <p:nvPr/>
        </p:nvPicPr>
        <p:blipFill>
          <a:blip r:embed="rId2"/>
          <a:stretch>
            <a:fillRect/>
          </a:stretch>
        </p:blipFill>
        <p:spPr>
          <a:xfrm>
            <a:off x="6591299" y="1891468"/>
            <a:ext cx="5029201" cy="1776561"/>
          </a:xfrm>
          <a:prstGeom prst="rect">
            <a:avLst/>
          </a:prstGeom>
        </p:spPr>
      </p:pic>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377825" y="85725"/>
            <a:ext cx="11214100" cy="707886"/>
          </a:xfrm>
        </p:spPr>
        <p:txBody>
          <a:bodyPr/>
          <a:lstStyle/>
          <a:p>
            <a:pPr algn="ctr"/>
            <a:r>
              <a:rPr lang="en-US" sz="4000" u="sng" dirty="0">
                <a:solidFill>
                  <a:schemeClr val="accent1">
                    <a:lumMod val="60000"/>
                    <a:lumOff val="40000"/>
                  </a:schemeClr>
                </a:solidFill>
              </a:rPr>
              <a:t> INSIGHTS FROM DATA </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377825" y="837360"/>
            <a:ext cx="5384800" cy="2886075"/>
          </a:xfrm>
        </p:spPr>
        <p:txBody>
          <a:bodyPr/>
          <a:lstStyle/>
          <a:p>
            <a:r>
              <a:rPr lang="en-US" sz="1800" b="1" dirty="0">
                <a:solidFill>
                  <a:schemeClr val="tx1"/>
                </a:solidFill>
              </a:rPr>
              <a:t>Data Overview</a:t>
            </a:r>
          </a:p>
          <a:p>
            <a:pPr>
              <a:buFont typeface="Arial" panose="020B0604020202020204" pitchFamily="34" charset="0"/>
              <a:buChar char="•"/>
            </a:pPr>
            <a:r>
              <a:rPr lang="en-US" sz="1800" b="1" dirty="0">
                <a:solidFill>
                  <a:schemeClr val="tx1"/>
                </a:solidFill>
              </a:rPr>
              <a:t>No Null Values:</a:t>
            </a:r>
            <a:r>
              <a:rPr lang="en-US" sz="1800" dirty="0">
                <a:solidFill>
                  <a:schemeClr val="tx1"/>
                </a:solidFill>
              </a:rPr>
              <a:t> The dataset is clean and complete, with no missing values.</a:t>
            </a:r>
          </a:p>
          <a:p>
            <a:pPr>
              <a:buFont typeface="Arial" panose="020B0604020202020204" pitchFamily="34" charset="0"/>
              <a:buChar char="•"/>
            </a:pPr>
            <a:r>
              <a:rPr lang="en-US" sz="1800" b="1" dirty="0">
                <a:solidFill>
                  <a:schemeClr val="tx1"/>
                </a:solidFill>
              </a:rPr>
              <a:t>No Duplicate Values:</a:t>
            </a:r>
            <a:r>
              <a:rPr lang="en-US" sz="1800" dirty="0">
                <a:solidFill>
                  <a:schemeClr val="tx1"/>
                </a:solidFill>
              </a:rPr>
              <a:t> No duplicate entries were found, ensuring data integrity.</a:t>
            </a:r>
          </a:p>
          <a:p>
            <a:pPr>
              <a:buFont typeface="Arial" panose="020B0604020202020204" pitchFamily="34" charset="0"/>
              <a:buChar char="•"/>
            </a:pPr>
            <a:r>
              <a:rPr lang="en-US" sz="1800" b="1" dirty="0">
                <a:solidFill>
                  <a:schemeClr val="tx1"/>
                </a:solidFill>
              </a:rPr>
              <a:t>Outliers Present:</a:t>
            </a:r>
            <a:r>
              <a:rPr lang="en-US" sz="1800" dirty="0">
                <a:solidFill>
                  <a:schemeClr val="tx1"/>
                </a:solidFill>
              </a:rPr>
              <a:t> Outliers were identified and handled using </a:t>
            </a:r>
            <a:r>
              <a:rPr lang="en-US" sz="1800" b="1" dirty="0">
                <a:solidFill>
                  <a:schemeClr val="tx1"/>
                </a:solidFill>
              </a:rPr>
              <a:t>Winsorization (capping method)</a:t>
            </a:r>
            <a:r>
              <a:rPr lang="en-US" sz="1800" dirty="0">
                <a:solidFill>
                  <a:schemeClr val="tx1"/>
                </a:solidFill>
              </a:rPr>
              <a:t> to maintain data accuracy.</a:t>
            </a:r>
          </a:p>
          <a:p>
            <a:endParaRPr lang="en-US" dirty="0"/>
          </a:p>
        </p:txBody>
      </p:sp>
      <p:sp>
        <p:nvSpPr>
          <p:cNvPr id="4" name="TextBox 3">
            <a:extLst>
              <a:ext uri="{FF2B5EF4-FFF2-40B4-BE49-F238E27FC236}">
                <a16:creationId xmlns:a16="http://schemas.microsoft.com/office/drawing/2014/main" id="{21B680A8-3CD8-5811-D398-3B346F1E144B}"/>
              </a:ext>
            </a:extLst>
          </p:cNvPr>
          <p:cNvSpPr txBox="1"/>
          <p:nvPr/>
        </p:nvSpPr>
        <p:spPr>
          <a:xfrm>
            <a:off x="5984875" y="793611"/>
            <a:ext cx="5955792" cy="3416320"/>
          </a:xfrm>
          <a:prstGeom prst="rect">
            <a:avLst/>
          </a:prstGeom>
          <a:noFill/>
        </p:spPr>
        <p:txBody>
          <a:bodyPr wrap="square">
            <a:spAutoFit/>
          </a:bodyPr>
          <a:lstStyle/>
          <a:p>
            <a:r>
              <a:rPr lang="en-US" b="1" dirty="0"/>
              <a:t>Histogram 1: Average Rating</a:t>
            </a:r>
            <a:endParaRPr lang="en-US" dirty="0"/>
          </a:p>
          <a:p>
            <a:pPr>
              <a:buFont typeface="Arial" panose="020B0604020202020204" pitchFamily="34" charset="0"/>
              <a:buChar char="•"/>
            </a:pPr>
            <a:r>
              <a:rPr lang="en-US" dirty="0"/>
              <a:t>Most movies have an </a:t>
            </a:r>
            <a:r>
              <a:rPr lang="en-US" b="1" dirty="0"/>
              <a:t>average rating between 8.0 and 8.5</a:t>
            </a:r>
            <a:r>
              <a:rPr lang="en-US" dirty="0"/>
              <a:t>.</a:t>
            </a:r>
          </a:p>
          <a:p>
            <a:pPr>
              <a:buFont typeface="Arial" panose="020B0604020202020204" pitchFamily="34" charset="0"/>
              <a:buChar char="•"/>
            </a:pPr>
            <a:endParaRPr lang="en-US" dirty="0"/>
          </a:p>
          <a:p>
            <a:r>
              <a:rPr lang="en-US" b="1" dirty="0"/>
              <a:t>Histogram 2: Number of Votes</a:t>
            </a:r>
            <a:endParaRPr lang="en-US" dirty="0"/>
          </a:p>
          <a:p>
            <a:pPr>
              <a:buFont typeface="Arial" panose="020B0604020202020204" pitchFamily="34" charset="0"/>
              <a:buChar char="•"/>
            </a:pPr>
            <a:r>
              <a:rPr lang="en-US" dirty="0"/>
              <a:t>The majority of movies have a </a:t>
            </a:r>
            <a:r>
              <a:rPr lang="en-US" b="1" dirty="0"/>
              <a:t>low number of votes</a:t>
            </a:r>
            <a:r>
              <a:rPr lang="en-US" dirty="0"/>
              <a:t>, mostly below </a:t>
            </a:r>
            <a:r>
              <a:rPr lang="en-US" b="1" dirty="0"/>
              <a:t>500,000</a:t>
            </a:r>
            <a:r>
              <a:rPr lang="en-US" dirty="0"/>
              <a:t>.</a:t>
            </a:r>
          </a:p>
          <a:p>
            <a:pPr>
              <a:buFont typeface="Arial" panose="020B0604020202020204" pitchFamily="34" charset="0"/>
              <a:buChar char="•"/>
            </a:pPr>
            <a:endParaRPr lang="en-US" dirty="0"/>
          </a:p>
          <a:p>
            <a:r>
              <a:rPr lang="en-US" b="1" dirty="0"/>
              <a:t>Histogram 3: Release Year</a:t>
            </a:r>
            <a:endParaRPr lang="en-US" dirty="0"/>
          </a:p>
          <a:p>
            <a:pPr>
              <a:buFont typeface="Arial" panose="020B0604020202020204" pitchFamily="34" charset="0"/>
              <a:buChar char="•"/>
            </a:pPr>
            <a:r>
              <a:rPr lang="en-US" dirty="0"/>
              <a:t>A clear trend of increasing movie releases is visible from the </a:t>
            </a:r>
            <a:r>
              <a:rPr lang="en-US" b="1" dirty="0"/>
              <a:t>1990s onwards</a:t>
            </a:r>
            <a:r>
              <a:rPr lang="en-US" dirty="0"/>
              <a:t>.</a:t>
            </a:r>
          </a:p>
          <a:p>
            <a:pPr>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A3F0BF54-37CE-6380-4E83-97BBAC195399}"/>
              </a:ext>
            </a:extLst>
          </p:cNvPr>
          <p:cNvPicPr>
            <a:picLocks noChangeAspect="1"/>
          </p:cNvPicPr>
          <p:nvPr/>
        </p:nvPicPr>
        <p:blipFill>
          <a:blip r:embed="rId2"/>
          <a:stretch>
            <a:fillRect/>
          </a:stretch>
        </p:blipFill>
        <p:spPr>
          <a:xfrm>
            <a:off x="283108" y="3950320"/>
            <a:ext cx="3027019" cy="2821955"/>
          </a:xfrm>
          <a:prstGeom prst="rect">
            <a:avLst/>
          </a:prstGeom>
        </p:spPr>
      </p:pic>
      <p:pic>
        <p:nvPicPr>
          <p:cNvPr id="13" name="Picture 12">
            <a:extLst>
              <a:ext uri="{FF2B5EF4-FFF2-40B4-BE49-F238E27FC236}">
                <a16:creationId xmlns:a16="http://schemas.microsoft.com/office/drawing/2014/main" id="{15ED99B5-91FD-DB96-5080-279B29C59765}"/>
              </a:ext>
            </a:extLst>
          </p:cNvPr>
          <p:cNvPicPr>
            <a:picLocks noChangeAspect="1"/>
          </p:cNvPicPr>
          <p:nvPr/>
        </p:nvPicPr>
        <p:blipFill>
          <a:blip r:embed="rId3"/>
          <a:stretch>
            <a:fillRect/>
          </a:stretch>
        </p:blipFill>
        <p:spPr>
          <a:xfrm>
            <a:off x="4074522" y="3950319"/>
            <a:ext cx="3158382" cy="2821955"/>
          </a:xfrm>
          <a:prstGeom prst="rect">
            <a:avLst/>
          </a:prstGeom>
        </p:spPr>
      </p:pic>
      <p:pic>
        <p:nvPicPr>
          <p:cNvPr id="15" name="Picture 14">
            <a:extLst>
              <a:ext uri="{FF2B5EF4-FFF2-40B4-BE49-F238E27FC236}">
                <a16:creationId xmlns:a16="http://schemas.microsoft.com/office/drawing/2014/main" id="{EB5AFAB0-E970-465E-2C21-F76A1545FD53}"/>
              </a:ext>
            </a:extLst>
          </p:cNvPr>
          <p:cNvPicPr>
            <a:picLocks noChangeAspect="1"/>
          </p:cNvPicPr>
          <p:nvPr/>
        </p:nvPicPr>
        <p:blipFill>
          <a:blip r:embed="rId4"/>
          <a:stretch>
            <a:fillRect/>
          </a:stretch>
        </p:blipFill>
        <p:spPr>
          <a:xfrm>
            <a:off x="8123470" y="3984741"/>
            <a:ext cx="3305636" cy="2753109"/>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1141413" y="0"/>
            <a:ext cx="8130603" cy="950976"/>
          </a:xfrm>
        </p:spPr>
        <p:txBody>
          <a:bodyPr/>
          <a:lstStyle/>
          <a:p>
            <a:pPr algn="ctr"/>
            <a:r>
              <a:rPr lang="en-US" b="1" u="sng" dirty="0"/>
              <a:t>EXPLORATORY DATA ANALYSIS (EDA)</a:t>
            </a:r>
          </a:p>
        </p:txBody>
      </p:sp>
      <p:sp>
        <p:nvSpPr>
          <p:cNvPr id="9" name="Content Placeholder 8">
            <a:extLst>
              <a:ext uri="{FF2B5EF4-FFF2-40B4-BE49-F238E27FC236}">
                <a16:creationId xmlns:a16="http://schemas.microsoft.com/office/drawing/2014/main" id="{91BDAE16-6362-1F17-BEE5-45EE5C84E4BC}"/>
              </a:ext>
            </a:extLst>
          </p:cNvPr>
          <p:cNvSpPr>
            <a:spLocks noGrp="1"/>
          </p:cNvSpPr>
          <p:nvPr>
            <p:ph sz="half" idx="2"/>
          </p:nvPr>
        </p:nvSpPr>
        <p:spPr>
          <a:xfrm>
            <a:off x="6714744" y="4591045"/>
            <a:ext cx="5026152" cy="1752602"/>
          </a:xfrm>
        </p:spPr>
        <p:txBody>
          <a:bodyPr>
            <a:noAutofit/>
          </a:bodyPr>
          <a:lstStyle/>
          <a:p>
            <a:r>
              <a:rPr lang="en-US" b="1" dirty="0"/>
              <a:t>The film industry has experienced remarkable growth over the past decades, peaking in the late 20th and early 21st centuries. While recent years have seen a slight slowdown, the industry continues to thrive.</a:t>
            </a:r>
            <a:endParaRPr lang="en-IN" b="1" dirty="0"/>
          </a:p>
        </p:txBody>
      </p:sp>
      <p:pic>
        <p:nvPicPr>
          <p:cNvPr id="12" name="Picture 11">
            <a:extLst>
              <a:ext uri="{FF2B5EF4-FFF2-40B4-BE49-F238E27FC236}">
                <a16:creationId xmlns:a16="http://schemas.microsoft.com/office/drawing/2014/main" id="{9ED789BA-AC94-758A-E590-68F34CDBD09C}"/>
              </a:ext>
            </a:extLst>
          </p:cNvPr>
          <p:cNvPicPr>
            <a:picLocks noChangeAspect="1"/>
          </p:cNvPicPr>
          <p:nvPr/>
        </p:nvPicPr>
        <p:blipFill>
          <a:blip r:embed="rId2"/>
          <a:stretch>
            <a:fillRect/>
          </a:stretch>
        </p:blipFill>
        <p:spPr>
          <a:xfrm>
            <a:off x="6355080" y="814195"/>
            <a:ext cx="5724145" cy="3600831"/>
          </a:xfrm>
          <a:prstGeom prst="rect">
            <a:avLst/>
          </a:prstGeom>
        </p:spPr>
      </p:pic>
      <p:sp>
        <p:nvSpPr>
          <p:cNvPr id="24" name="Content Placeholder 8">
            <a:extLst>
              <a:ext uri="{FF2B5EF4-FFF2-40B4-BE49-F238E27FC236}">
                <a16:creationId xmlns:a16="http://schemas.microsoft.com/office/drawing/2014/main" id="{4F776027-08E8-E1FB-7D4E-E77B2C921156}"/>
              </a:ext>
            </a:extLst>
          </p:cNvPr>
          <p:cNvSpPr txBox="1">
            <a:spLocks/>
          </p:cNvSpPr>
          <p:nvPr/>
        </p:nvSpPr>
        <p:spPr>
          <a:xfrm>
            <a:off x="329914" y="4591045"/>
            <a:ext cx="5668550" cy="1752602"/>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b="1" dirty="0"/>
              <a:t>The chart shows the top 10 TV genres by popularity. Drama is the most popular with over 600 series, followed by Comedy. Genres like Crime, Action, and Adventure are also well-represented.</a:t>
            </a:r>
            <a:endParaRPr lang="en-IN" b="1" dirty="0"/>
          </a:p>
        </p:txBody>
      </p:sp>
      <p:pic>
        <p:nvPicPr>
          <p:cNvPr id="3" name="Picture 2">
            <a:extLst>
              <a:ext uri="{FF2B5EF4-FFF2-40B4-BE49-F238E27FC236}">
                <a16:creationId xmlns:a16="http://schemas.microsoft.com/office/drawing/2014/main" id="{D8A2167E-DC29-2168-EEDC-5BBD55B4E9CD}"/>
              </a:ext>
            </a:extLst>
          </p:cNvPr>
          <p:cNvPicPr>
            <a:picLocks noChangeAspect="1"/>
          </p:cNvPicPr>
          <p:nvPr/>
        </p:nvPicPr>
        <p:blipFill>
          <a:blip r:embed="rId3"/>
          <a:stretch>
            <a:fillRect/>
          </a:stretch>
        </p:blipFill>
        <p:spPr>
          <a:xfrm>
            <a:off x="169420" y="814195"/>
            <a:ext cx="6035970" cy="3600831"/>
          </a:xfrm>
          <a:prstGeom prst="rect">
            <a:avLst/>
          </a:prstGeom>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652B0A82-6566-2076-6B01-2FCF7315989B}"/>
              </a:ext>
            </a:extLst>
          </p:cNvPr>
          <p:cNvSpPr>
            <a:spLocks noGrp="1"/>
          </p:cNvSpPr>
          <p:nvPr>
            <p:ph type="title"/>
          </p:nvPr>
        </p:nvSpPr>
        <p:spPr>
          <a:xfrm>
            <a:off x="1141412" y="0"/>
            <a:ext cx="10345737" cy="514350"/>
          </a:xfrm>
        </p:spPr>
        <p:txBody>
          <a:bodyPr>
            <a:normAutofit/>
          </a:bodyPr>
          <a:lstStyle/>
          <a:p>
            <a:pPr algn="ctr"/>
            <a:r>
              <a:rPr lang="en-US" sz="2400" b="1" u="sng" dirty="0">
                <a:solidFill>
                  <a:schemeClr val="accent1">
                    <a:lumMod val="60000"/>
                    <a:lumOff val="40000"/>
                  </a:schemeClr>
                </a:solidFill>
              </a:rPr>
              <a:t>Feature Engineering: Enhancing Data for Better Insights</a:t>
            </a:r>
            <a:endParaRPr lang="en-IN" sz="2400" b="1" u="sng" dirty="0">
              <a:solidFill>
                <a:schemeClr val="accent1">
                  <a:lumMod val="60000"/>
                  <a:lumOff val="40000"/>
                </a:schemeClr>
              </a:solidFill>
            </a:endParaRPr>
          </a:p>
        </p:txBody>
      </p:sp>
      <p:sp>
        <p:nvSpPr>
          <p:cNvPr id="9" name="Rectangle 2">
            <a:extLst>
              <a:ext uri="{FF2B5EF4-FFF2-40B4-BE49-F238E27FC236}">
                <a16:creationId xmlns:a16="http://schemas.microsoft.com/office/drawing/2014/main" id="{056027D6-44FF-FCCC-5E0B-027556E2D6D0}"/>
              </a:ext>
            </a:extLst>
          </p:cNvPr>
          <p:cNvSpPr>
            <a:spLocks noGrp="1" noChangeArrowheads="1"/>
          </p:cNvSpPr>
          <p:nvPr>
            <p:ph type="body" sz="half" idx="2"/>
          </p:nvPr>
        </p:nvSpPr>
        <p:spPr bwMode="auto">
          <a:xfrm>
            <a:off x="90487" y="844227"/>
            <a:ext cx="12011025"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mj-lt"/>
              </a:rPr>
              <a:t>1.Feature Dropping: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mj-lt"/>
              </a:rPr>
              <a:t>ID and Title: These columns were dropped as they provide unique identifiers and don't contribute to predictive modeling.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mj-lt"/>
              </a:rPr>
              <a:t>2.Feature Creation: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mj-lt"/>
              </a:rPr>
              <a:t>Number of Genres: A new feature, num_genres, was created to capture the number of genres associated with each movie. This can potentially influence factors like audience appeal or critical reception.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mj-lt"/>
              </a:rPr>
              <a:t>3.Feature Scaling: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mj-lt"/>
              </a:rPr>
              <a:t>Min-Max Scaling: This technique was applied to numerical features to ensure they are on a similar scale.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mj-lt"/>
              </a:rPr>
              <a:t>4.Feature Encoding: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mj-lt"/>
              </a:rPr>
              <a:t>Multi-Label Binarizer: This technique was used to encode the genres column, which likely contained multiple genres for each movie. Each genre was converted into a binary feature, indicating its presence or absence. </a:t>
            </a:r>
          </a:p>
        </p:txBody>
      </p:sp>
    </p:spTree>
    <p:extLst>
      <p:ext uri="{BB962C8B-B14F-4D97-AF65-F5344CB8AC3E}">
        <p14:creationId xmlns:p14="http://schemas.microsoft.com/office/powerpoint/2010/main" val="1686582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E733B90-D6C9-8A36-6C5F-FBF5FF05A4BC}"/>
            </a:ext>
          </a:extLst>
        </p:cNvPr>
        <p:cNvGrpSpPr/>
        <p:nvPr/>
      </p:nvGrpSpPr>
      <p:grpSpPr>
        <a:xfrm>
          <a:off x="0" y="0"/>
          <a:ext cx="0" cy="0"/>
          <a:chOff x="0" y="0"/>
          <a:chExt cx="0" cy="0"/>
        </a:xfrm>
      </p:grpSpPr>
      <p:sp>
        <p:nvSpPr>
          <p:cNvPr id="7" name="Picture Placeholder 4">
            <a:extLst>
              <a:ext uri="{FF2B5EF4-FFF2-40B4-BE49-F238E27FC236}">
                <a16:creationId xmlns:a16="http://schemas.microsoft.com/office/drawing/2014/main" id="{45227918-667E-749D-D098-29321767CB5A}"/>
              </a:ext>
            </a:extLst>
          </p:cNvPr>
          <p:cNvSpPr>
            <a:spLocks noGrp="1"/>
          </p:cNvSpPr>
          <p:nvPr>
            <p:ph type="title"/>
          </p:nvPr>
        </p:nvSpPr>
        <p:spPr>
          <a:xfrm>
            <a:off x="1141412" y="0"/>
            <a:ext cx="10345737" cy="514350"/>
          </a:xfrm>
        </p:spPr>
        <p:txBody>
          <a:bodyPr>
            <a:normAutofit/>
          </a:bodyPr>
          <a:lstStyle/>
          <a:p>
            <a:pPr algn="ctr"/>
            <a:r>
              <a:rPr lang="en-IN" sz="2400" b="1" u="sng" dirty="0">
                <a:solidFill>
                  <a:schemeClr val="accent1">
                    <a:lumMod val="60000"/>
                    <a:lumOff val="40000"/>
                  </a:schemeClr>
                </a:solidFill>
              </a:rPr>
              <a:t>Model BUILDING , Selection and Training</a:t>
            </a:r>
          </a:p>
        </p:txBody>
      </p:sp>
      <p:sp>
        <p:nvSpPr>
          <p:cNvPr id="9" name="Rectangle 2">
            <a:extLst>
              <a:ext uri="{FF2B5EF4-FFF2-40B4-BE49-F238E27FC236}">
                <a16:creationId xmlns:a16="http://schemas.microsoft.com/office/drawing/2014/main" id="{E19E582B-2DE9-93E9-D9CD-14C1E116BEA0}"/>
              </a:ext>
            </a:extLst>
          </p:cNvPr>
          <p:cNvSpPr>
            <a:spLocks noGrp="1" noChangeArrowheads="1"/>
          </p:cNvSpPr>
          <p:nvPr>
            <p:ph type="body" sz="half" idx="2"/>
          </p:nvPr>
        </p:nvSpPr>
        <p:spPr bwMode="auto">
          <a:xfrm>
            <a:off x="90487" y="725045"/>
            <a:ext cx="1201102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Data Splitting: The dataset was divided into training (80%) and testing (20%) sets.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Model Training: Multiple regression models (Linear Regression, Random Forest, Gradient Boosting, SVR, XGBoost) were trained on the training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Model Selection: The best-performing model was selected based on Root Mean Squared Error (RMSE).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endParaRPr>
          </a:p>
        </p:txBody>
      </p:sp>
      <p:sp>
        <p:nvSpPr>
          <p:cNvPr id="4" name="TextBox 3">
            <a:extLst>
              <a:ext uri="{FF2B5EF4-FFF2-40B4-BE49-F238E27FC236}">
                <a16:creationId xmlns:a16="http://schemas.microsoft.com/office/drawing/2014/main" id="{B8907298-1C2D-7A12-4339-9594F91318C0}"/>
              </a:ext>
            </a:extLst>
          </p:cNvPr>
          <p:cNvSpPr txBox="1"/>
          <p:nvPr/>
        </p:nvSpPr>
        <p:spPr>
          <a:xfrm>
            <a:off x="428625" y="2799230"/>
            <a:ext cx="3095625" cy="400110"/>
          </a:xfrm>
          <a:prstGeom prst="rect">
            <a:avLst/>
          </a:prstGeom>
          <a:noFill/>
        </p:spPr>
        <p:txBody>
          <a:bodyPr wrap="square" rtlCol="0">
            <a:spAutoFit/>
          </a:bodyPr>
          <a:lstStyle/>
          <a:p>
            <a:r>
              <a:rPr lang="en-IN" sz="2000" b="1" u="sng" dirty="0">
                <a:solidFill>
                  <a:schemeClr val="accent1">
                    <a:lumMod val="60000"/>
                    <a:lumOff val="40000"/>
                  </a:schemeClr>
                </a:solidFill>
              </a:rPr>
              <a:t>MODEL COMPARISON :</a:t>
            </a:r>
          </a:p>
        </p:txBody>
      </p:sp>
      <p:pic>
        <p:nvPicPr>
          <p:cNvPr id="6" name="Picture 5">
            <a:extLst>
              <a:ext uri="{FF2B5EF4-FFF2-40B4-BE49-F238E27FC236}">
                <a16:creationId xmlns:a16="http://schemas.microsoft.com/office/drawing/2014/main" id="{AD0C0E17-A585-3EBE-9021-C1DBBE4549FD}"/>
              </a:ext>
            </a:extLst>
          </p:cNvPr>
          <p:cNvPicPr>
            <a:picLocks noChangeAspect="1"/>
          </p:cNvPicPr>
          <p:nvPr/>
        </p:nvPicPr>
        <p:blipFill>
          <a:blip r:embed="rId2"/>
          <a:stretch>
            <a:fillRect/>
          </a:stretch>
        </p:blipFill>
        <p:spPr>
          <a:xfrm>
            <a:off x="428625" y="3360932"/>
            <a:ext cx="7240010" cy="3124636"/>
          </a:xfrm>
          <a:prstGeom prst="rect">
            <a:avLst/>
          </a:prstGeom>
        </p:spPr>
      </p:pic>
    </p:spTree>
    <p:extLst>
      <p:ext uri="{BB962C8B-B14F-4D97-AF65-F5344CB8AC3E}">
        <p14:creationId xmlns:p14="http://schemas.microsoft.com/office/powerpoint/2010/main" val="4099937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348DE49-5E74-E8B5-3CB4-D87296807D01}"/>
            </a:ext>
          </a:extLst>
        </p:cNvPr>
        <p:cNvGrpSpPr/>
        <p:nvPr/>
      </p:nvGrpSpPr>
      <p:grpSpPr>
        <a:xfrm>
          <a:off x="0" y="0"/>
          <a:ext cx="0" cy="0"/>
          <a:chOff x="0" y="0"/>
          <a:chExt cx="0" cy="0"/>
        </a:xfrm>
      </p:grpSpPr>
      <p:sp>
        <p:nvSpPr>
          <p:cNvPr id="7" name="Picture Placeholder 4">
            <a:extLst>
              <a:ext uri="{FF2B5EF4-FFF2-40B4-BE49-F238E27FC236}">
                <a16:creationId xmlns:a16="http://schemas.microsoft.com/office/drawing/2014/main" id="{C825F823-C7A6-B00A-B76E-BC54291E0762}"/>
              </a:ext>
            </a:extLst>
          </p:cNvPr>
          <p:cNvSpPr>
            <a:spLocks noGrp="1"/>
          </p:cNvSpPr>
          <p:nvPr>
            <p:ph type="title"/>
          </p:nvPr>
        </p:nvSpPr>
        <p:spPr>
          <a:xfrm>
            <a:off x="1141412" y="0"/>
            <a:ext cx="10345737" cy="514350"/>
          </a:xfrm>
        </p:spPr>
        <p:txBody>
          <a:bodyPr>
            <a:normAutofit/>
          </a:bodyPr>
          <a:lstStyle/>
          <a:p>
            <a:pPr algn="ctr"/>
            <a:r>
              <a:rPr lang="en-IN" sz="2400" b="1" u="sng" dirty="0">
                <a:solidFill>
                  <a:schemeClr val="accent1">
                    <a:lumMod val="60000"/>
                    <a:lumOff val="40000"/>
                  </a:schemeClr>
                </a:solidFill>
              </a:rPr>
              <a:t>LIMITATIONS AND CHALLENGES</a:t>
            </a:r>
          </a:p>
        </p:txBody>
      </p:sp>
      <p:sp>
        <p:nvSpPr>
          <p:cNvPr id="9" name="Rectangle 2">
            <a:extLst>
              <a:ext uri="{FF2B5EF4-FFF2-40B4-BE49-F238E27FC236}">
                <a16:creationId xmlns:a16="http://schemas.microsoft.com/office/drawing/2014/main" id="{CF348F71-5036-5653-FA08-F8FB17F6FE5B}"/>
              </a:ext>
            </a:extLst>
          </p:cNvPr>
          <p:cNvSpPr>
            <a:spLocks noGrp="1" noChangeArrowheads="1"/>
          </p:cNvSpPr>
          <p:nvPr>
            <p:ph type="body" sz="half" idx="2"/>
          </p:nvPr>
        </p:nvSpPr>
        <p:spPr bwMode="auto">
          <a:xfrm>
            <a:off x="6543675" y="1194189"/>
            <a:ext cx="52197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rPr>
              <a:t>Model Limitations: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Overfitting: Our model might have learned the training data too well, making it less accurate on new, unseen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Bias: The model might be biased towards certain types of movies, especially those that are highly rated.</a:t>
            </a:r>
          </a:p>
        </p:txBody>
      </p:sp>
      <p:sp>
        <p:nvSpPr>
          <p:cNvPr id="2" name="Rectangle 2">
            <a:extLst>
              <a:ext uri="{FF2B5EF4-FFF2-40B4-BE49-F238E27FC236}">
                <a16:creationId xmlns:a16="http://schemas.microsoft.com/office/drawing/2014/main" id="{304D3009-AE98-EEB7-B7BA-69ECCF35EF2D}"/>
              </a:ext>
            </a:extLst>
          </p:cNvPr>
          <p:cNvSpPr txBox="1">
            <a:spLocks noChangeArrowheads="1"/>
          </p:cNvSpPr>
          <p:nvPr/>
        </p:nvSpPr>
        <p:spPr bwMode="auto">
          <a:xfrm>
            <a:off x="261939" y="1194189"/>
            <a:ext cx="606266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l" defTabSz="457200" rtl="0" eaLnBrk="1" latinLnBrk="0" hangingPunct="1">
              <a:spcBef>
                <a:spcPct val="20000"/>
              </a:spcBef>
              <a:spcAft>
                <a:spcPts val="600"/>
              </a:spcAft>
              <a:buClr>
                <a:schemeClr val="accent1"/>
              </a:buClr>
              <a:buSzPct val="100000"/>
              <a:buFont typeface="Arial"/>
              <a:buNone/>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00000"/>
              <a:buFont typeface="Arial"/>
              <a:buNone/>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00000"/>
              <a:buFont typeface="Arial"/>
              <a:buNone/>
              <a:defRPr sz="1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00000"/>
              <a:buFont typeface="Arial"/>
              <a:buNone/>
              <a:defRPr sz="9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00000"/>
              <a:buFont typeface="Arial"/>
              <a:buNone/>
              <a:defRPr sz="9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00000"/>
              <a:buFont typeface="Arial"/>
              <a:buNone/>
              <a:defRPr sz="9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00000"/>
              <a:buFont typeface="Arial"/>
              <a:buNone/>
              <a:defRPr sz="9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00000"/>
              <a:buFont typeface="Arial"/>
              <a:buNone/>
              <a:defRPr sz="9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00000"/>
              <a:buFont typeface="Arial"/>
              <a:buNone/>
              <a:defRPr sz="9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defTabSz="914400" eaLnBrk="0" fontAlgn="base" hangingPunct="0">
              <a:spcBef>
                <a:spcPct val="0"/>
              </a:spcBef>
              <a:spcAft>
                <a:spcPct val="0"/>
              </a:spcAft>
              <a:buClrTx/>
              <a:buSzTx/>
              <a:buFontTx/>
              <a:buNone/>
            </a:pPr>
            <a:r>
              <a:rPr lang="en-US" altLang="en-US" b="1" cap="none" dirty="0">
                <a:solidFill>
                  <a:schemeClr val="bg1"/>
                </a:solidFill>
                <a:effectLst/>
              </a:rPr>
              <a:t>Data Issues:</a:t>
            </a:r>
          </a:p>
          <a:p>
            <a:pPr defTabSz="914400" eaLnBrk="0" fontAlgn="base" hangingPunct="0">
              <a:spcBef>
                <a:spcPct val="0"/>
              </a:spcBef>
              <a:spcAft>
                <a:spcPct val="0"/>
              </a:spcAft>
              <a:buClrTx/>
              <a:buSzTx/>
              <a:buFontTx/>
              <a:buNone/>
            </a:pPr>
            <a:endParaRPr lang="en-US" altLang="en-US" b="1" cap="none" dirty="0">
              <a:effectLst/>
            </a:endParaRPr>
          </a:p>
          <a:p>
            <a:pPr defTabSz="914400" eaLnBrk="0" fontAlgn="base" hangingPunct="0">
              <a:spcBef>
                <a:spcPct val="0"/>
              </a:spcBef>
              <a:spcAft>
                <a:spcPct val="0"/>
              </a:spcAft>
              <a:buClrTx/>
              <a:buSzTx/>
              <a:buFontTx/>
              <a:buNone/>
            </a:pPr>
            <a:r>
              <a:rPr lang="en-US" altLang="en-US" b="1" cap="none" dirty="0">
                <a:effectLst/>
              </a:rPr>
              <a:t>Small Dataset: We didn't have a lot of data to train our model. This can make it harder for the model to learn patterns.</a:t>
            </a:r>
          </a:p>
          <a:p>
            <a:pPr defTabSz="914400" eaLnBrk="0" fontAlgn="base" hangingPunct="0">
              <a:spcBef>
                <a:spcPct val="0"/>
              </a:spcBef>
              <a:spcAft>
                <a:spcPct val="0"/>
              </a:spcAft>
              <a:buClrTx/>
              <a:buSzTx/>
              <a:buFontTx/>
              <a:buNone/>
            </a:pPr>
            <a:endParaRPr lang="en-US" altLang="en-US" b="1" cap="none" dirty="0">
              <a:effectLst/>
            </a:endParaRPr>
          </a:p>
          <a:p>
            <a:pPr defTabSz="914400" eaLnBrk="0" fontAlgn="base" hangingPunct="0">
              <a:spcBef>
                <a:spcPct val="0"/>
              </a:spcBef>
              <a:spcAft>
                <a:spcPct val="0"/>
              </a:spcAft>
              <a:buClrTx/>
              <a:buSzTx/>
              <a:buFontTx/>
              <a:buNone/>
            </a:pPr>
            <a:r>
              <a:rPr lang="en-US" altLang="en-US" b="1" cap="none" dirty="0">
                <a:effectLst/>
              </a:rPr>
              <a:t>Limited Features: We didn't have many different types of information about the movies, which limited our ability to make accurate predictions.</a:t>
            </a:r>
          </a:p>
          <a:p>
            <a:pPr defTabSz="914400" eaLnBrk="0" fontAlgn="base" hangingPunct="0">
              <a:spcBef>
                <a:spcPct val="0"/>
              </a:spcBef>
              <a:spcAft>
                <a:spcPct val="0"/>
              </a:spcAft>
              <a:buClrTx/>
              <a:buSzTx/>
              <a:buFontTx/>
              <a:buNone/>
            </a:pPr>
            <a:endParaRPr lang="en-US" altLang="en-US" b="1" cap="none" dirty="0">
              <a:effectLst/>
            </a:endParaRPr>
          </a:p>
          <a:p>
            <a:pPr defTabSz="914400" eaLnBrk="0" fontAlgn="base" hangingPunct="0">
              <a:spcBef>
                <a:spcPct val="0"/>
              </a:spcBef>
              <a:spcAft>
                <a:spcPct val="0"/>
              </a:spcAft>
              <a:buClrTx/>
              <a:buSzTx/>
              <a:buFontTx/>
              <a:buNone/>
            </a:pPr>
            <a:r>
              <a:rPr lang="en-US" altLang="en-US" b="1" cap="none" dirty="0">
                <a:effectLst/>
              </a:rPr>
              <a:t>Genre Complexity: Predicting multiple genres for a movie is challenging, as different genres can be related in complex ways.</a:t>
            </a:r>
          </a:p>
        </p:txBody>
      </p:sp>
    </p:spTree>
    <p:extLst>
      <p:ext uri="{BB962C8B-B14F-4D97-AF65-F5344CB8AC3E}">
        <p14:creationId xmlns:p14="http://schemas.microsoft.com/office/powerpoint/2010/main" val="1764861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5187C0F-F9E7-80C2-3D4F-84B001B1056A}"/>
            </a:ext>
          </a:extLst>
        </p:cNvPr>
        <p:cNvGrpSpPr/>
        <p:nvPr/>
      </p:nvGrpSpPr>
      <p:grpSpPr>
        <a:xfrm>
          <a:off x="0" y="0"/>
          <a:ext cx="0" cy="0"/>
          <a:chOff x="0" y="0"/>
          <a:chExt cx="0" cy="0"/>
        </a:xfrm>
      </p:grpSpPr>
      <p:sp>
        <p:nvSpPr>
          <p:cNvPr id="7" name="Picture Placeholder 4">
            <a:extLst>
              <a:ext uri="{FF2B5EF4-FFF2-40B4-BE49-F238E27FC236}">
                <a16:creationId xmlns:a16="http://schemas.microsoft.com/office/drawing/2014/main" id="{0709D236-BDBE-9BAB-84A7-1EEB87F82964}"/>
              </a:ext>
            </a:extLst>
          </p:cNvPr>
          <p:cNvSpPr>
            <a:spLocks noGrp="1"/>
          </p:cNvSpPr>
          <p:nvPr>
            <p:ph type="title"/>
          </p:nvPr>
        </p:nvSpPr>
        <p:spPr>
          <a:xfrm>
            <a:off x="1141412" y="0"/>
            <a:ext cx="10345737" cy="514350"/>
          </a:xfrm>
        </p:spPr>
        <p:txBody>
          <a:bodyPr>
            <a:normAutofit/>
          </a:bodyPr>
          <a:lstStyle/>
          <a:p>
            <a:pPr algn="ctr"/>
            <a:r>
              <a:rPr lang="en-IN" sz="2400" b="1" u="sng" dirty="0">
                <a:solidFill>
                  <a:schemeClr val="accent1">
                    <a:lumMod val="60000"/>
                    <a:lumOff val="40000"/>
                  </a:schemeClr>
                </a:solidFill>
              </a:rPr>
              <a:t>DEPLOYMENT</a:t>
            </a:r>
          </a:p>
        </p:txBody>
      </p:sp>
      <p:sp>
        <p:nvSpPr>
          <p:cNvPr id="2" name="Rectangle 2">
            <a:extLst>
              <a:ext uri="{FF2B5EF4-FFF2-40B4-BE49-F238E27FC236}">
                <a16:creationId xmlns:a16="http://schemas.microsoft.com/office/drawing/2014/main" id="{36D99A6C-9529-8521-8736-76AA7BEFDFCD}"/>
              </a:ext>
            </a:extLst>
          </p:cNvPr>
          <p:cNvSpPr txBox="1">
            <a:spLocks noChangeArrowheads="1"/>
          </p:cNvSpPr>
          <p:nvPr/>
        </p:nvSpPr>
        <p:spPr bwMode="auto">
          <a:xfrm>
            <a:off x="225822" y="686656"/>
            <a:ext cx="1174035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l" defTabSz="457200" rtl="0" eaLnBrk="1" latinLnBrk="0" hangingPunct="1">
              <a:spcBef>
                <a:spcPct val="20000"/>
              </a:spcBef>
              <a:spcAft>
                <a:spcPts val="600"/>
              </a:spcAft>
              <a:buClr>
                <a:schemeClr val="accent1"/>
              </a:buClr>
              <a:buSzPct val="100000"/>
              <a:buFont typeface="Arial"/>
              <a:buNone/>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00000"/>
              <a:buFont typeface="Arial"/>
              <a:buNone/>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00000"/>
              <a:buFont typeface="Arial"/>
              <a:buNone/>
              <a:defRPr sz="1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00000"/>
              <a:buFont typeface="Arial"/>
              <a:buNone/>
              <a:defRPr sz="9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00000"/>
              <a:buFont typeface="Arial"/>
              <a:buNone/>
              <a:defRPr sz="9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00000"/>
              <a:buFont typeface="Arial"/>
              <a:buNone/>
              <a:defRPr sz="9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00000"/>
              <a:buFont typeface="Arial"/>
              <a:buNone/>
              <a:defRPr sz="9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00000"/>
              <a:buFont typeface="Arial"/>
              <a:buNone/>
              <a:defRPr sz="9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00000"/>
              <a:buFont typeface="Arial"/>
              <a:buNone/>
              <a:defRPr sz="9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defTabSz="914400" eaLnBrk="0" fontAlgn="base" hangingPunct="0">
              <a:spcBef>
                <a:spcPct val="0"/>
              </a:spcBef>
              <a:spcAft>
                <a:spcPct val="0"/>
              </a:spcAft>
              <a:buClrTx/>
              <a:buSzTx/>
              <a:buFontTx/>
              <a:buNone/>
            </a:pPr>
            <a:r>
              <a:rPr lang="en-US" sz="2000" b="1" dirty="0">
                <a:solidFill>
                  <a:schemeClr val="bg1"/>
                </a:solidFill>
              </a:rPr>
              <a:t>To make the model accessible to a wider audience, we deployed it using Streamlit. This web-based application allows users to input movie details and receive predicted ratings.</a:t>
            </a:r>
            <a:endParaRPr lang="en-US" altLang="en-US" sz="2000" b="1" cap="none" dirty="0">
              <a:solidFill>
                <a:schemeClr val="bg1"/>
              </a:solidFill>
              <a:effectLst/>
            </a:endParaRPr>
          </a:p>
        </p:txBody>
      </p:sp>
      <p:sp>
        <p:nvSpPr>
          <p:cNvPr id="5" name="TextBox 4">
            <a:extLst>
              <a:ext uri="{FF2B5EF4-FFF2-40B4-BE49-F238E27FC236}">
                <a16:creationId xmlns:a16="http://schemas.microsoft.com/office/drawing/2014/main" id="{DF22AEC9-EC4B-22B0-B45D-B2420F5A49A3}"/>
              </a:ext>
            </a:extLst>
          </p:cNvPr>
          <p:cNvSpPr txBox="1"/>
          <p:nvPr/>
        </p:nvSpPr>
        <p:spPr>
          <a:xfrm>
            <a:off x="352424" y="1566848"/>
            <a:ext cx="11613753" cy="3416320"/>
          </a:xfrm>
          <a:prstGeom prst="rect">
            <a:avLst/>
          </a:prstGeom>
          <a:noFill/>
        </p:spPr>
        <p:txBody>
          <a:bodyPr wrap="square" rtlCol="0">
            <a:spAutoFit/>
          </a:bodyPr>
          <a:lstStyle/>
          <a:p>
            <a:r>
              <a:rPr lang="en-US" b="1" dirty="0"/>
              <a:t>Key Steps in the Deployment Process:</a:t>
            </a:r>
          </a:p>
          <a:p>
            <a:endParaRPr lang="en-US" b="1" dirty="0"/>
          </a:p>
          <a:p>
            <a:r>
              <a:rPr lang="en-US" b="1" dirty="0"/>
              <a:t>Model Serialization: The trained model was saved as a </a:t>
            </a:r>
            <a:r>
              <a:rPr lang="en-US" b="1" dirty="0">
                <a:solidFill>
                  <a:schemeClr val="tx1">
                    <a:lumMod val="95000"/>
                  </a:schemeClr>
                </a:solidFill>
              </a:rPr>
              <a:t>pickle</a:t>
            </a:r>
            <a:r>
              <a:rPr lang="en-US" b="1" dirty="0"/>
              <a:t> file for future use.</a:t>
            </a:r>
          </a:p>
          <a:p>
            <a:endParaRPr lang="en-US" b="1" dirty="0"/>
          </a:p>
          <a:p>
            <a:r>
              <a:rPr lang="en-US" b="1" dirty="0"/>
              <a:t>Streamlit App Development: A Python script was created using Streamlit to build the web application.</a:t>
            </a:r>
          </a:p>
          <a:p>
            <a:endParaRPr lang="en-US" b="1" dirty="0"/>
          </a:p>
          <a:p>
            <a:r>
              <a:rPr lang="en-US" b="1" dirty="0"/>
              <a:t>User Interface Design: A simple and intuitive interface was designed to allow users to input movie details.</a:t>
            </a:r>
          </a:p>
          <a:p>
            <a:endParaRPr lang="en-US" b="1" dirty="0"/>
          </a:p>
          <a:p>
            <a:r>
              <a:rPr lang="en-US" b="1" dirty="0"/>
              <a:t>Model Integration: The saved model was loaded into the Streamlit app to make predictions.</a:t>
            </a:r>
          </a:p>
          <a:p>
            <a:endParaRPr lang="en-US" b="1" dirty="0"/>
          </a:p>
          <a:p>
            <a:r>
              <a:rPr lang="en-US" b="1" dirty="0"/>
              <a:t>Deployment: The app was deployed to a platform (Streamlit Cloud), making it accessible to users.</a:t>
            </a:r>
            <a:endParaRPr lang="en-IN" b="1" dirty="0"/>
          </a:p>
        </p:txBody>
      </p:sp>
      <p:sp>
        <p:nvSpPr>
          <p:cNvPr id="6" name="TextBox 5">
            <a:extLst>
              <a:ext uri="{FF2B5EF4-FFF2-40B4-BE49-F238E27FC236}">
                <a16:creationId xmlns:a16="http://schemas.microsoft.com/office/drawing/2014/main" id="{3D30B87B-DC98-809A-9F8A-13E9F8672F38}"/>
              </a:ext>
            </a:extLst>
          </p:cNvPr>
          <p:cNvSpPr txBox="1"/>
          <p:nvPr/>
        </p:nvSpPr>
        <p:spPr>
          <a:xfrm>
            <a:off x="3616125" y="5676900"/>
            <a:ext cx="5086349" cy="830997"/>
          </a:xfrm>
          <a:prstGeom prst="rect">
            <a:avLst/>
          </a:prstGeom>
          <a:noFill/>
        </p:spPr>
        <p:txBody>
          <a:bodyPr wrap="square" rtlCol="0">
            <a:spAutoFit/>
          </a:bodyPr>
          <a:lstStyle/>
          <a:p>
            <a:pPr algn="ctr"/>
            <a:r>
              <a:rPr lang="en-IN" sz="4800" b="1" i="1" u="sng" dirty="0">
                <a:solidFill>
                  <a:schemeClr val="accent1">
                    <a:lumMod val="60000"/>
                    <a:lumOff val="40000"/>
                  </a:schemeClr>
                </a:solidFill>
                <a:hlinkClick r:id="rId2"/>
              </a:rPr>
              <a:t>APP LINK </a:t>
            </a:r>
            <a:endParaRPr lang="en-IN" sz="4800" b="1" i="1" u="sng" dirty="0">
              <a:solidFill>
                <a:schemeClr val="accent1">
                  <a:lumMod val="60000"/>
                  <a:lumOff val="40000"/>
                </a:schemeClr>
              </a:solidFill>
            </a:endParaRPr>
          </a:p>
        </p:txBody>
      </p:sp>
    </p:spTree>
    <p:extLst>
      <p:ext uri="{BB962C8B-B14F-4D97-AF65-F5344CB8AC3E}">
        <p14:creationId xmlns:p14="http://schemas.microsoft.com/office/powerpoint/2010/main" val="40031548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TM03457485[[fn=Mesh]]</Template>
  <TotalTime>1274</TotalTime>
  <Words>1140</Words>
  <Application>Microsoft Office PowerPoint</Application>
  <PresentationFormat>Widescreen</PresentationFormat>
  <Paragraphs>119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Trade Gothic LT Pro</vt:lpstr>
      <vt:lpstr>Mesh</vt:lpstr>
      <vt:lpstr>Movie Rating Prediction App</vt:lpstr>
      <vt:lpstr>Introduction to Movie Rating Prediction</vt:lpstr>
      <vt:lpstr>Introduction TO DATASET</vt:lpstr>
      <vt:lpstr> INSIGHTS FROM DATA </vt:lpstr>
      <vt:lpstr>EXPLORATORY DATA ANALYSIS (EDA)</vt:lpstr>
      <vt:lpstr>Feature Engineering: Enhancing Data for Better Insights</vt:lpstr>
      <vt:lpstr>Model BUILDING , Selection and Training</vt:lpstr>
      <vt:lpstr>LIMITATIONS AND CHALLENGES</vt:lpstr>
      <vt:lpstr>DEPLOYMENT</vt:lpstr>
      <vt:lpstr>FUTURE WORK &amp; CONCLUSION </vt:lpstr>
      <vt:lpstr>REFERENCE AND RESOURCES </vt:lpstr>
      <vt:lpstr>“Thank you for your time and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komal gupta</dc:creator>
  <cp:lastModifiedBy>komal gupta</cp:lastModifiedBy>
  <cp:revision>4</cp:revision>
  <dcterms:created xsi:type="dcterms:W3CDTF">2024-11-15T15:57:15Z</dcterms:created>
  <dcterms:modified xsi:type="dcterms:W3CDTF">2024-11-17T07:47:31Z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