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4" name="Shape 374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ASCII vs Unicode vs UTF-8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264775" y="822600"/>
            <a:ext cx="58155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Unicode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&gt;110000 символов, 0h...10FFFFh (3 байта)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http://unicode.org/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http://unicode-table.com/en/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325" y="634650"/>
            <a:ext cx="2895600" cy="3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5" name="Shape 385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ASCII vs Unicode vs UTF-8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5950" y="822600"/>
            <a:ext cx="8312099" cy="3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UTF-8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От 1 до 4 байтов: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0 - 7Fh	0xxxxxxx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80h - 7FFh		110xxxxx	10xxxxxx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800h - FFFFh	1110xxxx	10xxxxxx	10xxxxxx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1000h - 1FFFFh	11110xxx	10xxxxxx	10xxxxxx	10xxxxxx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5" name="Shape 395"/>
          <p:cNvSpPr txBox="1"/>
          <p:nvPr/>
        </p:nvSpPr>
        <p:spPr>
          <a:xfrm>
            <a:off x="0" y="198575"/>
            <a:ext cx="9144000" cy="6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Ветвление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1267125" y="1243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...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if x &gt; 0: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	A1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elif x == 0: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A2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else: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	A3</a:t>
            </a:r>
          </a:p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...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5145200" y="1295390"/>
            <a:ext cx="3000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x = True if z == 0 else 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6" name="Shape 406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0" y="0"/>
            <a:ext cx="9144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Операторы try/except/finally/else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24200" y="820475"/>
            <a:ext cx="3000000" cy="259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ошибка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072000" y="642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finally: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всегда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9667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finally: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всегда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8" name="Shape 418"/>
          <p:cNvSpPr txBox="1"/>
          <p:nvPr/>
        </p:nvSpPr>
        <p:spPr>
          <a:xfrm>
            <a:off x="0" y="0"/>
            <a:ext cx="9144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Операторы try/except/finally/else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0" y="983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else: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всё Ok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000000" y="983425"/>
            <a:ext cx="30000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else: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всё Ok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finally: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всегда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5872200" y="983425"/>
            <a:ext cx="3000000" cy="333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try: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Здесь может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быть ошибка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 E1: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ошибка E1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except (E2, E3):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выполняется,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	# когда ошибки E2</a:t>
            </a:r>
          </a:p>
          <a:p>
            <a:pPr indent="457200" lvl="0" marL="4572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# или E3</a:t>
            </a:r>
          </a:p>
          <a:p>
            <a:pPr indent="0" lvl="0" marL="4572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...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23" name="Shape 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0" y="0"/>
            <a:ext cx="9144000" cy="61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Цикл while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04000" y="614700"/>
            <a:ext cx="8699699" cy="392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while &lt;условие&gt;: - выполняется, пока условие истинно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&lt;тело цикла&gt;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 = 0 # инициализация переменной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while i &lt; 10: # условие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i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i += 1 # модификация переменной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0" name="Shape 440"/>
          <p:cNvSpPr txBox="1"/>
          <p:nvPr/>
        </p:nvSpPr>
        <p:spPr>
          <a:xfrm>
            <a:off x="0" y="0"/>
            <a:ext cx="9144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break и continue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5650" y="595750"/>
            <a:ext cx="4604999" cy="41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secret = random.randint(1, 10)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while True: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guess = raw_input(“?”)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try: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guess = int(guess)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except ValueError: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continue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4567275" y="595750"/>
            <a:ext cx="4096799" cy="4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if guess == secret: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“=”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break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elif guess &gt; secret: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“&gt;”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else: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“&lt;”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1" name="Shape 451"/>
          <p:cNvSpPr txBox="1"/>
          <p:nvPr/>
        </p:nvSpPr>
        <p:spPr>
          <a:xfrm>
            <a:off x="0" y="0"/>
            <a:ext cx="9144000" cy="74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Цикл for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643000" y="964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i in [1, 2, 3, 4, 5]: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i in “string”: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134625" y="831900"/>
            <a:ext cx="3000000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i, j in enumerate(“string”):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i,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i in range(10):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62" name="Shape 462"/>
          <p:cNvSpPr txBox="1"/>
          <p:nvPr/>
        </p:nvSpPr>
        <p:spPr>
          <a:xfrm>
            <a:off x="0" y="0"/>
            <a:ext cx="91440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else и break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739900" y="936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L = [1, 2, 3, 4, 5]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x = input()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for i in L: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if i == x: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	print “Yes”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	break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else: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print “No”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72" name="Shape 472"/>
          <p:cNvSpPr txBox="1"/>
          <p:nvPr/>
        </p:nvSpPr>
        <p:spPr>
          <a:xfrm>
            <a:off x="0" y="0"/>
            <a:ext cx="914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Списочные выражения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293150" y="1021250"/>
            <a:ext cx="75836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 = [x for x in range(10)]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LL = [x ** 2 for x in L]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LLL = [x for x in LL if x % 2]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75" name="Shape 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Создание и запуск программ на языке Python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Типы данных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Ссылки на объекты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Коллекции данных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Логические операции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Инструкции управления потоком выполнения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Арифметические операторы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Ввод/вывод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Создание и вызов функций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9550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Инструментарий разработчика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PyCharm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git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pep8, pylint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virtualenv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 sz="1800"/>
              <a:t>pip</a:t>
            </a: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84" name="Shape 484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9550"/>
            <a:ext cx="8229600" cy="348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Общие замечания о синтаксисе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819600"/>
            <a:ext cx="8229600" cy="370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# Комментарии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Определение кодировки исходников: # coding: utf-8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Явное разбиение строк: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if 1 &lt;= day &lt;= 31 \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and 1 &lt;= month &lt;= 12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Неявное разбиение строк: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weekdays = (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‘Sunday’,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	‘Monday,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Конвенции форматирования кода (Style Guide) PEP 8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https://www.python.org/dev/peps/pep-0008/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3" name="Shape 30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09550"/>
            <a:ext cx="8229600" cy="707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Объекты в Python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Все данные в Python-программах - объекты, и имеют: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identity, уникальный идентификатор (адрес): is, id()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тип, определяет набор операций для работы с объектом, а также его muatbility (изменяемость): type()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значение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3" name="Shape 31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Типы данных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Python - язык с сильной динамической типизацией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None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NotImplemented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numbers.Integral: int, long, bool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numbers.Real: float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numbers.Complex: complex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1" name="Shape 331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Типы данных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Immutable sequences: str, unicode, tuple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Mutable sequences: list, bytearray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Set types: set, frozenset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Mappings: dict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Callable types: function, instancemethod, generator object, builtin_function, type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Modules, Classses, Class instances, Files, Internal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Константы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70225" y="661925"/>
            <a:ext cx="8756400" cy="404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Целые: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1		0	25	-34	99999999999999999999 	34567L	2132l		023	0x10		0X23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0b10101	0B1010101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С плавающей точкой: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0.5	-2.3	7.	.33	2.34e2	-125E-3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Строки: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“Строка”	‘Скажи: “АААА”’	“\” - это экранированная кавычка”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”””Это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многострочная строка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”””			“Это\nмногострочная строка”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Логические: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True	False</a:t>
            </a:r>
          </a:p>
          <a:p>
            <a:pPr indent="-228600" lvl="0" marL="34290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None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1" name="Shape 351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0" y="0"/>
            <a:ext cx="9144000" cy="68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Операции над данными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74225" y="680700"/>
            <a:ext cx="5295300" cy="20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+ 2		2 | 3		2 == 3	2 &lt;&lt; 3	(2 + 3) * 5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2 - 3		2 &amp; 3		2 != 3		2 &gt;&gt; 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* 3		2 ^ 3		2 &lt; 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/ 3		~2		2 &gt; 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** 3				2 &lt;= 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2 % 3				2 &gt;=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966750" y="482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IEEE 754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2.0 + 2.5		2.3 == 3.2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2.3 - 3.5		2.4 != 3.4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2.4 * 3.7		2.7 &lt; 5.3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2.3 / 3.8		2.4 &gt; 5.4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2.2 ** 3.7		2.8 &lt;=2.3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2.4 % 3.8		2.2 &gt;= 2.3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2.3 // 3.8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24200" y="2732800"/>
            <a:ext cx="5625000" cy="185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“foot” + “ball”		True or False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“AAA” * 3			False and True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“football”[1]			not True</a:t>
            </a:r>
          </a:p>
          <a:p>
            <a:pPr indent="457200" lvl="0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</a:rPr>
              <a:t>“football”[0:3]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3" name="Shape 36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ASCII vs Unicode vs UTF-8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40425" y="822600"/>
            <a:ext cx="53238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ASCII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127 символов (7 бит), латинский алфавит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Печатные ASCII-символы: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[chr(i) for i in range(32, 127)]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http://en.wikipedia.org/wiki/ASCII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175" y="1041275"/>
            <a:ext cx="20669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