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8639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1" y="1711277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038605" y="3479062"/>
            <a:ext cx="4419603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142999" y="3867150"/>
            <a:ext cx="233654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071419" y="2152650"/>
            <a:ext cx="408197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/>
          <p:nvPr>
            <p:ph idx="5" type="pic"/>
          </p:nvPr>
        </p:nvSpPr>
        <p:spPr>
          <a:xfrm>
            <a:off x="1347851" y="1786001"/>
            <a:ext cx="1911096" cy="1911095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6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7" type="body"/>
          </p:nvPr>
        </p:nvSpPr>
        <p:spPr>
          <a:xfrm>
            <a:off x="4572001" y="3181350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311776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311776" y="2289175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>
            <p:ph idx="3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424C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457200" y="1352550"/>
            <a:ext cx="4267199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38801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638800" y="2190750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/>
          <p:nvPr>
            <p:ph idx="4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16667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6" type="body"/>
          </p:nvPr>
        </p:nvSpPr>
        <p:spPr>
          <a:xfrm>
            <a:off x="53340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ED364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7" type="body"/>
          </p:nvPr>
        </p:nvSpPr>
        <p:spPr>
          <a:xfrm>
            <a:off x="7010400" y="1660485"/>
            <a:ext cx="762000" cy="284484"/>
          </a:xfrm>
          <a:prstGeom prst="roundRect">
            <a:avLst>
              <a:gd fmla="val 8295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8" type="body"/>
          </p:nvPr>
        </p:nvSpPr>
        <p:spPr>
          <a:xfrm>
            <a:off x="61722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7B8F9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Page Image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029201" y="438150"/>
            <a:ext cx="38099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0" y="-761997"/>
            <a:ext cx="4572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1" y="2038350"/>
            <a:ext cx="350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91200" y="3181352"/>
            <a:ext cx="24383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91200" y="3706832"/>
            <a:ext cx="2438399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5029201" y="18097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Open Sans"/>
              <a:buNone/>
              <a:defRPr/>
            </a:lvl2pPr>
            <a:lvl3pPr indent="0" lvl="2" marL="914400" rtl="0">
              <a:spcBef>
                <a:spcPts val="0"/>
              </a:spcBef>
              <a:buFont typeface="Open Sans"/>
              <a:buNone/>
              <a:defRPr/>
            </a:lvl3pPr>
            <a:lvl4pPr indent="0" lvl="3" marL="1371600" rtl="0">
              <a:spcBef>
                <a:spcPts val="0"/>
              </a:spcBef>
              <a:buFont typeface="Open Sans"/>
              <a:buNone/>
              <a:defRPr/>
            </a:lvl4pPr>
            <a:lvl5pPr indent="0" lvl="4" marL="1828800" rtl="0">
              <a:spcBef>
                <a:spcPts val="0"/>
              </a:spcBef>
              <a:buFont typeface="Open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6" type="body"/>
          </p:nvPr>
        </p:nvSpPr>
        <p:spPr>
          <a:xfrm>
            <a:off x="5029201" y="1028700"/>
            <a:ext cx="38099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533400" y="0"/>
            <a:ext cx="43434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Shape 160"/>
          <p:cNvSpPr txBox="1"/>
          <p:nvPr>
            <p:ph type="title"/>
          </p:nvPr>
        </p:nvSpPr>
        <p:spPr>
          <a:xfrm>
            <a:off x="5181601" y="361950"/>
            <a:ext cx="350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181601" y="971550"/>
            <a:ext cx="3505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Imag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53340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Shape 168"/>
          <p:cNvSpPr/>
          <p:nvPr>
            <p:ph idx="3" type="pic"/>
          </p:nvPr>
        </p:nvSpPr>
        <p:spPr>
          <a:xfrm>
            <a:off x="276066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Shape 169"/>
          <p:cNvSpPr/>
          <p:nvPr>
            <p:ph idx="4" type="pic"/>
          </p:nvPr>
        </p:nvSpPr>
        <p:spPr>
          <a:xfrm>
            <a:off x="53340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/>
          <p:nvPr>
            <p:ph idx="5" type="pic"/>
          </p:nvPr>
        </p:nvSpPr>
        <p:spPr>
          <a:xfrm>
            <a:off x="276066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459229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38200" y="16573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838200" y="25260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4" type="body"/>
          </p:nvPr>
        </p:nvSpPr>
        <p:spPr>
          <a:xfrm>
            <a:off x="838200" y="27241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5" type="body"/>
          </p:nvPr>
        </p:nvSpPr>
        <p:spPr>
          <a:xfrm>
            <a:off x="838200" y="35928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6" type="body"/>
          </p:nvPr>
        </p:nvSpPr>
        <p:spPr>
          <a:xfrm>
            <a:off x="838200" y="37909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listing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6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7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8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9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3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ing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6" type="body"/>
          </p:nvPr>
        </p:nvSpPr>
        <p:spPr>
          <a:xfrm>
            <a:off x="53339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7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8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9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3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4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/>
          <p:nvPr>
            <p:ph idx="15" type="body"/>
          </p:nvPr>
        </p:nvSpPr>
        <p:spPr>
          <a:xfrm>
            <a:off x="53339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16" type="body"/>
          </p:nvPr>
        </p:nvSpPr>
        <p:spPr>
          <a:xfrm>
            <a:off x="53339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/>
          <p:nvPr>
            <p:ph idx="17" type="body"/>
          </p:nvPr>
        </p:nvSpPr>
        <p:spPr>
          <a:xfrm>
            <a:off x="53339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/>
          <p:nvPr>
            <p:ph idx="18" type="body"/>
          </p:nvPr>
        </p:nvSpPr>
        <p:spPr>
          <a:xfrm>
            <a:off x="53339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19" type="body"/>
          </p:nvPr>
        </p:nvSpPr>
        <p:spPr>
          <a:xfrm>
            <a:off x="469391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/>
          <p:nvPr>
            <p:ph idx="20" type="body"/>
          </p:nvPr>
        </p:nvSpPr>
        <p:spPr>
          <a:xfrm>
            <a:off x="469391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/>
          <p:nvPr>
            <p:ph idx="21" type="body"/>
          </p:nvPr>
        </p:nvSpPr>
        <p:spPr>
          <a:xfrm>
            <a:off x="469391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/>
          <p:nvPr>
            <p:ph idx="22" type="body"/>
          </p:nvPr>
        </p:nvSpPr>
        <p:spPr>
          <a:xfrm>
            <a:off x="469391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3" type="body"/>
          </p:nvPr>
        </p:nvSpPr>
        <p:spPr>
          <a:xfrm>
            <a:off x="469391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Content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139951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34289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3245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5" type="body"/>
          </p:nvPr>
        </p:nvSpPr>
        <p:spPr>
          <a:xfrm>
            <a:off x="3886198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6" type="body"/>
          </p:nvPr>
        </p:nvSpPr>
        <p:spPr>
          <a:xfrm>
            <a:off x="6781799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and Ipad Mockup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Shape 243"/>
          <p:cNvSpPr/>
          <p:nvPr>
            <p:ph idx="3" type="pic"/>
          </p:nvPr>
        </p:nvSpPr>
        <p:spPr>
          <a:xfrm>
            <a:off x="5334001" y="1581150"/>
            <a:ext cx="2819400" cy="2137409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ur Servic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457200" y="1352550"/>
            <a:ext cx="2671761" cy="3006726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733801" y="1817689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6407150" y="1809750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4" type="body"/>
          </p:nvPr>
        </p:nvSpPr>
        <p:spPr>
          <a:xfrm>
            <a:off x="3736976" y="3405328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6410325" y="3397391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4114801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7" type="body"/>
          </p:nvPr>
        </p:nvSpPr>
        <p:spPr>
          <a:xfrm>
            <a:off x="6781800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8" type="body"/>
          </p:nvPr>
        </p:nvSpPr>
        <p:spPr>
          <a:xfrm>
            <a:off x="4114801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9" type="body"/>
          </p:nvPr>
        </p:nvSpPr>
        <p:spPr>
          <a:xfrm>
            <a:off x="6781800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U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33400" y="51435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0" y="2419350"/>
            <a:ext cx="9144000" cy="272415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691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62123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334000" y="2244725"/>
            <a:ext cx="2971801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334000" y="1962150"/>
            <a:ext cx="2971801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30" y="1151334"/>
            <a:ext cx="4041773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30" y="1631155"/>
            <a:ext cx="4041773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4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4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45316" y="1467511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278063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4800601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686608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684214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7" type="body"/>
          </p:nvPr>
        </p:nvSpPr>
        <p:spPr>
          <a:xfrm>
            <a:off x="2728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8" type="body"/>
          </p:nvPr>
        </p:nvSpPr>
        <p:spPr>
          <a:xfrm>
            <a:off x="684214" y="3186111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9" type="body"/>
          </p:nvPr>
        </p:nvSpPr>
        <p:spPr>
          <a:xfrm>
            <a:off x="684212" y="3365500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3" type="body"/>
          </p:nvPr>
        </p:nvSpPr>
        <p:spPr>
          <a:xfrm>
            <a:off x="2741613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4" type="body"/>
          </p:nvPr>
        </p:nvSpPr>
        <p:spPr>
          <a:xfrm>
            <a:off x="2741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5" type="body"/>
          </p:nvPr>
        </p:nvSpPr>
        <p:spPr>
          <a:xfrm>
            <a:off x="4800600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6" type="body"/>
          </p:nvPr>
        </p:nvSpPr>
        <p:spPr>
          <a:xfrm>
            <a:off x="481344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7" type="body"/>
          </p:nvPr>
        </p:nvSpPr>
        <p:spPr>
          <a:xfrm>
            <a:off x="4813442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8" type="body"/>
          </p:nvPr>
        </p:nvSpPr>
        <p:spPr>
          <a:xfrm>
            <a:off x="6919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9" type="body"/>
          </p:nvPr>
        </p:nvSpPr>
        <p:spPr>
          <a:xfrm>
            <a:off x="693261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0" type="body"/>
          </p:nvPr>
        </p:nvSpPr>
        <p:spPr>
          <a:xfrm>
            <a:off x="6932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648200" y="1962152"/>
            <a:ext cx="3924299" cy="232568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7252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2347913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7200" y="1123953"/>
            <a:ext cx="769620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 algn="ctr">
              <a:spcBef>
                <a:spcPts val="0"/>
              </a:spcBef>
              <a:buFont typeface="Calibri"/>
              <a:buNone/>
              <a:defRPr/>
            </a:lvl2pPr>
            <a:lvl3pPr indent="0" lvl="2" marL="914400" rtl="0" algn="ctr">
              <a:spcBef>
                <a:spcPts val="0"/>
              </a:spcBef>
              <a:buFont typeface="Calibri"/>
              <a:buNone/>
              <a:defRPr/>
            </a:lvl3pPr>
            <a:lvl4pPr indent="0" lvl="3" marL="1371600" rtl="0" algn="ctr">
              <a:spcBef>
                <a:spcPts val="0"/>
              </a:spcBef>
              <a:buFont typeface="Calibri"/>
              <a:buNone/>
              <a:defRPr/>
            </a:lvl4pPr>
            <a:lvl5pPr indent="0" lvl="4" marL="1828800" rtl="0" algn="ctr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1219200" y="2119311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1219200" y="3409950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1219200" y="3181350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a4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63" name="Shape 2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0" y="152400"/>
            <a:ext cx="9144000" cy="2266949"/>
          </a:xfrm>
          <a:prstGeom prst="rect">
            <a:avLst/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494050" y="226950"/>
            <a:ext cx="5862900" cy="207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Язык программирования Python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72000" y="26382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Продвинутый курс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7025" y="218200"/>
            <a:ext cx="79052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Введение в Django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Структура web-проекта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Структура приложения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Команды manage.py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Модуль sys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Модуль os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Структура проекта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project_name/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manage.py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project_name/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__init__.py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settings.py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urls.py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wsgi.py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2313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Структура приложения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app/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__init__.py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admin.py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migrations/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models.py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test.py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views.py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0" name="Shape 32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Команды manage.py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startproject - создание проекта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startapp - создание приложения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makemigrations - создание миграции БД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migrate - миграция БД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sqlmigrate - вывод запросов для миграции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runserver - запустить темтовый сервер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shell - интерпретатор в контексте проекта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133B54"/>
                </a:solidFill>
              </a:rPr>
              <a:t>Модели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from django.db import models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CharField - строковое поле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IntegerField - целочисленное поле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DateField - поле даты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ForeignKey - внешний ключ (связь между таблицами)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Шаблоны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{{ variable }}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{% if variable %}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…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{% endif %}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{% for item in variable %}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…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{% endfor %}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