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EBA2121-9D79-4177-856E-FC4E4085E908}">
  <a:tblStyle styleId="{0EBA2121-9D79-4177-856E-FC4E4085E90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2" type="pic"/>
          </p:nvPr>
        </p:nvSpPr>
        <p:spPr>
          <a:xfrm>
            <a:off x="0" y="0"/>
            <a:ext cx="5486399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am Member Layou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1" y="1711277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038605" y="3479062"/>
            <a:ext cx="4419603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1142999" y="3867150"/>
            <a:ext cx="233654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4" type="body"/>
          </p:nvPr>
        </p:nvSpPr>
        <p:spPr>
          <a:xfrm>
            <a:off x="4071419" y="2152650"/>
            <a:ext cx="408197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/>
          <p:nvPr>
            <p:ph idx="5" type="pic"/>
          </p:nvPr>
        </p:nvSpPr>
        <p:spPr>
          <a:xfrm>
            <a:off x="1347851" y="1786001"/>
            <a:ext cx="1911096" cy="1911095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F7F7F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6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7" type="body"/>
          </p:nvPr>
        </p:nvSpPr>
        <p:spPr>
          <a:xfrm>
            <a:off x="4572001" y="3181350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1_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311776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311776" y="2289175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/>
          <p:nvPr>
            <p:ph idx="3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424C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 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457200" y="1352550"/>
            <a:ext cx="4267199" cy="2895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638801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5638800" y="2190750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/>
          <p:nvPr>
            <p:ph idx="4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16667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/>
          <p:nvPr>
            <p:ph idx="6" type="body"/>
          </p:nvPr>
        </p:nvSpPr>
        <p:spPr>
          <a:xfrm>
            <a:off x="53340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ED3645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/>
          <p:nvPr>
            <p:ph idx="7" type="body"/>
          </p:nvPr>
        </p:nvSpPr>
        <p:spPr>
          <a:xfrm>
            <a:off x="7010400" y="1660485"/>
            <a:ext cx="762000" cy="284484"/>
          </a:xfrm>
          <a:prstGeom prst="roundRect">
            <a:avLst>
              <a:gd fmla="val 8295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/>
          <p:nvPr>
            <p:ph idx="8" type="body"/>
          </p:nvPr>
        </p:nvSpPr>
        <p:spPr>
          <a:xfrm>
            <a:off x="61722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7B8F9D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Page Image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5029201" y="438150"/>
            <a:ext cx="38099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/>
          <p:nvPr>
            <p:ph idx="2" type="pic"/>
          </p:nvPr>
        </p:nvSpPr>
        <p:spPr>
          <a:xfrm>
            <a:off x="0" y="-761997"/>
            <a:ext cx="4572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5029201" y="2038350"/>
            <a:ext cx="35052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5791200" y="3181352"/>
            <a:ext cx="2438399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5791200" y="3706832"/>
            <a:ext cx="2438399" cy="465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5" type="body"/>
          </p:nvPr>
        </p:nvSpPr>
        <p:spPr>
          <a:xfrm>
            <a:off x="5029201" y="1809752"/>
            <a:ext cx="3505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Open Sans"/>
              <a:buNone/>
              <a:defRPr/>
            </a:lvl2pPr>
            <a:lvl3pPr indent="0" lvl="2" marL="914400" rtl="0">
              <a:spcBef>
                <a:spcPts val="0"/>
              </a:spcBef>
              <a:buFont typeface="Open Sans"/>
              <a:buNone/>
              <a:defRPr/>
            </a:lvl3pPr>
            <a:lvl4pPr indent="0" lvl="3" marL="1371600" rtl="0">
              <a:spcBef>
                <a:spcPts val="0"/>
              </a:spcBef>
              <a:buFont typeface="Open Sans"/>
              <a:buNone/>
              <a:defRPr/>
            </a:lvl4pPr>
            <a:lvl5pPr indent="0" lvl="4" marL="1828800" rtl="0">
              <a:spcBef>
                <a:spcPts val="0"/>
              </a:spcBef>
              <a:buFont typeface="Open Sans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6" type="body"/>
          </p:nvPr>
        </p:nvSpPr>
        <p:spPr>
          <a:xfrm>
            <a:off x="5029201" y="1028700"/>
            <a:ext cx="38099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533400" y="0"/>
            <a:ext cx="43434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Shape 160"/>
          <p:cNvSpPr txBox="1"/>
          <p:nvPr>
            <p:ph type="title"/>
          </p:nvPr>
        </p:nvSpPr>
        <p:spPr>
          <a:xfrm>
            <a:off x="5181601" y="361950"/>
            <a:ext cx="3505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5181601" y="971550"/>
            <a:ext cx="3505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Image layou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53340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Shape 168"/>
          <p:cNvSpPr/>
          <p:nvPr>
            <p:ph idx="3" type="pic"/>
          </p:nvPr>
        </p:nvSpPr>
        <p:spPr>
          <a:xfrm>
            <a:off x="276066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Shape 169"/>
          <p:cNvSpPr/>
          <p:nvPr>
            <p:ph idx="4" type="pic"/>
          </p:nvPr>
        </p:nvSpPr>
        <p:spPr>
          <a:xfrm>
            <a:off x="53340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Shape 170"/>
          <p:cNvSpPr/>
          <p:nvPr>
            <p:ph idx="5" type="pic"/>
          </p:nvPr>
        </p:nvSpPr>
        <p:spPr>
          <a:xfrm>
            <a:off x="276066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38200" y="1459229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838200" y="16573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838200" y="25260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4" type="body"/>
          </p:nvPr>
        </p:nvSpPr>
        <p:spPr>
          <a:xfrm>
            <a:off x="838200" y="27241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5" type="body"/>
          </p:nvPr>
        </p:nvSpPr>
        <p:spPr>
          <a:xfrm>
            <a:off x="838200" y="35928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6" type="body"/>
          </p:nvPr>
        </p:nvSpPr>
        <p:spPr>
          <a:xfrm>
            <a:off x="838200" y="37909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con listing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6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7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8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9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3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isting layou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8" name="Shape 208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9" name="Shape 209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0" name="Shape 210"/>
          <p:cNvSpPr/>
          <p:nvPr>
            <p:ph idx="6" type="body"/>
          </p:nvPr>
        </p:nvSpPr>
        <p:spPr>
          <a:xfrm>
            <a:off x="53339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7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8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9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3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14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6" name="Shape 216"/>
          <p:cNvSpPr/>
          <p:nvPr>
            <p:ph idx="15" type="body"/>
          </p:nvPr>
        </p:nvSpPr>
        <p:spPr>
          <a:xfrm>
            <a:off x="53339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7" name="Shape 217"/>
          <p:cNvSpPr/>
          <p:nvPr>
            <p:ph idx="16" type="body"/>
          </p:nvPr>
        </p:nvSpPr>
        <p:spPr>
          <a:xfrm>
            <a:off x="53339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8" name="Shape 218"/>
          <p:cNvSpPr/>
          <p:nvPr>
            <p:ph idx="17" type="body"/>
          </p:nvPr>
        </p:nvSpPr>
        <p:spPr>
          <a:xfrm>
            <a:off x="53339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/>
          <p:nvPr>
            <p:ph idx="18" type="body"/>
          </p:nvPr>
        </p:nvSpPr>
        <p:spPr>
          <a:xfrm>
            <a:off x="53339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/>
          <p:nvPr>
            <p:ph idx="19" type="body"/>
          </p:nvPr>
        </p:nvSpPr>
        <p:spPr>
          <a:xfrm>
            <a:off x="469391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/>
          <p:nvPr>
            <p:ph idx="20" type="body"/>
          </p:nvPr>
        </p:nvSpPr>
        <p:spPr>
          <a:xfrm>
            <a:off x="469391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2" name="Shape 222"/>
          <p:cNvSpPr/>
          <p:nvPr>
            <p:ph idx="21" type="body"/>
          </p:nvPr>
        </p:nvSpPr>
        <p:spPr>
          <a:xfrm>
            <a:off x="469391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3" name="Shape 223"/>
          <p:cNvSpPr/>
          <p:nvPr>
            <p:ph idx="22" type="body"/>
          </p:nvPr>
        </p:nvSpPr>
        <p:spPr>
          <a:xfrm>
            <a:off x="469391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/>
          <p:nvPr>
            <p:ph idx="23" type="body"/>
          </p:nvPr>
        </p:nvSpPr>
        <p:spPr>
          <a:xfrm>
            <a:off x="469391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5" name="Shape 225"/>
          <p:cNvSpPr txBox="1"/>
          <p:nvPr>
            <p:ph idx="2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6" name="Shape 2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 Content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09600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1139951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x="34289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4" type="body"/>
          </p:nvPr>
        </p:nvSpPr>
        <p:spPr>
          <a:xfrm>
            <a:off x="63245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5" name="Shape 235"/>
          <p:cNvSpPr txBox="1"/>
          <p:nvPr>
            <p:ph idx="5" type="body"/>
          </p:nvPr>
        </p:nvSpPr>
        <p:spPr>
          <a:xfrm>
            <a:off x="3886198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6" name="Shape 236"/>
          <p:cNvSpPr txBox="1"/>
          <p:nvPr>
            <p:ph idx="6" type="body"/>
          </p:nvPr>
        </p:nvSpPr>
        <p:spPr>
          <a:xfrm>
            <a:off x="6781799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and Ipad Mockup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Shape 243"/>
          <p:cNvSpPr/>
          <p:nvPr>
            <p:ph idx="3" type="pic"/>
          </p:nvPr>
        </p:nvSpPr>
        <p:spPr>
          <a:xfrm>
            <a:off x="5334001" y="1581150"/>
            <a:ext cx="2819400" cy="2137409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Shape 24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ur Services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9" name="Shape 249"/>
          <p:cNvSpPr/>
          <p:nvPr>
            <p:ph idx="2" type="pic"/>
          </p:nvPr>
        </p:nvSpPr>
        <p:spPr>
          <a:xfrm>
            <a:off x="457200" y="1352550"/>
            <a:ext cx="2671761" cy="3006726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733801" y="1817689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1" name="Shape 251"/>
          <p:cNvSpPr txBox="1"/>
          <p:nvPr>
            <p:ph idx="3" type="body"/>
          </p:nvPr>
        </p:nvSpPr>
        <p:spPr>
          <a:xfrm>
            <a:off x="6407150" y="1809750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4" type="body"/>
          </p:nvPr>
        </p:nvSpPr>
        <p:spPr>
          <a:xfrm>
            <a:off x="3736976" y="3405328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3" name="Shape 253"/>
          <p:cNvSpPr txBox="1"/>
          <p:nvPr>
            <p:ph idx="5" type="body"/>
          </p:nvPr>
        </p:nvSpPr>
        <p:spPr>
          <a:xfrm>
            <a:off x="6410325" y="3397391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4" name="Shape 254"/>
          <p:cNvSpPr txBox="1"/>
          <p:nvPr>
            <p:ph idx="6" type="body"/>
          </p:nvPr>
        </p:nvSpPr>
        <p:spPr>
          <a:xfrm>
            <a:off x="4114801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5" name="Shape 255"/>
          <p:cNvSpPr txBox="1"/>
          <p:nvPr>
            <p:ph idx="7" type="body"/>
          </p:nvPr>
        </p:nvSpPr>
        <p:spPr>
          <a:xfrm>
            <a:off x="6781800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6" name="Shape 256"/>
          <p:cNvSpPr txBox="1"/>
          <p:nvPr>
            <p:ph idx="8" type="body"/>
          </p:nvPr>
        </p:nvSpPr>
        <p:spPr>
          <a:xfrm>
            <a:off x="4114801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7" name="Shape 257"/>
          <p:cNvSpPr txBox="1"/>
          <p:nvPr>
            <p:ph idx="9" type="body"/>
          </p:nvPr>
        </p:nvSpPr>
        <p:spPr>
          <a:xfrm>
            <a:off x="6781800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8" name="Shape 258"/>
          <p:cNvSpPr txBox="1"/>
          <p:nvPr>
            <p:ph idx="1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9" name="Shape 25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0" name="Shape 26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U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533400" y="514350"/>
            <a:ext cx="3657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2" name="Shape 272"/>
          <p:cNvSpPr/>
          <p:nvPr>
            <p:ph idx="2" type="pic"/>
          </p:nvPr>
        </p:nvSpPr>
        <p:spPr>
          <a:xfrm>
            <a:off x="0" y="2419350"/>
            <a:ext cx="9144000" cy="272415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4691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4" name="Shape 274"/>
          <p:cNvSpPr txBox="1"/>
          <p:nvPr>
            <p:ph idx="3" type="body"/>
          </p:nvPr>
        </p:nvSpPr>
        <p:spPr>
          <a:xfrm>
            <a:off x="62123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5" name="Shape 27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6" name="Shape 27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5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334000" y="2244725"/>
            <a:ext cx="2971801" cy="177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334000" y="1962150"/>
            <a:ext cx="2971801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645030" y="1151334"/>
            <a:ext cx="4041773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645030" y="1631155"/>
            <a:ext cx="4041773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648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4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4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et The Tea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745316" y="1467511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>
            <p:ph idx="3" type="pic"/>
          </p:nvPr>
        </p:nvSpPr>
        <p:spPr>
          <a:xfrm>
            <a:off x="278063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/>
          <p:nvPr>
            <p:ph idx="4" type="pic"/>
          </p:nvPr>
        </p:nvSpPr>
        <p:spPr>
          <a:xfrm>
            <a:off x="4800601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/>
          <p:nvPr>
            <p:ph idx="5" type="pic"/>
          </p:nvPr>
        </p:nvSpPr>
        <p:spPr>
          <a:xfrm>
            <a:off x="686608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6" type="body"/>
          </p:nvPr>
        </p:nvSpPr>
        <p:spPr>
          <a:xfrm>
            <a:off x="684214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7" type="body"/>
          </p:nvPr>
        </p:nvSpPr>
        <p:spPr>
          <a:xfrm>
            <a:off x="2728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8" type="body"/>
          </p:nvPr>
        </p:nvSpPr>
        <p:spPr>
          <a:xfrm>
            <a:off x="684214" y="3186111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9" type="body"/>
          </p:nvPr>
        </p:nvSpPr>
        <p:spPr>
          <a:xfrm>
            <a:off x="684212" y="3365500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3" type="body"/>
          </p:nvPr>
        </p:nvSpPr>
        <p:spPr>
          <a:xfrm>
            <a:off x="2741613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4" type="body"/>
          </p:nvPr>
        </p:nvSpPr>
        <p:spPr>
          <a:xfrm>
            <a:off x="2741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5" type="body"/>
          </p:nvPr>
        </p:nvSpPr>
        <p:spPr>
          <a:xfrm>
            <a:off x="4800600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6" type="body"/>
          </p:nvPr>
        </p:nvSpPr>
        <p:spPr>
          <a:xfrm>
            <a:off x="481344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7" type="body"/>
          </p:nvPr>
        </p:nvSpPr>
        <p:spPr>
          <a:xfrm>
            <a:off x="4813442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8" type="body"/>
          </p:nvPr>
        </p:nvSpPr>
        <p:spPr>
          <a:xfrm>
            <a:off x="6919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9" type="body"/>
          </p:nvPr>
        </p:nvSpPr>
        <p:spPr>
          <a:xfrm>
            <a:off x="693261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20" type="body"/>
          </p:nvPr>
        </p:nvSpPr>
        <p:spPr>
          <a:xfrm>
            <a:off x="6932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4648200" y="1962152"/>
            <a:ext cx="3924299" cy="232568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7252F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219200" y="2347913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57200" y="1123953"/>
            <a:ext cx="7696201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 algn="ctr">
              <a:spcBef>
                <a:spcPts val="0"/>
              </a:spcBef>
              <a:buFont typeface="Calibri"/>
              <a:buNone/>
              <a:defRPr/>
            </a:lvl2pPr>
            <a:lvl3pPr indent="0" lvl="2" marL="914400" rtl="0" algn="ctr">
              <a:spcBef>
                <a:spcPts val="0"/>
              </a:spcBef>
              <a:buFont typeface="Calibri"/>
              <a:buNone/>
              <a:defRPr/>
            </a:lvl3pPr>
            <a:lvl4pPr indent="0" lvl="3" marL="1371600" rtl="0" algn="ctr">
              <a:spcBef>
                <a:spcPts val="0"/>
              </a:spcBef>
              <a:buFont typeface="Calibri"/>
              <a:buNone/>
              <a:defRPr/>
            </a:lvl4pPr>
            <a:lvl5pPr indent="0" lvl="4" marL="1828800" rtl="0" algn="ctr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1219200" y="2119311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5" type="body"/>
          </p:nvPr>
        </p:nvSpPr>
        <p:spPr>
          <a:xfrm>
            <a:off x="1219200" y="3409950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6" type="body"/>
          </p:nvPr>
        </p:nvSpPr>
        <p:spPr>
          <a:xfrm>
            <a:off x="1219200" y="3181350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3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a4.png"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3" name="Shape 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63" name="Shape 26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0" y="152400"/>
            <a:ext cx="9144000" cy="2266949"/>
          </a:xfrm>
          <a:prstGeom prst="rect">
            <a:avLst/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7" name="Shape 26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8" name="Shape 26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83" name="Shape 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1494050" y="226950"/>
            <a:ext cx="5862900" cy="207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Язык программирования Python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072000" y="2638250"/>
            <a:ext cx="3000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Продвинутый курс</a:t>
            </a:r>
          </a:p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Модуль 5.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73" name="Shape 373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74" name="Shape 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Агрегирование коллекций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def __setitem__(self, index, value):</a:t>
            </a:r>
          </a:p>
          <a:p>
            <a:pPr indent="0" lvl="0" marL="45720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self.l[index] = value</a:t>
            </a:r>
          </a:p>
          <a:p>
            <a:pPr indent="0" lvl="0" marL="45720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def __contains__(self, item):</a:t>
            </a:r>
          </a:p>
          <a:p>
            <a:pPr indent="0" lvl="0" marL="45720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return item in self.l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83" name="Shape 383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84" name="Shape 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Итераторы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Iter(object):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__init__(self):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self.i = 0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__iter__(self):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return self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93" name="Shape 393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94" name="Shape 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Итераторы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next(self):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if self.i &lt; 5: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	self.i += 1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	return self.i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raise StopIteration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03" name="Shape 403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404" name="Shape 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OldStyle(object):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__init__(self):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self.i = 0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__getitem__(self, index):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if self.i &lt; 5: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	self.i += 1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	return self.i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raise IndexError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12" name="Shape 412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413" name="Shape 4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Генераторы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def gen():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for i in range(5):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yield i</a:t>
            </a: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  <a:p>
            <a:pPr indent="0" lvl="0" mar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gen = (i for i in range(5))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47025" y="218200"/>
            <a:ext cx="7905299" cy="417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Продвинутые коллекции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Использование словарей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Модуль collections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Наследование коллекций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Агрегирование коллекций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Итераторы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Генераторы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133B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457200" y="219925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Встроенные коллекции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Shape 30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{0EBA2121-9D79-4177-856E-FC4E4085E908}</a:tableStyleId>
              </a:tblPr>
              <a:tblGrid>
                <a:gridCol w="4649400"/>
                <a:gridCol w="455325"/>
                <a:gridCol w="590950"/>
                <a:gridCol w="476175"/>
                <a:gridCol w="538800"/>
                <a:gridCol w="528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list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tuple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dict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set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Изменяемые/ хешируемые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+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Упорядоченные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2" type="sldNum"/>
          </p:nvPr>
        </p:nvSpPr>
        <p:spPr>
          <a:xfrm>
            <a:off x="82313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0" name="Shape 31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>
            <p:ph type="title"/>
          </p:nvPr>
        </p:nvSpPr>
        <p:spPr>
          <a:xfrm>
            <a:off x="457200" y="219925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Словари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57200" y="1011450"/>
            <a:ext cx="3698700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 = {}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if key in d: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d[key].append(value)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else: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d[key] = [value]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5102625" y="1011450"/>
            <a:ext cx="3698700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 = {}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d.setdefault(key, [])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d.append(value)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2" type="sldNum"/>
          </p:nvPr>
        </p:nvSpPr>
        <p:spPr>
          <a:xfrm>
            <a:off x="82313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1" name="Shape 321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>
            <p:ph type="title"/>
          </p:nvPr>
        </p:nvSpPr>
        <p:spPr>
          <a:xfrm>
            <a:off x="457200" y="219925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Словари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457200" y="1011450"/>
            <a:ext cx="3698700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 = {}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if key in d: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return d[key]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else: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return ‘’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102625" y="1011450"/>
            <a:ext cx="3698700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 = {}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return d.get(key, ‘’)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2" type="sldNum"/>
          </p:nvPr>
        </p:nvSpPr>
        <p:spPr>
          <a:xfrm>
            <a:off x="82313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2" name="Shape 332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33" name="Shape 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>
            <p:ph type="title"/>
          </p:nvPr>
        </p:nvSpPr>
        <p:spPr>
          <a:xfrm>
            <a:off x="457200" y="219925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Словари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457200" y="1011450"/>
            <a:ext cx="3698700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 = {}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if key in d: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del d[key]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5102625" y="1011450"/>
            <a:ext cx="3698700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 = {}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d.pop(key, ‘’)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43" name="Shape 343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44" name="Shape 3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Модуль collections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476400" y="1025250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deque - двусторонняя очередь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namedtuple - именованный кортеж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OrderedList - уопрядоченный словарь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53" name="Shape 353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54" name="Shape 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133B54"/>
                </a:solidFill>
              </a:rPr>
              <a:t>Наследование коллекций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class SumList(list):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	def sum(self):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        	s = 0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        	for i in self: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                 	s += i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         	return 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63" name="Shape 363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64" name="Shape 3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Агрегирование коллекций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75600" y="624100"/>
            <a:ext cx="9068399" cy="399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MyList(object):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__init__(self):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self.l = []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__len__(self):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return len(self.l)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__getitem__(self, index):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return self.l[index]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