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6.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0" name="Shape 37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YAML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pip install PyYaml</a:t>
            </a:r>
          </a:p>
          <a:p>
            <a:pPr indent="457200"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import yaml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s = yaml.dump(obj)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obj = yaml.load(s)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80" name="Shape 38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XML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216000"/>
              </a:lnSpc>
              <a:spcBef>
                <a:spcPts val="0"/>
              </a:spcBef>
              <a:buClr>
                <a:srgbClr val="133B54"/>
              </a:buClr>
              <a:buSzPct val="100000"/>
              <a:buAutoNum type="arabicPeriod"/>
            </a:pPr>
            <a:r>
              <a:rPr lang="en-US" sz="1800">
                <a:solidFill>
                  <a:srgbClr val="133B54"/>
                </a:solidFill>
              </a:rPr>
              <a:t>Заголовок: &lt;?xml version="1.0" encoding="UTF-8" ?&gt;</a:t>
            </a:r>
          </a:p>
          <a:p>
            <a:pPr indent="-342900" lvl="0" marL="457200" rtl="0">
              <a:lnSpc>
                <a:spcPct val="216000"/>
              </a:lnSpc>
              <a:spcBef>
                <a:spcPts val="0"/>
              </a:spcBef>
              <a:buClr>
                <a:srgbClr val="133B54"/>
              </a:buClr>
              <a:buSzPct val="100000"/>
              <a:buAutoNum type="arabicPeriod"/>
            </a:pPr>
            <a:r>
              <a:rPr lang="en-US" sz="1800">
                <a:solidFill>
                  <a:srgbClr val="133B54"/>
                </a:solidFill>
              </a:rPr>
              <a:t>&lt;tag&gt; - теги: контейнеры &lt;tag&gt;...&lt;/tag&gt; и одиночные &lt;tag /&gt;</a:t>
            </a:r>
          </a:p>
          <a:p>
            <a:pPr indent="-342900" lvl="0" marL="457200" rtl="0">
              <a:lnSpc>
                <a:spcPct val="216000"/>
              </a:lnSpc>
              <a:spcBef>
                <a:spcPts val="0"/>
              </a:spcBef>
              <a:buClr>
                <a:srgbClr val="133B54"/>
              </a:buClr>
              <a:buSzPct val="100000"/>
              <a:buAutoNum type="arabicPeriod"/>
            </a:pPr>
            <a:r>
              <a:rPr lang="en-US" sz="1800">
                <a:solidFill>
                  <a:srgbClr val="133B54"/>
                </a:solidFill>
              </a:rPr>
              <a:t>Атрибуты: &lt;tag attr1=’value1’ attr2=”value2”&gt;</a:t>
            </a:r>
          </a:p>
          <a:p>
            <a:pPr indent="-342900" lvl="0" marL="457200" rtl="0">
              <a:lnSpc>
                <a:spcPct val="216000"/>
              </a:lnSpc>
              <a:spcBef>
                <a:spcPts val="0"/>
              </a:spcBef>
              <a:buClr>
                <a:srgbClr val="133B54"/>
              </a:buClr>
              <a:buSzPct val="100000"/>
              <a:buAutoNum type="arabicPeriod"/>
            </a:pPr>
            <a:r>
              <a:rPr lang="en-US" sz="1800">
                <a:solidFill>
                  <a:srgbClr val="133B54"/>
                </a:solidFill>
              </a:rPr>
              <a:t>A !=a, &lt;a&gt;&lt;b&gt;&lt;/a&gt;&lt;/b&gt; - нельзя, обязательно - 1 корневой элемент</a:t>
            </a:r>
          </a:p>
          <a:p>
            <a:pPr indent="-342900" lvl="0" marL="457200" rtl="0">
              <a:lnSpc>
                <a:spcPct val="216000"/>
              </a:lnSpc>
              <a:spcBef>
                <a:spcPts val="0"/>
              </a:spcBef>
              <a:buClr>
                <a:srgbClr val="133B54"/>
              </a:buClr>
              <a:buSzPct val="100000"/>
              <a:buAutoNum type="arabicPeriod"/>
            </a:pPr>
            <a:r>
              <a:rPr lang="en-US" sz="1800">
                <a:solidFill>
                  <a:srgbClr val="133B54"/>
                </a:solidFill>
              </a:rPr>
              <a:t>&lt;!-- Комментарии --&gt;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133B54"/>
              </a:buClr>
              <a:buSzPct val="100000"/>
              <a:buAutoNum type="arabicPeriod"/>
            </a:pPr>
            <a:r>
              <a:rPr lang="en-US" sz="1800">
                <a:solidFill>
                  <a:srgbClr val="133B54"/>
                </a:solidFill>
              </a:rPr>
              <a:t>&lt;![CDATA[ произвольный текст ]]&gt;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0" name="Shape 39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Запись в XML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75600" y="605175"/>
            <a:ext cx="9068399" cy="419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import xml.etree.cElementTree as 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root = ET.Element('root')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tasks = ET.SubElement(root, 'tasks')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day = ET.SubElement(tasks, 'day')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day.set('date', '01.01.2015')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task1 = ET.SubElement(day, 'task')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task1.text = 'Wake up'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task2 = ET.SubElement(day, 'task')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task2.text = 'Make coffee'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tree = ET.ElementTree(root)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tree.write('tasks.xml')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0" name="Shape 40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01" name="Shape 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Чтение XML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75600" y="605175"/>
            <a:ext cx="9068399" cy="419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tree = ET.parse('tasks.xml')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root = tree.getroot()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root.tag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'root'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 child in root: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root.tag, root.attrib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root 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root[0][0].tag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'day'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root[0][0].attrib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0" name="Shape 41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11" name="Shape 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XML DOM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5600" y="605175"/>
            <a:ext cx="9068399" cy="419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from xml.dom.minidom import parse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dom = parse('tasks.xml')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dom.firstChild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dom.firstChild.firstChild.firstChild.tagName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dom.getElementsByTagName('task')[0].firstChild.data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20" name="Shape 42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XML StAX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5600" y="605175"/>
            <a:ext cx="9068399" cy="419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from xml.dom import pulldom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doc = pulldom.parse('tasks.xml')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 event, node in doc: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if event == pulldom.START_ELEMENT and node.tagName == 'task':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doc.expandNode(node)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	print node.toxml()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31" name="Shape 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XML SAX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5600" y="605175"/>
            <a:ext cx="9068399" cy="419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import xml.sax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TaskOutput(xml.sax.ContentHandler):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startElement(self, name, attrs):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if name == 'task':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        	self.task = True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	def characters(self, content):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	print content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	def endElement(self, name):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	self.task = False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parser = xml.sax.make_parser()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parser.setContentHandler(TaskOutput())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parser.parse(open('tasks.xml', 'r'))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Контекст-менеджеры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Базовая сериализация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JSON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YAML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XML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XML DOM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XML StAX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Инъекция зависимости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XML SAX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Контекст-менеджеры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76400" y="1025250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BoldText(object):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__enter__(self):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print “&lt;b&gt;”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return self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__exit__(self, *args):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print “&lt;/b&gt;”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Контекст-менеджеры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from contextlib import contextmanager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@contextmanager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def to_bold():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print "&lt;b&gt;"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yield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print "&lt;/b&gt;"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Контекст-менеджеры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with to_bold(), to_bold():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“Hello”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from contextlib import nested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with nested(to_bold(), to_bold()):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“Hello”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Базовая сериализация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import picle (cPickle)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pickle.dump(obj, open(‘pickle.txt’, ‘w’))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obj = pickle.load(open(‘pickle.txt’), ‘r’))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s = pickle.dumps(obj)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obj = pickle.loads(s)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JavaScript Object Notation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obj = {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“name”: “Bob”,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“lastName”: “Dylan”,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“age”: 74,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“albums”: [‘New Morning’, ‘Biograph’]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JSON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387350" lv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import json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s = json.dumps(obj)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obj = json.loads(s)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0" name="Shape 36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</a:rPr>
              <a:t>YAML Ain't Markup Language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name: Bob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lastName: Dylan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age: 74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albums: </a:t>
            </a:r>
          </a:p>
          <a:p>
            <a:pPr indent="-342900" lvl="0" marL="457200" rtl="0">
              <a:lnSpc>
                <a:spcPct val="216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New Morning</a:t>
            </a:r>
          </a:p>
          <a:p>
            <a:pPr indent="-342900" lvl="0" marL="457200" rtl="0">
              <a:lnSpc>
                <a:spcPct val="216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-"/>
            </a:pPr>
            <a:r>
              <a:rPr lang="en-US" sz="1800">
                <a:solidFill>
                  <a:srgbClr val="133B54"/>
                </a:solidFill>
              </a:rPr>
              <a:t>Biograph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