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259" r:id="rId6"/>
    <p:sldId id="262" r:id="rId7"/>
    <p:sldId id="264" r:id="rId8"/>
    <p:sldId id="265" r:id="rId9"/>
    <p:sldId id="266" r:id="rId10"/>
    <p:sldId id="269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4ED5BC-CA6D-123F-F0E5-32CB23AAB81D}" name="Igor Korsa" initials="IK" userId="7d2b5d7c04b99c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99CCFF"/>
    <a:srgbClr val="0000CC"/>
    <a:srgbClr val="FFFF99"/>
    <a:srgbClr val="FFFFCC"/>
    <a:srgbClr val="FFD85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4" autoAdjust="0"/>
  </p:normalViewPr>
  <p:slideViewPr>
    <p:cSldViewPr>
      <p:cViewPr varScale="1">
        <p:scale>
          <a:sx n="105" d="100"/>
          <a:sy n="10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7F326B-74A1-467E-86CC-8FA58B8001EA}" authorId="{9A4ED5BC-CA6D-123F-F0E5-32CB23AAB81D}" created="2023-02-07T12:43:50.712">
    <pc:sldMkLst xmlns:pc="http://schemas.microsoft.com/office/powerpoint/2013/main/command">
      <pc:docMk/>
      <pc:sldMk cId="0" sldId="258"/>
    </pc:sldMkLst>
    <p188:txBody>
      <a:bodyPr/>
      <a:lstStyle/>
      <a:p>
        <a:r>
          <a:rPr lang="ru-RU"/>
          <a:t>Коллеги Добрый день!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E49D-1B99-4D09-93F4-171809320DA8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47D2A-5D5A-4ADE-A8F4-F7D98CC08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pacy.io/" TargetMode="External"/><Relationship Id="rId5" Type="http://schemas.openxmlformats.org/officeDocument/2006/relationships/hyperlink" Target="https://github.com/microsoft/LightGBM" TargetMode="External"/><Relationship Id="rId4" Type="http://schemas.openxmlformats.org/officeDocument/2006/relationships/hyperlink" Target="https://xgboost.readthedocs.io/en/latest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Коллеги Добрый день!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 из проблем при пандемии - планирование ресурсов... сколько надо коек в стационаре, сколько мест в реанимации, сколько надо ИВЛ и пр... Для этого нужен прогноз ... ну и конечно при той сумасшедшей загрузки врача при пандемии не хочется пропустить пациента с ухудшающимся состоянием.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Именно помощь в планировании ресурсов одна из целей калькулятора.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Существуют два основных подхода к использованию калькулятора 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 составе СППВР Медицинской Информационно Системы, данные для калькулятора автоматически берутся из электронной карточки пациента ( чтобы исключить ошибки ручного ввода)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 качестве  облачного сервиса, который доступен из любой МИС.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Понятно, что сам калькулятор будет необходимо сертифицировать как медицинской изделие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Сегодня калькулятора размещен на веб страницы для тестирования и позволяет вводить данные пациента как в ручную, так и из файла, сразу с несколькими пациентами.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направлена на освещение самого процесса создания прогнозных моделей на примере калькулятора.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47D2A-5D5A-4ADE-A8F4-F7D98CC08DC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9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исходных данных для обучения модели = взяты данные из электронной медицинской карты пациента с результатами за первые 72 часа нахождения в стационаре.</a:t>
            </a:r>
          </a:p>
          <a:p>
            <a:r>
              <a:rPr lang="ru-RU" dirty="0"/>
              <a:t>72 часа = не принципиальны – просто не всегда удается получить анализы быстрее, если пациент поступил например в пятницу или праздничные дни.</a:t>
            </a:r>
          </a:p>
          <a:p>
            <a:endParaRPr lang="ru-RU" dirty="0"/>
          </a:p>
          <a:p>
            <a:r>
              <a:rPr lang="ru-RU" dirty="0"/>
              <a:t>В данном </a:t>
            </a:r>
            <a:r>
              <a:rPr lang="ru-RU" dirty="0" err="1"/>
              <a:t>датасете</a:t>
            </a:r>
            <a:r>
              <a:rPr lang="ru-RU" dirty="0"/>
              <a:t> пропуски означают не только ошибочные данные, но и то что некоторым пациентам эти анализы не проводились.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47D2A-5D5A-4ADE-A8F4-F7D98CC08D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– довольно информативны.</a:t>
            </a:r>
          </a:p>
          <a:p>
            <a:r>
              <a:rPr lang="ru-RU" dirty="0"/>
              <a:t>Главное, что не надо медиков отвлекать.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47D2A-5D5A-4ADE-A8F4-F7D98CC08D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 сравнению с другими открытыми библиотеками машинного обучения,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PyCaret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это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low-code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альтернатива, которая поможет заменить сотни строк кода всего парой строк. Скорость проведения более эффективных экспериментов возрастет экспоненциально.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PyCaret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это, по сути, оболочка Python над несколькими библиотеками машинного обучения, такими как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scikit-learn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4"/>
              </a:rPr>
              <a:t>XGBoost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5"/>
              </a:rPr>
              <a:t>Microsoft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5"/>
              </a:rPr>
              <a:t>LightGBM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6"/>
              </a:rPr>
              <a:t>spaCy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 многими другими.</a:t>
            </a:r>
            <a:br>
              <a:rPr lang="ru-RU" dirty="0"/>
            </a:br>
            <a:br>
              <a:rPr lang="ru-RU" dirty="0"/>
            </a:b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PyCaret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проста и удобна в использовании. Все операции, выполняемые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PyCaret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последовательно сохраняются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пайплайне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полностью готовом для развертывания. Будь то добавление пропущенных значений, преобразование категориальных данных, инженерия признаков или оптимизация гиперпараметров,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PyCaret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сможет все это автоматизировать.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47D2A-5D5A-4ADE-A8F4-F7D98CC08D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2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В случае идеального классификатора ROC-кривая проходит вблизи верхнего левого угла, где доля истинно-положительных случаев равна 1, а доля ложно-положительных примеров равна нулю. 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Поэтому чем ближе кривая к верхнему левому углу, тем выше предсказательная способность модели. Наоборот, главная диагональная линия соответствует “бесполезному” классификатору, который “угадывает” классовую принадлежность случайным образом. 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Следовательно, близость ROC-кривой к диагонали говорит о низкой эффективности построенной модели.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Для нахождения оптимального порога, соответствующего наиболее безошибочному классификатору, через крайнюю точку ROC-кривой проводят линию максимальной точности, параллельную главной диагонали. 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На приведенном графике такая точка, соответствующая значению х = 0.382, имеет наилучшую комбинацию значений чувствительности SE = 0.932 и специфичности SP = 0.922. Обратите внимание, что в качестве значений 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STIXGeneral"/>
              </a:rPr>
              <a:t>х</a:t>
            </a:r>
            <a:r>
              <a:rPr lang="ru-RU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х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 фигурирует оценка вероятности отнесения к спаму и, видимо, мы совершенно напрасно принимали ранее в качестве порога величину 0.5.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Полезным показателем является численная оценка площади под ROC-кривыми AUC (Area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Under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 Neue"/>
              </a:rPr>
              <a:t>Curve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 Neue"/>
              </a:rPr>
              <a:t>). Практически она изменяется от 0.5 (“бесполезный” классификатор) до 1.0 (“идеальная” модель). Показатель AUC предназначен исключительно для сравнительного анализа нескольких моделей, поэтому связывать его величину с прогностической силой можно только с большими допущениями.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47D2A-5D5A-4ADE-A8F4-F7D98CC08DC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apositiva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Picture 2" descr="http://www.nzhypnosis.com/heart-ecg.gif"/>
          <p:cNvPicPr>
            <a:picLocks noChangeAspect="1" noChangeArrowheads="1" noCrop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000" y="1844824"/>
            <a:ext cx="3995935" cy="9548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0"/>
            <a:ext cx="7067128" cy="1124744"/>
          </a:xfrm>
          <a:ln>
            <a:noFill/>
          </a:ln>
          <a:effectLst>
            <a:glow rad="228600">
              <a:schemeClr val="bg1">
                <a:lumMod val="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>
              <a:defRPr sz="3800" b="0" cap="none" spc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700"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defRPr>
            </a:lvl1pPr>
            <a:lvl2pPr algn="just">
              <a:defRPr sz="2500"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defRPr>
            </a:lvl2pPr>
            <a:lvl3pPr algn="just"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defRPr>
            </a:lvl3pPr>
            <a:lvl4pPr algn="just"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defRPr>
            </a:lvl4pPr>
            <a:lvl5pPr algn="just"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apositiva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A0FB-955D-4C03-BBA1-889A4087EB28}" type="datetimeFigureOut">
              <a:rPr lang="es-ES" smtClean="0"/>
              <a:pPr/>
              <a:t>28/02/2023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620F-8ADA-43D0-8986-AD313832CCA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labs/datawi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24744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 работы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исследования было проведение системного анализа факторов, влияющих на течение инфекционного заболевания у пациентов с диагностированным </a:t>
            </a:r>
            <a:r>
              <a:rPr lang="en-US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-19, госпитализированных в стационар.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Исследование представляет минимальный риск для людей, поскольку сбор данных был пассивным и не представлял угрозы для участвующих субъектов. Все данные о пациентах хранились в соответствии с Федеральным законом «О персональных данных».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 были госпитализированы в ФГБУ «НМИЦ им. В. А. Алмазова» в период с 13 мая 2020 года по конец августа 2021 года.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общей сложности были проанализированы данные 4071 пациентов, которые были госпитализированы в течение периода исследования.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настоящем исследовании предложен подход </a:t>
            </a:r>
            <a:r>
              <a:rPr lang="en-US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прогнозирования летального исхода у пациентов с установленным диагнозом </a:t>
            </a:r>
            <a:r>
              <a:rPr lang="en-US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-19 на основе анамнеза пациента и клинических, лабораторных и инструментальных данных, полученных в первые 72 часа нахождения пациента в стационаре.</a:t>
            </a:r>
          </a:p>
          <a:p>
            <a:pPr marL="0" indent="0">
              <a:buNone/>
            </a:pPr>
            <a:endParaRPr lang="es-E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9FB8-5673-7F58-2759-CFABA7EE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Корсаков Игорь Николаевич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2756AE-F3DE-F3A6-EA10-E5D03BBE8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47616"/>
            <a:ext cx="2376264" cy="275003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1031A8-CF1B-25FD-7B17-2C8751593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1095056"/>
            <a:ext cx="1944215" cy="1669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107DB-17A5-916B-860A-36DF04A3F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25" y="1106536"/>
            <a:ext cx="1944216" cy="16698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E9B805-2403-CBD6-9F50-7BF6CDBB61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247542"/>
            <a:ext cx="2390016" cy="14594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E491458-B367-1F01-1B25-DD95A72E41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91" y="2846014"/>
            <a:ext cx="1926641" cy="29454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4024D34-A1AC-7389-F144-1C3911451E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24" y="2846014"/>
            <a:ext cx="1926642" cy="29203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31464C-00BE-3F82-154D-14DD77DA74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97" y="2846014"/>
            <a:ext cx="2015999" cy="292033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DED6D4-ABF6-A7C4-E419-4FD6944CBE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58" y="5268958"/>
            <a:ext cx="2843586" cy="157582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A84944-905C-F448-0C97-455BA01F84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97" y="1087120"/>
            <a:ext cx="2015999" cy="16892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666ECF6-5683-56DD-929B-48E7913AA7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7" y="5280999"/>
            <a:ext cx="2541459" cy="153191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760504-BA6C-445E-A998-D5847435E8A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28" y="5293040"/>
            <a:ext cx="2457568" cy="1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C84B2-DE35-9E4D-17FC-5A5D9FD6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60648"/>
            <a:ext cx="8003232" cy="864096"/>
          </a:xfrm>
        </p:spPr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Значимые признаки, полученные в первые 72 часа госпитализации, пациентов для создания алгоритма машинного обучения</a:t>
            </a:r>
            <a:b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16D5EB4-6F7E-57A2-4F20-0E81B05FF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48540"/>
              </p:ext>
            </p:extLst>
          </p:nvPr>
        </p:nvGraphicFramePr>
        <p:xfrm>
          <a:off x="899592" y="1124744"/>
          <a:ext cx="7859215" cy="5581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743">
                  <a:extLst>
                    <a:ext uri="{9D8B030D-6E8A-4147-A177-3AD203B41FA5}">
                      <a16:colId xmlns:a16="http://schemas.microsoft.com/office/drawing/2014/main" val="2816605106"/>
                    </a:ext>
                  </a:extLst>
                </a:gridCol>
                <a:gridCol w="1352465">
                  <a:extLst>
                    <a:ext uri="{9D8B030D-6E8A-4147-A177-3AD203B41FA5}">
                      <a16:colId xmlns:a16="http://schemas.microsoft.com/office/drawing/2014/main" val="220772447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1053383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4090006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19333701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5183985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3962471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97318175"/>
                    </a:ext>
                  </a:extLst>
                </a:gridCol>
                <a:gridCol w="730423">
                  <a:extLst>
                    <a:ext uri="{9D8B030D-6E8A-4147-A177-3AD203B41FA5}">
                      <a16:colId xmlns:a16="http://schemas.microsoft.com/office/drawing/2014/main" val="3004707043"/>
                    </a:ext>
                  </a:extLst>
                </a:gridCol>
              </a:tblGrid>
              <a:tr h="748005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Ед.изм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Отклонение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 gridSpan="2"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Доверительный интервал</a:t>
                      </a:r>
                    </a:p>
                  </a:txBody>
                  <a:tcPr marL="63602" marR="63602" marT="0" marB="0"/>
                </a:tc>
                <a:tc hMerge="1"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700" dirty="0">
                          <a:effectLst/>
                        </a:rPr>
                        <a:t>Интервал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933747430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Возраст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лет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3114.0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62.02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14.33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61.52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62.52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1637220812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ИМТ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кг/м</a:t>
                      </a:r>
                      <a:r>
                        <a:rPr lang="ru-RU" sz="900" baseline="300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3114.0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29.46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5.82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29.25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29.66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166080785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Ферритин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нг/л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3086.0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658.96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596.22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637.92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680.01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331507066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СРБ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мг/л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705.0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67.47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65.21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62.65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72.3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774926335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Протромбиновое время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сек.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2981.0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13.71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14.19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296461300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Гемоглобин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г/л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3113.0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133.77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133.13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134.41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1872959961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Лейкоциты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10^9/л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3113.0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8.85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8.1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1703463982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Нейтрофилы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10^9/л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2455.0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5.89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4.1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5.73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3715560589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Лимфоциты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10^9/л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3099.0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4240871036"/>
                  </a:ext>
                </a:extLst>
              </a:tr>
              <a:tr h="554795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Соотношение нейтрофилы/лимфоциты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число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2455.0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7.74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2351924245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Тромбоциты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10^9/л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3113.0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221.09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99.92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217.58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224.6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1939318275"/>
                  </a:ext>
                </a:extLst>
              </a:tr>
              <a:tr h="361586"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Общий белок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г/л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1352.0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8.63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0.23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</a:rPr>
                        <a:t>67.46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tc>
                  <a:txBody>
                    <a:bodyPr/>
                    <a:lstStyle/>
                    <a:p>
                      <a:pPr marR="228600" algn="just">
                        <a:lnSpc>
                          <a:spcPts val="1650"/>
                        </a:lnSpc>
                        <a:spcAft>
                          <a:spcPts val="800"/>
                        </a:spcAft>
                      </a:pPr>
                      <a:r>
                        <a:rPr lang="ru-RU" sz="900" dirty="0">
                          <a:effectLst/>
                        </a:rPr>
                        <a:t>68.38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02" marR="63602" marT="0" marB="0"/>
                </a:tc>
                <a:extLst>
                  <a:ext uri="{0D108BD9-81ED-4DB2-BD59-A6C34878D82A}">
                    <a16:rowId xmlns:a16="http://schemas.microsoft.com/office/drawing/2014/main" val="245330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3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6B661-50E8-CD2B-F84A-DAF9896F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0"/>
            <a:ext cx="7787208" cy="1124744"/>
          </a:xfrm>
        </p:spPr>
        <p:txBody>
          <a:bodyPr/>
          <a:lstStyle/>
          <a:p>
            <a:pPr algn="ctr"/>
            <a:r>
              <a:rPr lang="ru-RU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 пропущенных значений в наборе данных</a:t>
            </a:r>
            <a:br>
              <a:rPr lang="ru-RU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E34367-26D2-147C-B6B4-379C56B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использовать пациентов у которых есть пропущенные данные</a:t>
            </a:r>
          </a:p>
          <a:p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Вменение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(среднего / медианного) значения</a:t>
            </a:r>
          </a:p>
          <a:p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Вменение с использованием (наиболее часто встречающихся) или (нулевых / постоянных) значений</a:t>
            </a:r>
          </a:p>
          <a:p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Вменение с использованием алгоритма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 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Вменение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многомерного вменения с помощью цепного уравнения (библиотека MICE)</a:t>
            </a:r>
          </a:p>
          <a:p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Вменение с использованием глубокого обучения (библиотека </a:t>
            </a:r>
            <a:r>
              <a:rPr lang="ru-RU" sz="1600" b="0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Datawig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DB661-A964-8D35-8980-8BBFACCE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0"/>
            <a:ext cx="7427168" cy="1124744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признаков  алгоритм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675AD4-8B23-F924-3E1B-2763939E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608" y="980728"/>
            <a:ext cx="7488832" cy="5256584"/>
          </a:xfrm>
        </p:spPr>
      </p:pic>
    </p:spTree>
    <p:extLst>
      <p:ext uri="{BB962C8B-B14F-4D97-AF65-F5344CB8AC3E}">
        <p14:creationId xmlns:p14="http://schemas.microsoft.com/office/powerpoint/2010/main" val="2277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780F-66B4-0B63-824F-2D085DD4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36" y="0"/>
            <a:ext cx="7067128" cy="1124744"/>
          </a:xfrm>
        </p:spPr>
        <p:txBody>
          <a:bodyPr/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машинного обучения (библиотека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Pycaret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[scikit-learn,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…]</a:t>
            </a:r>
            <a:endParaRPr lang="ru-RU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1C90A1-919F-8ECD-F141-82E4A6D2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724" y="981074"/>
            <a:ext cx="7690552" cy="5328245"/>
          </a:xfrm>
        </p:spPr>
      </p:pic>
    </p:spTree>
    <p:extLst>
      <p:ext uri="{BB962C8B-B14F-4D97-AF65-F5344CB8AC3E}">
        <p14:creationId xmlns:p14="http://schemas.microsoft.com/office/powerpoint/2010/main" val="16320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E1FB1-F4C0-524F-80CC-3C1F5DF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CFAAB-E369-8B6C-74D7-12C24CB9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CF5AE7-08D6-745B-3781-CE4442851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5586"/>
            <a:ext cx="7632848" cy="5385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4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EB41-D411-E549-6B92-4E20B670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признаков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C0D6CA5-C666-C627-1728-E8EC8423A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768752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4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606FA-7198-7D87-0280-35D05759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0"/>
            <a:ext cx="7787208" cy="1124744"/>
          </a:xfrm>
        </p:spPr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График 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 plot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пациента 15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D04EFBB-B6AA-4B0F-5170-B55901FF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632847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31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0952D-6A87-FF9F-C1DF-AE5537F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7859216" cy="1124744"/>
          </a:xfrm>
        </p:spPr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График 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Waterfall plot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пациента 12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09DEA-8916-7370-8563-A30373C4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9033A4-B629-35A8-FE3C-F4E9C59F6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632848" cy="532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76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MarketSpecific xmlns="9d035d7d-02e5-4a00-8b62-9a556aabc7b5" xsi:nil="true"/>
    <TPLaunchHelpLinkType xmlns="9d035d7d-02e5-4a00-8b62-9a556aabc7b5">Template</TPLaunchHelpLinkType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NumericId xmlns="9d035d7d-02e5-4a00-8b62-9a556aabc7b5" xsi:nil="true"/>
    <OOCacheId xmlns="9d035d7d-02e5-4a00-8b62-9a556aabc7b5">2522c771-140f-4708-9014-76f4a86e5ca3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Providers xmlns="9d035d7d-02e5-4a00-8b62-9a556aabc7b5">1|PN101970760|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SXHash xmlns="9d035d7d-02e5-4a00-8b62-9a556aabc7b5">10EzsYTd8PzernmFHAx0gL3FOk+/fzyrypjYDRS7nlw=</CSXHash>
    <DirectSourceMarket xmlns="9d035d7d-02e5-4a00-8b62-9a556aabc7b5" xsi:nil="true"/>
    <DSATActionTaken xmlns="9d035d7d-02e5-4a00-8b62-9a556aabc7b5" xsi:nil="true"/>
    <PolicheckWords xmlns="9d035d7d-02e5-4a00-8b62-9a556aabc7b5" xsi:nil="true"/>
    <BugNumber xmlns="9d035d7d-02e5-4a00-8b62-9a556aabc7b5" xsi:nil="true"/>
    <Downloads xmlns="9d035d7d-02e5-4a00-8b62-9a556aabc7b5">0</Downloads>
    <ThumbnailAssetId xmlns="9d035d7d-02e5-4a00-8b62-9a556aabc7b5" xsi:nil="true"/>
    <TrustLevel xmlns="9d035d7d-02e5-4a00-8b62-9a556aabc7b5">2 Community Trusted</TrustLevel>
    <UALocRecommendation xmlns="9d035d7d-02e5-4a00-8b62-9a556aabc7b5">Localize</UALocRecommendation>
    <TPApplication xmlns="9d035d7d-02e5-4a00-8b62-9a556aabc7b5" xsi:nil="true"/>
    <AssetId xmlns="9d035d7d-02e5-4a00-8b62-9a556aabc7b5">TP102580614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Manager xmlns="9d035d7d-02e5-4a00-8b62-9a556aabc7b5" xsi:nil="true"/>
    <ParentAssetId xmlns="9d035d7d-02e5-4a00-8b62-9a556aabc7b5">TC102580615</ParentAssetId>
    <SubmitterId xmlns="9d035d7d-02e5-4a00-8b62-9a556aabc7b5">S-1-10-0-6-35757-842399744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285600</Value>
      <Value>423730</Value>
    </PublishStatusLookup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2011-03-07T14:40:59+00:00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Milestone xmlns="9d035d7d-02e5-4a00-8b62-9a556aabc7b5" xsi:nil="true"/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IntlLangReviewer xmlns="9d035d7d-02e5-4a00-8b62-9a556aabc7b5" xsi:nil="true"/>
    <IntlLocPriority xmlns="9d035d7d-02e5-4a00-8b62-9a556aabc7b5" xsi:nil="true"/>
    <CSXSubmissionDate xmlns="9d035d7d-02e5-4a00-8b62-9a556aabc7b5">2011-03-07T14:40:59+00:00</CSXSubmissionDate>
    <InternalTagsTaxHTField0 xmlns="9d035d7d-02e5-4a00-8b62-9a556aabc7b5">
      <Terms xmlns="http://schemas.microsoft.com/office/infopath/2007/PartnerControls"/>
    </InternalTagsTaxHTField0>
    <LocComments xmlns="9d035d7d-02e5-4a00-8b62-9a556aabc7b5" xsi:nil="true"/>
    <LocProcessedForMarketsLookup xmlns="9d035d7d-02e5-4a00-8b62-9a556aabc7b5" xsi:nil="true"/>
    <LocOverallHandbackStatusLookup xmlns="9d035d7d-02e5-4a00-8b62-9a556aabc7b5" xsi:nil="true"/>
    <LocLastLocAttemptVersionLookup xmlns="9d035d7d-02e5-4a00-8b62-9a556aabc7b5">898</LocLastLocAttemptVersionLookup>
    <LocNewPublishedVersionLookup xmlns="9d035d7d-02e5-4a00-8b62-9a556aabc7b5" xsi:nil="true"/>
    <LocProcessedForHandoffsLookup xmlns="9d035d7d-02e5-4a00-8b62-9a556aabc7b5" xsi:nil="true"/>
    <CampaignTagsTaxHTField0 xmlns="9d035d7d-02e5-4a00-8b62-9a556aabc7b5">
      <Terms xmlns="http://schemas.microsoft.com/office/infopath/2007/PartnerControls"/>
    </CampaignTagsTaxHTField0>
    <LocLastLocAttemptVersionTypeLookup xmlns="9d035d7d-02e5-4a00-8b62-9a556aabc7b5" xsi:nil="true"/>
    <LocOverallLocStatusLookup xmlns="9d035d7d-02e5-4a00-8b62-9a556aabc7b5" xsi:nil="true"/>
    <TaxCatchAll xmlns="9d035d7d-02e5-4a00-8b62-9a556aabc7b5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LocPublishedDependentAssetsLookup xmlns="9d035d7d-02e5-4a00-8b62-9a556aabc7b5" xsi:nil="true"/>
    <LocPublishedLinkedAssetsLookup xmlns="9d035d7d-02e5-4a00-8b62-9a556aabc7b5" xsi:nil="true"/>
    <RecommendationsModifier xmlns="9d035d7d-02e5-4a00-8b62-9a556aabc7b5" xsi:nil="true"/>
    <LocManualTestRequired xmlns="9d035d7d-02e5-4a00-8b62-9a556aabc7b5" xsi:nil="true"/>
    <ScenarioTagsTaxHTField0 xmlns="9d035d7d-02e5-4a00-8b62-9a556aabc7b5">
      <Terms xmlns="http://schemas.microsoft.com/office/infopath/2007/PartnerControls"/>
    </ScenarioTagsTaxHTField0>
    <FeatureTagsTaxHTField0 xmlns="9d035d7d-02e5-4a00-8b62-9a556aabc7b5">
      <Terms xmlns="http://schemas.microsoft.com/office/infopath/2007/PartnerControls"/>
    </FeatureTagsTaxHTField0>
    <LocOverallPreviewStatusLookup xmlns="9d035d7d-02e5-4a00-8b62-9a556aabc7b5" xsi:nil="true"/>
    <LocOverallPublishStatusLookup xmlns="9d035d7d-02e5-4a00-8b62-9a556aabc7b5" xsi:nil="true"/>
    <OriginalRelease xmlns="9d035d7d-02e5-4a00-8b62-9a556aabc7b5">14</OriginalRelease>
    <LocMarketGroupTiers2 xmlns="9d035d7d-02e5-4a00-8b62-9a556aabc7b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05503A-4010-44BE-9A19-ABEEFDDDD1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9B641D-0992-44F6-952B-5CAF6ECD09C6}">
  <ds:schemaRefs>
    <ds:schemaRef ds:uri="http://schemas.microsoft.com/office/2006/documentManagement/types"/>
    <ds:schemaRef ds:uri="http://www.w3.org/XML/1998/namespace"/>
    <ds:schemaRef ds:uri="9d035d7d-02e5-4a00-8b62-9a556aabc7b5"/>
    <ds:schemaRef ds:uri="http://purl.org/dc/dcmitype/"/>
    <ds:schemaRef ds:uri="91e8d559-4d54-460d-ba58-5d5027f88b4d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23634C-80D4-4BEA-A32C-444F98954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человеческое сердце</Template>
  <TotalTime>6645</TotalTime>
  <Words>987</Words>
  <Application>Microsoft Office PowerPoint</Application>
  <PresentationFormat>Экран (4:3)</PresentationFormat>
  <Paragraphs>183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Courier New</vt:lpstr>
      <vt:lpstr>Helvetica Neue</vt:lpstr>
      <vt:lpstr>STIXGeneral</vt:lpstr>
      <vt:lpstr>Times New Roman</vt:lpstr>
      <vt:lpstr>Tema de Office</vt:lpstr>
      <vt:lpstr>Аннотация работы</vt:lpstr>
      <vt:lpstr>Значимые признаки, полученные в первые 72 часа госпитализации, пациентов для создания алгоритма машинного обучения </vt:lpstr>
      <vt:lpstr>Восстановление  пропущенных значений в наборе данных </vt:lpstr>
      <vt:lpstr>Отбор признаков  алгоритм Boruta</vt:lpstr>
      <vt:lpstr>Результаты машинного обучения (библиотека Pycaret [scikit-learn, CatBoost, XGBoost…]</vt:lpstr>
      <vt:lpstr>Метрики модели</vt:lpstr>
      <vt:lpstr>Важность признаков</vt:lpstr>
      <vt:lpstr>График «Waterfall plot» (SHAP) для пациента 15</vt:lpstr>
      <vt:lpstr> График «Waterfall plot» (SHAP) для пациента 12</vt:lpstr>
      <vt:lpstr>Корсаков Игорь Николаевич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Igor Korsa</dc:creator>
  <cp:lastModifiedBy>Igor Korsa</cp:lastModifiedBy>
  <cp:revision>19</cp:revision>
  <dcterms:created xsi:type="dcterms:W3CDTF">2023-02-01T17:23:25Z</dcterms:created>
  <dcterms:modified xsi:type="dcterms:W3CDTF">2023-02-28T03:23:01Z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2011-03-07T14:40:59Z</vt:filetime>
  </property>
  <property fmtid="{D5CDD505-2E9C-101B-9397-08002B2CF9AE}" pid="9" name="PolicheckTimestamp">
    <vt:filetime>2011-04-28T15:02:44Z</vt:filetime>
  </property>
</Properties>
</file>