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9" r:id="rId3"/>
    <p:sldId id="264" r:id="rId4"/>
    <p:sldId id="257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75" r:id="rId15"/>
    <p:sldId id="281" r:id="rId16"/>
    <p:sldId id="282" r:id="rId17"/>
    <p:sldId id="276" r:id="rId18"/>
    <p:sldId id="279" r:id="rId19"/>
    <p:sldId id="280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latin typeface="Söhne"/>
              </a:rPr>
              <a:t>SOFTWARE ARCHITECTURE AND DESIGN</a:t>
            </a:r>
            <a:endParaRPr lang="en-US" b="1" dirty="0">
              <a:latin typeface="Söhne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16106"/>
            <a:ext cx="9144000" cy="1655762"/>
          </a:xfrm>
        </p:spPr>
        <p:txBody>
          <a:bodyPr>
            <a:normAutofit lnSpcReduction="20000"/>
          </a:bodyPr>
          <a:lstStyle/>
          <a:p>
            <a:r>
              <a:rPr lang="en-US" sz="4400" dirty="0"/>
              <a:t>SENG 307</a:t>
            </a:r>
            <a:endParaRPr lang="en-US" sz="4400" dirty="0"/>
          </a:p>
          <a:p>
            <a:r>
              <a:rPr lang="en-US" sz="2800" dirty="0"/>
              <a:t>Module 1</a:t>
            </a:r>
            <a:r>
              <a:rPr lang="en-GB" altLang="en-US" sz="2800" dirty="0"/>
              <a:t>- Week 2</a:t>
            </a:r>
            <a:endParaRPr lang="en-GB" altLang="en-US" sz="2800" dirty="0"/>
          </a:p>
          <a:p>
            <a:r>
              <a:rPr lang="en-GB" altLang="en-US" sz="2800">
                <a:sym typeface="+mn-ea"/>
              </a:rPr>
              <a:t>Software Architectural Structure and Views</a:t>
            </a:r>
            <a:endParaRPr lang="en-GB" altLang="en-US" sz="2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2935" y="168910"/>
            <a:ext cx="10946130" cy="586105"/>
          </a:xfrm>
        </p:spPr>
        <p:txBody>
          <a:bodyPr>
            <a:normAutofit fontScale="90000"/>
          </a:bodyPr>
          <a:lstStyle/>
          <a:p>
            <a:r>
              <a:rPr lang="en-US" sz="2800" b="1" dirty="0">
                <a:latin typeface="Söhne"/>
              </a:rPr>
              <a:t>Architectural Structure – Component and </a:t>
            </a:r>
            <a:r>
              <a:rPr lang="en-US" sz="2800" b="1" dirty="0">
                <a:latin typeface="Söhne"/>
              </a:rPr>
              <a:t>Connector</a:t>
            </a:r>
            <a:endParaRPr lang="en-US" sz="2800" b="1" dirty="0">
              <a:latin typeface="Söhne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7655" y="667385"/>
            <a:ext cx="11281410" cy="6190615"/>
          </a:xfrm>
        </p:spPr>
        <p:txBody>
          <a:bodyPr>
            <a:noAutofit/>
          </a:bodyPr>
          <a:lstStyle/>
          <a:p>
            <a:pPr algn="just"/>
            <a:r>
              <a:rPr lang="en-US" sz="2200" dirty="0"/>
              <a:t>Embody decisions as to how the system is to be structured as a set of elements that have</a:t>
            </a:r>
            <a:r>
              <a:rPr lang="en-US" sz="2200" dirty="0">
                <a:highlight>
                  <a:srgbClr val="FFFF00"/>
                </a:highlight>
              </a:rPr>
              <a:t> runtime behavior</a:t>
            </a:r>
            <a:r>
              <a:rPr lang="en-US" sz="2200" dirty="0"/>
              <a:t> (components) and </a:t>
            </a:r>
            <a:r>
              <a:rPr lang="en-US" sz="2200" dirty="0">
                <a:highlight>
                  <a:srgbClr val="FFFF00"/>
                </a:highlight>
              </a:rPr>
              <a:t>interactions</a:t>
            </a:r>
            <a:r>
              <a:rPr lang="en-US" sz="2200" dirty="0"/>
              <a:t> (connectors)</a:t>
            </a:r>
            <a:r>
              <a:rPr lang="en-GB" altLang="en-US" sz="2200" dirty="0"/>
              <a:t>. </a:t>
            </a:r>
            <a:r>
              <a:rPr lang="en-GB" altLang="en-US" sz="2200" b="1" dirty="0"/>
              <a:t>R</a:t>
            </a:r>
            <a:r>
              <a:rPr lang="en-US" sz="2200" b="1" dirty="0"/>
              <a:t>untime components</a:t>
            </a:r>
            <a:r>
              <a:rPr lang="en-US" sz="2200" dirty="0"/>
              <a:t> </a:t>
            </a:r>
            <a:r>
              <a:rPr lang="en-GB" altLang="en-US" sz="2200" dirty="0"/>
              <a:t>are</a:t>
            </a:r>
            <a:r>
              <a:rPr lang="en-US" sz="2200" dirty="0"/>
              <a:t> </a:t>
            </a:r>
            <a:r>
              <a:rPr lang="en-US" sz="2200" u="sng" dirty="0"/>
              <a:t>principal units of computation </a:t>
            </a:r>
            <a:endParaRPr lang="en-US" sz="2200" dirty="0"/>
          </a:p>
          <a:p>
            <a:pPr algn="just"/>
            <a:r>
              <a:rPr lang="en-GB" altLang="en-US" sz="2200" b="1" dirty="0"/>
              <a:t>C</a:t>
            </a:r>
            <a:r>
              <a:rPr lang="en-US" sz="2200" b="1" dirty="0"/>
              <a:t>onnectors</a:t>
            </a:r>
            <a:r>
              <a:rPr lang="en-GB" altLang="en-US" sz="2200" dirty="0"/>
              <a:t>: </a:t>
            </a:r>
            <a:r>
              <a:rPr lang="en-US" sz="2200" dirty="0"/>
              <a:t>are the communication vehicles among components, such as call-return, process synchronization operators, pipes, or others)</a:t>
            </a:r>
            <a:endParaRPr lang="en-US" sz="2200" dirty="0"/>
          </a:p>
          <a:p>
            <a:pPr algn="just"/>
            <a:r>
              <a:rPr lang="en-US" sz="2200" dirty="0">
                <a:sym typeface="+mn-ea"/>
              </a:rPr>
              <a:t>A component is any piece of software or hardware that has a clear role and can be isolated, allowing you to replace it with a different component with equivalent functionality. They are </a:t>
            </a:r>
            <a:r>
              <a:rPr lang="en-US" sz="2200" u="sng" dirty="0">
                <a:sym typeface="+mn-ea"/>
              </a:rPr>
              <a:t>often reusable and perform a special-purpose function</a:t>
            </a:r>
            <a:r>
              <a:rPr lang="en-US" sz="2200" dirty="0">
                <a:sym typeface="+mn-ea"/>
              </a:rPr>
              <a:t>.</a:t>
            </a:r>
            <a:endParaRPr lang="en-US" sz="2200" dirty="0"/>
          </a:p>
          <a:p>
            <a:pPr algn="just">
              <a:buFont typeface="Wingdings" panose="05000000000000000000" charset="0"/>
              <a:buChar char="Ø"/>
            </a:pPr>
            <a:r>
              <a:rPr lang="en-GB" altLang="en-US" sz="2200" dirty="0"/>
              <a:t>Help to answer questions such as:</a:t>
            </a:r>
            <a:endParaRPr lang="en-GB" altLang="en-US" sz="2200" dirty="0"/>
          </a:p>
          <a:p>
            <a:pPr algn="just">
              <a:buFont typeface="Wingdings" panose="05000000000000000000" charset="0"/>
              <a:buChar char="ü"/>
            </a:pPr>
            <a:r>
              <a:rPr lang="en-US" sz="1800" dirty="0"/>
              <a:t>What are the major executing components and how do they interact at runtime? </a:t>
            </a:r>
            <a:endParaRPr lang="en-US" sz="1800" dirty="0"/>
          </a:p>
          <a:p>
            <a:pPr algn="just">
              <a:buFont typeface="Wingdings" panose="05000000000000000000" charset="0"/>
              <a:buChar char="ü"/>
            </a:pPr>
            <a:r>
              <a:rPr lang="en-US" sz="1800" dirty="0"/>
              <a:t>What are the major shared data stores? </a:t>
            </a:r>
            <a:endParaRPr lang="en-US" sz="1800" dirty="0"/>
          </a:p>
          <a:p>
            <a:pPr algn="just">
              <a:buFont typeface="Wingdings" panose="05000000000000000000" charset="0"/>
              <a:buChar char="ü"/>
            </a:pPr>
            <a:r>
              <a:rPr lang="en-US" sz="1800" dirty="0"/>
              <a:t>Which parts of the system are replicated? </a:t>
            </a:r>
            <a:endParaRPr lang="en-US" sz="1800" dirty="0"/>
          </a:p>
          <a:p>
            <a:pPr algn="just">
              <a:buFont typeface="Wingdings" panose="05000000000000000000" charset="0"/>
              <a:buChar char="ü"/>
            </a:pPr>
            <a:r>
              <a:rPr lang="en-US" sz="1800" dirty="0"/>
              <a:t>How does data progress through the system? </a:t>
            </a:r>
            <a:endParaRPr lang="en-US" sz="1800" dirty="0"/>
          </a:p>
          <a:p>
            <a:pPr algn="just">
              <a:buFont typeface="Wingdings" panose="05000000000000000000" charset="0"/>
              <a:buChar char="ü"/>
            </a:pPr>
            <a:r>
              <a:rPr lang="en-US" sz="1800" dirty="0"/>
              <a:t>What parts of the system can run in parallel? </a:t>
            </a:r>
            <a:endParaRPr lang="en-US" sz="1800" dirty="0"/>
          </a:p>
          <a:p>
            <a:pPr algn="just">
              <a:buFont typeface="Wingdings" panose="05000000000000000000" charset="0"/>
              <a:buChar char="ü"/>
            </a:pPr>
            <a:r>
              <a:rPr lang="en-US" sz="1800" dirty="0"/>
              <a:t>Can the system’s structure change as it executes and, if so, how? </a:t>
            </a:r>
            <a:endParaRPr lang="en-US" sz="1800" dirty="0"/>
          </a:p>
          <a:p>
            <a:pPr marL="0" indent="0" algn="just">
              <a:buFont typeface="Wingdings" panose="05000000000000000000" charset="0"/>
              <a:buNone/>
            </a:pPr>
            <a:r>
              <a:rPr lang="en-GB" altLang="en-US" sz="2200" dirty="0">
                <a:highlight>
                  <a:srgbClr val="FFFF00"/>
                </a:highlight>
              </a:rPr>
              <a:t>I</a:t>
            </a:r>
            <a:r>
              <a:rPr lang="en-US" sz="2200" dirty="0">
                <a:highlight>
                  <a:srgbClr val="FFFF00"/>
                </a:highlight>
              </a:rPr>
              <a:t>mportant for asking questions about the system’s runtime properties such as performance, security, availability, and more.</a:t>
            </a:r>
            <a:endParaRPr lang="en-US" sz="2200" dirty="0"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6365"/>
            <a:ext cx="10515600" cy="596900"/>
          </a:xfrm>
        </p:spPr>
        <p:txBody>
          <a:bodyPr>
            <a:normAutofit fontScale="90000"/>
          </a:bodyPr>
          <a:lstStyle/>
          <a:p>
            <a:r>
              <a:rPr lang="en-US" sz="3555" b="1" dirty="0">
                <a:latin typeface="Söhne"/>
              </a:rPr>
              <a:t>Architectural Structure – Allocation Structure</a:t>
            </a:r>
            <a:endParaRPr lang="en-US" sz="3555" b="1" dirty="0">
              <a:latin typeface="Söhne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54710"/>
            <a:ext cx="10515600" cy="5559425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Embody decisions as to how the system will relate to non-software structures in its environment (such as CPUs, file systems, networks, development teams, etc.)</a:t>
            </a:r>
            <a:endParaRPr lang="en-US" dirty="0"/>
          </a:p>
          <a:p>
            <a:pPr algn="just"/>
            <a:r>
              <a:rPr lang="en-US" dirty="0"/>
              <a:t>show the relationship between the software elements and elements in one or more external environments in which the software is created and executed</a:t>
            </a:r>
            <a:endParaRPr lang="en-US" dirty="0"/>
          </a:p>
          <a:p>
            <a:pPr algn="just"/>
            <a:r>
              <a:rPr lang="en-US" dirty="0"/>
              <a:t>What processor does each software element execute on? </a:t>
            </a:r>
            <a:endParaRPr lang="en-US" dirty="0"/>
          </a:p>
          <a:p>
            <a:pPr algn="just"/>
            <a:r>
              <a:rPr lang="en-US" dirty="0"/>
              <a:t>In what directories or files is each element stored during development, testing, and system building? </a:t>
            </a:r>
            <a:endParaRPr lang="en-US" dirty="0"/>
          </a:p>
          <a:p>
            <a:pPr algn="just"/>
            <a:r>
              <a:rPr lang="en-US" dirty="0"/>
              <a:t>What is the assignment of each software element to development teams?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6845"/>
            <a:ext cx="10515600" cy="1009015"/>
          </a:xfrm>
        </p:spPr>
        <p:txBody>
          <a:bodyPr/>
          <a:lstStyle/>
          <a:p>
            <a:r>
              <a:rPr lang="en-US" b="1" dirty="0">
                <a:latin typeface="Söhne"/>
              </a:rPr>
              <a:t>Software Architecture Views</a:t>
            </a:r>
            <a:endParaRPr lang="en-US" b="1" dirty="0">
              <a:latin typeface="Söhne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65860"/>
            <a:ext cx="10515600" cy="5535295"/>
          </a:xfrm>
        </p:spPr>
        <p:txBody>
          <a:bodyPr>
            <a:normAutofit fontScale="92500" lnSpcReduction="20000"/>
          </a:bodyPr>
          <a:lstStyle/>
          <a:p>
            <a:pPr algn="just">
              <a:lnSpc>
                <a:spcPct val="110000"/>
              </a:lnSpc>
            </a:pPr>
            <a:r>
              <a:rPr lang="en-US" sz="2800" b="1" dirty="0"/>
              <a:t>A logical view</a:t>
            </a:r>
            <a:r>
              <a:rPr lang="en-US" sz="2800" dirty="0"/>
              <a:t>, which shows the key abstractions in the system as objects or object classes. It should be possible to relate the system requirements to entities in this logical view.</a:t>
            </a:r>
            <a:endParaRPr lang="en-US" sz="2800" dirty="0"/>
          </a:p>
          <a:p>
            <a:pPr algn="just">
              <a:lnSpc>
                <a:spcPct val="110000"/>
              </a:lnSpc>
            </a:pPr>
            <a:r>
              <a:rPr lang="en-US" sz="2800" b="1" dirty="0"/>
              <a:t>A process view</a:t>
            </a:r>
            <a:r>
              <a:rPr lang="en-US" sz="2800" dirty="0"/>
              <a:t>, which shows how, at run-time, the system is composed of interacting processes. This view is useful for making judgments about nonfunctional system characteristics such as performance and availability.</a:t>
            </a:r>
            <a:endParaRPr lang="en-US" sz="2800" dirty="0"/>
          </a:p>
          <a:p>
            <a:pPr algn="just">
              <a:lnSpc>
                <a:spcPct val="110000"/>
              </a:lnSpc>
            </a:pPr>
            <a:r>
              <a:rPr lang="en-US" sz="2800" dirty="0"/>
              <a:t> </a:t>
            </a:r>
            <a:r>
              <a:rPr lang="en-US" sz="2800" b="1" dirty="0"/>
              <a:t>A development view</a:t>
            </a:r>
            <a:r>
              <a:rPr lang="en-US" sz="2800" dirty="0"/>
              <a:t>, which shows how the software is decomposed for development, that is, it shows the breakdown of the software into components that are implemented by a single developer or development team. This view is useful for software managers and programmers.</a:t>
            </a:r>
            <a:endParaRPr lang="en-US" sz="2800" dirty="0"/>
          </a:p>
          <a:p>
            <a:pPr algn="just">
              <a:lnSpc>
                <a:spcPct val="110000"/>
              </a:lnSpc>
            </a:pPr>
            <a:r>
              <a:rPr lang="en-US" sz="2800" b="1" dirty="0"/>
              <a:t>A physical view</a:t>
            </a:r>
            <a:r>
              <a:rPr lang="en-US" sz="2800" dirty="0"/>
              <a:t>, which shows the system hardware and how software components are distributed across the processors in the system. This view is useful for systems engineers planning a system deployment.</a:t>
            </a:r>
            <a:endParaRPr lang="en-US" sz="28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9305"/>
          </a:xfrm>
        </p:spPr>
        <p:txBody>
          <a:bodyPr/>
          <a:p>
            <a:r>
              <a:rPr lang="en-US" b="1"/>
              <a:t>Some Useful Module Structures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5270" y="1050290"/>
            <a:ext cx="11740515" cy="5648325"/>
          </a:xfrm>
        </p:spPr>
        <p:txBody>
          <a:bodyPr>
            <a:normAutofit fontScale="90000"/>
          </a:bodyPr>
          <a:p>
            <a:r>
              <a:rPr lang="en-US" b="1"/>
              <a:t>Decomposition structure</a:t>
            </a:r>
            <a:r>
              <a:rPr lang="en-GB" altLang="en-US"/>
              <a:t>: </a:t>
            </a:r>
            <a:endParaRPr lang="en-GB" altLang="en-US"/>
          </a:p>
          <a:p>
            <a:pPr marL="342900" indent="-342900">
              <a:buFont typeface="Wingdings" panose="05000000000000000000" charset="0"/>
              <a:buChar char="ü"/>
            </a:pPr>
            <a:r>
              <a:rPr lang="en-GB" altLang="en-US"/>
              <a:t>Shows how modules are decomposed into smaller modules recursively until     </a:t>
            </a:r>
            <a:endParaRPr lang="en-GB" altLang="en-US"/>
          </a:p>
          <a:p>
            <a:pPr marL="0" indent="457200">
              <a:buNone/>
            </a:pPr>
            <a:r>
              <a:rPr lang="en-GB" altLang="en-US"/>
              <a:t>the modules are small enough </a:t>
            </a:r>
            <a:r>
              <a:rPr lang="en-US"/>
              <a:t>to be easily understood.</a:t>
            </a:r>
            <a:r>
              <a:rPr lang="en-GB" altLang="en-US"/>
              <a:t>  </a:t>
            </a:r>
            <a:endParaRPr lang="en-GB" altLang="en-US"/>
          </a:p>
          <a:p>
            <a:pPr>
              <a:buFont typeface="Wingdings" panose="05000000000000000000" charset="0"/>
              <a:buChar char="ü"/>
            </a:pPr>
            <a:r>
              <a:rPr lang="en-GB" altLang="en-US"/>
              <a:t>Modules often have </a:t>
            </a:r>
            <a:r>
              <a:rPr lang="en-US"/>
              <a:t>products (such as interface specifications, code, test plans, etc.) </a:t>
            </a:r>
            <a:endParaRPr lang="en-US"/>
          </a:p>
          <a:p>
            <a:pPr marL="0" indent="457200">
              <a:buNone/>
            </a:pPr>
            <a:r>
              <a:rPr lang="en-US"/>
              <a:t>associated with them</a:t>
            </a:r>
            <a:r>
              <a:rPr lang="en-GB" altLang="en-US"/>
              <a:t>.</a:t>
            </a:r>
            <a:endParaRPr lang="en-US"/>
          </a:p>
          <a:p>
            <a:r>
              <a:rPr lang="en-US" b="1"/>
              <a:t>Uses structure</a:t>
            </a:r>
            <a:r>
              <a:rPr lang="en-GB" altLang="en-US"/>
              <a:t>: </a:t>
            </a:r>
            <a:endParaRPr lang="en-GB" altLang="en-US"/>
          </a:p>
          <a:p>
            <a:pPr marL="342900" indent="-342900">
              <a:buFont typeface="Wingdings" panose="05000000000000000000" charset="0"/>
              <a:buChar char="ü"/>
            </a:pPr>
            <a:r>
              <a:rPr lang="en-GB" altLang="en-US"/>
              <a:t>The units here are also modules, perhaps classes. </a:t>
            </a:r>
            <a:endParaRPr lang="en-GB" altLang="en-US"/>
          </a:p>
          <a:p>
            <a:pPr marL="342900" indent="-342900">
              <a:buFont typeface="Wingdings" panose="05000000000000000000" charset="0"/>
              <a:buChar char="ü"/>
            </a:pPr>
            <a:r>
              <a:rPr lang="en-GB" altLang="en-US"/>
              <a:t>The units are related by the uses relation, a specialized form of dependency. </a:t>
            </a:r>
            <a:endParaRPr lang="en-GB" altLang="en-US"/>
          </a:p>
          <a:p>
            <a:pPr marL="342900" indent="-342900">
              <a:buFont typeface="Wingdings" panose="05000000000000000000" charset="0"/>
              <a:buChar char="ü"/>
            </a:pPr>
            <a:r>
              <a:rPr lang="en-GB" altLang="en-US"/>
              <a:t>The uses structure is used to </a:t>
            </a:r>
            <a:r>
              <a:rPr lang="en-US"/>
              <a:t>engineer systems that can be extended to add </a:t>
            </a:r>
            <a:r>
              <a:rPr lang="en-GB" altLang="en-US"/>
              <a:t> </a:t>
            </a:r>
            <a:endParaRPr lang="en-GB" altLang="en-US"/>
          </a:p>
          <a:p>
            <a:pPr marL="0" indent="457200">
              <a:buNone/>
            </a:pPr>
            <a:r>
              <a:rPr lang="en-US"/>
              <a:t>functionality, or from which useful functional subsets can be extracted. </a:t>
            </a:r>
            <a:endParaRPr lang="en-US"/>
          </a:p>
          <a:p>
            <a:pPr marL="342900" indent="-342900">
              <a:buFont typeface="Wingdings" panose="05000000000000000000" charset="0"/>
              <a:buChar char="ü"/>
            </a:pPr>
            <a:r>
              <a:rPr lang="en-US"/>
              <a:t>The ability to easily create a subset of a system allows for incremental development.</a:t>
            </a:r>
            <a:endParaRPr lang="en-US"/>
          </a:p>
          <a:p>
            <a:endParaRPr lang="en-GB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0875"/>
          </a:xfrm>
        </p:spPr>
        <p:txBody>
          <a:bodyPr>
            <a:normAutofit fontScale="90000"/>
          </a:bodyPr>
          <a:p>
            <a:r>
              <a:rPr lang="en-US" b="1">
                <a:sym typeface="+mn-ea"/>
              </a:rPr>
              <a:t>Some Useful Module Structures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0000"/>
          </a:bodyPr>
          <a:p>
            <a:r>
              <a:rPr lang="en-US" b="1">
                <a:sym typeface="+mn-ea"/>
              </a:rPr>
              <a:t>Layer structure</a:t>
            </a:r>
            <a:r>
              <a:rPr lang="en-GB" altLang="en-US">
                <a:sym typeface="+mn-ea"/>
              </a:rPr>
              <a:t>:</a:t>
            </a:r>
            <a:endParaRPr lang="en-GB" altLang="en-US">
              <a:sym typeface="+mn-ea"/>
            </a:endParaRPr>
          </a:p>
          <a:p>
            <a:pPr>
              <a:buFont typeface="Wingdings" panose="05000000000000000000" charset="0"/>
              <a:buChar char="ü"/>
            </a:pPr>
            <a:r>
              <a:rPr lang="en-US"/>
              <a:t>The modules in this structure are called layers. </a:t>
            </a:r>
            <a:endParaRPr lang="en-US"/>
          </a:p>
          <a:p>
            <a:pPr>
              <a:buFont typeface="Wingdings" panose="05000000000000000000" charset="0"/>
              <a:buChar char="ü"/>
            </a:pPr>
            <a:r>
              <a:rPr lang="en-US"/>
              <a:t>A layer is an abstract “virtual machine” that provides a cohesive set of services through a managed interface. </a:t>
            </a:r>
            <a:endParaRPr lang="en-US"/>
          </a:p>
          <a:p>
            <a:pPr>
              <a:buFont typeface="Wingdings" panose="05000000000000000000" charset="0"/>
              <a:buChar char="ü"/>
            </a:pPr>
            <a:r>
              <a:rPr lang="en-US"/>
              <a:t>Layers are allowed to use other layers in a strictly managed fashion; in strictly layered systems, a layer is only allowed to use the layer immediately below. </a:t>
            </a:r>
            <a:endParaRPr lang="en-US"/>
          </a:p>
          <a:p>
            <a:pPr>
              <a:buFont typeface="Wingdings" panose="05000000000000000000" charset="0"/>
              <a:buChar char="ü"/>
            </a:pPr>
            <a:r>
              <a:rPr lang="en-US"/>
              <a:t>This structure is used to </a:t>
            </a:r>
            <a:r>
              <a:rPr lang="en-GB" altLang="en-US"/>
              <a:t>incorporate</a:t>
            </a:r>
            <a:r>
              <a:rPr lang="en-US"/>
              <a:t> a system with portability, the ability to change the underlying computing platform.</a:t>
            </a:r>
            <a:endParaRPr lang="en-US"/>
          </a:p>
          <a:p>
            <a:r>
              <a:rPr lang="en-US">
                <a:sym typeface="+mn-ea"/>
              </a:rPr>
              <a:t>Data model</a:t>
            </a:r>
            <a:r>
              <a:rPr lang="en-GB" altLang="en-US">
                <a:sym typeface="+mn-ea"/>
              </a:rPr>
              <a:t>: </a:t>
            </a:r>
            <a:endParaRPr lang="en-GB" altLang="en-US"/>
          </a:p>
          <a:p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>
                <a:sym typeface="+mn-ea"/>
              </a:rPr>
              <a:t>Some Useful Module Structures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0000"/>
          </a:bodyPr>
          <a:p>
            <a:pPr>
              <a:buFont typeface="Arial" panose="020B0604020202020204" pitchFamily="34" charset="0"/>
              <a:buChar char="•"/>
            </a:pPr>
            <a:r>
              <a:rPr lang="en-US">
                <a:sym typeface="+mn-ea"/>
              </a:rPr>
              <a:t>Class (or generalization) structure</a:t>
            </a:r>
            <a:r>
              <a:rPr lang="en-GB" altLang="en-US">
                <a:sym typeface="+mn-ea"/>
              </a:rPr>
              <a:t>: </a:t>
            </a:r>
            <a:endParaRPr lang="en-US"/>
          </a:p>
          <a:p>
            <a:pPr marL="342900" indent="-342900">
              <a:buFont typeface="Wingdings" panose="05000000000000000000" charset="0"/>
              <a:buChar char="ü"/>
            </a:pPr>
            <a:r>
              <a:rPr lang="en-US"/>
              <a:t>The module units in this structure are called classes. </a:t>
            </a:r>
            <a:endParaRPr lang="en-US"/>
          </a:p>
          <a:p>
            <a:pPr marL="342900" indent="-342900">
              <a:buFont typeface="Wingdings" panose="05000000000000000000" charset="0"/>
              <a:buChar char="ü"/>
            </a:pPr>
            <a:r>
              <a:rPr lang="en-US"/>
              <a:t>The relation is inherits from or is an instance of. </a:t>
            </a:r>
            <a:endParaRPr lang="en-US"/>
          </a:p>
          <a:p>
            <a:pPr marL="342900" indent="-342900">
              <a:buFont typeface="Wingdings" panose="05000000000000000000" charset="0"/>
              <a:buChar char="ü"/>
            </a:pPr>
            <a:r>
              <a:rPr lang="en-US"/>
              <a:t>This view supports reasoning about collections of similar behavior or </a:t>
            </a:r>
            <a:endParaRPr lang="en-US"/>
          </a:p>
          <a:p>
            <a:pPr marL="342900" indent="-342900">
              <a:buFont typeface="Wingdings" panose="05000000000000000000" charset="0"/>
              <a:buChar char="ü"/>
            </a:pPr>
            <a:r>
              <a:rPr lang="en-US"/>
              <a:t>capability (e.g., the classes that other classes inherit from) and </a:t>
            </a:r>
            <a:endParaRPr lang="en-US"/>
          </a:p>
          <a:p>
            <a:pPr marL="342900" indent="-342900">
              <a:buFont typeface="Wingdings" panose="05000000000000000000" charset="0"/>
              <a:buChar char="ü"/>
            </a:pPr>
            <a:r>
              <a:rPr lang="en-US"/>
              <a:t>parameterized differences. </a:t>
            </a:r>
            <a:endParaRPr lang="en-US"/>
          </a:p>
          <a:p>
            <a:pPr marL="342900" indent="-342900">
              <a:buFont typeface="Wingdings" panose="05000000000000000000" charset="0"/>
              <a:buChar char="ü"/>
            </a:pPr>
            <a:r>
              <a:rPr lang="en-US"/>
              <a:t>The class structure allows one to reason about reuse and the incremental </a:t>
            </a:r>
            <a:endParaRPr lang="en-US"/>
          </a:p>
          <a:p>
            <a:pPr>
              <a:buFont typeface="Wingdings" panose="05000000000000000000" charset="0"/>
              <a:buChar char="ü"/>
            </a:pPr>
            <a:r>
              <a:rPr lang="en-GB" altLang="en-US"/>
              <a:t>       </a:t>
            </a:r>
            <a:r>
              <a:rPr lang="en-US"/>
              <a:t>addition of functionality.</a:t>
            </a:r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3600" b="1">
                <a:latin typeface="+mn-lt"/>
                <a:cs typeface="+mn-lt"/>
              </a:rPr>
              <a:t>Some Useful C&amp;C Structures</a:t>
            </a:r>
            <a:endParaRPr lang="en-US" sz="3600" b="1">
              <a:latin typeface="+mn-lt"/>
              <a:cs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Service structure</a:t>
            </a:r>
            <a:r>
              <a:rPr lang="en-GB" altLang="en-US"/>
              <a:t>: </a:t>
            </a:r>
            <a:endParaRPr lang="en-US"/>
          </a:p>
          <a:p>
            <a:r>
              <a:rPr lang="en-US"/>
              <a:t>Concurrency structure</a:t>
            </a:r>
            <a:r>
              <a:rPr lang="en-GB" altLang="en-US"/>
              <a:t>: </a:t>
            </a:r>
            <a:endParaRPr lang="en-US"/>
          </a:p>
          <a:p>
            <a:endParaRPr lang="en-US"/>
          </a:p>
          <a:p>
            <a:pPr marL="0" indent="0">
              <a:buNone/>
            </a:pPr>
            <a:r>
              <a:rPr lang="en-US" sz="3600" b="1"/>
              <a:t>Some Useful Allocation Structures</a:t>
            </a:r>
            <a:endParaRPr lang="en-US" sz="3600" b="1"/>
          </a:p>
          <a:p>
            <a:r>
              <a:rPr lang="en-US"/>
              <a:t>Deployment structure</a:t>
            </a:r>
            <a:r>
              <a:rPr lang="en-GB" altLang="en-US"/>
              <a:t>: </a:t>
            </a:r>
            <a:endParaRPr lang="en-US"/>
          </a:p>
          <a:p>
            <a:r>
              <a:rPr lang="en-US"/>
              <a:t>Implementation structure</a:t>
            </a:r>
            <a:r>
              <a:rPr lang="en-GB" altLang="en-US"/>
              <a:t>: </a:t>
            </a:r>
            <a:endParaRPr lang="en-US"/>
          </a:p>
          <a:p>
            <a:r>
              <a:rPr lang="en-US"/>
              <a:t>Work assignment structure</a:t>
            </a:r>
            <a:r>
              <a:rPr lang="en-GB" altLang="en-US"/>
              <a:t>: </a:t>
            </a:r>
            <a:endParaRPr lang="en-GB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0485" y="365125"/>
            <a:ext cx="11999595" cy="1325880"/>
          </a:xfrm>
        </p:spPr>
        <p:txBody>
          <a:bodyPr>
            <a:normAutofit fontScale="90000"/>
          </a:bodyPr>
          <a:p>
            <a:r>
              <a:rPr lang="en-GB" altLang="en-US" b="1">
                <a:sym typeface="+mn-ea"/>
              </a:rPr>
              <a:t>Example: Relationship of two structures to each other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6019800" y="1825625"/>
            <a:ext cx="6050280" cy="4897120"/>
          </a:xfrm>
        </p:spPr>
        <p:txBody>
          <a:bodyPr>
            <a:normAutofit fontScale="90000" lnSpcReduction="20000"/>
          </a:bodyPr>
          <a:p>
            <a:pPr algn="just"/>
            <a:r>
              <a:rPr lang="en-GB" altLang="en-US">
                <a:sym typeface="+mn-ea"/>
              </a:rPr>
              <a:t>The figure on the right shows a component-and-connector view of the same system.</a:t>
            </a:r>
            <a:endParaRPr lang="en-GB" altLang="en-US">
              <a:sym typeface="+mn-ea"/>
            </a:endParaRPr>
          </a:p>
          <a:p>
            <a:pPr algn="just"/>
            <a:r>
              <a:rPr lang="en-GB" altLang="en-US">
                <a:sym typeface="+mn-ea"/>
              </a:rPr>
              <a:t>T</a:t>
            </a:r>
            <a:r>
              <a:rPr lang="en-US">
                <a:sym typeface="+mn-ea"/>
              </a:rPr>
              <a:t>h</a:t>
            </a:r>
            <a:r>
              <a:rPr lang="en-GB" altLang="en-US">
                <a:sym typeface="+mn-ea"/>
              </a:rPr>
              <a:t>is </a:t>
            </a:r>
            <a:r>
              <a:rPr lang="en-US">
                <a:sym typeface="+mn-ea"/>
              </a:rPr>
              <a:t>could be used for performance analysis, bottleneck prediction, and network traffic management, which would be extremely difficult or impossible to do with the view on the left.</a:t>
            </a:r>
            <a:endParaRPr lang="en-US">
              <a:sym typeface="+mn-ea"/>
            </a:endParaRPr>
          </a:p>
          <a:p>
            <a:pPr algn="just"/>
            <a:endParaRPr lang="en-US">
              <a:sym typeface="+mn-ea"/>
            </a:endParaRPr>
          </a:p>
          <a:p>
            <a:pPr algn="just"/>
            <a:r>
              <a:rPr lang="en-US"/>
              <a:t>The </a:t>
            </a:r>
            <a:r>
              <a:rPr lang="en-GB" altLang="en-US"/>
              <a:t>view</a:t>
            </a:r>
            <a:r>
              <a:rPr lang="en-US"/>
              <a:t> on the left shows a module decomposition </a:t>
            </a:r>
            <a:r>
              <a:rPr lang="en-GB" altLang="en-US"/>
              <a:t>view of a </a:t>
            </a:r>
            <a:r>
              <a:rPr lang="en-US"/>
              <a:t>tiny client-server system.</a:t>
            </a:r>
            <a:r>
              <a:rPr lang="en-GB" altLang="en-US"/>
              <a:t>  </a:t>
            </a:r>
            <a:endParaRPr lang="en-GB" altLang="en-US"/>
          </a:p>
          <a:p>
            <a:pPr algn="just"/>
            <a:r>
              <a:rPr lang="en-GB" altLang="en-US"/>
              <a:t>In this system, two modules must be implemented: The </a:t>
            </a:r>
            <a:r>
              <a:rPr lang="en-US"/>
              <a:t>client software and the server software.</a:t>
            </a:r>
            <a:endParaRPr lang="en-US"/>
          </a:p>
          <a:p>
            <a:pPr algn="just"/>
            <a:endParaRPr lang="en-US"/>
          </a:p>
        </p:txBody>
      </p:sp>
      <p:pic>
        <p:nvPicPr>
          <p:cNvPr id="7" name="Content Placeholder 3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70485" y="1825625"/>
            <a:ext cx="5949315" cy="459549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GB" altLang="en-US"/>
              <a:t>Choice of Structure</a:t>
            </a:r>
            <a:endParaRPr lang="en-GB" alt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GB" altLang="en-US"/>
              <a:t>The </a:t>
            </a:r>
            <a:r>
              <a:rPr lang="en-GB" altLang="en-US">
                <a:sym typeface="+mn-ea"/>
              </a:rPr>
              <a:t>Choice of Structure should be base on the structure that focuses more on: </a:t>
            </a:r>
            <a:endParaRPr lang="en-US"/>
          </a:p>
          <a:p>
            <a:r>
              <a:rPr lang="en-US"/>
              <a:t>the system’s most important quality attributes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 dirty="0">
                <a:latin typeface="Söhne"/>
                <a:sym typeface="+mn-ea"/>
              </a:rPr>
              <a:t>Architectural Design Decisions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pPr marL="0" indent="0">
              <a:buNone/>
            </a:pPr>
            <a:r>
              <a:rPr lang="en-GB" altLang="en-US"/>
              <a:t>The seven categories of design decisions are</a:t>
            </a:r>
            <a:endParaRPr lang="en-GB" altLang="en-US"/>
          </a:p>
          <a:p>
            <a:pPr marL="0" indent="0">
              <a:buNone/>
            </a:pPr>
            <a:r>
              <a:rPr lang="en-GB" altLang="en-US"/>
              <a:t>1. Allocation of responsibilities</a:t>
            </a:r>
            <a:endParaRPr lang="en-GB" altLang="en-US"/>
          </a:p>
          <a:p>
            <a:pPr marL="0" indent="0">
              <a:buNone/>
            </a:pPr>
            <a:r>
              <a:rPr lang="en-GB" altLang="en-US"/>
              <a:t>2. Coordination model</a:t>
            </a:r>
            <a:endParaRPr lang="en-GB" altLang="en-US"/>
          </a:p>
          <a:p>
            <a:pPr marL="0" indent="0">
              <a:buNone/>
            </a:pPr>
            <a:r>
              <a:rPr lang="en-GB" altLang="en-US"/>
              <a:t>3. Data model</a:t>
            </a:r>
            <a:endParaRPr lang="en-GB" altLang="en-US"/>
          </a:p>
          <a:p>
            <a:pPr marL="0" indent="0">
              <a:buNone/>
            </a:pPr>
            <a:r>
              <a:rPr lang="en-GB" altLang="en-US"/>
              <a:t>4. Management of resources</a:t>
            </a:r>
            <a:endParaRPr lang="en-GB" altLang="en-US"/>
          </a:p>
          <a:p>
            <a:pPr marL="0" indent="0">
              <a:buNone/>
            </a:pPr>
            <a:r>
              <a:rPr lang="en-GB" altLang="en-US"/>
              <a:t>5. Mapping among architectural elements</a:t>
            </a:r>
            <a:endParaRPr lang="en-GB" altLang="en-US"/>
          </a:p>
          <a:p>
            <a:pPr marL="0" indent="0">
              <a:buNone/>
            </a:pPr>
            <a:r>
              <a:rPr lang="en-GB" altLang="en-US"/>
              <a:t>6. Binding time decisions</a:t>
            </a:r>
            <a:endParaRPr lang="en-GB" altLang="en-US"/>
          </a:p>
          <a:p>
            <a:pPr marL="0" indent="0">
              <a:buNone/>
            </a:pPr>
            <a:r>
              <a:rPr lang="en-GB" altLang="en-US"/>
              <a:t>7. Choice of technology</a:t>
            </a:r>
            <a:endParaRPr lang="en-GB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4941"/>
            <a:ext cx="10515600" cy="1325563"/>
          </a:xfrm>
        </p:spPr>
        <p:txBody>
          <a:bodyPr/>
          <a:lstStyle/>
          <a:p>
            <a:r>
              <a:rPr lang="en-US" b="1" dirty="0">
                <a:latin typeface="Söhne"/>
              </a:rPr>
              <a:t>Architectural Design Decisions</a:t>
            </a:r>
            <a:endParaRPr lang="en-US" b="1" dirty="0">
              <a:latin typeface="Söhne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6591" y="1550504"/>
            <a:ext cx="10999305" cy="4942371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n-US" dirty="0"/>
              <a:t>Architectural design decisions rely greatly on the answers to the following:</a:t>
            </a:r>
            <a:endParaRPr lang="en-US" dirty="0"/>
          </a:p>
          <a:p>
            <a:pPr algn="just"/>
            <a:r>
              <a:rPr lang="en-US" dirty="0"/>
              <a:t>Will the system run on one processor or be distributed across multiple processors? </a:t>
            </a:r>
            <a:endParaRPr lang="en-US" dirty="0"/>
          </a:p>
          <a:p>
            <a:pPr algn="just"/>
            <a:r>
              <a:rPr lang="en-US" dirty="0"/>
              <a:t>Will the software be layered? If so, how many layers will there be? What will each one do? </a:t>
            </a:r>
            <a:endParaRPr lang="en-US" dirty="0"/>
          </a:p>
          <a:p>
            <a:pPr algn="just"/>
            <a:r>
              <a:rPr lang="en-US" dirty="0"/>
              <a:t>Will components communicate synchronously or asynchronously?</a:t>
            </a:r>
            <a:endParaRPr lang="en-US" dirty="0"/>
          </a:p>
          <a:p>
            <a:pPr algn="just"/>
            <a:r>
              <a:rPr lang="en-US" dirty="0"/>
              <a:t>Will they interact by transferring control or data or both? </a:t>
            </a:r>
            <a:endParaRPr lang="en-US" dirty="0"/>
          </a:p>
          <a:p>
            <a:pPr algn="just"/>
            <a:r>
              <a:rPr lang="en-US" dirty="0"/>
              <a:t>Will the system depend on specific features of the operating system or hardware? </a:t>
            </a:r>
            <a:endParaRPr lang="en-US" dirty="0"/>
          </a:p>
          <a:p>
            <a:pPr algn="just"/>
            <a:r>
              <a:rPr lang="en-US" dirty="0"/>
              <a:t>Will the information that flows through the system be encrypted or not?</a:t>
            </a:r>
            <a:endParaRPr lang="en-US" dirty="0"/>
          </a:p>
          <a:p>
            <a:pPr algn="just"/>
            <a:r>
              <a:rPr lang="en-US" dirty="0"/>
              <a:t>What operating system will we use? </a:t>
            </a:r>
            <a:endParaRPr lang="en-US" dirty="0"/>
          </a:p>
          <a:p>
            <a:pPr algn="just"/>
            <a:r>
              <a:rPr lang="en-US" dirty="0"/>
              <a:t>What communication protocol will we choose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12725" y="130810"/>
            <a:ext cx="4559300" cy="1064260"/>
          </a:xfrm>
        </p:spPr>
        <p:txBody>
          <a:bodyPr>
            <a:normAutofit/>
          </a:bodyPr>
          <a:p>
            <a:r>
              <a:rPr lang="en-US" sz="2665" b="1" dirty="0">
                <a:latin typeface="Söhne"/>
                <a:sym typeface="+mn-ea"/>
              </a:rPr>
              <a:t>Architectural Structure and Views</a:t>
            </a:r>
            <a:endParaRPr lang="en-US" sz="2665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300355" y="1195070"/>
            <a:ext cx="5289550" cy="3241040"/>
          </a:xfrm>
        </p:spPr>
        <p:txBody>
          <a:bodyPr>
            <a:normAutofit lnSpcReduction="20000"/>
          </a:bodyPr>
          <a:p>
            <a:r>
              <a:rPr lang="en-GB" altLang="en-US" sz="2800" b="1">
                <a:solidFill>
                  <a:schemeClr val="accent5"/>
                </a:solidFill>
                <a:sym typeface="+mn-ea"/>
              </a:rPr>
              <a:t>D</a:t>
            </a:r>
            <a:r>
              <a:rPr lang="en-US" sz="2800" b="1">
                <a:solidFill>
                  <a:schemeClr val="accent5"/>
                </a:solidFill>
                <a:sym typeface="+mn-ea"/>
              </a:rPr>
              <a:t>ifferent views of the human body</a:t>
            </a:r>
            <a:r>
              <a:rPr lang="en-GB" altLang="en-US" sz="2800" b="1">
                <a:solidFill>
                  <a:schemeClr val="accent5"/>
                </a:solidFill>
                <a:sym typeface="+mn-ea"/>
              </a:rPr>
              <a:t>:</a:t>
            </a:r>
            <a:endParaRPr lang="en-GB" altLang="en-US" sz="2800" b="1">
              <a:solidFill>
                <a:schemeClr val="accent5"/>
              </a:solidFill>
              <a:sym typeface="+mn-ea"/>
            </a:endParaRPr>
          </a:p>
          <a:p>
            <a:endParaRPr lang="en-US" sz="2800">
              <a:solidFill>
                <a:schemeClr val="accent5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altLang="en-US" sz="2400"/>
              <a:t>N</a:t>
            </a:r>
            <a:r>
              <a:rPr lang="en-US" sz="2400"/>
              <a:t>eurologist</a:t>
            </a:r>
            <a:r>
              <a:rPr lang="en-GB" altLang="en-US" sz="2400"/>
              <a:t>: </a:t>
            </a:r>
            <a:r>
              <a:rPr lang="en-US" sz="2400"/>
              <a:t> </a:t>
            </a:r>
            <a:r>
              <a:rPr lang="en-GB" altLang="en-US" sz="2400"/>
              <a:t>Brain</a:t>
            </a:r>
            <a:endParaRPr lang="en-US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altLang="en-US" sz="2400"/>
              <a:t>O</a:t>
            </a:r>
            <a:r>
              <a:rPr lang="en-US" sz="2400"/>
              <a:t>rthopedist</a:t>
            </a:r>
            <a:r>
              <a:rPr lang="en-GB" altLang="en-US" sz="2400"/>
              <a:t>:    Bones, muscles, 		joints &amp; soft tissues</a:t>
            </a:r>
            <a:endParaRPr lang="en-GB" altLang="en-US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altLang="en-US" sz="2400"/>
              <a:t>H</a:t>
            </a:r>
            <a:r>
              <a:rPr lang="en-US" sz="2400"/>
              <a:t>ematologist</a:t>
            </a:r>
            <a:r>
              <a:rPr lang="en-GB" altLang="en-US" sz="2400"/>
              <a:t>: </a:t>
            </a:r>
            <a:r>
              <a:rPr lang="en-US" sz="2400"/>
              <a:t> </a:t>
            </a:r>
            <a:r>
              <a:rPr lang="en-GB" altLang="en-US" sz="2400"/>
              <a:t>	B</a:t>
            </a:r>
            <a:r>
              <a:rPr lang="en-US" sz="2400"/>
              <a:t>lood cells</a:t>
            </a:r>
            <a:endParaRPr lang="en-US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altLang="en-US" sz="2400"/>
              <a:t>D</a:t>
            </a:r>
            <a:r>
              <a:rPr lang="en-US" sz="2400"/>
              <a:t>ermatologist</a:t>
            </a:r>
            <a:r>
              <a:rPr lang="en-GB" altLang="en-US" sz="2400"/>
              <a:t>: 	Skin, hair and nails</a:t>
            </a:r>
            <a:endParaRPr lang="en-GB" altLang="en-US" sz="2400"/>
          </a:p>
          <a:p>
            <a:endParaRPr lang="en-US" sz="2000"/>
          </a:p>
          <a:p>
            <a:endParaRPr lang="en-US" sz="2000"/>
          </a:p>
        </p:txBody>
      </p:sp>
      <p:pic>
        <p:nvPicPr>
          <p:cNvPr id="7" name="Picture Placeholder 6"/>
          <p:cNvPicPr>
            <a:picLocks noChangeAspect="1"/>
          </p:cNvPicPr>
          <p:nvPr>
            <p:ph type="pic" idx="1"/>
          </p:nvPr>
        </p:nvPicPr>
        <p:blipFill>
          <a:blip r:embed="rId1"/>
          <a:stretch>
            <a:fillRect/>
          </a:stretch>
        </p:blipFill>
        <p:spPr>
          <a:xfrm>
            <a:off x="5589905" y="817245"/>
            <a:ext cx="6417310" cy="4725035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212725" y="4246245"/>
            <a:ext cx="5377180" cy="20910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342900" indent="-342900" algn="just">
              <a:buFont typeface="Wingdings" panose="05000000000000000000" charset="0"/>
              <a:buChar char="ü"/>
            </a:pPr>
            <a:r>
              <a:rPr sz="2400" b="1">
                <a:solidFill>
                  <a:schemeClr val="accent5"/>
                </a:solidFill>
              </a:rPr>
              <a:t>views </a:t>
            </a:r>
            <a:r>
              <a:rPr lang="en-GB" sz="2400" b="1">
                <a:solidFill>
                  <a:schemeClr val="accent5"/>
                </a:solidFill>
              </a:rPr>
              <a:t>are different with </a:t>
            </a:r>
            <a:r>
              <a:rPr sz="2400" b="1">
                <a:solidFill>
                  <a:schemeClr val="accent5"/>
                </a:solidFill>
              </a:rPr>
              <a:t>very different </a:t>
            </a:r>
            <a:endParaRPr sz="2400" b="1">
              <a:solidFill>
                <a:schemeClr val="accent5"/>
              </a:solidFill>
            </a:endParaRPr>
          </a:p>
          <a:p>
            <a:pPr algn="just"/>
            <a:r>
              <a:rPr lang="en-GB" sz="2400" b="1">
                <a:solidFill>
                  <a:schemeClr val="accent5"/>
                </a:solidFill>
              </a:rPr>
              <a:t>      </a:t>
            </a:r>
            <a:r>
              <a:rPr sz="2400" b="1">
                <a:solidFill>
                  <a:schemeClr val="accent5"/>
                </a:solidFill>
              </a:rPr>
              <a:t>properties, </a:t>
            </a:r>
            <a:endParaRPr sz="2400" b="1">
              <a:solidFill>
                <a:schemeClr val="accent5"/>
              </a:solidFill>
            </a:endParaRPr>
          </a:p>
          <a:p>
            <a:pPr marL="342900" indent="-342900" algn="just">
              <a:buFont typeface="Wingdings" panose="05000000000000000000" charset="0"/>
              <a:buChar char="ü"/>
            </a:pPr>
            <a:r>
              <a:rPr sz="2400" b="1">
                <a:solidFill>
                  <a:schemeClr val="accent5"/>
                </a:solidFill>
              </a:rPr>
              <a:t>all are inherently related, interconnected: together </a:t>
            </a:r>
            <a:endParaRPr sz="2400" b="1">
              <a:solidFill>
                <a:schemeClr val="accent5"/>
              </a:solidFill>
            </a:endParaRPr>
          </a:p>
          <a:p>
            <a:pPr marL="342900" indent="-342900" algn="just">
              <a:buFont typeface="Wingdings" panose="05000000000000000000" charset="0"/>
              <a:buChar char="ü"/>
            </a:pPr>
            <a:r>
              <a:rPr sz="2400" b="1">
                <a:solidFill>
                  <a:schemeClr val="accent5"/>
                </a:solidFill>
              </a:rPr>
              <a:t>they describe the architecture of the human body.</a:t>
            </a:r>
            <a:endParaRPr sz="2400" b="1">
              <a:solidFill>
                <a:schemeClr val="accent5"/>
              </a:solidFill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7331075" y="131445"/>
            <a:ext cx="4233545" cy="5041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GB" altLang="en-US" sz="2000" b="1"/>
              <a:t>D</a:t>
            </a:r>
            <a:r>
              <a:rPr lang="en-US" sz="2000" b="1"/>
              <a:t>ifferent views of the human body </a:t>
            </a:r>
            <a:endParaRPr lang="en-US" sz="2000" b="1"/>
          </a:p>
        </p:txBody>
      </p:sp>
      <p:sp>
        <p:nvSpPr>
          <p:cNvPr id="11" name="Text Box 10"/>
          <p:cNvSpPr txBox="1"/>
          <p:nvPr/>
        </p:nvSpPr>
        <p:spPr>
          <a:xfrm>
            <a:off x="5717540" y="5723890"/>
            <a:ext cx="628967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GB" altLang="en-US" sz="2000" b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S</a:t>
            </a:r>
            <a:r>
              <a:rPr lang="en-US" sz="2000" b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keletal</a:t>
            </a:r>
            <a:r>
              <a:rPr lang="en-GB" altLang="en-US" sz="2000" b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        </a:t>
            </a:r>
            <a:r>
              <a:rPr lang="en-US" sz="2000" b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 </a:t>
            </a:r>
            <a:r>
              <a:rPr lang="en-GB" altLang="en-US" sz="2000" b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                  V</a:t>
            </a:r>
            <a:r>
              <a:rPr lang="en-US" sz="2000" b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ascular</a:t>
            </a:r>
            <a:r>
              <a:rPr lang="en-GB" altLang="en-US" sz="2000" b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                             </a:t>
            </a:r>
            <a:r>
              <a:rPr lang="en-GB" altLang="en-US" sz="2000" b="1">
                <a:solidFill>
                  <a:srgbClr val="FF0000"/>
                </a:solidFill>
              </a:rPr>
              <a:t> </a:t>
            </a:r>
            <a:r>
              <a:rPr lang="en-US" sz="2000" b="1">
                <a:solidFill>
                  <a:srgbClr val="FF0000"/>
                </a:solidFill>
              </a:rPr>
              <a:t>X-ray</a:t>
            </a:r>
            <a:endParaRPr lang="en-US" sz="2000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7730"/>
          </a:xfrm>
        </p:spPr>
        <p:txBody>
          <a:bodyPr>
            <a:normAutofit fontScale="90000"/>
          </a:bodyPr>
          <a:p>
            <a:r>
              <a:rPr lang="en-US" b="1" dirty="0">
                <a:latin typeface="Söhne"/>
                <a:sym typeface="+mn-ea"/>
              </a:rPr>
              <a:t>Architectural Structure and Views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749935" y="1252855"/>
            <a:ext cx="10209530" cy="4924425"/>
          </a:xfrm>
        </p:spPr>
        <p:txBody>
          <a:bodyPr/>
          <a:p>
            <a:r>
              <a:rPr lang="en-US"/>
              <a:t>Modern systems are complex to grasp all at once.</a:t>
            </a:r>
            <a:endParaRPr lang="en-US"/>
          </a:p>
          <a:p>
            <a:r>
              <a:rPr lang="en-GB" altLang="en-US"/>
              <a:t>Focus</a:t>
            </a:r>
            <a:r>
              <a:rPr lang="en-US"/>
              <a:t> attention to one (or a small number) of the software system’s structures</a:t>
            </a:r>
            <a:r>
              <a:rPr lang="en-GB" altLang="en-US"/>
              <a:t> at a time.</a:t>
            </a:r>
            <a:endParaRPr lang="en-GB" altLang="en-US"/>
          </a:p>
          <a:p>
            <a:r>
              <a:rPr lang="en-GB" altLang="en-US"/>
              <a:t>That is which </a:t>
            </a:r>
            <a:r>
              <a:rPr lang="en-GB" altLang="en-US" u="sng"/>
              <a:t>view</a:t>
            </a:r>
            <a:r>
              <a:rPr lang="en-GB" altLang="en-US"/>
              <a:t> we are taking of the architecture.</a:t>
            </a:r>
            <a:endParaRPr lang="en-GB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Söhne"/>
              </a:rPr>
              <a:t>Architectural Structure and Views</a:t>
            </a:r>
            <a:endParaRPr lang="en-US" b="1" dirty="0">
              <a:latin typeface="Söhne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90261"/>
            <a:ext cx="10515600" cy="4902614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/>
              <a:t>A view is a representation of a coherent set of architectural elements, as written by and read by system stakeholders. </a:t>
            </a:r>
            <a:endParaRPr lang="en-US" dirty="0"/>
          </a:p>
          <a:p>
            <a:pPr algn="just"/>
            <a:r>
              <a:rPr lang="en-US" dirty="0"/>
              <a:t>It consists of a representation of a set of elements and the relations among them. </a:t>
            </a:r>
            <a:endParaRPr lang="en-US" dirty="0"/>
          </a:p>
          <a:p>
            <a:pPr algn="just"/>
            <a:r>
              <a:rPr lang="en-US" dirty="0"/>
              <a:t>A structure is the set of elements itself, as they exist in software or hardware</a:t>
            </a:r>
            <a:endParaRPr lang="en-US" dirty="0"/>
          </a:p>
          <a:p>
            <a:pPr algn="just"/>
            <a:r>
              <a:rPr lang="en-US" dirty="0"/>
              <a:t>It defines the high-level organization of the system, including its components or modules and their relationships</a:t>
            </a:r>
            <a:endParaRPr lang="en-US" dirty="0"/>
          </a:p>
          <a:p>
            <a:pPr algn="just"/>
            <a:r>
              <a:rPr lang="en-US" dirty="0"/>
              <a:t>A view is a representation of a structure</a:t>
            </a:r>
            <a:endParaRPr lang="en-US" dirty="0"/>
          </a:p>
          <a:p>
            <a:pPr algn="just"/>
            <a:r>
              <a:rPr lang="en-US" dirty="0"/>
              <a:t>Architects design structures. They document views of those structures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 dirty="0">
                <a:latin typeface="Söhne"/>
                <a:sym typeface="+mn-ea"/>
              </a:rPr>
              <a:t>Architectural Structure and Views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 For example, </a:t>
            </a:r>
            <a:endParaRPr lang="en-US"/>
          </a:p>
          <a:p>
            <a:pPr marL="0" indent="0">
              <a:buNone/>
            </a:pPr>
            <a:r>
              <a:rPr lang="en-GB" altLang="en-US"/>
              <a:t>A</a:t>
            </a:r>
            <a:r>
              <a:rPr lang="en-US"/>
              <a:t> </a:t>
            </a:r>
            <a:r>
              <a:rPr lang="en-US" u="sng"/>
              <a:t>module structure</a:t>
            </a:r>
            <a:r>
              <a:rPr lang="en-US"/>
              <a:t> </a:t>
            </a:r>
            <a:r>
              <a:rPr lang="en-GB" altLang="en-US"/>
              <a:t>: </a:t>
            </a:r>
            <a:r>
              <a:rPr lang="en-US"/>
              <a:t>is the set of the system’s modules and their organization. 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A </a:t>
            </a:r>
            <a:r>
              <a:rPr lang="en-US" u="sng"/>
              <a:t>module view</a:t>
            </a:r>
            <a:r>
              <a:rPr lang="en-GB" altLang="en-US"/>
              <a:t> :</a:t>
            </a:r>
            <a:r>
              <a:rPr lang="en-GB" altLang="en-US" u="sng"/>
              <a:t> </a:t>
            </a:r>
            <a:r>
              <a:rPr lang="en-US"/>
              <a:t>is the representation of that structure, documented according to a template in a chosen notation, and used by some system stakeholders.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Three Kinds of Structures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The</a:t>
            </a:r>
            <a:r>
              <a:rPr lang="en-GB" altLang="en-US"/>
              <a:t> categories of structures </a:t>
            </a:r>
            <a:r>
              <a:rPr lang="en-US"/>
              <a:t>correspond to the three broad kinds of decisions that architectural design involves:</a:t>
            </a:r>
            <a:endParaRPr lang="en-US"/>
          </a:p>
          <a:p>
            <a:pPr marL="571500" indent="-571500">
              <a:buFont typeface="+mj-lt"/>
              <a:buAutoNum type="romanUcPeriod"/>
            </a:pPr>
            <a:r>
              <a:rPr lang="en-US"/>
              <a:t>Module structures</a:t>
            </a:r>
            <a:endParaRPr lang="en-US"/>
          </a:p>
          <a:p>
            <a:pPr marL="571500" indent="-571500">
              <a:buFont typeface="+mj-lt"/>
              <a:buAutoNum type="romanUcPeriod"/>
            </a:pPr>
            <a:r>
              <a:rPr lang="en-US"/>
              <a:t>Component-and-connector structures</a:t>
            </a:r>
            <a:endParaRPr lang="en-US"/>
          </a:p>
          <a:p>
            <a:pPr marL="571500" indent="-571500">
              <a:buFont typeface="+mj-lt"/>
              <a:buAutoNum type="romanUcPeriod"/>
            </a:pPr>
            <a:r>
              <a:rPr lang="en-US"/>
              <a:t>Allocation structures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1290"/>
            <a:ext cx="10515600" cy="68326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Söhne"/>
              </a:rPr>
              <a:t>Architectural Structure - Module</a:t>
            </a:r>
            <a:endParaRPr lang="en-US" b="1" dirty="0">
              <a:latin typeface="Söhne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5290" y="1049020"/>
            <a:ext cx="11390630" cy="5562600"/>
          </a:xfrm>
        </p:spPr>
        <p:txBody>
          <a:bodyPr>
            <a:normAutofit fontScale="90000" lnSpcReduction="20000"/>
          </a:bodyPr>
          <a:lstStyle/>
          <a:p>
            <a:pPr algn="just"/>
            <a:r>
              <a:rPr lang="en-US" dirty="0"/>
              <a:t>Embody decisions as to how the system is to be structured </a:t>
            </a:r>
            <a:r>
              <a:rPr lang="en-US" u="sng" dirty="0"/>
              <a:t>as a set of code or data units</a:t>
            </a:r>
            <a:r>
              <a:rPr lang="en-US" dirty="0"/>
              <a:t> that have to be constructed or procured</a:t>
            </a:r>
            <a:endParaRPr lang="en-US" dirty="0"/>
          </a:p>
          <a:p>
            <a:pPr algn="just"/>
            <a:r>
              <a:rPr lang="en-US" dirty="0"/>
              <a:t>Modules represent a static way of considering the system</a:t>
            </a:r>
            <a:r>
              <a:rPr lang="en-GB" altLang="en-US" dirty="0"/>
              <a:t>: </a:t>
            </a:r>
            <a:r>
              <a:rPr lang="en-GB" altLang="en-US" sz="2665" i="1" dirty="0"/>
              <a:t>there is less </a:t>
            </a:r>
            <a:r>
              <a:rPr lang="en-US" sz="2665" i="1" dirty="0"/>
              <a:t>emphasis </a:t>
            </a:r>
            <a:r>
              <a:rPr lang="en-GB" altLang="en-US" sz="2665" i="1" dirty="0"/>
              <a:t>on </a:t>
            </a:r>
            <a:r>
              <a:rPr lang="en-US" sz="2665" i="1" dirty="0"/>
              <a:t>how the resulting software manifests itself at runtime.</a:t>
            </a:r>
            <a:endParaRPr lang="en-US" sz="2665" i="1" dirty="0"/>
          </a:p>
          <a:p>
            <a:pPr algn="just"/>
            <a:r>
              <a:rPr lang="en-US" dirty="0"/>
              <a:t>Modules are a component that is defined at the programming language level. For example, methods, classes, and packages are modules in Java.</a:t>
            </a:r>
            <a:endParaRPr lang="en-US" dirty="0"/>
          </a:p>
          <a:p>
            <a:pPr marL="0" indent="0" algn="just">
              <a:buNone/>
            </a:pPr>
            <a:endParaRPr lang="en-US" dirty="0"/>
          </a:p>
          <a:p>
            <a:pPr algn="just">
              <a:buFont typeface="Wingdings" panose="05000000000000000000" charset="0"/>
              <a:buChar char="Ø"/>
            </a:pPr>
            <a:r>
              <a:rPr lang="en-US" dirty="0"/>
              <a:t> </a:t>
            </a:r>
            <a:r>
              <a:rPr lang="en-GB" altLang="en-US" dirty="0"/>
              <a:t>It </a:t>
            </a:r>
            <a:r>
              <a:rPr lang="en-US" dirty="0"/>
              <a:t>answer questions such as</a:t>
            </a:r>
            <a:r>
              <a:rPr lang="en-GB" altLang="en-US" dirty="0"/>
              <a:t>:</a:t>
            </a:r>
            <a:endParaRPr lang="en-GB" altLang="en-US" dirty="0"/>
          </a:p>
          <a:p>
            <a:pPr marL="0" indent="0" algn="just">
              <a:buFont typeface="Wingdings" panose="05000000000000000000" charset="0"/>
              <a:buNone/>
            </a:pPr>
            <a:endParaRPr lang="en-US" dirty="0"/>
          </a:p>
          <a:p>
            <a:pPr algn="just">
              <a:buFont typeface="Wingdings" panose="05000000000000000000" charset="0"/>
              <a:buChar char="ü"/>
            </a:pPr>
            <a:r>
              <a:rPr lang="en-US" dirty="0"/>
              <a:t>What is the primary functional responsibility assigned to each module? </a:t>
            </a:r>
            <a:endParaRPr lang="en-US" dirty="0"/>
          </a:p>
          <a:p>
            <a:pPr algn="just">
              <a:buFont typeface="Wingdings" panose="05000000000000000000" charset="0"/>
              <a:buChar char="ü"/>
            </a:pPr>
            <a:r>
              <a:rPr lang="en-US" dirty="0"/>
              <a:t>What other software elements is a module allowed to use? </a:t>
            </a:r>
            <a:endParaRPr lang="en-US" dirty="0"/>
          </a:p>
          <a:p>
            <a:pPr algn="just">
              <a:buFont typeface="Wingdings" panose="05000000000000000000" charset="0"/>
              <a:buChar char="ü"/>
            </a:pPr>
            <a:r>
              <a:rPr lang="en-US" dirty="0"/>
              <a:t>What other software does it actually use and depend on? </a:t>
            </a:r>
            <a:endParaRPr lang="en-US" dirty="0"/>
          </a:p>
          <a:p>
            <a:pPr algn="just">
              <a:buFont typeface="Wingdings" panose="05000000000000000000" charset="0"/>
              <a:buChar char="ü"/>
            </a:pPr>
            <a:r>
              <a:rPr lang="en-US" dirty="0"/>
              <a:t>What modules are related to other modules by generalization or specialization (i.e., inheritance) relationships? </a:t>
            </a:r>
            <a:endParaRPr lang="en-US" dirty="0"/>
          </a:p>
          <a:p>
            <a:pPr marL="0" indent="0" algn="just">
              <a:buFont typeface="Wingdings" panose="05000000000000000000" charset="0"/>
              <a:buNone/>
            </a:pPr>
            <a:r>
              <a:rPr lang="en-GB" altLang="en-US" dirty="0">
                <a:highlight>
                  <a:srgbClr val="FFFF00"/>
                </a:highlight>
              </a:rPr>
              <a:t>It </a:t>
            </a:r>
            <a:r>
              <a:rPr lang="en-US" dirty="0">
                <a:highlight>
                  <a:srgbClr val="FFFF00"/>
                </a:highlight>
              </a:rPr>
              <a:t>is an excellent way to reason about a system’s modifiability</a:t>
            </a:r>
            <a:endParaRPr lang="en-US" dirty="0"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8524</Words>
  <Application>WPS Presentation</Application>
  <PresentationFormat>Widescreen</PresentationFormat>
  <Paragraphs>182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9" baseType="lpstr">
      <vt:lpstr>Arial</vt:lpstr>
      <vt:lpstr>SimSun</vt:lpstr>
      <vt:lpstr>Wingdings</vt:lpstr>
      <vt:lpstr>Söhne</vt:lpstr>
      <vt:lpstr>Segoe Print</vt:lpstr>
      <vt:lpstr>Wingdings</vt:lpstr>
      <vt:lpstr>Calibri</vt:lpstr>
      <vt:lpstr>Microsoft YaHei</vt:lpstr>
      <vt:lpstr>Arial Unicode MS</vt:lpstr>
      <vt:lpstr>Calibri Light</vt:lpstr>
      <vt:lpstr>Office Theme</vt:lpstr>
      <vt:lpstr>SOFTWARE ARCHITECTURE AND DESIGN</vt:lpstr>
      <vt:lpstr>Architectural Design Decisions</vt:lpstr>
      <vt:lpstr>Architectural Design Decisions</vt:lpstr>
      <vt:lpstr>Architectural Structure and Views</vt:lpstr>
      <vt:lpstr>Architectural Structure and Views</vt:lpstr>
      <vt:lpstr>Architectural Structure and Views</vt:lpstr>
      <vt:lpstr>Architectural Structure and Views</vt:lpstr>
      <vt:lpstr>Three Kinds of Structures</vt:lpstr>
      <vt:lpstr>Architectural Structure - Module</vt:lpstr>
      <vt:lpstr>Architectural Structure – Component and Connector</vt:lpstr>
      <vt:lpstr>Architectural Structure – Allocation Structure</vt:lpstr>
      <vt:lpstr>Software Architecture Views</vt:lpstr>
      <vt:lpstr>Some Useful Module Structures</vt:lpstr>
      <vt:lpstr>Some Useful Module Structures</vt:lpstr>
      <vt:lpstr>Some Useful Module Structures</vt:lpstr>
      <vt:lpstr>Some Useful C&amp;C Structures</vt:lpstr>
      <vt:lpstr>Example: Relationship of two structures to each other</vt:lpstr>
      <vt:lpstr>Choice of Structure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ARCHITECTURE AND DESIGN</dc:title>
  <dc:creator>OKESOLA</dc:creator>
  <cp:lastModifiedBy>kikelomo okesola</cp:lastModifiedBy>
  <cp:revision>20</cp:revision>
  <dcterms:created xsi:type="dcterms:W3CDTF">2023-10-03T02:55:00Z</dcterms:created>
  <dcterms:modified xsi:type="dcterms:W3CDTF">2023-10-11T05:23:50Z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EAA1EB5CAFF74AD4A772D1089972B1A3_11</vt:lpwstr>
  </property>
  <property fmtid="{D5CDD505-2E9C-101B-9397-08002B2CF9AE}" pid="3" name="KSOProductBuildVer">
    <vt:lpwstr>1033-12.2.0.13215</vt:lpwstr>
  </property>
</Properties>
</file>