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259" r:id="rId4"/>
    <p:sldId id="264" r:id="rId5"/>
    <p:sldId id="287" r:id="rId6"/>
    <p:sldId id="292" r:id="rId7"/>
    <p:sldId id="293" r:id="rId9"/>
    <p:sldId id="294" r:id="rId10"/>
    <p:sldId id="304" r:id="rId11"/>
    <p:sldId id="295" r:id="rId12"/>
    <p:sldId id="288" r:id="rId13"/>
    <p:sldId id="289" r:id="rId14"/>
    <p:sldId id="290" r:id="rId15"/>
    <p:sldId id="291" r:id="rId16"/>
    <p:sldId id="296" r:id="rId17"/>
    <p:sldId id="305" r:id="rId18"/>
    <p:sldId id="306" r:id="rId19"/>
    <p:sldId id="307" r:id="rId20"/>
    <p:sldId id="308" r:id="rId21"/>
    <p:sldId id="309" r:id="rId22"/>
    <p:sldId id="310" r:id="rId23"/>
    <p:sldId id="311" r:id="rId24"/>
    <p:sldId id="312" r:id="rId25"/>
    <p:sldId id="313" r:id="rId26"/>
    <p:sldId id="314" r:id="rId27"/>
    <p:sldId id="315" r:id="rId28"/>
    <p:sldId id="316" r:id="rId29"/>
    <p:sldId id="317" r:id="rId30"/>
    <p:sldId id="349" r:id="rId31"/>
    <p:sldId id="318" r:id="rId32"/>
    <p:sldId id="348" r:id="rId33"/>
    <p:sldId id="347" r:id="rId34"/>
    <p:sldId id="319" r:id="rId35"/>
    <p:sldId id="320" r:id="rId36"/>
    <p:sldId id="321" r:id="rId37"/>
    <p:sldId id="322" r:id="rId38"/>
    <p:sldId id="299" r:id="rId39"/>
    <p:sldId id="300" r:id="rId40"/>
    <p:sldId id="301" r:id="rId41"/>
    <p:sldId id="302" r:id="rId42"/>
    <p:sldId id="303"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0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Elicitation: This is the initial stage where stakeholders, including clients, end-users, and domain experts, are consulted to gather information about the software's purpose, features, and constraints. Various techniques such as interviews, surveys, and workshops are used to elicit requirements.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Identification: During this step, the collected information is analyzed to identify different types of requirements. These can be categorized into functional requirements (what the system must do) and non-functional requirements (how the system should perform).</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Documentation: Requirements are documented in a clear and structured manner. Common documentation formats include requirement documents, use cases, user stories, and requirement traceability matrices.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Prioritization: Not all requirements are of equal importance. Stakeholders collaborate to prioritize requirements based on their criticality, business value, and dependencies. This helps in making informed decisions about what to implement first.</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Validation: Validation involves ensuring that the requirements are complete, consistent, and realistic. It often requires validation sessions with stakeholders to clarify ambiguities and resolve conflicts.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Requirement Verification: Verification confirms that the requirements align with the business objectives and can be traced back to the original needs. This step may involve reviews and inspections.</a:t>
            </a:r>
            <a:endParaRPr lang="en-US" sz="1800" dirty="0">
              <a:effectLst/>
              <a:latin typeface="Calibri" panose="020F0502020204030204" charset="0"/>
              <a:ea typeface="Calibri" panose="020F0502020204030204" charset="0"/>
              <a:cs typeface="Times New Roman" panose="02020603050405020304" charset="0"/>
            </a:endParaRP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charset="0"/>
                <a:ea typeface="Calibri" panose="020F0502020204030204" charset="0"/>
                <a:cs typeface="Times New Roman" panose="02020603050405020304" charset="0"/>
              </a:rPr>
              <a:t>Change Management: Requirements may change over time due to evolving business needs or other factors. A change management process should be in place to handle and document changes.</a:t>
            </a:r>
            <a:endParaRPr lang="en-US" sz="1800" dirty="0">
              <a:effectLst/>
              <a:latin typeface="Calibri" panose="020F0502020204030204" charset="0"/>
              <a:ea typeface="Calibri" panose="020F0502020204030204" charset="0"/>
              <a:cs typeface="Times New Roman" panose="02020603050405020304" charset="0"/>
            </a:endParaRPr>
          </a:p>
          <a:p>
            <a:endParaRPr lang="en-US" b="1" i="0" dirty="0">
              <a:solidFill>
                <a:srgbClr val="374151"/>
              </a:solidFill>
              <a:effectLst/>
              <a:latin typeface="Söhne"/>
            </a:endParaRPr>
          </a:p>
          <a:p>
            <a:endParaRPr lang="en-US" b="0" i="0" dirty="0">
              <a:solidFill>
                <a:srgbClr val="374151"/>
              </a:solidFill>
              <a:effectLst/>
              <a:latin typeface="Söhne"/>
            </a:endParaRPr>
          </a:p>
          <a:p>
            <a:r>
              <a:rPr lang="en-US" b="0" i="0" dirty="0">
                <a:solidFill>
                  <a:srgbClr val="374151"/>
                </a:solidFill>
                <a:effectLst/>
                <a:latin typeface="Söhne"/>
              </a:rPr>
              <a:t>Note: software requirement validation focuses on the correctness of the requirements in terms of addressing the stakeholders' needs, while requirement verification focuses on the quality of the documented requirements, ensuring they are complete, consistent, and adhere to predefined standards.</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2098" name="Slide Image Placeholder 13209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2099" name="Text Placeholder 13209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4146" name="Slide Image Placeholder 13414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4147" name="Text Placeholder 13414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6194" name="Slide Image Placeholder 13619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6195" name="Text Placeholder 13619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8242" name="Slide Image Placeholder 13824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8243" name="Text Placeholder 13824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0290" name="Slide Image Placeholder 14028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0291" name="Text Placeholder 14029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2338" name="Slide Image Placeholder 14233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2339" name="Text Placeholder 14233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4386" name="Slide Image Placeholder 14438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4387" name="Text Placeholder 14438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6434" name="Slide Image Placeholder 14643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6435" name="Text Placeholder 14643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48482" name="Slide Image Placeholder 14848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48483" name="Text Placeholder 14848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0530" name="Slide Image Placeholder 15052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0531" name="Text Placeholder 15053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summary, requirement analysis is the initial phase focused on understanding and gathering preliminary requirements, often in an informal and flexible manner. Requirement specification follows, formalizing and documenting these requirements into a structured and precise document. </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2578" name="Slide Image Placeholder 15257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2579" name="Text Placeholder 15257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4626" name="Slide Image Placeholder 15462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4627" name="Text Placeholder 15462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6674" name="Slide Image Placeholder 15667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6675" name="Text Placeholder 15667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58722" name="Slide Image Placeholder 15872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58723" name="Text Placeholder 15872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60770" name="Slide Image Placeholder 16076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60771" name="Text Placeholder 16077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62818" name="Slide Image Placeholder 16281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62819" name="Text Placeholder 16281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summary, requirement analysis is the initial phase focused on understanding and gathering preliminary requirements, often in an informal and flexible manner. Requirement specification follows, formalizing and documenting these requirements into a structured and precise document. </a:t>
            </a:r>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Clarity and Shared Understanding: The SRS provides a clear and unambiguous description of the software's functionality and requirements, ensuring that all stakeholders share a common understanding.</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Basis for Development: It serves as the foundation for software design, development, and testing. Developers rely on the SRS to build the software according to the specified requirements.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Scope Control: The SRS document helps manage the scope of the project by clearly defining what is included and what is not, reducing the likelihood of scope creep.</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Quality Assurance: By specifying testing requirements and acceptance criteria, the SRS assists in quality assurance and helps ensure that the software meets its intended quality standards.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Documentation: The SRS document provides a comprehensive reference for project documentation and helps in maintaining a record of requirements, design decisions, and changes.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Communication: It facilitates effective communication among project stakeholders, including developers, testers, project managers, and clients, ensuring everyone is on the same page.</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1200" dirty="0">
                <a:effectLst/>
                <a:latin typeface="Calibri" panose="020F0502020204030204" charset="0"/>
                <a:ea typeface="Calibri" panose="020F0502020204030204" charset="0"/>
                <a:cs typeface="Times New Roman" panose="02020603050405020304" charset="0"/>
              </a:rPr>
              <a:t>Legal and Regulatory Compliance: The SRS helps ensure that the software complies with legal and regulatory requirements, which is crucial for certain industries.</a:t>
            </a:r>
            <a:endParaRPr lang="en-US" sz="12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spcAft>
                <a:spcPts val="800"/>
              </a:spcAft>
            </a:pPr>
            <a:r>
              <a:rPr lang="en-US" sz="1200" dirty="0">
                <a:effectLst/>
                <a:latin typeface="Calibri" panose="020F0502020204030204" charset="0"/>
                <a:ea typeface="Calibri" panose="020F0502020204030204" charset="0"/>
                <a:cs typeface="Times New Roman" panose="02020603050405020304" charset="0"/>
              </a:rPr>
              <a:t>Risk Mitigation: It helps identify potential risks and uncertainties early in the project, allowing teams to develop strategies for mitigating these risks.</a:t>
            </a:r>
            <a:endParaRPr lang="en-US" sz="1200" dirty="0">
              <a:effectLst/>
              <a:latin typeface="Calibri" panose="020F0502020204030204" charset="0"/>
              <a:ea typeface="Calibri" panose="020F0502020204030204" charset="0"/>
              <a:cs typeface="Times New Roman" panose="0202060305040502030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1A706C4B-68B4-481F-A802-ACDFFB1C248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1858" name="Slide Image Placeholder 121857"/>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1859" name="Text Placeholder 121858"/>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3906" name="Slide Image Placeholder 123905"/>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3907" name="Text Placeholder 123906"/>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5954" name="Slide Image Placeholder 125953"/>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5955" name="Text Placeholder 125954"/>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28002" name="Slide Image Placeholder 128001"/>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28003" name="Text Placeholder 128002"/>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2"/>
          </p:nvPr>
        </p:nvSpPr>
        <p:spPr/>
        <p:txBody>
          <a:bodyPr/>
          <a:p>
            <a:pPr lvl="0" algn="r"/>
            <a:fld id="{9A0DB2DC-4C9A-4742-B13C-FB6460FD3503}" type="slidenum">
              <a:rPr lang="en-US" sz="1200" dirty="0"/>
            </a:fld>
            <a:endParaRPr lang="en-US" sz="1200" dirty="0"/>
          </a:p>
        </p:txBody>
      </p:sp>
      <p:sp>
        <p:nvSpPr>
          <p:cNvPr id="130050" name="Slide Image Placeholder 130049"/>
          <p:cNvSpPr>
            <a:spLocks noTextEdit="1"/>
          </p:cNvSpPr>
          <p:nvPr>
            <p:ph type="sldImg"/>
          </p:nvPr>
        </p:nvSpPr>
        <p:spPr>
          <a:xfrm>
            <a:off x="1146175" y="687388"/>
            <a:ext cx="4567238" cy="3425825"/>
          </a:xfrm>
          <a:solidFill>
            <a:srgbClr val="FFFFFF"/>
          </a:solidFill>
          <a:ln w="9525" cap="flat" cmpd="sng">
            <a:solidFill>
              <a:srgbClr val="000000"/>
            </a:solidFill>
            <a:prstDash val="solid"/>
            <a:headEnd type="none" w="med" len="med"/>
            <a:tailEnd type="none" w="med" len="med"/>
          </a:ln>
        </p:spPr>
      </p:sp>
      <p:sp>
        <p:nvSpPr>
          <p:cNvPr id="130051" name="Text Placeholder 130050"/>
          <p:cNvSpPr/>
          <p:nvPr>
            <p:ph type="body" idx="1"/>
          </p:nvPr>
        </p:nvSpPr>
        <p:spPr>
          <a:xfrm>
            <a:off x="914400" y="4341813"/>
            <a:ext cx="5029200" cy="4116387"/>
          </a:xfrm>
          <a:solidFill>
            <a:srgbClr val="FFFFFF"/>
          </a:solidFill>
          <a:ln w="9525" cap="flat" cmpd="sng">
            <a:solidFill>
              <a:srgbClr val="000000"/>
            </a:solidFill>
            <a:prstDash val="solid"/>
            <a:headEnd type="none" w="med" len="med"/>
            <a:tailEnd type="none" w="med" len="med"/>
          </a:ln>
        </p:spPr>
        <p:txBody>
          <a:bodyPr/>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4FD177F-D461-480F-8F46-338B6DC2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4FD177F-D461-480F-8F46-338B6DC25E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4FD177F-D461-480F-8F46-338B6DC25E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FD177F-D461-480F-8F46-338B6DC25E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FD177F-D461-480F-8F46-338B6DC2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4FD177F-D461-480F-8F46-338B6DC25E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4FD177F-D461-480F-8F46-338B6DC25E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DA927-F184-4A1D-9416-90673DBB6C6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FD177F-D461-480F-8F46-338B6DC25E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8DA927-F184-4A1D-9416-90673DBB6C6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Söhne"/>
              </a:rPr>
              <a:t>SOFTWARE ARCHITECTURE AND DESIGN</a:t>
            </a:r>
            <a:endParaRPr lang="en-US" b="1" dirty="0">
              <a:latin typeface="Söhne"/>
            </a:endParaRPr>
          </a:p>
        </p:txBody>
      </p:sp>
      <p:sp>
        <p:nvSpPr>
          <p:cNvPr id="3" name="Subtitle 2"/>
          <p:cNvSpPr>
            <a:spLocks noGrp="1"/>
          </p:cNvSpPr>
          <p:nvPr>
            <p:ph type="subTitle" idx="1"/>
          </p:nvPr>
        </p:nvSpPr>
        <p:spPr>
          <a:xfrm>
            <a:off x="1524000" y="3616106"/>
            <a:ext cx="9144000" cy="1655762"/>
          </a:xfrm>
        </p:spPr>
        <p:txBody>
          <a:bodyPr>
            <a:normAutofit lnSpcReduction="20000"/>
          </a:bodyPr>
          <a:lstStyle/>
          <a:p>
            <a:r>
              <a:rPr lang="en-US" sz="4400" dirty="0"/>
              <a:t>SENG 307</a:t>
            </a:r>
            <a:endParaRPr lang="en-US" sz="4400" dirty="0"/>
          </a:p>
          <a:p>
            <a:r>
              <a:rPr lang="en-US" sz="2800" dirty="0"/>
              <a:t>Module 1</a:t>
            </a:r>
            <a:r>
              <a:rPr lang="en-GB" altLang="en-US" sz="2800" dirty="0"/>
              <a:t>- Week 3</a:t>
            </a:r>
            <a:endParaRPr lang="en-GB" altLang="en-US" sz="2800" dirty="0"/>
          </a:p>
          <a:p>
            <a:pPr>
              <a:buFont typeface="+mj-lt"/>
            </a:pPr>
            <a:r>
              <a:rPr lang="en-GB" altLang="en-US" sz="2800" b="1">
                <a:sym typeface="+mn-ea"/>
              </a:rPr>
              <a:t>Context of Software Architecture and Design</a:t>
            </a:r>
            <a:endParaRPr lang="en-GB" alt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2886" name="Title 122885"/>
          <p:cNvSpPr>
            <a:spLocks noGrp="1"/>
          </p:cNvSpPr>
          <p:nvPr>
            <p:ph type="title"/>
          </p:nvPr>
        </p:nvSpPr>
        <p:spPr>
          <a:xfrm>
            <a:off x="838200" y="365125"/>
            <a:ext cx="10515600" cy="975995"/>
          </a:xfrm>
        </p:spPr>
        <p:txBody>
          <a:bodyPr anchor="ctr" anchorCtr="0"/>
          <a:p>
            <a:r>
              <a:rPr sz="3000" b="1" i="1">
                <a:latin typeface="Trebuchet MS" panose="020B0603020202020204" charset="0"/>
                <a:cs typeface="Trebuchet MS" panose="020B0603020202020204" charset="0"/>
              </a:rPr>
              <a:t>New Perspective on Requirements Analysis</a:t>
            </a:r>
            <a:endParaRPr sz="3000" b="1" i="1">
              <a:latin typeface="Trebuchet MS" panose="020B0603020202020204" charset="0"/>
              <a:cs typeface="Trebuchet MS" panose="020B0603020202020204" charset="0"/>
            </a:endParaRPr>
          </a:p>
        </p:txBody>
      </p:sp>
      <p:sp>
        <p:nvSpPr>
          <p:cNvPr id="122887" name="Text Placeholder 122886"/>
          <p:cNvSpPr>
            <a:spLocks noGrp="1"/>
          </p:cNvSpPr>
          <p:nvPr>
            <p:ph type="body" idx="1"/>
          </p:nvPr>
        </p:nvSpPr>
        <p:spPr>
          <a:xfrm>
            <a:off x="838200" y="1341120"/>
            <a:ext cx="10515600" cy="4836160"/>
          </a:xfrm>
        </p:spPr>
        <p:txBody>
          <a:bodyPr/>
          <a:p>
            <a:pPr marL="514350" indent="-514350">
              <a:buFont typeface="+mj-lt"/>
              <a:buAutoNum type="romanLcPeriod"/>
            </a:pPr>
            <a:r>
              <a:rPr sz="3200"/>
              <a:t>Existing designs and architectures provide the solution vocabulary</a:t>
            </a:r>
            <a:endParaRPr sz="3200"/>
          </a:p>
          <a:p>
            <a:pPr marL="514350" indent="-514350">
              <a:buFont typeface="+mj-lt"/>
              <a:buAutoNum type="romanLcPeriod"/>
            </a:pPr>
            <a:r>
              <a:rPr sz="3200"/>
              <a:t>Our understanding of what works now, and how it works, affects our wants and perceived needs</a:t>
            </a:r>
            <a:endParaRPr sz="3200"/>
          </a:p>
          <a:p>
            <a:pPr marL="514350" indent="-514350">
              <a:buFont typeface="+mj-lt"/>
              <a:buAutoNum type="romanLcPeriod"/>
            </a:pPr>
            <a:r>
              <a:rPr sz="3200"/>
              <a:t>The insights from our experiences with existing systems </a:t>
            </a:r>
            <a:endParaRPr sz="3200"/>
          </a:p>
          <a:p>
            <a:pPr lvl="1">
              <a:buFont typeface="Wingdings" panose="05000000000000000000" charset="0"/>
              <a:buChar char="ü"/>
            </a:pPr>
            <a:r>
              <a:rPr sz="3200"/>
              <a:t>helps us imagine what might work and </a:t>
            </a:r>
            <a:endParaRPr sz="3200"/>
          </a:p>
          <a:p>
            <a:pPr lvl="1">
              <a:buFont typeface="Wingdings" panose="05000000000000000000" charset="0"/>
              <a:buChar char="ü"/>
            </a:pPr>
            <a:r>
              <a:rPr sz="3200"/>
              <a:t>enables us to assess development time and costs</a:t>
            </a:r>
            <a:endParaRPr sz="3200"/>
          </a:p>
          <a:p>
            <a:pPr marL="0" indent="0">
              <a:buNone/>
            </a:pPr>
            <a:r>
              <a:rPr sz="3200">
                <a:sym typeface="Wingdings" panose="05000000000000000000" pitchFamily="2" charset="2"/>
              </a:rPr>
              <a:t>  </a:t>
            </a:r>
            <a:r>
              <a:rPr sz="3200">
                <a:highlight>
                  <a:srgbClr val="FFFF00"/>
                </a:highlight>
                <a:sym typeface="Wingdings" panose="05000000000000000000" pitchFamily="2" charset="2"/>
              </a:rPr>
              <a:t>Requirements analysis and consideration of design must be pursued at the same time</a:t>
            </a:r>
            <a:endParaRPr sz="3200">
              <a:highlight>
                <a:srgbClr val="FFFF00"/>
              </a:highlight>
              <a:sym typeface="Wingdings" panose="05000000000000000000" pitchFamily="2" charset="2"/>
            </a:endParaRPr>
          </a:p>
          <a:p>
            <a:pPr lvl="1"/>
          </a:p>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4934" name="Title 124933"/>
          <p:cNvSpPr>
            <a:spLocks noGrp="1"/>
          </p:cNvSpPr>
          <p:nvPr>
            <p:ph type="title"/>
          </p:nvPr>
        </p:nvSpPr>
        <p:spPr/>
        <p:txBody>
          <a:bodyPr anchor="ctr" anchorCtr="0"/>
          <a:p>
            <a:r>
              <a:rPr b="1" i="1">
                <a:latin typeface="Trebuchet MS" panose="020B0603020202020204" charset="0"/>
                <a:cs typeface="Trebuchet MS" panose="020B0603020202020204" charset="0"/>
              </a:rPr>
              <a:t>Non-Functional Properties (NFP)</a:t>
            </a:r>
            <a:endParaRPr b="1" i="1">
              <a:latin typeface="Trebuchet MS" panose="020B0603020202020204" charset="0"/>
              <a:cs typeface="Trebuchet MS" panose="020B0603020202020204" charset="0"/>
            </a:endParaRPr>
          </a:p>
        </p:txBody>
      </p:sp>
      <p:sp>
        <p:nvSpPr>
          <p:cNvPr id="124935" name="Text Placeholder 124934"/>
          <p:cNvSpPr>
            <a:spLocks noGrp="1"/>
          </p:cNvSpPr>
          <p:nvPr>
            <p:ph type="body" idx="1"/>
          </p:nvPr>
        </p:nvSpPr>
        <p:spPr>
          <a:xfrm>
            <a:off x="838200" y="1475740"/>
            <a:ext cx="10515600" cy="4701540"/>
          </a:xfrm>
        </p:spPr>
        <p:txBody>
          <a:bodyPr/>
          <a:p>
            <a:pPr marL="742950" indent="-742950" algn="just">
              <a:buFont typeface="+mj-lt"/>
              <a:buAutoNum type="romanLcPeriod"/>
            </a:pPr>
            <a:r>
              <a:rPr sz="3600"/>
              <a:t>NFPs are the result of architectural choices</a:t>
            </a:r>
            <a:endParaRPr sz="3600"/>
          </a:p>
          <a:p>
            <a:pPr marL="742950" indent="-742950" algn="just">
              <a:buFont typeface="+mj-lt"/>
              <a:buAutoNum type="romanLcPeriod"/>
            </a:pPr>
            <a:r>
              <a:rPr sz="3600"/>
              <a:t>NFP questions are raised as the result of architectural choices</a:t>
            </a:r>
            <a:endParaRPr sz="3600"/>
          </a:p>
          <a:p>
            <a:pPr marL="742950" indent="-742950" algn="just">
              <a:buFont typeface="+mj-lt"/>
              <a:buAutoNum type="romanLcPeriod"/>
            </a:pPr>
            <a:r>
              <a:rPr sz="3600"/>
              <a:t>Specification of NFP might require an architectural framework to even enable their statement</a:t>
            </a:r>
            <a:endParaRPr sz="3600"/>
          </a:p>
          <a:p>
            <a:pPr marL="742950" indent="-742950" algn="just">
              <a:buFont typeface="+mj-lt"/>
              <a:buAutoNum type="romanLcPeriod"/>
            </a:pPr>
            <a:r>
              <a:rPr sz="3600"/>
              <a:t>An architectural framework will be required for assessment of whether the properties are achievable</a:t>
            </a:r>
            <a:endParaRPr sz="3600"/>
          </a:p>
          <a:p>
            <a:pPr marL="742950" indent="-742950" algn="just">
              <a:buFont typeface="+mj-lt"/>
              <a:buAutoNum type="romanLcPeriod"/>
            </a:pP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pic>
        <p:nvPicPr>
          <p:cNvPr id="126979" name="Picture 126978"/>
          <p:cNvPicPr>
            <a:picLocks noChangeAspect="1"/>
          </p:cNvPicPr>
          <p:nvPr/>
        </p:nvPicPr>
        <p:blipFill>
          <a:blip r:embed="rId1"/>
          <a:stretch>
            <a:fillRect/>
          </a:stretch>
        </p:blipFill>
        <p:spPr>
          <a:xfrm>
            <a:off x="838200" y="1019810"/>
            <a:ext cx="9912985" cy="5427345"/>
          </a:xfrm>
          <a:prstGeom prst="rect">
            <a:avLst/>
          </a:prstGeom>
          <a:noFill/>
          <a:ln w="9525">
            <a:noFill/>
          </a:ln>
        </p:spPr>
      </p:pic>
      <p:sp>
        <p:nvSpPr>
          <p:cNvPr id="126982" name="Title 126981"/>
          <p:cNvSpPr>
            <a:spLocks noGrp="1"/>
          </p:cNvSpPr>
          <p:nvPr>
            <p:ph type="title"/>
          </p:nvPr>
        </p:nvSpPr>
        <p:spPr>
          <a:xfrm>
            <a:off x="838200" y="365125"/>
            <a:ext cx="10515600" cy="654685"/>
          </a:xfrm>
        </p:spPr>
        <p:txBody>
          <a:bodyPr anchor="ctr" anchorCtr="0">
            <a:normAutofit fontScale="90000"/>
          </a:bodyPr>
          <a:p>
            <a:r>
              <a:rPr b="1" i="1">
                <a:latin typeface="Trebuchet MS" panose="020B0603020202020204" charset="0"/>
                <a:cs typeface="Trebuchet MS" panose="020B0603020202020204" charset="0"/>
              </a:rPr>
              <a:t>The Twin Peaks Model</a:t>
            </a:r>
            <a:endParaRPr b="1" i="1">
              <a:latin typeface="Trebuchet MS" panose="020B0603020202020204" charset="0"/>
              <a:cs typeface="Trebuchet MS" panose="020B060302020202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3"/>
            <a:ext cx="10515600" cy="642040"/>
          </a:xfrm>
        </p:spPr>
        <p:txBody>
          <a:bodyPr>
            <a:normAutofit fontScale="90000"/>
          </a:bodyPr>
          <a:lstStyle/>
          <a:p>
            <a:pPr algn="ctr"/>
            <a:r>
              <a:rPr lang="en-US" b="1" dirty="0"/>
              <a:t>Software Design vs Architecture</a:t>
            </a:r>
            <a:endParaRPr lang="en-US" b="1" dirty="0"/>
          </a:p>
        </p:txBody>
      </p:sp>
      <p:graphicFrame>
        <p:nvGraphicFramePr>
          <p:cNvPr id="4" name="Table 4"/>
          <p:cNvGraphicFramePr>
            <a:graphicFrameLocks noGrp="1"/>
          </p:cNvGraphicFramePr>
          <p:nvPr>
            <p:ph idx="1"/>
          </p:nvPr>
        </p:nvGraphicFramePr>
        <p:xfrm>
          <a:off x="556591" y="1006533"/>
          <a:ext cx="11118850" cy="5676900"/>
        </p:xfrm>
        <a:graphic>
          <a:graphicData uri="http://schemas.openxmlformats.org/drawingml/2006/table">
            <a:tbl>
              <a:tblPr firstRow="1" bandRow="1">
                <a:tableStyleId>{5C22544A-7EE6-4342-B048-85BDC9FD1C3A}</a:tableStyleId>
              </a:tblPr>
              <a:tblGrid>
                <a:gridCol w="5559425"/>
                <a:gridCol w="5559287"/>
              </a:tblGrid>
              <a:tr h="457200">
                <a:tc>
                  <a:txBody>
                    <a:bodyPr/>
                    <a:lstStyle/>
                    <a:p>
                      <a:r>
                        <a:rPr lang="en-US" sz="2400" dirty="0"/>
                        <a:t>Software Design</a:t>
                      </a:r>
                      <a:endParaRPr lang="en-US" sz="2400" dirty="0"/>
                    </a:p>
                  </a:txBody>
                  <a:tcPr/>
                </a:tc>
                <a:tc>
                  <a:txBody>
                    <a:bodyPr/>
                    <a:lstStyle/>
                    <a:p>
                      <a:r>
                        <a:rPr lang="en-US" sz="2400" dirty="0"/>
                        <a:t>Software Architecture</a:t>
                      </a:r>
                      <a:endParaRPr lang="en-US" sz="2400" dirty="0"/>
                    </a:p>
                  </a:txBody>
                  <a:tcPr/>
                </a:tc>
              </a:tr>
              <a:tr h="1063151">
                <a:tc>
                  <a:txBody>
                    <a:bodyPr/>
                    <a:lstStyle/>
                    <a:p>
                      <a:r>
                        <a:rPr lang="en-US" sz="2400" b="0" i="0" kern="1200" dirty="0">
                          <a:solidFill>
                            <a:schemeClr val="dk1"/>
                          </a:solidFill>
                          <a:effectLst/>
                          <a:latin typeface="+mn-lt"/>
                          <a:ea typeface="+mn-ea"/>
                          <a:cs typeface="+mn-cs"/>
                        </a:rPr>
                        <a:t>Software design is about designing individual modules/components.</a:t>
                      </a:r>
                      <a:endParaRPr lang="en-US" sz="2400" dirty="0"/>
                    </a:p>
                  </a:txBody>
                  <a:tcPr/>
                </a:tc>
                <a:tc>
                  <a:txBody>
                    <a:bodyPr/>
                    <a:lstStyle/>
                    <a:p>
                      <a:r>
                        <a:rPr lang="en-US" sz="2400" b="0" i="0" kern="1200" dirty="0">
                          <a:solidFill>
                            <a:schemeClr val="dk1"/>
                          </a:solidFill>
                          <a:effectLst/>
                          <a:latin typeface="+mn-lt"/>
                          <a:ea typeface="+mn-ea"/>
                          <a:cs typeface="+mn-cs"/>
                        </a:rPr>
                        <a:t>Software architecture is about the complete architecture of the overall system.</a:t>
                      </a:r>
                      <a:endParaRPr lang="en-US" sz="2400" dirty="0"/>
                    </a:p>
                  </a:txBody>
                  <a:tcPr/>
                </a:tc>
              </a:tr>
              <a:tr h="736028">
                <a:tc>
                  <a:txBody>
                    <a:bodyPr/>
                    <a:lstStyle/>
                    <a:p>
                      <a:r>
                        <a:rPr lang="en-US" sz="2400" b="0" i="0" kern="1200" dirty="0">
                          <a:solidFill>
                            <a:schemeClr val="dk1"/>
                          </a:solidFill>
                          <a:effectLst/>
                          <a:latin typeface="+mn-lt"/>
                          <a:ea typeface="+mn-ea"/>
                          <a:cs typeface="+mn-cs"/>
                        </a:rPr>
                        <a:t>Software design defines the detailed properties.</a:t>
                      </a:r>
                      <a:endParaRPr lang="en-US" sz="2400" dirty="0"/>
                    </a:p>
                  </a:txBody>
                  <a:tcPr/>
                </a:tc>
                <a:tc>
                  <a:txBody>
                    <a:bodyPr/>
                    <a:lstStyle/>
                    <a:p>
                      <a:r>
                        <a:rPr lang="en-US" sz="2400" b="0" i="0" kern="1200" dirty="0">
                          <a:solidFill>
                            <a:schemeClr val="dk1"/>
                          </a:solidFill>
                          <a:effectLst/>
                          <a:latin typeface="+mn-lt"/>
                          <a:ea typeface="+mn-ea"/>
                          <a:cs typeface="+mn-cs"/>
                        </a:rPr>
                        <a:t>Software architecture defines the fundamental properties.</a:t>
                      </a:r>
                      <a:endParaRPr lang="en-US" sz="2400" dirty="0"/>
                    </a:p>
                  </a:txBody>
                  <a:tcPr/>
                </a:tc>
              </a:tr>
              <a:tr h="1390275">
                <a:tc>
                  <a:txBody>
                    <a:bodyPr/>
                    <a:lstStyle/>
                    <a:p>
                      <a:r>
                        <a:rPr lang="en-US" sz="2400" b="0" i="0" kern="1200" dirty="0">
                          <a:solidFill>
                            <a:schemeClr val="dk1"/>
                          </a:solidFill>
                          <a:effectLst/>
                          <a:latin typeface="+mn-lt"/>
                          <a:ea typeface="+mn-ea"/>
                          <a:cs typeface="+mn-cs"/>
                        </a:rPr>
                        <a:t>It is considered as one initial phase of Software Development Cycle (SSDLC) and it gives detailed idea to developers to implement consistent software.</a:t>
                      </a:r>
                      <a:endParaRPr lang="en-US" sz="2400" dirty="0"/>
                    </a:p>
                  </a:txBody>
                  <a:tcPr/>
                </a:tc>
                <a:tc>
                  <a:txBody>
                    <a:bodyPr/>
                    <a:lstStyle/>
                    <a:p>
                      <a:r>
                        <a:rPr lang="en-US" sz="2400" b="0" i="0" kern="1200" dirty="0">
                          <a:solidFill>
                            <a:schemeClr val="dk1"/>
                          </a:solidFill>
                          <a:effectLst/>
                          <a:latin typeface="+mn-lt"/>
                          <a:ea typeface="+mn-ea"/>
                          <a:cs typeface="+mn-cs"/>
                        </a:rPr>
                        <a:t>It is a plan which constrains software design to avoid known mistakes and it achieves one organizations business and technology strategy.</a:t>
                      </a:r>
                      <a:endParaRPr lang="en-US" sz="2400" dirty="0"/>
                    </a:p>
                  </a:txBody>
                  <a:tcPr/>
                </a:tc>
              </a:tr>
              <a:tr h="956193">
                <a:tc>
                  <a:txBody>
                    <a:bodyPr/>
                    <a:lstStyle/>
                    <a:p>
                      <a:r>
                        <a:rPr lang="en-US" sz="2400" b="0" i="0" kern="1200" dirty="0">
                          <a:solidFill>
                            <a:schemeClr val="dk1"/>
                          </a:solidFill>
                          <a:effectLst/>
                          <a:latin typeface="+mn-lt"/>
                          <a:ea typeface="+mn-ea"/>
                          <a:cs typeface="+mn-cs"/>
                        </a:rPr>
                        <a:t>In one word the level of software design is implementation.</a:t>
                      </a:r>
                      <a:endParaRPr lang="en-US" sz="2400" dirty="0"/>
                    </a:p>
                  </a:txBody>
                  <a:tcPr/>
                </a:tc>
                <a:tc>
                  <a:txBody>
                    <a:bodyPr/>
                    <a:lstStyle/>
                    <a:p>
                      <a:r>
                        <a:rPr lang="en-US" sz="2400" b="0" i="0" kern="1200" dirty="0">
                          <a:solidFill>
                            <a:schemeClr val="dk1"/>
                          </a:solidFill>
                          <a:effectLst/>
                          <a:latin typeface="+mn-lt"/>
                          <a:ea typeface="+mn-ea"/>
                          <a:cs typeface="+mn-cs"/>
                        </a:rPr>
                        <a:t>In one word the level of software architecture is structure.</a:t>
                      </a:r>
                      <a:endParaRPr lang="en-US" sz="2400" dirty="0"/>
                    </a:p>
                  </a:txBody>
                  <a:tcPr/>
                </a:tc>
              </a:tr>
              <a:tr h="736636">
                <a:tc>
                  <a:txBody>
                    <a:bodyPr/>
                    <a:lstStyle/>
                    <a:p>
                      <a:r>
                        <a:rPr lang="en-US" sz="2400" b="0" i="0" kern="1200" dirty="0">
                          <a:solidFill>
                            <a:schemeClr val="dk1"/>
                          </a:solidFill>
                          <a:effectLst/>
                          <a:latin typeface="+mn-lt"/>
                          <a:ea typeface="+mn-ea"/>
                          <a:cs typeface="+mn-cs"/>
                        </a:rPr>
                        <a:t>How we are building is software design.</a:t>
                      </a:r>
                      <a:endParaRPr lang="en-US" sz="2400" dirty="0"/>
                    </a:p>
                  </a:txBody>
                  <a:tcPr/>
                </a:tc>
                <a:tc>
                  <a:txBody>
                    <a:bodyPr/>
                    <a:lstStyle/>
                    <a:p>
                      <a:r>
                        <a:rPr lang="en-US" sz="2400" b="0" i="0" kern="1200" dirty="0">
                          <a:solidFill>
                            <a:schemeClr val="dk1"/>
                          </a:solidFill>
                          <a:effectLst/>
                          <a:latin typeface="+mn-lt"/>
                          <a:ea typeface="+mn-ea"/>
                          <a:cs typeface="+mn-cs"/>
                        </a:rPr>
                        <a:t>What we are building is software architecture.</a:t>
                      </a:r>
                      <a:endParaRPr lang="en-US" sz="2400"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102870"/>
            <a:ext cx="10515600" cy="480060"/>
          </a:xfrm>
        </p:spPr>
        <p:txBody>
          <a:bodyPr>
            <a:normAutofit fontScale="90000"/>
          </a:bodyPr>
          <a:p>
            <a:r>
              <a:rPr lang="en-US" b="1" dirty="0">
                <a:sym typeface="+mn-ea"/>
              </a:rPr>
              <a:t>Software Design vs Architecture</a:t>
            </a:r>
            <a:endParaRPr lang="en-US"/>
          </a:p>
        </p:txBody>
      </p:sp>
      <p:graphicFrame>
        <p:nvGraphicFramePr>
          <p:cNvPr id="4" name="Content Placeholder 3"/>
          <p:cNvGraphicFramePr/>
          <p:nvPr>
            <p:ph idx="1"/>
          </p:nvPr>
        </p:nvGraphicFramePr>
        <p:xfrm>
          <a:off x="269240" y="582930"/>
          <a:ext cx="11624310" cy="5603240"/>
        </p:xfrm>
        <a:graphic>
          <a:graphicData uri="http://schemas.openxmlformats.org/drawingml/2006/table">
            <a:tbl>
              <a:tblPr>
                <a:tableStyleId>{22838BEF-8BB2-4498-84A7-C5851F593DF1}</a:tableStyleId>
              </a:tblPr>
              <a:tblGrid>
                <a:gridCol w="2007870"/>
                <a:gridCol w="4812030"/>
                <a:gridCol w="4804410"/>
              </a:tblGrid>
              <a:tr h="477520">
                <a:tc>
                  <a:txBody>
                    <a:bodyPr/>
                    <a:p>
                      <a:pPr indent="0">
                        <a:buNone/>
                      </a:pPr>
                      <a:endParaRPr lang="en-US" sz="1100"/>
                    </a:p>
                  </a:txBody>
                  <a:tcPr marL="68580" marR="68580" marT="0" marB="0" vert="horz" anchor="t" anchorCtr="0"/>
                </a:tc>
                <a:tc>
                  <a:txBody>
                    <a:bodyPr/>
                    <a:p>
                      <a:pPr indent="0">
                        <a:buNone/>
                      </a:pPr>
                      <a:r>
                        <a:rPr lang="en-US" sz="2000" b="1"/>
                        <a:t>Software Architecture</a:t>
                      </a:r>
                      <a:endParaRPr lang="en-US" sz="2000" b="1"/>
                    </a:p>
                  </a:txBody>
                  <a:tcPr marL="68580" marR="68580" marT="0" marB="0" vert="horz" anchor="t" anchorCtr="0"/>
                </a:tc>
                <a:tc>
                  <a:txBody>
                    <a:bodyPr/>
                    <a:p>
                      <a:pPr indent="0">
                        <a:buNone/>
                      </a:pPr>
                      <a:r>
                        <a:rPr lang="en-US" sz="2000" b="1"/>
                        <a:t>Software Design</a:t>
                      </a:r>
                      <a:endParaRPr lang="en-US" sz="2000" b="1"/>
                    </a:p>
                  </a:txBody>
                  <a:tcPr marL="68580" marR="68580" marT="0" marB="0" vert="horz" anchor="t" anchorCtr="0"/>
                </a:tc>
              </a:tr>
              <a:tr h="955675">
                <a:tc>
                  <a:txBody>
                    <a:bodyPr/>
                    <a:p>
                      <a:pPr indent="0">
                        <a:buNone/>
                      </a:pPr>
                      <a:r>
                        <a:rPr lang="en-US" sz="2000" b="1"/>
                        <a:t>Focus</a:t>
                      </a:r>
                      <a:endParaRPr lang="en-US" sz="2000" b="1"/>
                    </a:p>
                  </a:txBody>
                  <a:tcPr marL="68580" marR="68580" marT="0" marB="0" vert="horz" anchor="t" anchorCtr="0"/>
                </a:tc>
                <a:tc>
                  <a:txBody>
                    <a:bodyPr/>
                    <a:p>
                      <a:pPr indent="0">
                        <a:buNone/>
                      </a:pPr>
                      <a:r>
                        <a:rPr lang="en-US" sz="2000"/>
                        <a:t>deals with high-level structural concerns and the organization of a system as a whole</a:t>
                      </a:r>
                      <a:endParaRPr lang="en-US" sz="2000"/>
                    </a:p>
                  </a:txBody>
                  <a:tcPr marL="68580" marR="68580" marT="0" marB="0" vert="horz" anchor="t" anchorCtr="0"/>
                </a:tc>
                <a:tc>
                  <a:txBody>
                    <a:bodyPr/>
                    <a:p>
                      <a:pPr indent="0">
                        <a:buNone/>
                      </a:pPr>
                      <a:r>
                        <a:rPr lang="en-US" sz="2000"/>
                        <a:t>deals with low-level details and the internal structure of individual components, classes, or modules.</a:t>
                      </a:r>
                      <a:endParaRPr lang="en-US" sz="2000"/>
                    </a:p>
                  </a:txBody>
                  <a:tcPr marL="68580" marR="68580" marT="0" marB="0" vert="horz" anchor="t" anchorCtr="0"/>
                </a:tc>
              </a:tr>
              <a:tr h="1097280">
                <a:tc>
                  <a:txBody>
                    <a:bodyPr/>
                    <a:p>
                      <a:pPr indent="0">
                        <a:buNone/>
                      </a:pPr>
                      <a:r>
                        <a:rPr lang="en-US" sz="2000" b="1"/>
                        <a:t>Scope</a:t>
                      </a:r>
                      <a:endParaRPr lang="en-US" sz="2000" b="1"/>
                    </a:p>
                  </a:txBody>
                  <a:tcPr marL="68580" marR="68580" marT="0" marB="0" vert="horz" anchor="t" anchorCtr="0"/>
                </a:tc>
                <a:tc>
                  <a:txBody>
                    <a:bodyPr/>
                    <a:p>
                      <a:pPr indent="0">
                        <a:buNone/>
                      </a:pPr>
                      <a:r>
                        <a:rPr lang="en-US" sz="2000"/>
                        <a:t>defines the overall structure of the software system, including its major components or modules, their relationships, and how they interact</a:t>
                      </a:r>
                      <a:endParaRPr lang="en-US" sz="2000"/>
                    </a:p>
                  </a:txBody>
                  <a:tcPr marL="68580" marR="68580" marT="0" marB="0" vert="horz" anchor="t" anchorCtr="0"/>
                </a:tc>
                <a:tc>
                  <a:txBody>
                    <a:bodyPr/>
                    <a:p>
                      <a:pPr indent="0">
                        <a:buNone/>
                      </a:pPr>
                      <a:r>
                        <a:rPr lang="en-US" sz="2000"/>
                        <a:t>focuses on the specific implementation of each component, specifying how they will function and interact internally.</a:t>
                      </a:r>
                      <a:endParaRPr lang="en-US" sz="2000"/>
                    </a:p>
                  </a:txBody>
                  <a:tcPr marL="68580" marR="68580" marT="0" marB="0" vert="horz" anchor="t" anchorCtr="0"/>
                </a:tc>
              </a:tr>
              <a:tr h="1057910">
                <a:tc>
                  <a:txBody>
                    <a:bodyPr/>
                    <a:p>
                      <a:pPr indent="0">
                        <a:buNone/>
                      </a:pPr>
                      <a:r>
                        <a:rPr lang="en-US" sz="2000" b="1"/>
                        <a:t>Abstraction</a:t>
                      </a:r>
                      <a:endParaRPr lang="en-US" sz="2000" b="1"/>
                    </a:p>
                  </a:txBody>
                  <a:tcPr marL="68580" marR="68580" marT="0" marB="0" vert="horz" anchor="t" anchorCtr="0"/>
                </a:tc>
                <a:tc>
                  <a:txBody>
                    <a:bodyPr/>
                    <a:p>
                      <a:pPr indent="0">
                        <a:buNone/>
                      </a:pPr>
                      <a:r>
                        <a:rPr lang="en-US" sz="2000"/>
                        <a:t>provides a high-level abstraction of the system, emphasizing concepts like components, interfaces, and system-wide decisions</a:t>
                      </a:r>
                      <a:endParaRPr lang="en-US" sz="2000"/>
                    </a:p>
                  </a:txBody>
                  <a:tcPr marL="68580" marR="68580" marT="0" marB="0" vert="horz" anchor="t" anchorCtr="0"/>
                </a:tc>
                <a:tc>
                  <a:txBody>
                    <a:bodyPr/>
                    <a:p>
                      <a:pPr indent="0">
                        <a:buNone/>
                      </a:pPr>
                      <a:r>
                        <a:rPr lang="en-US" sz="2000"/>
                        <a:t>involves a lower-level of abstraction, detailing algorithms, data structures, and class interactions.</a:t>
                      </a:r>
                      <a:endParaRPr lang="en-US" sz="2000"/>
                    </a:p>
                  </a:txBody>
                  <a:tcPr marL="68580" marR="68580" marT="0" marB="0" vert="horz" anchor="t" anchorCtr="0"/>
                </a:tc>
              </a:tr>
              <a:tr h="1059180">
                <a:tc>
                  <a:txBody>
                    <a:bodyPr/>
                    <a:p>
                      <a:pPr indent="0">
                        <a:buNone/>
                      </a:pPr>
                      <a:r>
                        <a:rPr lang="en-US" sz="2000" b="1"/>
                        <a:t>Decisions</a:t>
                      </a:r>
                      <a:endParaRPr lang="en-US" sz="2000" b="1"/>
                    </a:p>
                  </a:txBody>
                  <a:tcPr marL="68580" marR="68580" marT="0" marB="0" vert="horz" anchor="t" anchorCtr="0"/>
                </a:tc>
                <a:tc>
                  <a:txBody>
                    <a:bodyPr/>
                    <a:p>
                      <a:pPr indent="0">
                        <a:buNone/>
                      </a:pPr>
                      <a:r>
                        <a:rPr lang="en-US" sz="2000"/>
                        <a:t>decisions are typically global in nature and have far-reaching implications for the entire system.</a:t>
                      </a:r>
                      <a:endParaRPr lang="en-US" sz="2000"/>
                    </a:p>
                  </a:txBody>
                  <a:tcPr marL="68580" marR="68580" marT="0" marB="0" vert="horz" anchor="t" anchorCtr="0"/>
                </a:tc>
                <a:tc>
                  <a:txBody>
                    <a:bodyPr/>
                    <a:p>
                      <a:pPr indent="0">
                        <a:buNone/>
                      </a:pPr>
                      <a:r>
                        <a:rPr lang="en-US" sz="2000"/>
                        <a:t>decisions are local and pertain to individual components or modules. They do not have the same global impact as architectural decisions.</a:t>
                      </a:r>
                      <a:endParaRPr lang="en-US" sz="2000"/>
                    </a:p>
                  </a:txBody>
                  <a:tcPr marL="68580" marR="68580" marT="0" marB="0" vert="horz" anchor="t" anchorCtr="0"/>
                </a:tc>
              </a:tr>
              <a:tr h="955675">
                <a:tc>
                  <a:txBody>
                    <a:bodyPr/>
                    <a:p>
                      <a:pPr indent="0">
                        <a:buNone/>
                      </a:pPr>
                      <a:r>
                        <a:rPr lang="en-US" sz="2000" b="1"/>
                        <a:t>Requirements</a:t>
                      </a:r>
                      <a:endParaRPr lang="en-US" sz="2000" b="1"/>
                    </a:p>
                  </a:txBody>
                  <a:tcPr marL="68580" marR="68580" marT="0" marB="0" vert="horz" anchor="t" anchorCtr="0"/>
                </a:tc>
                <a:tc>
                  <a:txBody>
                    <a:bodyPr/>
                    <a:p>
                      <a:pPr indent="0">
                        <a:buNone/>
                      </a:pPr>
                      <a:r>
                        <a:rPr lang="en-US" sz="2000"/>
                        <a:t>aligns with the system's non-functional requirements (e.g., scalability, performance, reliability) and ensures they are met</a:t>
                      </a:r>
                      <a:endParaRPr lang="en-US" sz="2000"/>
                    </a:p>
                  </a:txBody>
                  <a:tcPr marL="68580" marR="68580" marT="0" marB="0" vert="horz" anchor="t" anchorCtr="0"/>
                </a:tc>
                <a:tc>
                  <a:txBody>
                    <a:bodyPr/>
                    <a:p>
                      <a:pPr indent="0">
                        <a:buNone/>
                      </a:pPr>
                      <a:r>
                        <a:rPr lang="en-US" sz="2000"/>
                        <a:t>aligns with the system's functional requirements, defining how the software will perform its intended tasks.</a:t>
                      </a:r>
                      <a:endParaRPr lang="en-US" sz="2000"/>
                    </a:p>
                  </a:txBody>
                  <a:tcPr marL="68580" marR="68580" marT="0" marB="0" vert="horz" anchor="t" anchorCtr="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9030" name="Title 129029"/>
          <p:cNvSpPr>
            <a:spLocks noGrp="1"/>
          </p:cNvSpPr>
          <p:nvPr>
            <p:ph type="title"/>
          </p:nvPr>
        </p:nvSpPr>
        <p:spPr>
          <a:xfrm>
            <a:off x="838200" y="365125"/>
            <a:ext cx="10515600" cy="625475"/>
          </a:xfrm>
        </p:spPr>
        <p:txBody>
          <a:bodyPr anchor="ctr" anchorCtr="0">
            <a:normAutofit fontScale="90000"/>
          </a:bodyPr>
          <a:p>
            <a:r>
              <a:rPr b="1"/>
              <a:t>Design </a:t>
            </a:r>
            <a:r>
              <a:rPr sz="4000" b="1"/>
              <a:t>and </a:t>
            </a:r>
            <a:r>
              <a:rPr b="1"/>
              <a:t>Architecture</a:t>
            </a:r>
            <a:endParaRPr b="1"/>
          </a:p>
        </p:txBody>
      </p:sp>
      <p:sp>
        <p:nvSpPr>
          <p:cNvPr id="129031" name="Text Placeholder 129030"/>
          <p:cNvSpPr>
            <a:spLocks noGrp="1"/>
          </p:cNvSpPr>
          <p:nvPr>
            <p:ph type="body" idx="1"/>
          </p:nvPr>
        </p:nvSpPr>
        <p:spPr>
          <a:xfrm>
            <a:off x="838200" y="990600"/>
            <a:ext cx="10413365" cy="5186680"/>
          </a:xfrm>
        </p:spPr>
        <p:txBody>
          <a:bodyPr>
            <a:normAutofit/>
          </a:bodyPr>
          <a:p>
            <a:pPr>
              <a:lnSpc>
                <a:spcPct val="100000"/>
              </a:lnSpc>
            </a:pPr>
            <a:r>
              <a:rPr sz="2800"/>
              <a:t>Design is an activity that pervades software development </a:t>
            </a:r>
            <a:endParaRPr sz="2800"/>
          </a:p>
          <a:p>
            <a:pPr>
              <a:lnSpc>
                <a:spcPct val="100000"/>
              </a:lnSpc>
            </a:pPr>
            <a:r>
              <a:rPr sz="2800"/>
              <a:t>It is an activity that creates part of a system’s architecture</a:t>
            </a:r>
            <a:endParaRPr sz="2800"/>
          </a:p>
          <a:p>
            <a:pPr>
              <a:lnSpc>
                <a:spcPct val="100000"/>
              </a:lnSpc>
            </a:pPr>
            <a:r>
              <a:rPr sz="2800"/>
              <a:t>Typically in the traditional Design Phase decisions concern </a:t>
            </a:r>
            <a:endParaRPr sz="2800"/>
          </a:p>
          <a:p>
            <a:pPr lvl="1">
              <a:lnSpc>
                <a:spcPct val="100000"/>
              </a:lnSpc>
              <a:buFont typeface="Wingdings" panose="05000000000000000000" charset="0"/>
              <a:buChar char="v"/>
            </a:pPr>
            <a:r>
              <a:rPr sz="2800"/>
              <a:t>A system’s structure</a:t>
            </a:r>
            <a:endParaRPr sz="2800"/>
          </a:p>
          <a:p>
            <a:pPr lvl="1">
              <a:lnSpc>
                <a:spcPct val="100000"/>
              </a:lnSpc>
              <a:buFont typeface="Wingdings" panose="05000000000000000000" charset="0"/>
              <a:buChar char="v"/>
            </a:pPr>
            <a:r>
              <a:rPr sz="2800"/>
              <a:t>Identification of its primary components </a:t>
            </a:r>
            <a:endParaRPr sz="2800"/>
          </a:p>
          <a:p>
            <a:pPr lvl="1">
              <a:lnSpc>
                <a:spcPct val="100000"/>
              </a:lnSpc>
              <a:buFont typeface="Wingdings" panose="05000000000000000000" charset="0"/>
              <a:buChar char="v"/>
            </a:pPr>
            <a:r>
              <a:rPr sz="2800"/>
              <a:t>Their interconnections </a:t>
            </a:r>
            <a:endParaRPr sz="2800"/>
          </a:p>
          <a:p>
            <a:pPr>
              <a:lnSpc>
                <a:spcPct val="100000"/>
              </a:lnSpc>
            </a:pPr>
            <a:r>
              <a:rPr sz="2800"/>
              <a:t>Architecture denotes the set of principal design decisions about a system</a:t>
            </a:r>
            <a:endParaRPr sz="2800"/>
          </a:p>
          <a:p>
            <a:pPr lvl="1">
              <a:lnSpc>
                <a:spcPct val="100000"/>
              </a:lnSpc>
            </a:pPr>
            <a:r>
              <a:rPr sz="2800"/>
              <a:t>That is more than just structure</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1078" name="Title 131077"/>
          <p:cNvSpPr>
            <a:spLocks noGrp="1"/>
          </p:cNvSpPr>
          <p:nvPr>
            <p:ph type="title"/>
          </p:nvPr>
        </p:nvSpPr>
        <p:spPr>
          <a:xfrm>
            <a:off x="269240" y="278130"/>
            <a:ext cx="11653520" cy="1402080"/>
          </a:xfrm>
        </p:spPr>
        <p:txBody>
          <a:bodyPr anchor="ctr" anchorCtr="0">
            <a:normAutofit/>
          </a:bodyPr>
          <a:p>
            <a:r>
              <a:rPr lang="en-GB" b="1">
                <a:sym typeface="+mn-ea"/>
              </a:rPr>
              <a:t>S</a:t>
            </a:r>
            <a:r>
              <a:rPr b="1">
                <a:sym typeface="+mn-ea"/>
              </a:rPr>
              <a:t>oftware </a:t>
            </a:r>
            <a:r>
              <a:rPr lang="en-GB" b="1">
                <a:sym typeface="+mn-ea"/>
              </a:rPr>
              <a:t>A</a:t>
            </a:r>
            <a:r>
              <a:rPr b="1">
                <a:sym typeface="+mn-ea"/>
              </a:rPr>
              <a:t>rchitecture</a:t>
            </a:r>
            <a:r>
              <a:rPr lang="en-GB" b="1">
                <a:sym typeface="+mn-ea"/>
              </a:rPr>
              <a:t> &amp; S</a:t>
            </a:r>
            <a:r>
              <a:rPr b="1">
                <a:sym typeface="+mn-ea"/>
              </a:rPr>
              <a:t>oftware </a:t>
            </a:r>
            <a:r>
              <a:rPr lang="en-GB" b="1">
                <a:sym typeface="+mn-ea"/>
              </a:rPr>
              <a:t>E</a:t>
            </a:r>
            <a:r>
              <a:rPr b="1">
                <a:sym typeface="+mn-ea"/>
              </a:rPr>
              <a:t>ngineering </a:t>
            </a:r>
            <a:r>
              <a:rPr lang="en-GB" b="1">
                <a:sym typeface="+mn-ea"/>
              </a:rPr>
              <a:t>A</a:t>
            </a:r>
            <a:r>
              <a:rPr b="1">
                <a:sym typeface="+mn-ea"/>
              </a:rPr>
              <a:t>ctivities</a:t>
            </a:r>
            <a:r>
              <a:rPr lang="en-GB">
                <a:sym typeface="+mn-ea"/>
              </a:rPr>
              <a:t> : </a:t>
            </a:r>
            <a:r>
              <a:rPr b="1">
                <a:highlight>
                  <a:srgbClr val="FF0000"/>
                </a:highlight>
              </a:rPr>
              <a:t>Architecture-Centric Design</a:t>
            </a:r>
            <a:endParaRPr b="1">
              <a:highlight>
                <a:srgbClr val="FF0000"/>
              </a:highlight>
            </a:endParaRPr>
          </a:p>
        </p:txBody>
      </p:sp>
      <p:sp>
        <p:nvSpPr>
          <p:cNvPr id="131079" name="Text Placeholder 131078"/>
          <p:cNvSpPr>
            <a:spLocks noGrp="1"/>
          </p:cNvSpPr>
          <p:nvPr>
            <p:ph type="body" idx="1"/>
          </p:nvPr>
        </p:nvSpPr>
        <p:spPr>
          <a:xfrm>
            <a:off x="706755" y="1680210"/>
            <a:ext cx="10515600" cy="4953000"/>
          </a:xfrm>
        </p:spPr>
        <p:txBody>
          <a:bodyPr/>
          <a:p>
            <a:pPr algn="just">
              <a:lnSpc>
                <a:spcPct val="150000"/>
              </a:lnSpc>
            </a:pPr>
            <a:r>
              <a:rPr sz="3000"/>
              <a:t>Traditional design phase suggests translating the requirements into algorithms, so a programmer can implement them</a:t>
            </a:r>
            <a:endParaRPr sz="3000"/>
          </a:p>
          <a:p>
            <a:pPr marL="0" indent="0" algn="just">
              <a:buNone/>
            </a:pPr>
            <a:endParaRPr sz="3000"/>
          </a:p>
          <a:p>
            <a:pPr algn="just"/>
            <a:r>
              <a:rPr sz="3000"/>
              <a:t>Architecture-centric design</a:t>
            </a:r>
            <a:endParaRPr sz="3000"/>
          </a:p>
          <a:p>
            <a:pPr marL="914400" lvl="1" indent="-457200">
              <a:buFont typeface="+mj-lt"/>
              <a:buAutoNum type="romanLcPeriod"/>
            </a:pPr>
            <a:r>
              <a:t>stakeholder issues</a:t>
            </a:r>
          </a:p>
          <a:p>
            <a:pPr marL="914400" lvl="1" indent="-457200">
              <a:buFont typeface="+mj-lt"/>
              <a:buAutoNum type="romanLcPeriod"/>
            </a:pPr>
            <a:r>
              <a:t>decision about use of COTS component </a:t>
            </a:r>
          </a:p>
          <a:p>
            <a:pPr marL="914400" lvl="1" indent="-457200">
              <a:buFont typeface="+mj-lt"/>
              <a:buAutoNum type="romanLcPeriod"/>
            </a:pPr>
            <a:r>
              <a:t>overarching style and structure</a:t>
            </a:r>
          </a:p>
          <a:p>
            <a:pPr marL="914400" lvl="1" indent="-457200">
              <a:buFont typeface="+mj-lt"/>
              <a:buAutoNum type="romanLcPeriod"/>
            </a:pPr>
            <a:r>
              <a:t>package and primary class structure</a:t>
            </a:r>
          </a:p>
          <a:p>
            <a:pPr marL="914400" lvl="1" indent="-457200">
              <a:buFont typeface="+mj-lt"/>
              <a:buAutoNum type="romanLcPeriod"/>
            </a:pPr>
            <a:r>
              <a:t>deployment issues</a:t>
            </a:r>
          </a:p>
          <a:p>
            <a:pPr marL="914400" lvl="1" indent="-457200">
              <a:buFont typeface="+mj-lt"/>
              <a:buAutoNum type="romanLcPeriod"/>
            </a:pPr>
            <a:r>
              <a:t>post implementation/deployment issues</a:t>
            </a:r>
          </a:p>
          <a:p/>
          <a:p>
            <a:pPr lvl="1"/>
          </a:p>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3124" name="Title 133123"/>
          <p:cNvSpPr>
            <a:spLocks noGrp="1"/>
          </p:cNvSpPr>
          <p:nvPr>
            <p:ph type="title"/>
          </p:nvPr>
        </p:nvSpPr>
        <p:spPr/>
        <p:txBody>
          <a:bodyPr anchor="ctr" anchorCtr="0"/>
          <a:p>
            <a:r>
              <a:rPr b="1"/>
              <a:t>Design Techniques</a:t>
            </a:r>
            <a:endParaRPr b="1"/>
          </a:p>
        </p:txBody>
      </p:sp>
      <p:sp>
        <p:nvSpPr>
          <p:cNvPr id="133125" name="Text Placeholder 133124"/>
          <p:cNvSpPr>
            <a:spLocks noGrp="1"/>
          </p:cNvSpPr>
          <p:nvPr>
            <p:ph type="body" idx="1"/>
          </p:nvPr>
        </p:nvSpPr>
        <p:spPr/>
        <p:txBody>
          <a:bodyPr/>
          <a:p>
            <a:pPr>
              <a:buFont typeface="Wingdings" panose="05000000000000000000" charset="0"/>
              <a:buChar char="v"/>
            </a:pPr>
            <a:r>
              <a:t>Basic conceptual tools</a:t>
            </a:r>
          </a:p>
          <a:p>
            <a:pPr lvl="1"/>
            <a:r>
              <a:t>Separation of concerns</a:t>
            </a:r>
          </a:p>
          <a:p>
            <a:pPr lvl="1"/>
            <a:r>
              <a:t>Abstraction</a:t>
            </a:r>
          </a:p>
          <a:p>
            <a:pPr lvl="1"/>
            <a:r>
              <a:t>Modularity</a:t>
            </a:r>
          </a:p>
          <a:p>
            <a:pPr lvl="1"/>
          </a:p>
          <a:p>
            <a:pPr>
              <a:buFont typeface="Wingdings" panose="05000000000000000000" charset="0"/>
              <a:buChar char="v"/>
            </a:pPr>
            <a:r>
              <a:t>Two illustrative widely adapted strategies</a:t>
            </a:r>
          </a:p>
          <a:p>
            <a:pPr lvl="1"/>
            <a:r>
              <a:t>Object-oriented design</a:t>
            </a:r>
          </a:p>
          <a:p>
            <a:pPr lvl="1"/>
            <a:r>
              <a:t>Domain-specific software architectures (DSSA)</a:t>
            </a:r>
          </a:p>
          <a:p>
            <a:pPr lvl="1"/>
          </a:p>
          <a:p>
            <a:pPr lvl="1"/>
          </a:p>
          <a:p>
            <a:pPr lvl="1"/>
          </a:p>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5174" name="Title 135173"/>
          <p:cNvSpPr>
            <a:spLocks noGrp="1"/>
          </p:cNvSpPr>
          <p:nvPr>
            <p:ph type="title"/>
          </p:nvPr>
        </p:nvSpPr>
        <p:spPr/>
        <p:txBody>
          <a:bodyPr anchor="ctr" anchorCtr="0"/>
          <a:p>
            <a:r>
              <a:rPr b="1"/>
              <a:t>Object-Oriented Design (OOD)</a:t>
            </a:r>
            <a:endParaRPr b="1"/>
          </a:p>
        </p:txBody>
      </p:sp>
      <p:sp>
        <p:nvSpPr>
          <p:cNvPr id="135175" name="Text Placeholder 135174"/>
          <p:cNvSpPr>
            <a:spLocks noGrp="1"/>
          </p:cNvSpPr>
          <p:nvPr>
            <p:ph type="body" idx="1"/>
          </p:nvPr>
        </p:nvSpPr>
        <p:spPr>
          <a:xfrm>
            <a:off x="838200" y="1825625"/>
            <a:ext cx="10515600" cy="3695065"/>
          </a:xfrm>
        </p:spPr>
        <p:txBody>
          <a:bodyPr/>
          <a:p>
            <a:pPr>
              <a:lnSpc>
                <a:spcPct val="150000"/>
              </a:lnSpc>
              <a:buFont typeface="Wingdings" panose="05000000000000000000" charset="0"/>
              <a:buChar char="q"/>
            </a:pPr>
            <a:r>
              <a:t>Objects</a:t>
            </a:r>
          </a:p>
          <a:p>
            <a:pPr lvl="1">
              <a:lnSpc>
                <a:spcPct val="150000"/>
              </a:lnSpc>
            </a:pPr>
            <a:r>
              <a:rPr sz="2800"/>
              <a:t>Main abstraction entity in OOD</a:t>
            </a:r>
            <a:endParaRPr sz="2800"/>
          </a:p>
          <a:p>
            <a:pPr lvl="1">
              <a:lnSpc>
                <a:spcPct val="150000"/>
              </a:lnSpc>
            </a:pPr>
            <a:r>
              <a:rPr sz="2800"/>
              <a:t>Encapsulations of state with functions for accessing and manipulating that state </a:t>
            </a:r>
            <a:endParaRPr sz="2800"/>
          </a:p>
          <a:p>
            <a:endParaRPr sz="2800"/>
          </a:p>
          <a:p>
            <a:endParaRPr sz="2800"/>
          </a:p>
          <a:p>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7220" name="Title 137219"/>
          <p:cNvSpPr>
            <a:spLocks noGrp="1"/>
          </p:cNvSpPr>
          <p:nvPr>
            <p:ph type="title"/>
          </p:nvPr>
        </p:nvSpPr>
        <p:spPr>
          <a:xfrm>
            <a:off x="838200" y="365125"/>
            <a:ext cx="10515600" cy="669290"/>
          </a:xfrm>
        </p:spPr>
        <p:txBody>
          <a:bodyPr anchor="ctr" anchorCtr="0">
            <a:normAutofit fontScale="90000"/>
          </a:bodyPr>
          <a:p>
            <a:r>
              <a:rPr b="1"/>
              <a:t>Pros and Cons of OOD</a:t>
            </a:r>
            <a:r>
              <a:rPr lang="en-US" b="1"/>
              <a:t>`</a:t>
            </a:r>
            <a:endParaRPr lang="en-US" b="1"/>
          </a:p>
        </p:txBody>
      </p:sp>
      <p:sp>
        <p:nvSpPr>
          <p:cNvPr id="137221" name="Text Placeholder 137220"/>
          <p:cNvSpPr>
            <a:spLocks noGrp="1"/>
          </p:cNvSpPr>
          <p:nvPr>
            <p:ph type="body" idx="1"/>
          </p:nvPr>
        </p:nvSpPr>
        <p:spPr>
          <a:xfrm>
            <a:off x="838200" y="1034415"/>
            <a:ext cx="10515600" cy="5550535"/>
          </a:xfrm>
        </p:spPr>
        <p:txBody>
          <a:bodyPr>
            <a:noAutofit/>
          </a:bodyPr>
          <a:p>
            <a:pPr>
              <a:lnSpc>
                <a:spcPct val="90000"/>
              </a:lnSpc>
              <a:buFont typeface="Wingdings" panose="05000000000000000000" charset="0"/>
              <a:buChar char="q"/>
            </a:pPr>
            <a:r>
              <a:rPr b="1"/>
              <a:t>Pros</a:t>
            </a:r>
            <a:endParaRPr b="1"/>
          </a:p>
          <a:p>
            <a:pPr marL="971550" lvl="1" indent="-514350">
              <a:lnSpc>
                <a:spcPct val="90000"/>
              </a:lnSpc>
              <a:buFont typeface="+mj-lt"/>
              <a:buAutoNum type="romanLcPeriod"/>
            </a:pPr>
            <a:r>
              <a:rPr sz="2800"/>
              <a:t>UML modeling notation</a:t>
            </a:r>
            <a:endParaRPr sz="2800"/>
          </a:p>
          <a:p>
            <a:pPr marL="971550" lvl="1" indent="-514350">
              <a:lnSpc>
                <a:spcPct val="90000"/>
              </a:lnSpc>
              <a:buFont typeface="+mj-lt"/>
              <a:buAutoNum type="romanLcPeriod"/>
            </a:pPr>
            <a:r>
              <a:rPr sz="2800"/>
              <a:t>Design patterns</a:t>
            </a:r>
            <a:endParaRPr sz="2800"/>
          </a:p>
          <a:p>
            <a:pPr>
              <a:lnSpc>
                <a:spcPct val="90000"/>
              </a:lnSpc>
              <a:buFont typeface="Wingdings" panose="05000000000000000000" charset="0"/>
              <a:buChar char="q"/>
            </a:pPr>
            <a:r>
              <a:rPr b="1"/>
              <a:t>Cons</a:t>
            </a:r>
            <a:endParaRPr b="1"/>
          </a:p>
          <a:p>
            <a:pPr marL="971550" lvl="1" indent="-514350">
              <a:lnSpc>
                <a:spcPct val="90000"/>
              </a:lnSpc>
              <a:buFont typeface="+mj-lt"/>
              <a:buAutoNum type="romanLcPeriod"/>
            </a:pPr>
            <a:r>
              <a:rPr sz="2800"/>
              <a:t>Provides only</a:t>
            </a:r>
            <a:endParaRPr sz="2800"/>
          </a:p>
          <a:p>
            <a:pPr lvl="2">
              <a:lnSpc>
                <a:spcPct val="90000"/>
              </a:lnSpc>
              <a:buFont typeface="Wingdings" panose="05000000000000000000" charset="0"/>
              <a:buChar char="v"/>
            </a:pPr>
            <a:r>
              <a:rPr sz="2800"/>
              <a:t>One level of encapsulation (the object)</a:t>
            </a:r>
            <a:endParaRPr sz="2800"/>
          </a:p>
          <a:p>
            <a:pPr lvl="2">
              <a:lnSpc>
                <a:spcPct val="90000"/>
              </a:lnSpc>
              <a:buFont typeface="Wingdings" panose="05000000000000000000" charset="0"/>
              <a:buChar char="v"/>
            </a:pPr>
            <a:r>
              <a:rPr sz="2800"/>
              <a:t>One notion of interface</a:t>
            </a:r>
            <a:endParaRPr sz="2800"/>
          </a:p>
          <a:p>
            <a:pPr lvl="2">
              <a:lnSpc>
                <a:spcPct val="90000"/>
              </a:lnSpc>
              <a:buFont typeface="Wingdings" panose="05000000000000000000" charset="0"/>
              <a:buChar char="v"/>
            </a:pPr>
            <a:r>
              <a:rPr sz="2800"/>
              <a:t>One type of explicit connector (procedure call)</a:t>
            </a:r>
            <a:endParaRPr sz="2800"/>
          </a:p>
          <a:p>
            <a:pPr lvl="3">
              <a:lnSpc>
                <a:spcPct val="90000"/>
              </a:lnSpc>
            </a:pPr>
            <a:r>
              <a:rPr sz="2800"/>
              <a:t>Even message passing is realized via procedure calls</a:t>
            </a:r>
            <a:endParaRPr sz="2800"/>
          </a:p>
          <a:p>
            <a:pPr marL="971550" lvl="1" indent="-514350">
              <a:lnSpc>
                <a:spcPct val="90000"/>
              </a:lnSpc>
              <a:buFont typeface="+mj-lt"/>
              <a:buAutoNum type="romanLcPeriod"/>
            </a:pPr>
            <a:r>
              <a:rPr sz="2800"/>
              <a:t>OO programming language might dictate important design decisions</a:t>
            </a:r>
            <a:endParaRPr sz="2800"/>
          </a:p>
          <a:p>
            <a:pPr marL="971550" lvl="1" indent="-514350">
              <a:lnSpc>
                <a:spcPct val="90000"/>
              </a:lnSpc>
              <a:buFont typeface="+mj-lt"/>
              <a:buAutoNum type="romanLcPeriod"/>
            </a:pPr>
            <a:r>
              <a:rPr sz="2800"/>
              <a:t>OOD assumes a shared address space</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b="1" i="1">
                <a:latin typeface="Trebuchet MS" panose="020B0603020202020204" charset="0"/>
                <a:cs typeface="Trebuchet MS" panose="020B0603020202020204" charset="0"/>
                <a:sym typeface="+mn-ea"/>
              </a:rPr>
              <a:t>Context of Software Architecture</a:t>
            </a:r>
            <a:endParaRPr lang="en-US" b="1" i="1">
              <a:latin typeface="Trebuchet MS" panose="020B0603020202020204" charset="0"/>
              <a:cs typeface="Trebuchet MS" panose="020B0603020202020204" charset="0"/>
            </a:endParaRPr>
          </a:p>
        </p:txBody>
      </p:sp>
      <p:sp>
        <p:nvSpPr>
          <p:cNvPr id="3" name="Content Placeholder 2"/>
          <p:cNvSpPr>
            <a:spLocks noGrp="1"/>
          </p:cNvSpPr>
          <p:nvPr>
            <p:ph idx="1"/>
          </p:nvPr>
        </p:nvSpPr>
        <p:spPr>
          <a:xfrm>
            <a:off x="838200" y="1825625"/>
            <a:ext cx="10515600" cy="4832350"/>
          </a:xfrm>
        </p:spPr>
        <p:txBody>
          <a:bodyPr>
            <a:noAutofit/>
          </a:bodyPr>
          <a:p>
            <a:pPr marL="0" indent="0">
              <a:buFont typeface="Arial" panose="020B0604020202020204" pitchFamily="34" charset="0"/>
              <a:buNone/>
            </a:pPr>
            <a:r>
              <a:rPr sz="3100">
                <a:sym typeface="+mn-ea"/>
              </a:rPr>
              <a:t>A proper view of software architecture affects every aspect of the classical software engineering activities</a:t>
            </a:r>
            <a:r>
              <a:rPr lang="en-GB" sz="3100">
                <a:sym typeface="+mn-ea"/>
              </a:rPr>
              <a:t>:</a:t>
            </a:r>
            <a:endParaRPr sz="3100">
              <a:sym typeface="+mn-ea"/>
            </a:endParaRPr>
          </a:p>
          <a:p>
            <a:r>
              <a:rPr sz="3100">
                <a:sym typeface="+mn-ea"/>
              </a:rPr>
              <a:t>Requirements</a:t>
            </a:r>
            <a:endParaRPr sz="3100">
              <a:sym typeface="+mn-ea"/>
            </a:endParaRPr>
          </a:p>
          <a:p>
            <a:pPr>
              <a:buFont typeface="Arial" panose="020B0604020202020204" pitchFamily="34" charset="0"/>
              <a:buChar char="•"/>
            </a:pPr>
            <a:r>
              <a:rPr sz="3100">
                <a:sym typeface="+mn-ea"/>
              </a:rPr>
              <a:t>Design</a:t>
            </a:r>
            <a:endParaRPr sz="3100">
              <a:sym typeface="+mn-ea"/>
            </a:endParaRPr>
          </a:p>
          <a:p>
            <a:pPr>
              <a:buFont typeface="Arial" panose="020B0604020202020204" pitchFamily="34" charset="0"/>
              <a:buChar char="•"/>
            </a:pPr>
            <a:r>
              <a:rPr sz="3100">
                <a:sym typeface="+mn-ea"/>
              </a:rPr>
              <a:t>Implementation</a:t>
            </a:r>
            <a:endParaRPr sz="3100">
              <a:sym typeface="+mn-ea"/>
            </a:endParaRPr>
          </a:p>
          <a:p>
            <a:pPr>
              <a:buFont typeface="Arial" panose="020B0604020202020204" pitchFamily="34" charset="0"/>
              <a:buChar char="•"/>
            </a:pPr>
            <a:r>
              <a:rPr sz="3100">
                <a:sym typeface="+mn-ea"/>
              </a:rPr>
              <a:t>Analysis and Testing</a:t>
            </a:r>
            <a:endParaRPr sz="3100">
              <a:sym typeface="+mn-ea"/>
            </a:endParaRPr>
          </a:p>
          <a:p>
            <a:pPr>
              <a:buFont typeface="Arial" panose="020B0604020202020204" pitchFamily="34" charset="0"/>
              <a:buChar char="•"/>
            </a:pPr>
            <a:r>
              <a:rPr sz="3100">
                <a:sym typeface="+mn-ea"/>
              </a:rPr>
              <a:t>Evolution</a:t>
            </a:r>
            <a:endParaRPr sz="3100">
              <a:sym typeface="+mn-ea"/>
            </a:endParaRPr>
          </a:p>
          <a:p>
            <a:pPr>
              <a:buFont typeface="Arial" panose="020B0604020202020204" pitchFamily="34" charset="0"/>
              <a:buChar char="•"/>
            </a:pPr>
            <a:r>
              <a:rPr sz="3100">
                <a:sym typeface="+mn-ea"/>
              </a:rPr>
              <a:t>Development Process</a:t>
            </a:r>
            <a:endParaRPr lang="en-GB" altLang="en-US" sz="240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39270" name="Title 139269"/>
          <p:cNvSpPr>
            <a:spLocks noGrp="1"/>
          </p:cNvSpPr>
          <p:nvPr>
            <p:ph type="title"/>
          </p:nvPr>
        </p:nvSpPr>
        <p:spPr>
          <a:xfrm>
            <a:off x="838200" y="161290"/>
            <a:ext cx="10515600" cy="1033780"/>
          </a:xfrm>
        </p:spPr>
        <p:txBody>
          <a:bodyPr anchor="ctr" anchorCtr="0">
            <a:normAutofit fontScale="90000"/>
          </a:bodyPr>
          <a:p>
            <a:r>
              <a:rPr b="1">
                <a:sym typeface="+mn-ea"/>
              </a:rPr>
              <a:t>Domain-</a:t>
            </a:r>
            <a:r>
              <a:rPr lang="en-GB" b="1">
                <a:sym typeface="+mn-ea"/>
              </a:rPr>
              <a:t>S</a:t>
            </a:r>
            <a:r>
              <a:rPr b="1">
                <a:sym typeface="+mn-ea"/>
              </a:rPr>
              <a:t>pecific </a:t>
            </a:r>
            <a:r>
              <a:rPr lang="en-GB" b="1">
                <a:sym typeface="+mn-ea"/>
              </a:rPr>
              <a:t>S</a:t>
            </a:r>
            <a:r>
              <a:rPr b="1">
                <a:sym typeface="+mn-ea"/>
              </a:rPr>
              <a:t>oftware </a:t>
            </a:r>
            <a:r>
              <a:rPr lang="en-GB" b="1">
                <a:sym typeface="+mn-ea"/>
              </a:rPr>
              <a:t>A</a:t>
            </a:r>
            <a:r>
              <a:rPr b="1">
                <a:sym typeface="+mn-ea"/>
              </a:rPr>
              <a:t>rchitectures</a:t>
            </a:r>
            <a:r>
              <a:rPr lang="en-GB" b="1">
                <a:sym typeface="+mn-ea"/>
              </a:rPr>
              <a:t> - </a:t>
            </a:r>
            <a:r>
              <a:rPr b="1"/>
              <a:t>DSSA</a:t>
            </a:r>
            <a:endParaRPr b="1"/>
          </a:p>
        </p:txBody>
      </p:sp>
      <p:sp>
        <p:nvSpPr>
          <p:cNvPr id="139271" name="Text Placeholder 139270"/>
          <p:cNvSpPr>
            <a:spLocks noGrp="1"/>
          </p:cNvSpPr>
          <p:nvPr>
            <p:ph type="body" idx="1"/>
          </p:nvPr>
        </p:nvSpPr>
        <p:spPr>
          <a:xfrm>
            <a:off x="838200" y="1195705"/>
            <a:ext cx="10515600" cy="5259070"/>
          </a:xfrm>
        </p:spPr>
        <p:txBody>
          <a:bodyPr>
            <a:noAutofit/>
          </a:bodyPr>
          <a:p>
            <a:pPr>
              <a:lnSpc>
                <a:spcPct val="100000"/>
              </a:lnSpc>
            </a:pPr>
            <a:r>
              <a:rPr sz="3200"/>
              <a:t>Capturing and characterizing the best solutions and best practices from past projects within a domain </a:t>
            </a:r>
            <a:endParaRPr sz="3200"/>
          </a:p>
          <a:p>
            <a:pPr>
              <a:lnSpc>
                <a:spcPct val="100000"/>
              </a:lnSpc>
            </a:pPr>
            <a:r>
              <a:rPr sz="3200"/>
              <a:t>Production of new applications can focus on the points of novel variation</a:t>
            </a:r>
            <a:endParaRPr sz="3200"/>
          </a:p>
          <a:p>
            <a:pPr>
              <a:lnSpc>
                <a:spcPct val="100000"/>
              </a:lnSpc>
            </a:pPr>
            <a:r>
              <a:rPr sz="3200"/>
              <a:t>Reuse applicable parts of the architecture and implementation</a:t>
            </a:r>
            <a:endParaRPr sz="3200"/>
          </a:p>
          <a:p>
            <a:pPr>
              <a:lnSpc>
                <a:spcPct val="100000"/>
              </a:lnSpc>
            </a:pPr>
            <a:r>
              <a:rPr sz="3200"/>
              <a:t>Applicable for product lines</a:t>
            </a:r>
            <a:endParaRPr sz="3200"/>
          </a:p>
          <a:p>
            <a:pPr marL="457200" lvl="1" indent="0">
              <a:buNone/>
            </a:pPr>
            <a:r>
              <a:rPr sz="2800">
                <a:sym typeface="Wingdings" panose="05000000000000000000" pitchFamily="2" charset="2"/>
              </a:rPr>
              <a:t></a:t>
            </a:r>
            <a:r>
              <a:rPr sz="2800"/>
              <a:t>Recall the Philips Koala example discussed in the previous lecture</a:t>
            </a:r>
            <a:endParaRPr sz="2800"/>
          </a:p>
          <a:p>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1318" name="Title 141317"/>
          <p:cNvSpPr>
            <a:spLocks noGrp="1"/>
          </p:cNvSpPr>
          <p:nvPr>
            <p:ph type="title"/>
          </p:nvPr>
        </p:nvSpPr>
        <p:spPr/>
        <p:txBody>
          <a:bodyPr anchor="ctr" anchorCtr="0">
            <a:normAutofit fontScale="90000"/>
          </a:bodyPr>
          <a:p>
            <a:r>
              <a:rPr lang="en-GB" b="1">
                <a:sym typeface="+mn-ea"/>
              </a:rPr>
              <a:t>S</a:t>
            </a:r>
            <a:r>
              <a:rPr b="1">
                <a:sym typeface="+mn-ea"/>
              </a:rPr>
              <a:t>oftware </a:t>
            </a:r>
            <a:r>
              <a:rPr lang="en-GB" b="1">
                <a:sym typeface="+mn-ea"/>
              </a:rPr>
              <a:t>A</a:t>
            </a:r>
            <a:r>
              <a:rPr b="1">
                <a:sym typeface="+mn-ea"/>
              </a:rPr>
              <a:t>rchitecture</a:t>
            </a:r>
            <a:r>
              <a:rPr lang="en-GB" b="1">
                <a:sym typeface="+mn-ea"/>
              </a:rPr>
              <a:t> &amp; S</a:t>
            </a:r>
            <a:r>
              <a:rPr b="1">
                <a:sym typeface="+mn-ea"/>
              </a:rPr>
              <a:t>oftware </a:t>
            </a:r>
            <a:r>
              <a:rPr lang="en-GB" b="1">
                <a:sym typeface="+mn-ea"/>
              </a:rPr>
              <a:t>E</a:t>
            </a:r>
            <a:r>
              <a:rPr b="1">
                <a:sym typeface="+mn-ea"/>
              </a:rPr>
              <a:t>ngineering </a:t>
            </a:r>
            <a:r>
              <a:rPr lang="en-GB" b="1">
                <a:sym typeface="+mn-ea"/>
              </a:rPr>
              <a:t>A</a:t>
            </a:r>
            <a:r>
              <a:rPr b="1">
                <a:sym typeface="+mn-ea"/>
              </a:rPr>
              <a:t>ctivities</a:t>
            </a:r>
            <a:r>
              <a:rPr lang="en-GB">
                <a:sym typeface="+mn-ea"/>
              </a:rPr>
              <a:t> : </a:t>
            </a:r>
            <a:r>
              <a:rPr b="1">
                <a:highlight>
                  <a:srgbClr val="FF0000"/>
                </a:highlight>
                <a:sym typeface="+mn-ea"/>
              </a:rPr>
              <a:t>Implementation</a:t>
            </a:r>
            <a:br>
              <a:rPr b="1"/>
            </a:br>
            <a:endParaRPr b="1"/>
          </a:p>
        </p:txBody>
      </p:sp>
      <p:sp>
        <p:nvSpPr>
          <p:cNvPr id="141319" name="Text Placeholder 141318"/>
          <p:cNvSpPr>
            <a:spLocks noGrp="1"/>
          </p:cNvSpPr>
          <p:nvPr>
            <p:ph type="body" idx="1"/>
          </p:nvPr>
        </p:nvSpPr>
        <p:spPr/>
        <p:txBody>
          <a:bodyPr/>
          <a:p>
            <a:pPr algn="just">
              <a:lnSpc>
                <a:spcPct val="150000"/>
              </a:lnSpc>
              <a:buFont typeface="Wingdings" panose="05000000000000000000" charset="0"/>
              <a:buChar char="q"/>
            </a:pPr>
            <a:r>
              <a:rPr sz="2800"/>
              <a:t>The objective is to create machine-executable source code</a:t>
            </a:r>
            <a:endParaRPr sz="2800"/>
          </a:p>
          <a:p>
            <a:pPr lvl="1" algn="just">
              <a:lnSpc>
                <a:spcPct val="150000"/>
              </a:lnSpc>
              <a:buFont typeface="Wingdings" panose="05000000000000000000" charset="0"/>
              <a:buChar char="Ø"/>
            </a:pPr>
            <a:r>
              <a:rPr sz="2800"/>
              <a:t>That code should be faithful to the architecture </a:t>
            </a:r>
            <a:endParaRPr sz="2800"/>
          </a:p>
          <a:p>
            <a:pPr lvl="2" algn="just">
              <a:lnSpc>
                <a:spcPct val="150000"/>
              </a:lnSpc>
              <a:buFont typeface="Wingdings" panose="05000000000000000000" charset="0"/>
              <a:buChar char="ü"/>
            </a:pPr>
            <a:r>
              <a:rPr sz="2800"/>
              <a:t>Alternatively, it may adapt the architecture</a:t>
            </a:r>
            <a:endParaRPr sz="2800"/>
          </a:p>
          <a:p>
            <a:pPr lvl="2" algn="just">
              <a:lnSpc>
                <a:spcPct val="150000"/>
              </a:lnSpc>
              <a:buFont typeface="Wingdings" panose="05000000000000000000" charset="0"/>
              <a:buChar char="ü"/>
            </a:pPr>
            <a:r>
              <a:rPr sz="2800"/>
              <a:t>How much adaptation is allowed?</a:t>
            </a:r>
            <a:endParaRPr sz="2800"/>
          </a:p>
          <a:p>
            <a:pPr lvl="2" algn="just">
              <a:lnSpc>
                <a:spcPct val="150000"/>
              </a:lnSpc>
              <a:buFont typeface="Wingdings" panose="05000000000000000000" charset="0"/>
              <a:buChar char="ü"/>
            </a:pPr>
            <a:r>
              <a:rPr sz="2800"/>
              <a:t>Architecturally-relevant vs. -unimportant adaptations</a:t>
            </a:r>
            <a:endParaRPr sz="2800"/>
          </a:p>
          <a:p>
            <a:pPr lvl="1" algn="just">
              <a:lnSpc>
                <a:spcPct val="150000"/>
              </a:lnSpc>
              <a:buFont typeface="Wingdings" panose="05000000000000000000" charset="0"/>
              <a:buChar char="Ø"/>
            </a:pPr>
            <a:r>
              <a:rPr sz="2800"/>
              <a:t>It must fully develop all outstanding details of the application </a:t>
            </a:r>
            <a:endParaRPr sz="2800"/>
          </a:p>
          <a:p>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3366" name="Title 143365"/>
          <p:cNvSpPr>
            <a:spLocks noGrp="1"/>
          </p:cNvSpPr>
          <p:nvPr>
            <p:ph type="title"/>
          </p:nvPr>
        </p:nvSpPr>
        <p:spPr/>
        <p:txBody>
          <a:bodyPr anchor="ctr" anchorCtr="0"/>
          <a:p>
            <a:r>
              <a:rPr lang="en-GB" b="1"/>
              <a:t>SA &amp; SE</a:t>
            </a:r>
            <a:r>
              <a:rPr lang="en-GB"/>
              <a:t> </a:t>
            </a:r>
            <a:r>
              <a:rPr lang="en-GB" b="1">
                <a:sym typeface="+mn-ea"/>
              </a:rPr>
              <a:t>A</a:t>
            </a:r>
            <a:r>
              <a:rPr b="1">
                <a:sym typeface="+mn-ea"/>
              </a:rPr>
              <a:t>ctivities</a:t>
            </a:r>
            <a:r>
              <a:rPr lang="en-GB" b="1">
                <a:sym typeface="+mn-ea"/>
              </a:rPr>
              <a:t>: </a:t>
            </a:r>
            <a:r>
              <a:rPr>
                <a:highlight>
                  <a:srgbClr val="FF0000"/>
                </a:highlight>
              </a:rPr>
              <a:t>Faithful Implementation</a:t>
            </a:r>
            <a:r>
              <a:t> </a:t>
            </a:r>
          </a:p>
        </p:txBody>
      </p:sp>
      <p:sp>
        <p:nvSpPr>
          <p:cNvPr id="143367" name="Text Placeholder 143366"/>
          <p:cNvSpPr>
            <a:spLocks noGrp="1"/>
          </p:cNvSpPr>
          <p:nvPr>
            <p:ph type="body" idx="1"/>
          </p:nvPr>
        </p:nvSpPr>
        <p:spPr/>
        <p:txBody>
          <a:bodyPr/>
          <a:p>
            <a:r>
              <a:t>All of the structural elements found in the architecture are implemented in the source code</a:t>
            </a:r>
          </a:p>
          <a:p>
            <a:r>
              <a:t>Source code must not utilize major new computational elements that have no corresponding elements in the architecture</a:t>
            </a:r>
          </a:p>
          <a:p>
            <a:r>
              <a:t>Source code must not contain new connections between architectural elements that are not found in the architecture</a:t>
            </a:r>
          </a:p>
          <a:p>
            <a:r>
              <a:rPr>
                <a:sym typeface="Wingdings" panose="05000000000000000000" pitchFamily="2" charset="2"/>
              </a:rPr>
              <a:t>Is this realistic?</a:t>
            </a:r>
            <a:br>
              <a:rPr>
                <a:sym typeface="Wingdings" panose="05000000000000000000" pitchFamily="2" charset="2"/>
              </a:rPr>
            </a:br>
            <a:r>
              <a:rPr>
                <a:sym typeface="Wingdings" panose="05000000000000000000" pitchFamily="2" charset="2"/>
              </a:rPr>
              <a:t>Overly constraining? </a:t>
            </a:r>
            <a:br>
              <a:rPr>
                <a:sym typeface="Wingdings" panose="05000000000000000000" pitchFamily="2" charset="2"/>
              </a:rPr>
            </a:br>
            <a:r>
              <a:rPr>
                <a:sym typeface="Wingdings" panose="05000000000000000000" pitchFamily="2" charset="2"/>
              </a:rPr>
              <a:t>What if we deviate from this?</a:t>
            </a:r>
            <a:endParaRPr>
              <a:sym typeface="Wingdings" panose="05000000000000000000" pitchFamily="2" charset="2"/>
            </a:endParaRPr>
          </a:p>
          <a:p/>
          <a:p>
            <a:pPr lvl="1"/>
          </a:p>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5412" name="Title 145411"/>
          <p:cNvSpPr>
            <a:spLocks noGrp="1"/>
          </p:cNvSpPr>
          <p:nvPr>
            <p:ph type="title"/>
          </p:nvPr>
        </p:nvSpPr>
        <p:spPr/>
        <p:txBody>
          <a:bodyPr anchor="ctr" anchorCtr="0"/>
          <a:p>
            <a:r>
              <a:rPr b="1"/>
              <a:t>Unfaithful Implementation </a:t>
            </a:r>
            <a:endParaRPr b="1"/>
          </a:p>
        </p:txBody>
      </p:sp>
      <p:sp>
        <p:nvSpPr>
          <p:cNvPr id="145413" name="Text Placeholder 145412"/>
          <p:cNvSpPr>
            <a:spLocks noGrp="1"/>
          </p:cNvSpPr>
          <p:nvPr>
            <p:ph type="body" idx="1"/>
          </p:nvPr>
        </p:nvSpPr>
        <p:spPr/>
        <p:txBody>
          <a:bodyPr/>
          <a:p>
            <a:pPr>
              <a:lnSpc>
                <a:spcPct val="90000"/>
              </a:lnSpc>
            </a:pPr>
            <a:r>
              <a:t>The implementation does have an architecture</a:t>
            </a:r>
          </a:p>
          <a:p>
            <a:pPr lvl="1">
              <a:lnSpc>
                <a:spcPct val="90000"/>
              </a:lnSpc>
            </a:pPr>
            <a:r>
              <a:t>It is latent, as opposed to what is documented. </a:t>
            </a:r>
          </a:p>
          <a:p>
            <a:pPr>
              <a:lnSpc>
                <a:spcPct val="90000"/>
              </a:lnSpc>
            </a:pPr>
            <a:r>
              <a:t>Failure to recognize the distinction between planned and implemented architecture</a:t>
            </a:r>
          </a:p>
          <a:p>
            <a:pPr lvl="1">
              <a:lnSpc>
                <a:spcPct val="90000"/>
              </a:lnSpc>
            </a:pPr>
            <a:r>
              <a:t>robs one of the ability to reason about the application’s architecture in the future</a:t>
            </a:r>
          </a:p>
          <a:p>
            <a:pPr lvl="1">
              <a:lnSpc>
                <a:spcPct val="90000"/>
              </a:lnSpc>
            </a:pPr>
            <a:r>
              <a:t>misleads all stakeholders regarding what they believe they have as opposed to what they really have</a:t>
            </a:r>
          </a:p>
          <a:p>
            <a:pPr lvl="1">
              <a:lnSpc>
                <a:spcPct val="90000"/>
              </a:lnSpc>
            </a:pPr>
            <a:r>
              <a:t>makes any development or evolution strategy that is based on the documented (but inaccurate) architecture doomed to failure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7462" name="Title 147461"/>
          <p:cNvSpPr>
            <a:spLocks noGrp="1"/>
          </p:cNvSpPr>
          <p:nvPr>
            <p:ph type="title"/>
          </p:nvPr>
        </p:nvSpPr>
        <p:spPr/>
        <p:txBody>
          <a:bodyPr anchor="ctr" anchorCtr="0"/>
          <a:p>
            <a:r>
              <a:rPr b="1"/>
              <a:t>Implementation Strategies</a:t>
            </a:r>
            <a:endParaRPr b="1"/>
          </a:p>
        </p:txBody>
      </p:sp>
      <p:sp>
        <p:nvSpPr>
          <p:cNvPr id="147463" name="Text Placeholder 147462"/>
          <p:cNvSpPr>
            <a:spLocks noGrp="1"/>
          </p:cNvSpPr>
          <p:nvPr>
            <p:ph type="body" idx="1"/>
          </p:nvPr>
        </p:nvSpPr>
        <p:spPr/>
        <p:txBody>
          <a:bodyPr>
            <a:normAutofit lnSpcReduction="10000"/>
          </a:bodyPr>
          <a:p>
            <a:r>
              <a:t>Generative techniques</a:t>
            </a:r>
          </a:p>
          <a:p>
            <a:pPr lvl="1"/>
            <a:r>
              <a:t>e.g. parser generators</a:t>
            </a:r>
          </a:p>
          <a:p>
            <a:r>
              <a:t>Frameworks</a:t>
            </a:r>
          </a:p>
          <a:p>
            <a:pPr lvl="1"/>
            <a:r>
              <a:t>collections of source code with identified places where the engineer must “fill in the blanks”</a:t>
            </a:r>
          </a:p>
          <a:p>
            <a:r>
              <a:t>Middleware</a:t>
            </a:r>
          </a:p>
          <a:p>
            <a:pPr lvl="1"/>
            <a:r>
              <a:t>CORBA, DCOM, RPC, … </a:t>
            </a:r>
          </a:p>
          <a:p>
            <a:r>
              <a:t>Reuse-based techniques</a:t>
            </a:r>
          </a:p>
          <a:p>
            <a:pPr lvl="1"/>
            <a:r>
              <a:t>COTS, open-source, in-house </a:t>
            </a:r>
          </a:p>
          <a:p>
            <a:r>
              <a:t>Writing all code manually</a:t>
            </a:r>
          </a:p>
          <a:p>
            <a:pPr lvl="1"/>
          </a:p>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49513" name="Title 149512"/>
          <p:cNvSpPr>
            <a:spLocks noGrp="1"/>
          </p:cNvSpPr>
          <p:nvPr>
            <p:ph type="title"/>
          </p:nvPr>
        </p:nvSpPr>
        <p:spPr>
          <a:xfrm>
            <a:off x="655955" y="222250"/>
            <a:ext cx="7541260" cy="742315"/>
          </a:xfrm>
        </p:spPr>
        <p:txBody>
          <a:bodyPr anchor="ctr" anchorCtr="0">
            <a:normAutofit fontScale="90000"/>
          </a:bodyPr>
          <a:p>
            <a:r>
              <a:rPr b="1"/>
              <a:t>How It All Fits Together</a:t>
            </a:r>
            <a:endParaRPr b="1"/>
          </a:p>
        </p:txBody>
      </p:sp>
      <p:pic>
        <p:nvPicPr>
          <p:cNvPr id="149511" name="Picture 149510" descr="ImplementationModel"/>
          <p:cNvPicPr>
            <a:picLocks noChangeAspect="1"/>
          </p:cNvPicPr>
          <p:nvPr/>
        </p:nvPicPr>
        <p:blipFill>
          <a:blip r:embed="rId1"/>
          <a:stretch>
            <a:fillRect/>
          </a:stretch>
        </p:blipFill>
        <p:spPr>
          <a:xfrm>
            <a:off x="337820" y="1019810"/>
            <a:ext cx="10792460" cy="5554980"/>
          </a:xfrm>
          <a:prstGeom prst="rect">
            <a:avLst/>
          </a:prstGeom>
          <a:noFill/>
          <a:ln w="9525">
            <a:noFill/>
          </a:ln>
        </p:spPr>
      </p:pic>
      <p:sp>
        <p:nvSpPr>
          <p:cNvPr id="149512" name="Text Box 149511"/>
          <p:cNvSpPr txBox="1"/>
          <p:nvPr/>
        </p:nvSpPr>
        <p:spPr>
          <a:xfrm>
            <a:off x="1752600" y="6629400"/>
            <a:ext cx="8210550" cy="229870"/>
          </a:xfrm>
          <a:prstGeom prst="rect">
            <a:avLst/>
          </a:prstGeom>
          <a:noFill/>
          <a:ln w="9525">
            <a:noFill/>
          </a:ln>
        </p:spPr>
        <p:txBody>
          <a:bodyPr wrap="none" anchor="t" anchorCtr="0">
            <a:spAutoFit/>
          </a:bodyPr>
          <a:p>
            <a:pPr>
              <a:buNone/>
            </a:pPr>
            <a:r>
              <a:rPr lang="en-US" altLang="x-none" sz="800" i="1" dirty="0">
                <a:latin typeface="Helvetica" pitchFamily="1" charset="0"/>
              </a:rPr>
              <a:t>Software Architecture: Foundations, Theory, and Practice</a:t>
            </a:r>
            <a:r>
              <a:rPr sz="800">
                <a:latin typeface="Helvetica" pitchFamily="1" charset="0"/>
              </a:rPr>
              <a:t>; Richard N. Taylor, </a:t>
            </a:r>
            <a:r>
              <a:rPr sz="800" dirty="0" err="1">
                <a:latin typeface="Helvetica" pitchFamily="1" charset="0"/>
              </a:rPr>
              <a:t>Nenad</a:t>
            </a:r>
            <a:r>
              <a:rPr sz="800">
                <a:latin typeface="Helvetica" pitchFamily="1" charset="0"/>
              </a:rPr>
              <a:t> </a:t>
            </a:r>
            <a:r>
              <a:rPr sz="800" dirty="0" err="1">
                <a:latin typeface="Helvetica" pitchFamily="1" charset="0"/>
              </a:rPr>
              <a:t>Medvidovic</a:t>
            </a:r>
            <a:r>
              <a:rPr sz="800">
                <a:latin typeface="Helvetica" pitchFamily="1" charset="0"/>
              </a:rPr>
              <a:t>, and Eric M. </a:t>
            </a:r>
            <a:r>
              <a:rPr sz="800" dirty="0" err="1">
                <a:latin typeface="Helvetica" pitchFamily="1" charset="0"/>
              </a:rPr>
              <a:t>Dashofy</a:t>
            </a:r>
            <a:r>
              <a:rPr sz="800">
                <a:latin typeface="Helvetica" pitchFamily="1" charset="0"/>
              </a:rPr>
              <a:t>; </a:t>
            </a:r>
            <a:r>
              <a:rPr sz="800">
                <a:latin typeface="Arial" panose="020B0604020202020204" pitchFamily="34" charset="0"/>
              </a:rPr>
              <a:t>© 2008 John Wiley &amp; Sons, Inc. Reprinted with permission.</a:t>
            </a:r>
            <a:r>
              <a:rPr sz="900">
                <a:latin typeface="Helvetica" pitchFamily="1" charset="0"/>
              </a:rPr>
              <a:t> </a:t>
            </a:r>
            <a:endParaRPr sz="900">
              <a:latin typeface="Helvetica" pitchFamily="1"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1558" name="Title 151557"/>
          <p:cNvSpPr>
            <a:spLocks noGrp="1"/>
          </p:cNvSpPr>
          <p:nvPr>
            <p:ph type="title"/>
          </p:nvPr>
        </p:nvSpPr>
        <p:spPr>
          <a:xfrm>
            <a:off x="838200" y="365125"/>
            <a:ext cx="10515600" cy="683260"/>
          </a:xfrm>
        </p:spPr>
        <p:txBody>
          <a:bodyPr anchor="ctr" anchorCtr="0">
            <a:normAutofit fontScale="90000"/>
          </a:bodyPr>
          <a:p>
            <a:pPr algn="ctr"/>
            <a:r>
              <a:rPr b="1"/>
              <a:t>Analysis and Testing</a:t>
            </a:r>
            <a:endParaRPr b="1"/>
          </a:p>
        </p:txBody>
      </p:sp>
      <p:sp>
        <p:nvSpPr>
          <p:cNvPr id="151559" name="Text Placeholder 151558"/>
          <p:cNvSpPr>
            <a:spLocks noGrp="1"/>
          </p:cNvSpPr>
          <p:nvPr>
            <p:ph type="body" idx="1"/>
          </p:nvPr>
        </p:nvSpPr>
        <p:spPr>
          <a:xfrm>
            <a:off x="838200" y="1067435"/>
            <a:ext cx="10515600" cy="5269865"/>
          </a:xfrm>
        </p:spPr>
        <p:txBody>
          <a:bodyPr>
            <a:noAutofit/>
          </a:bodyPr>
          <a:p>
            <a:pPr>
              <a:lnSpc>
                <a:spcPct val="150000"/>
              </a:lnSpc>
            </a:pPr>
            <a:r>
              <a:rPr sz="3600"/>
              <a:t>Analysis and testing are activities undertaken </a:t>
            </a:r>
            <a:r>
              <a:rPr sz="3600">
                <a:highlight>
                  <a:srgbClr val="FFFF00"/>
                </a:highlight>
              </a:rPr>
              <a:t>to assess the qualities</a:t>
            </a:r>
            <a:r>
              <a:rPr sz="3600"/>
              <a:t> of an artifact</a:t>
            </a:r>
            <a:endParaRPr sz="3600"/>
          </a:p>
          <a:p>
            <a:pPr>
              <a:lnSpc>
                <a:spcPct val="150000"/>
              </a:lnSpc>
            </a:pPr>
            <a:r>
              <a:rPr sz="3600"/>
              <a:t>The earlier an error is detected and corrected the lower the aggregate cost </a:t>
            </a:r>
            <a:endParaRPr sz="3600"/>
          </a:p>
          <a:p>
            <a:pPr>
              <a:lnSpc>
                <a:spcPct val="150000"/>
              </a:lnSpc>
            </a:pPr>
            <a:r>
              <a:rPr sz="3600">
                <a:highlight>
                  <a:srgbClr val="FFFF00"/>
                </a:highlight>
              </a:rPr>
              <a:t>Rigorous representations</a:t>
            </a:r>
            <a:r>
              <a:rPr sz="3600"/>
              <a:t> are required for analysis, so precise questions can be asked and answered</a:t>
            </a:r>
            <a:endParaRPr sz="3600"/>
          </a:p>
          <a:p>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304655" cy="916940"/>
          </a:xfrm>
        </p:spPr>
        <p:txBody>
          <a:bodyPr/>
          <a:p>
            <a:pPr algn="ctr"/>
            <a:r>
              <a:rPr lang="en-US" sz="4800">
                <a:latin typeface="+mj-ea"/>
                <a:cs typeface="+mj-ea"/>
                <a:sym typeface="+mn-ea"/>
              </a:rPr>
              <a:t>An </a:t>
            </a:r>
            <a:r>
              <a:rPr lang="en-GB" altLang="en-US" sz="4800">
                <a:latin typeface="+mj-ea"/>
                <a:cs typeface="+mj-ea"/>
                <a:sym typeface="+mn-ea"/>
              </a:rPr>
              <a:t>A</a:t>
            </a:r>
            <a:r>
              <a:rPr lang="en-US" sz="4800">
                <a:latin typeface="+mj-ea"/>
                <a:cs typeface="+mj-ea"/>
                <a:sym typeface="+mn-ea"/>
              </a:rPr>
              <a:t>rchitecture </a:t>
            </a:r>
            <a:r>
              <a:rPr lang="en-GB" altLang="en-US" sz="4800">
                <a:latin typeface="+mj-ea"/>
                <a:cs typeface="+mj-ea"/>
                <a:sym typeface="+mn-ea"/>
              </a:rPr>
              <a:t>M</a:t>
            </a:r>
            <a:r>
              <a:rPr lang="en-US" sz="4800">
                <a:latin typeface="+mj-ea"/>
                <a:cs typeface="+mj-ea"/>
                <a:sym typeface="+mn-ea"/>
              </a:rPr>
              <a:t>odel</a:t>
            </a:r>
            <a:endParaRPr lang="en-US" sz="4800">
              <a:latin typeface="+mj-ea"/>
              <a:cs typeface="+mj-ea"/>
            </a:endParaRPr>
          </a:p>
        </p:txBody>
      </p:sp>
      <p:sp>
        <p:nvSpPr>
          <p:cNvPr id="3" name="Content Placeholder 2"/>
          <p:cNvSpPr>
            <a:spLocks noGrp="1"/>
          </p:cNvSpPr>
          <p:nvPr>
            <p:ph idx="1"/>
          </p:nvPr>
        </p:nvSpPr>
        <p:spPr>
          <a:xfrm>
            <a:off x="838200" y="1282065"/>
            <a:ext cx="10515600" cy="4895215"/>
          </a:xfrm>
        </p:spPr>
        <p:txBody>
          <a:bodyPr>
            <a:normAutofit lnSpcReduction="20000"/>
          </a:bodyPr>
          <a:p>
            <a:pPr algn="just">
              <a:lnSpc>
                <a:spcPct val="100000"/>
              </a:lnSpc>
              <a:buFont typeface="Wingdings" panose="05000000000000000000" charset="0"/>
              <a:buChar char="v"/>
            </a:pPr>
            <a:r>
              <a:rPr lang="en-US" sz="4000"/>
              <a:t>An architecture model is a </a:t>
            </a:r>
            <a:r>
              <a:rPr lang="en-US" sz="4000">
                <a:highlight>
                  <a:srgbClr val="FFFF00"/>
                </a:highlight>
              </a:rPr>
              <a:t>partial abstraction</a:t>
            </a:r>
            <a:r>
              <a:rPr lang="en-US" sz="4000"/>
              <a:t> of a system. </a:t>
            </a:r>
            <a:endParaRPr lang="en-US" sz="4000"/>
          </a:p>
          <a:p>
            <a:pPr marL="0" indent="0" algn="just">
              <a:lnSpc>
                <a:spcPct val="100000"/>
              </a:lnSpc>
              <a:buFont typeface="Wingdings" panose="05000000000000000000" charset="0"/>
              <a:buNone/>
            </a:pPr>
            <a:endParaRPr lang="en-US" sz="4000"/>
          </a:p>
          <a:p>
            <a:pPr algn="just">
              <a:lnSpc>
                <a:spcPct val="100000"/>
              </a:lnSpc>
              <a:buFont typeface="Wingdings" panose="05000000000000000000" charset="0"/>
              <a:buChar char="v"/>
            </a:pPr>
            <a:r>
              <a:rPr lang="en-US" sz="4000"/>
              <a:t>It is </a:t>
            </a:r>
            <a:r>
              <a:rPr lang="en-US" sz="4000">
                <a:highlight>
                  <a:srgbClr val="FFFF00"/>
                </a:highlight>
              </a:rPr>
              <a:t>an approximation</a:t>
            </a:r>
            <a:r>
              <a:rPr lang="en-US" sz="4000"/>
              <a:t>, and it </a:t>
            </a:r>
            <a:r>
              <a:rPr lang="en-US" sz="4000">
                <a:highlight>
                  <a:srgbClr val="FFFF00"/>
                </a:highlight>
              </a:rPr>
              <a:t>captures</a:t>
            </a:r>
            <a:r>
              <a:rPr lang="en-US" sz="4000"/>
              <a:t> the different </a:t>
            </a:r>
            <a:r>
              <a:rPr lang="en-US" sz="4000">
                <a:highlight>
                  <a:srgbClr val="FF0000"/>
                </a:highlight>
              </a:rPr>
              <a:t>properties of the system</a:t>
            </a:r>
            <a:r>
              <a:rPr lang="en-US" sz="4000"/>
              <a:t>. </a:t>
            </a:r>
            <a:endParaRPr lang="en-US" sz="4000"/>
          </a:p>
          <a:p>
            <a:pPr marL="0" indent="0" algn="just">
              <a:lnSpc>
                <a:spcPct val="100000"/>
              </a:lnSpc>
              <a:buFont typeface="Wingdings" panose="05000000000000000000" charset="0"/>
              <a:buNone/>
            </a:pPr>
            <a:endParaRPr lang="en-US" sz="4000"/>
          </a:p>
          <a:p>
            <a:pPr algn="just">
              <a:lnSpc>
                <a:spcPct val="100000"/>
              </a:lnSpc>
              <a:buFont typeface="Wingdings" panose="05000000000000000000" charset="0"/>
              <a:buChar char="v"/>
            </a:pPr>
            <a:r>
              <a:rPr lang="en-US" sz="4000"/>
              <a:t>It is a </a:t>
            </a:r>
            <a:r>
              <a:rPr lang="en-US" sz="4000">
                <a:highlight>
                  <a:srgbClr val="FFFF00"/>
                </a:highlight>
              </a:rPr>
              <a:t>scaled-down version</a:t>
            </a:r>
            <a:r>
              <a:rPr lang="en-US" sz="4000"/>
              <a:t> and is built with all the </a:t>
            </a:r>
            <a:r>
              <a:rPr lang="en-US" sz="4000">
                <a:highlight>
                  <a:srgbClr val="FF0000"/>
                </a:highlight>
              </a:rPr>
              <a:t>essential details</a:t>
            </a:r>
            <a:r>
              <a:rPr lang="en-US" sz="4000"/>
              <a:t> of the system.</a:t>
            </a:r>
            <a:endParaRPr lang="en-US" sz="4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3606" name="Title 153605"/>
          <p:cNvSpPr>
            <a:spLocks noGrp="1"/>
          </p:cNvSpPr>
          <p:nvPr>
            <p:ph type="title"/>
          </p:nvPr>
        </p:nvSpPr>
        <p:spPr>
          <a:xfrm>
            <a:off x="838200" y="365125"/>
            <a:ext cx="10515600" cy="523875"/>
          </a:xfrm>
        </p:spPr>
        <p:txBody>
          <a:bodyPr anchor="ctr" anchorCtr="0">
            <a:normAutofit fontScale="90000"/>
          </a:bodyPr>
          <a:p>
            <a:r>
              <a:rPr b="1"/>
              <a:t>Analysis of Architectural Models</a:t>
            </a:r>
            <a:endParaRPr b="1"/>
          </a:p>
        </p:txBody>
      </p:sp>
      <p:sp>
        <p:nvSpPr>
          <p:cNvPr id="153607" name="Text Placeholder 153606"/>
          <p:cNvSpPr>
            <a:spLocks noGrp="1"/>
          </p:cNvSpPr>
          <p:nvPr>
            <p:ph type="body" idx="1"/>
          </p:nvPr>
        </p:nvSpPr>
        <p:spPr>
          <a:xfrm>
            <a:off x="210820" y="3837305"/>
            <a:ext cx="11448415" cy="2717800"/>
          </a:xfrm>
        </p:spPr>
        <p:txBody>
          <a:bodyPr>
            <a:noAutofit/>
          </a:bodyPr>
          <a:p>
            <a:pPr marL="0" lvl="1"/>
            <a:r>
              <a:rPr sz="4000"/>
              <a:t>Formal architectural model can be </a:t>
            </a:r>
            <a:r>
              <a:rPr sz="4000">
                <a:highlight>
                  <a:srgbClr val="FFFF00"/>
                </a:highlight>
              </a:rPr>
              <a:t>examined for</a:t>
            </a:r>
            <a:r>
              <a:rPr lang="en-GB" sz="4000">
                <a:highlight>
                  <a:srgbClr val="FFFF00"/>
                </a:highlight>
              </a:rPr>
              <a:t>:</a:t>
            </a:r>
            <a:r>
              <a:rPr lang="en-GB" sz="4000"/>
              <a:t>  </a:t>
            </a:r>
            <a:endParaRPr lang="en-GB" sz="4000"/>
          </a:p>
          <a:p>
            <a:pPr marL="342900" lvl="1" indent="-571500">
              <a:buFont typeface="Wingdings" panose="05000000000000000000" charset="0"/>
              <a:buChar char="ü"/>
            </a:pPr>
            <a:r>
              <a:rPr lang="en-GB" sz="4000">
                <a:solidFill>
                  <a:srgbClr val="FF0000"/>
                </a:solidFill>
              </a:rPr>
              <a:t>I</a:t>
            </a:r>
            <a:r>
              <a:rPr sz="4000">
                <a:solidFill>
                  <a:srgbClr val="FF0000"/>
                </a:solidFill>
              </a:rPr>
              <a:t>nternal consistency</a:t>
            </a:r>
            <a:r>
              <a:rPr lang="en-GB" sz="4000">
                <a:solidFill>
                  <a:srgbClr val="FF0000"/>
                </a:solidFill>
              </a:rPr>
              <a:t>, </a:t>
            </a:r>
            <a:endParaRPr lang="en-GB" sz="4000">
              <a:solidFill>
                <a:srgbClr val="FF0000"/>
              </a:solidFill>
            </a:endParaRPr>
          </a:p>
          <a:p>
            <a:pPr marL="342900" lvl="1" indent="-571500">
              <a:buFont typeface="Wingdings" panose="05000000000000000000" charset="0"/>
              <a:buChar char="ü"/>
            </a:pPr>
            <a:r>
              <a:rPr lang="en-GB" sz="4000">
                <a:solidFill>
                  <a:srgbClr val="FF0000"/>
                </a:solidFill>
                <a:sym typeface="+mn-ea"/>
              </a:rPr>
              <a:t>C</a:t>
            </a:r>
            <a:r>
              <a:rPr sz="4000">
                <a:solidFill>
                  <a:srgbClr val="FF0000"/>
                </a:solidFill>
                <a:sym typeface="+mn-ea"/>
              </a:rPr>
              <a:t>onsistency with requirements</a:t>
            </a:r>
            <a:r>
              <a:rPr lang="en-GB" sz="4000">
                <a:solidFill>
                  <a:srgbClr val="FF0000"/>
                </a:solidFill>
              </a:rPr>
              <a:t> </a:t>
            </a:r>
            <a:r>
              <a:rPr sz="4000"/>
              <a:t> and </a:t>
            </a:r>
            <a:endParaRPr sz="4000"/>
          </a:p>
          <a:p>
            <a:pPr marL="342900" lvl="1" indent="-571500">
              <a:buFont typeface="Wingdings" panose="05000000000000000000" charset="0"/>
              <a:buChar char="ü"/>
            </a:pPr>
            <a:r>
              <a:rPr lang="en-GB" sz="4000">
                <a:solidFill>
                  <a:srgbClr val="FF0000"/>
                </a:solidFill>
              </a:rPr>
              <a:t>C</a:t>
            </a:r>
            <a:r>
              <a:rPr sz="4000">
                <a:solidFill>
                  <a:srgbClr val="FF0000"/>
                </a:solidFill>
              </a:rPr>
              <a:t>orrectness</a:t>
            </a:r>
            <a:endParaRPr sz="4000">
              <a:highlight>
                <a:srgbClr val="FFFF00"/>
              </a:highlight>
            </a:endParaRPr>
          </a:p>
        </p:txBody>
      </p:sp>
      <p:sp>
        <p:nvSpPr>
          <p:cNvPr id="3" name="Text Placeholder 153606"/>
          <p:cNvSpPr>
            <a:spLocks noGrp="1"/>
          </p:cNvSpPr>
          <p:nvPr/>
        </p:nvSpPr>
        <p:spPr>
          <a:xfrm>
            <a:off x="352425" y="889000"/>
            <a:ext cx="11448415" cy="29489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a:r>
              <a:rPr sz="3600" b="1">
                <a:sym typeface="+mn-ea"/>
              </a:rPr>
              <a:t>Analysis of Architectural Models</a:t>
            </a:r>
            <a:r>
              <a:rPr lang="en-GB" sz="3600"/>
              <a:t>  </a:t>
            </a:r>
            <a:endParaRPr lang="en-GB" sz="3600"/>
          </a:p>
          <a:p>
            <a:pPr marL="0" indent="0" algn="just">
              <a:buNone/>
            </a:pPr>
            <a:r>
              <a:rPr lang="en-GB" sz="4000">
                <a:highlight>
                  <a:srgbClr val="FFFF00"/>
                </a:highlight>
              </a:rPr>
              <a:t>A</a:t>
            </a:r>
            <a:r>
              <a:rPr sz="4000">
                <a:highlight>
                  <a:srgbClr val="FFFF00"/>
                </a:highlight>
              </a:rPr>
              <a:t>rchitecture analys</a:t>
            </a:r>
            <a:r>
              <a:rPr lang="en-GB" sz="4000">
                <a:highlight>
                  <a:srgbClr val="FFFF00"/>
                </a:highlight>
              </a:rPr>
              <a:t> </a:t>
            </a:r>
            <a:r>
              <a:rPr sz="4000">
                <a:highlight>
                  <a:srgbClr val="FFFF00"/>
                </a:highlight>
              </a:rPr>
              <a:t>is</a:t>
            </a:r>
            <a:r>
              <a:rPr lang="en-GB" sz="4000">
                <a:highlight>
                  <a:srgbClr val="FFFF00"/>
                </a:highlight>
              </a:rPr>
              <a:t> defined </a:t>
            </a:r>
            <a:r>
              <a:rPr sz="4000">
                <a:highlight>
                  <a:srgbClr val="FFFF00"/>
                </a:highlight>
              </a:rPr>
              <a:t>as the activity of discovering important system properties using the system's architectural models.</a:t>
            </a:r>
            <a:endParaRPr sz="4000">
              <a:highlight>
                <a:srgbClr val="FFFF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48385"/>
          </a:xfrm>
        </p:spPr>
        <p:txBody>
          <a:bodyPr>
            <a:normAutofit fontScale="90000"/>
          </a:bodyPr>
          <a:p>
            <a:r>
              <a:rPr lang="en-GB" altLang="en-US" b="1">
                <a:latin typeface="+mj-ea"/>
                <a:cs typeface="+mj-ea"/>
              </a:rPr>
              <a:t>Ways to Defining S</a:t>
            </a:r>
            <a:r>
              <a:rPr lang="en-US" b="1">
                <a:latin typeface="+mj-ea"/>
                <a:cs typeface="+mj-ea"/>
              </a:rPr>
              <a:t>oftware </a:t>
            </a:r>
            <a:r>
              <a:rPr lang="en-GB" altLang="en-US" b="1">
                <a:latin typeface="+mj-ea"/>
                <a:cs typeface="+mj-ea"/>
              </a:rPr>
              <a:t>A</a:t>
            </a:r>
            <a:r>
              <a:rPr lang="en-US" b="1">
                <a:latin typeface="+mj-ea"/>
                <a:cs typeface="+mj-ea"/>
              </a:rPr>
              <a:t>rchitecture </a:t>
            </a:r>
            <a:endParaRPr lang="en-US" b="1">
              <a:latin typeface="+mj-ea"/>
              <a:cs typeface="+mj-ea"/>
            </a:endParaRPr>
          </a:p>
        </p:txBody>
      </p:sp>
      <p:sp>
        <p:nvSpPr>
          <p:cNvPr id="3" name="Content Placeholder 2"/>
          <p:cNvSpPr>
            <a:spLocks noGrp="1"/>
          </p:cNvSpPr>
          <p:nvPr>
            <p:ph idx="1"/>
          </p:nvPr>
        </p:nvSpPr>
        <p:spPr/>
        <p:txBody>
          <a:bodyPr>
            <a:noAutofit/>
          </a:bodyPr>
          <a:p>
            <a:pPr algn="just">
              <a:buFont typeface="Wingdings" panose="05000000000000000000" charset="0"/>
              <a:buChar char="Ø"/>
            </a:pPr>
            <a:r>
              <a:rPr lang="en-US" sz="3200"/>
              <a:t>UML (Unified Modeling Language) − UML is one of object-oriented solutions used in software modeling and design.</a:t>
            </a:r>
            <a:endParaRPr lang="en-US" sz="3200"/>
          </a:p>
          <a:p>
            <a:pPr algn="just">
              <a:buFont typeface="Wingdings" panose="05000000000000000000" charset="0"/>
              <a:buChar char="Ø"/>
            </a:pPr>
            <a:endParaRPr lang="en-US" sz="3200"/>
          </a:p>
          <a:p>
            <a:pPr algn="just">
              <a:buFont typeface="Wingdings" panose="05000000000000000000" charset="0"/>
              <a:buChar char="Ø"/>
            </a:pPr>
            <a:r>
              <a:rPr lang="en-US" sz="3200"/>
              <a:t>Architecture View Model (4+1 view model) − Architecture view model represents the functional and non-functional requirements of software application.</a:t>
            </a:r>
            <a:endParaRPr lang="en-US" sz="3200"/>
          </a:p>
          <a:p>
            <a:pPr algn="just">
              <a:buFont typeface="Wingdings" panose="05000000000000000000" charset="0"/>
              <a:buChar char="Ø"/>
            </a:pPr>
            <a:endParaRPr lang="en-US" sz="3200"/>
          </a:p>
          <a:p>
            <a:pPr algn="just">
              <a:buFont typeface="Wingdings" panose="05000000000000000000" charset="0"/>
              <a:buChar char="Ø"/>
            </a:pPr>
            <a:r>
              <a:rPr lang="en-US" sz="3200"/>
              <a:t>ADL (Architecture Description Language) − ADL defines the software architecture formally and semantically.</a:t>
            </a:r>
            <a:endParaRPr 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840"/>
            <a:ext cx="10515600" cy="716915"/>
          </a:xfrm>
        </p:spPr>
        <p:txBody>
          <a:bodyPr>
            <a:normAutofit fontScale="90000"/>
          </a:bodyPr>
          <a:lstStyle/>
          <a:p>
            <a:r>
              <a:rPr lang="en-US" sz="4000" b="1" dirty="0">
                <a:latin typeface="Söhne"/>
              </a:rPr>
              <a:t>Requirement Analysis and Specification</a:t>
            </a:r>
            <a:endParaRPr lang="en-US" sz="4000" b="1" dirty="0">
              <a:latin typeface="Söhne"/>
            </a:endParaRPr>
          </a:p>
        </p:txBody>
      </p:sp>
      <p:sp>
        <p:nvSpPr>
          <p:cNvPr id="3" name="Content Placeholder 2"/>
          <p:cNvSpPr>
            <a:spLocks noGrp="1"/>
          </p:cNvSpPr>
          <p:nvPr>
            <p:ph idx="1"/>
          </p:nvPr>
        </p:nvSpPr>
        <p:spPr>
          <a:xfrm>
            <a:off x="596265" y="833755"/>
            <a:ext cx="11092180" cy="5765800"/>
          </a:xfrm>
        </p:spPr>
        <p:txBody>
          <a:bodyPr>
            <a:normAutofit fontScale="92500" lnSpcReduction="10000"/>
          </a:bodyPr>
          <a:lstStyle/>
          <a:p>
            <a:pPr algn="just">
              <a:buFont typeface="Arial" panose="020B0604020202020204" pitchFamily="34" charset="0"/>
              <a:buChar char="–"/>
            </a:pPr>
            <a:r>
              <a:rPr lang="en-US" dirty="0"/>
              <a:t>The </a:t>
            </a:r>
            <a:r>
              <a:rPr lang="en-US" dirty="0">
                <a:highlight>
                  <a:srgbClr val="FFFF00"/>
                </a:highlight>
              </a:rPr>
              <a:t>most important</a:t>
            </a:r>
            <a:r>
              <a:rPr lang="en-US" dirty="0"/>
              <a:t> phase of software development and should not be omitted under any condition</a:t>
            </a:r>
            <a:endParaRPr lang="en-US" dirty="0"/>
          </a:p>
          <a:p>
            <a:pPr algn="just">
              <a:buFont typeface="Arial" panose="020B0604020202020204" pitchFamily="34" charset="0"/>
              <a:buChar char="–"/>
            </a:pPr>
            <a:r>
              <a:rPr lang="en-US" dirty="0"/>
              <a:t>Major problem of </a:t>
            </a:r>
            <a:r>
              <a:rPr lang="en-US" dirty="0">
                <a:highlight>
                  <a:srgbClr val="FFFF00"/>
                </a:highlight>
              </a:rPr>
              <a:t>software defects</a:t>
            </a:r>
            <a:r>
              <a:rPr lang="en-US" dirty="0"/>
              <a:t> </a:t>
            </a:r>
            <a:r>
              <a:rPr lang="en-GB" altLang="en-US" dirty="0"/>
              <a:t>is </a:t>
            </a:r>
            <a:r>
              <a:rPr lang="en-US" dirty="0"/>
              <a:t>due to </a:t>
            </a:r>
            <a:r>
              <a:rPr lang="en-US" dirty="0">
                <a:highlight>
                  <a:srgbClr val="FF0000"/>
                </a:highlight>
              </a:rPr>
              <a:t>wrong specifications</a:t>
            </a:r>
            <a:endParaRPr lang="en-US" dirty="0"/>
          </a:p>
          <a:p>
            <a:pPr algn="just">
              <a:buFont typeface="Arial" panose="020B0604020202020204" pitchFamily="34" charset="0"/>
              <a:buChar char="–"/>
            </a:pPr>
            <a:r>
              <a:rPr lang="en-US" dirty="0"/>
              <a:t>The result of this phase is the </a:t>
            </a:r>
            <a:r>
              <a:rPr lang="en-US" dirty="0">
                <a:solidFill>
                  <a:srgbClr val="0070C0"/>
                </a:solidFill>
              </a:rPr>
              <a:t>software requirements specifications document</a:t>
            </a:r>
            <a:r>
              <a:rPr lang="en-US" dirty="0"/>
              <a:t> </a:t>
            </a:r>
            <a:r>
              <a:rPr lang="en-US" b="1" dirty="0"/>
              <a:t>(SRS) </a:t>
            </a:r>
            <a:r>
              <a:rPr lang="en-US" dirty="0"/>
              <a:t>that serves as the starting point for the next phase of software development, namely, software design</a:t>
            </a:r>
            <a:endParaRPr lang="en-US" dirty="0"/>
          </a:p>
          <a:p>
            <a:pPr algn="just">
              <a:buFont typeface="Arial" panose="020B0604020202020204" pitchFamily="34" charset="0"/>
              <a:buChar char="–"/>
            </a:pPr>
            <a:r>
              <a:rPr lang="en-US" b="1" dirty="0">
                <a:solidFill>
                  <a:srgbClr val="0070C0"/>
                </a:solidFill>
                <a:sym typeface="+mn-ea"/>
              </a:rPr>
              <a:t>SRS</a:t>
            </a:r>
            <a:r>
              <a:rPr lang="en-GB" altLang="en-US" b="1" dirty="0">
                <a:solidFill>
                  <a:srgbClr val="0070C0"/>
                </a:solidFill>
                <a:sym typeface="+mn-ea"/>
              </a:rPr>
              <a:t>:</a:t>
            </a:r>
            <a:r>
              <a:rPr lang="en-GB" altLang="en-US" b="1" dirty="0">
                <a:sym typeface="+mn-ea"/>
              </a:rPr>
              <a:t> </a:t>
            </a:r>
            <a:r>
              <a:rPr lang="en-GB" altLang="en-US" dirty="0"/>
              <a:t>F</a:t>
            </a:r>
            <a:r>
              <a:rPr lang="en-US" dirty="0"/>
              <a:t>ocuses only on </a:t>
            </a:r>
            <a:r>
              <a:rPr lang="en-US" dirty="0">
                <a:highlight>
                  <a:srgbClr val="FFFF00"/>
                </a:highlight>
              </a:rPr>
              <a:t>what the software system should do</a:t>
            </a:r>
            <a:r>
              <a:rPr lang="en-US" dirty="0"/>
              <a:t> and </a:t>
            </a:r>
            <a:r>
              <a:rPr lang="en-US" dirty="0">
                <a:highlight>
                  <a:srgbClr val="FF0000"/>
                </a:highlight>
              </a:rPr>
              <a:t>not on how</a:t>
            </a:r>
            <a:r>
              <a:rPr lang="en-US" dirty="0"/>
              <a:t> it should be done; that is, implementation details are not allowed to affect this phase.</a:t>
            </a:r>
            <a:endParaRPr lang="en-US" dirty="0"/>
          </a:p>
          <a:p>
            <a:pPr algn="just">
              <a:buFont typeface="Arial" panose="020B0604020202020204" pitchFamily="34" charset="0"/>
              <a:buChar char="–"/>
            </a:pPr>
            <a:r>
              <a:rPr lang="en-US" dirty="0"/>
              <a:t>Once requirements have been captured, they are </a:t>
            </a:r>
            <a:r>
              <a:rPr lang="en-US" b="1" dirty="0"/>
              <a:t>analyzed</a:t>
            </a:r>
            <a:r>
              <a:rPr lang="en-US" dirty="0"/>
              <a:t> </a:t>
            </a:r>
            <a:r>
              <a:rPr lang="en-US" dirty="0">
                <a:solidFill>
                  <a:schemeClr val="tx1"/>
                </a:solidFill>
                <a:highlight>
                  <a:srgbClr val="FF0000"/>
                </a:highlight>
              </a:rPr>
              <a:t>for determining</a:t>
            </a:r>
            <a:r>
              <a:rPr lang="en-US" dirty="0"/>
              <a:t> </a:t>
            </a:r>
            <a:r>
              <a:rPr lang="en-US" b="1" i="1" dirty="0"/>
              <a:t>priorities</a:t>
            </a:r>
            <a:r>
              <a:rPr lang="en-US" dirty="0"/>
              <a:t>, </a:t>
            </a:r>
            <a:r>
              <a:rPr lang="en-US" b="1" i="1" dirty="0"/>
              <a:t>dependencies</a:t>
            </a:r>
            <a:r>
              <a:rPr lang="en-US" dirty="0"/>
              <a:t>, </a:t>
            </a:r>
            <a:r>
              <a:rPr lang="en-US" b="1" i="1" dirty="0"/>
              <a:t>versions</a:t>
            </a:r>
            <a:r>
              <a:rPr lang="en-US" dirty="0"/>
              <a:t>, </a:t>
            </a:r>
            <a:r>
              <a:rPr lang="en-US" b="1" i="1" dirty="0"/>
              <a:t>schedule formation</a:t>
            </a:r>
            <a:r>
              <a:rPr lang="en-US" dirty="0"/>
              <a:t>, </a:t>
            </a:r>
            <a:r>
              <a:rPr lang="en-US" b="1" i="1" dirty="0"/>
              <a:t>staff size determination</a:t>
            </a:r>
            <a:r>
              <a:rPr lang="en-US" dirty="0"/>
              <a:t>, </a:t>
            </a:r>
            <a:r>
              <a:rPr lang="en-US" b="1" i="1" dirty="0"/>
              <a:t>project cost estimation</a:t>
            </a:r>
            <a:r>
              <a:rPr lang="en-US" dirty="0"/>
              <a:t>, and </a:t>
            </a:r>
            <a:r>
              <a:rPr lang="en-US" dirty="0">
                <a:highlight>
                  <a:srgbClr val="FF0000"/>
                </a:highlight>
              </a:rPr>
              <a:t>analyzing nonfunctional</a:t>
            </a:r>
            <a:r>
              <a:rPr lang="en-US" dirty="0"/>
              <a:t> requirements. </a:t>
            </a:r>
            <a:endParaRPr lang="en-US" dirty="0"/>
          </a:p>
          <a:p>
            <a:pPr algn="just">
              <a:buFont typeface="Arial" panose="020B0604020202020204" pitchFamily="34" charset="0"/>
              <a:buChar char="–"/>
            </a:pPr>
            <a:r>
              <a:rPr lang="en-US" dirty="0"/>
              <a:t>After analysis, the requirements are </a:t>
            </a:r>
            <a:r>
              <a:rPr lang="en-US" dirty="0">
                <a:highlight>
                  <a:srgbClr val="FF0000"/>
                </a:highlight>
              </a:rPr>
              <a:t>modeled</a:t>
            </a:r>
            <a:r>
              <a:rPr lang="en-US" dirty="0"/>
              <a:t> using unified modeling language diagrams, entity-relationship diagrams, data flow diagrams, or formal methods.</a:t>
            </a:r>
            <a:endParaRPr lang="en-US" dirty="0"/>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GB" altLang="en-US"/>
              <a:t>Example of a Model</a:t>
            </a:r>
            <a:endParaRPr lang="en-GB" altLang="en-US"/>
          </a:p>
        </p:txBody>
      </p:sp>
      <p:pic>
        <p:nvPicPr>
          <p:cNvPr id="4" name="Content Placeholder 3"/>
          <p:cNvPicPr>
            <a:picLocks noChangeAspect="1"/>
          </p:cNvPicPr>
          <p:nvPr>
            <p:ph idx="1"/>
          </p:nvPr>
        </p:nvPicPr>
        <p:blipFill>
          <a:blip r:embed="rId1"/>
          <a:stretch>
            <a:fillRect/>
          </a:stretch>
        </p:blipFill>
        <p:spPr>
          <a:xfrm>
            <a:off x="1179195" y="1830070"/>
            <a:ext cx="10720705" cy="4391660"/>
          </a:xfrm>
          <a:prstGeom prst="rect">
            <a:avLst/>
          </a:prstGeom>
        </p:spPr>
      </p:pic>
      <p:sp>
        <p:nvSpPr>
          <p:cNvPr id="6" name="Text Box 5"/>
          <p:cNvSpPr txBox="1"/>
          <p:nvPr/>
        </p:nvSpPr>
        <p:spPr>
          <a:xfrm>
            <a:off x="2348865" y="6360795"/>
            <a:ext cx="6096000" cy="368300"/>
          </a:xfrm>
          <a:prstGeom prst="rect">
            <a:avLst/>
          </a:prstGeom>
          <a:noFill/>
        </p:spPr>
        <p:txBody>
          <a:bodyPr wrap="square" rtlCol="0" anchor="t">
            <a:spAutoFit/>
          </a:bodyPr>
          <a:p>
            <a:r>
              <a:rPr lang="en-US" b="1"/>
              <a:t>Box-and-line diagram</a:t>
            </a:r>
            <a:endParaRPr 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5654" name="Title 155653"/>
          <p:cNvSpPr>
            <a:spLocks noGrp="1"/>
          </p:cNvSpPr>
          <p:nvPr>
            <p:ph type="title"/>
          </p:nvPr>
        </p:nvSpPr>
        <p:spPr>
          <a:xfrm>
            <a:off x="838200" y="365125"/>
            <a:ext cx="10515600" cy="770890"/>
          </a:xfrm>
        </p:spPr>
        <p:txBody>
          <a:bodyPr anchor="ctr" anchorCtr="0"/>
          <a:p>
            <a:r>
              <a:rPr b="1"/>
              <a:t>Analysis of Architectural Models (cont’d)</a:t>
            </a:r>
            <a:endParaRPr b="1"/>
          </a:p>
        </p:txBody>
      </p:sp>
      <p:sp>
        <p:nvSpPr>
          <p:cNvPr id="155655" name="Text Placeholder 155654"/>
          <p:cNvSpPr>
            <a:spLocks noGrp="1"/>
          </p:cNvSpPr>
          <p:nvPr>
            <p:ph type="body" idx="1"/>
          </p:nvPr>
        </p:nvSpPr>
        <p:spPr>
          <a:xfrm>
            <a:off x="692785" y="1136650"/>
            <a:ext cx="10967720" cy="5180330"/>
          </a:xfrm>
        </p:spPr>
        <p:txBody>
          <a:bodyPr>
            <a:normAutofit/>
          </a:bodyPr>
          <a:p>
            <a:r>
              <a:rPr sz="4000">
                <a:sym typeface="+mn-ea"/>
              </a:rPr>
              <a:t>An analysis on a formal model can </a:t>
            </a:r>
            <a:r>
              <a:rPr sz="4000">
                <a:highlight>
                  <a:srgbClr val="FFFF00"/>
                </a:highlight>
                <a:sym typeface="+mn-ea"/>
              </a:rPr>
              <a:t>reveal</a:t>
            </a:r>
            <a:endParaRPr sz="3600"/>
          </a:p>
          <a:p>
            <a:pPr marL="1200150" lvl="1" indent="-742950">
              <a:buFont typeface="+mj-lt"/>
              <a:buAutoNum type="romanLcPeriod"/>
            </a:pPr>
            <a:r>
              <a:rPr sz="3600">
                <a:sym typeface="+mn-ea"/>
              </a:rPr>
              <a:t>Component mismatch</a:t>
            </a:r>
            <a:endParaRPr sz="3600"/>
          </a:p>
          <a:p>
            <a:pPr marL="1200150" lvl="1" indent="-742950">
              <a:buFont typeface="+mj-lt"/>
              <a:buAutoNum type="romanLcPeriod"/>
            </a:pPr>
            <a:r>
              <a:rPr sz="3600">
                <a:sym typeface="+mn-ea"/>
              </a:rPr>
              <a:t>Incomplete specifications</a:t>
            </a:r>
            <a:endParaRPr sz="3600"/>
          </a:p>
          <a:p>
            <a:pPr marL="1200150" lvl="1" indent="-742950">
              <a:buFont typeface="+mj-lt"/>
              <a:buAutoNum type="romanLcPeriod"/>
            </a:pPr>
            <a:r>
              <a:rPr sz="3600">
                <a:sym typeface="+mn-ea"/>
              </a:rPr>
              <a:t>Undesired communication patterns</a:t>
            </a:r>
            <a:endParaRPr sz="3600"/>
          </a:p>
          <a:p>
            <a:pPr marL="1200150" lvl="1" indent="-742950">
              <a:buFont typeface="+mj-lt"/>
              <a:buAutoNum type="romanLcPeriod"/>
            </a:pPr>
            <a:r>
              <a:rPr sz="3600">
                <a:sym typeface="+mn-ea"/>
              </a:rPr>
              <a:t>Deadlocks</a:t>
            </a:r>
            <a:endParaRPr sz="3600"/>
          </a:p>
          <a:p>
            <a:pPr marL="1200150" lvl="1" indent="-742950">
              <a:buFont typeface="+mj-lt"/>
              <a:buAutoNum type="romanLcPeriod"/>
            </a:pPr>
            <a:r>
              <a:rPr sz="3600">
                <a:sym typeface="+mn-ea"/>
              </a:rPr>
              <a:t>Security flaws</a:t>
            </a:r>
            <a:endParaRPr sz="3600">
              <a:sym typeface="+mn-ea"/>
            </a:endParaRPr>
          </a:p>
          <a:p>
            <a:pPr lvl="0"/>
            <a:r>
              <a:rPr sz="3555">
                <a:sym typeface="+mn-ea"/>
              </a:rPr>
              <a:t>It can be used for size and development time </a:t>
            </a:r>
            <a:r>
              <a:rPr sz="3555">
                <a:highlight>
                  <a:srgbClr val="FFFF00"/>
                </a:highlight>
                <a:sym typeface="+mn-ea"/>
              </a:rPr>
              <a:t>estimations</a:t>
            </a:r>
            <a:endParaRPr sz="3555">
              <a:highlight>
                <a:srgbClr val="FFFF00"/>
              </a:highlight>
            </a:endParaRPr>
          </a:p>
          <a:p>
            <a:pPr marL="457200" lvl="1" indent="0">
              <a:buFont typeface="+mj-lt"/>
              <a:buNone/>
            </a:pPr>
            <a:endParaRPr sz="3555"/>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7702" name="Title 157701"/>
          <p:cNvSpPr>
            <a:spLocks noGrp="1"/>
          </p:cNvSpPr>
          <p:nvPr>
            <p:ph type="title"/>
          </p:nvPr>
        </p:nvSpPr>
        <p:spPr>
          <a:xfrm>
            <a:off x="838200" y="146685"/>
            <a:ext cx="10515600" cy="786765"/>
          </a:xfrm>
        </p:spPr>
        <p:txBody>
          <a:bodyPr anchor="ctr" anchorCtr="0"/>
          <a:p>
            <a:r>
              <a:rPr b="1"/>
              <a:t>Evolution and Maintenance</a:t>
            </a:r>
            <a:endParaRPr b="1"/>
          </a:p>
        </p:txBody>
      </p:sp>
      <p:sp>
        <p:nvSpPr>
          <p:cNvPr id="157703" name="Text Placeholder 157702"/>
          <p:cNvSpPr>
            <a:spLocks noGrp="1"/>
          </p:cNvSpPr>
          <p:nvPr>
            <p:ph type="body" idx="1"/>
          </p:nvPr>
        </p:nvSpPr>
        <p:spPr>
          <a:xfrm>
            <a:off x="328295" y="932815"/>
            <a:ext cx="11536045" cy="5546725"/>
          </a:xfrm>
        </p:spPr>
        <p:txBody>
          <a:bodyPr>
            <a:noAutofit/>
          </a:bodyPr>
          <a:p>
            <a:pPr algn="just"/>
            <a:r>
              <a:rPr sz="3200"/>
              <a:t>All activities that chronologically follow the release of an application</a:t>
            </a:r>
            <a:endParaRPr sz="3200"/>
          </a:p>
          <a:p>
            <a:pPr algn="just"/>
            <a:r>
              <a:rPr sz="3200"/>
              <a:t>Software will evolve</a:t>
            </a:r>
            <a:endParaRPr sz="3200"/>
          </a:p>
          <a:p>
            <a:pPr lvl="1" algn="just">
              <a:buFont typeface="Wingdings" panose="05000000000000000000" charset="0"/>
              <a:buChar char="ü"/>
            </a:pPr>
            <a:r>
              <a:rPr sz="3200"/>
              <a:t>Regardless of whether one is using an </a:t>
            </a:r>
            <a:br>
              <a:rPr sz="3200"/>
            </a:br>
            <a:r>
              <a:rPr sz="3200"/>
              <a:t>architecture-centric development process or not </a:t>
            </a:r>
            <a:endParaRPr sz="3200"/>
          </a:p>
          <a:p>
            <a:pPr algn="just"/>
            <a:r>
              <a:rPr sz="3200"/>
              <a:t>The traditional software engineering approach to maintenance is largely ad hoc </a:t>
            </a:r>
            <a:endParaRPr sz="3200"/>
          </a:p>
          <a:p>
            <a:pPr lvl="1" algn="just">
              <a:buFont typeface="Wingdings" panose="05000000000000000000" charset="0"/>
              <a:buChar char="ü"/>
            </a:pPr>
            <a:r>
              <a:rPr sz="3200"/>
              <a:t>Risk of architectural decay and overall quality degradation</a:t>
            </a:r>
            <a:endParaRPr sz="3200"/>
          </a:p>
          <a:p>
            <a:pPr algn="just"/>
            <a:r>
              <a:rPr sz="3200"/>
              <a:t>Architecture-centric approach </a:t>
            </a:r>
            <a:endParaRPr sz="3200"/>
          </a:p>
          <a:p>
            <a:pPr lvl="1" algn="just">
              <a:buFont typeface="Wingdings" panose="05000000000000000000" charset="0"/>
              <a:buChar char="ü"/>
            </a:pPr>
            <a:r>
              <a:rPr sz="3200"/>
              <a:t>Sustained focus on an explicit, substantive, modifiable, faithful architectural model</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59750" name="Title 159749"/>
          <p:cNvSpPr>
            <a:spLocks noGrp="1"/>
          </p:cNvSpPr>
          <p:nvPr>
            <p:ph type="title"/>
          </p:nvPr>
        </p:nvSpPr>
        <p:spPr/>
        <p:txBody>
          <a:bodyPr anchor="ctr" anchorCtr="0"/>
          <a:p>
            <a:r>
              <a:rPr b="1"/>
              <a:t>Architecture-Centric Evolution Process</a:t>
            </a:r>
            <a:endParaRPr b="1"/>
          </a:p>
        </p:txBody>
      </p:sp>
      <p:sp>
        <p:nvSpPr>
          <p:cNvPr id="159751" name="Text Placeholder 159750"/>
          <p:cNvSpPr>
            <a:spLocks noGrp="1"/>
          </p:cNvSpPr>
          <p:nvPr>
            <p:ph type="body" idx="1"/>
          </p:nvPr>
        </p:nvSpPr>
        <p:spPr/>
        <p:txBody>
          <a:bodyPr/>
          <a:p>
            <a:r>
              <a:t>Motivation</a:t>
            </a:r>
          </a:p>
          <a:p>
            <a:r>
              <a:t>Evaluation or assessment</a:t>
            </a:r>
          </a:p>
          <a:p>
            <a:r>
              <a:t>Design and choice of approach</a:t>
            </a:r>
          </a:p>
          <a:p>
            <a:r>
              <a:t>Action</a:t>
            </a:r>
          </a:p>
          <a:p>
            <a:pPr lvl="1"/>
            <a:r>
              <a:t>includes preparation for the next round of adaptation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61796" name="Title 161795"/>
          <p:cNvSpPr>
            <a:spLocks noGrp="1"/>
          </p:cNvSpPr>
          <p:nvPr>
            <p:ph type="title"/>
          </p:nvPr>
        </p:nvSpPr>
        <p:spPr/>
        <p:txBody>
          <a:bodyPr anchor="ctr" anchorCtr="0"/>
          <a:p>
            <a:r>
              <a:rPr b="1"/>
              <a:t>Processes</a:t>
            </a:r>
            <a:endParaRPr b="1"/>
          </a:p>
        </p:txBody>
      </p:sp>
      <p:sp>
        <p:nvSpPr>
          <p:cNvPr id="161797" name="Text Placeholder 161796"/>
          <p:cNvSpPr>
            <a:spLocks noGrp="1"/>
          </p:cNvSpPr>
          <p:nvPr>
            <p:ph type="body" idx="1"/>
          </p:nvPr>
        </p:nvSpPr>
        <p:spPr/>
        <p:txBody>
          <a:bodyPr/>
          <a:p>
            <a:r>
              <a:t>Traditional software process discussions make the process activities the focal point </a:t>
            </a:r>
          </a:p>
          <a:p>
            <a:r>
              <a:t>In architecture-centric software engineering the product becomes the focal point </a:t>
            </a:r>
          </a:p>
          <a:p>
            <a:r>
              <a:t>No single “right” software process for architecture-centric software engineering exists</a:t>
            </a:r>
          </a:p>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sym typeface="+mn-ea"/>
              </a:rPr>
              <a:t>Context of Software Architecture and Design</a:t>
            </a:r>
            <a:endParaRPr lang="en-US"/>
          </a:p>
        </p:txBody>
      </p:sp>
      <p:sp>
        <p:nvSpPr>
          <p:cNvPr id="3" name="Content Placeholder 2"/>
          <p:cNvSpPr>
            <a:spLocks noGrp="1"/>
          </p:cNvSpPr>
          <p:nvPr>
            <p:ph idx="1"/>
          </p:nvPr>
        </p:nvSpPr>
        <p:spPr/>
        <p:txBody>
          <a:bodyPr>
            <a:normAutofit fontScale="25000"/>
          </a:bodyPr>
          <a:p>
            <a:pPr marL="514350" indent="-514350" algn="just">
              <a:lnSpc>
                <a:spcPct val="100000"/>
              </a:lnSpc>
              <a:buFont typeface="+mj-lt"/>
              <a:buAutoNum type="romanLcPeriod"/>
            </a:pPr>
            <a:r>
              <a:rPr lang="en-US" sz="11200" b="1"/>
              <a:t>Technical</a:t>
            </a:r>
            <a:r>
              <a:rPr lang="en-GB" altLang="en-US" sz="11200" b="1"/>
              <a:t>:</a:t>
            </a:r>
            <a:r>
              <a:rPr lang="en-GB" altLang="en-US" sz="11200"/>
              <a:t> </a:t>
            </a:r>
            <a:r>
              <a:rPr lang="en-US" sz="11200"/>
              <a:t>What technical role does the software architecture play in the system or systems of which it’s a part? </a:t>
            </a:r>
            <a:endParaRPr lang="en-US" sz="11200"/>
          </a:p>
          <a:p>
            <a:pPr marL="514350" indent="-514350" algn="just">
              <a:lnSpc>
                <a:spcPct val="100000"/>
              </a:lnSpc>
              <a:buFont typeface="+mj-lt"/>
              <a:buAutoNum type="romanLcPeriod"/>
            </a:pPr>
            <a:r>
              <a:rPr lang="en-US" sz="11200" b="1"/>
              <a:t>Project life cycle</a:t>
            </a:r>
            <a:r>
              <a:rPr lang="en-GB" altLang="en-US" sz="11200" b="1"/>
              <a:t>:</a:t>
            </a:r>
            <a:r>
              <a:rPr lang="en-US" sz="11200"/>
              <a:t> How does a software architecture relate to the other phases of a software development life cycle?</a:t>
            </a:r>
            <a:endParaRPr lang="en-US" sz="11200"/>
          </a:p>
          <a:p>
            <a:pPr marL="514350" indent="-514350" algn="just">
              <a:lnSpc>
                <a:spcPct val="100000"/>
              </a:lnSpc>
              <a:buFont typeface="+mj-lt"/>
              <a:buAutoNum type="romanLcPeriod"/>
            </a:pPr>
            <a:r>
              <a:rPr lang="en-US" sz="11200" b="1"/>
              <a:t>Business</a:t>
            </a:r>
            <a:r>
              <a:rPr lang="en-GB" altLang="en-US" sz="11200" b="1"/>
              <a:t>:</a:t>
            </a:r>
            <a:r>
              <a:rPr lang="en-GB" altLang="en-US" sz="11200"/>
              <a:t> </a:t>
            </a:r>
            <a:r>
              <a:rPr lang="en-US" sz="11200"/>
              <a:t>How does the presence of a software architecture affect an organization’s business environment?</a:t>
            </a:r>
            <a:endParaRPr lang="en-US" sz="11200"/>
          </a:p>
          <a:p>
            <a:pPr marL="514350" indent="-514350" algn="just">
              <a:lnSpc>
                <a:spcPct val="100000"/>
              </a:lnSpc>
              <a:buFont typeface="+mj-lt"/>
              <a:buAutoNum type="romanLcPeriod"/>
            </a:pPr>
            <a:r>
              <a:rPr lang="en-US" sz="11200" b="1"/>
              <a:t>Professional</a:t>
            </a:r>
            <a:r>
              <a:rPr lang="en-GB" altLang="en-US" sz="11200" b="1"/>
              <a:t>:</a:t>
            </a:r>
            <a:r>
              <a:rPr lang="en-US" sz="11200"/>
              <a:t> What is the role of a software architect in an organization or a development project?</a:t>
            </a:r>
            <a:endParaRPr lang="en-US" sz="1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73125"/>
          </a:xfrm>
        </p:spPr>
        <p:txBody>
          <a:bodyPr/>
          <a:p>
            <a:r>
              <a:rPr lang="en-US" b="1"/>
              <a:t>Technical Context</a:t>
            </a:r>
            <a:endParaRPr lang="en-US" b="1"/>
          </a:p>
        </p:txBody>
      </p:sp>
      <p:sp>
        <p:nvSpPr>
          <p:cNvPr id="3" name="Content Placeholder 2"/>
          <p:cNvSpPr>
            <a:spLocks noGrp="1"/>
          </p:cNvSpPr>
          <p:nvPr>
            <p:ph idx="1"/>
          </p:nvPr>
        </p:nvSpPr>
        <p:spPr>
          <a:xfrm>
            <a:off x="838200" y="1238250"/>
            <a:ext cx="10515600" cy="4939030"/>
          </a:xfrm>
        </p:spPr>
        <p:txBody>
          <a:bodyPr>
            <a:normAutofit lnSpcReduction="20000"/>
          </a:bodyPr>
          <a:p>
            <a:pPr>
              <a:lnSpc>
                <a:spcPct val="100000"/>
              </a:lnSpc>
            </a:pPr>
            <a:r>
              <a:rPr lang="en-US"/>
              <a:t>The most important technical context factor is the set of quality attributes that the architecture can help to achieve.</a:t>
            </a:r>
            <a:endParaRPr lang="en-US"/>
          </a:p>
          <a:p>
            <a:pPr>
              <a:lnSpc>
                <a:spcPct val="100000"/>
              </a:lnSpc>
            </a:pPr>
            <a:r>
              <a:rPr lang="en-US"/>
              <a:t>The architecture’s current technical environment is also an important factor.</a:t>
            </a:r>
            <a:endParaRPr lang="en-US"/>
          </a:p>
          <a:p>
            <a:pPr>
              <a:lnSpc>
                <a:spcPct val="100000"/>
              </a:lnSpc>
            </a:pPr>
            <a:r>
              <a:rPr lang="en-US"/>
              <a:t>Standard industry practices</a:t>
            </a:r>
            <a:endParaRPr lang="en-US"/>
          </a:p>
          <a:p>
            <a:pPr>
              <a:lnSpc>
                <a:spcPct val="100000"/>
              </a:lnSpc>
            </a:pPr>
            <a:r>
              <a:rPr lang="en-US"/>
              <a:t>Software engineering techniques prevalent in the architect’s professional community.</a:t>
            </a:r>
            <a:endParaRPr lang="en-US"/>
          </a:p>
          <a:p>
            <a:pPr>
              <a:lnSpc>
                <a:spcPct val="100000"/>
              </a:lnSpc>
            </a:pPr>
            <a:r>
              <a:rPr lang="en-US"/>
              <a:t>Today’s information systems are web-based, object-oriented, service-oriented, mobility-aware, cloud-based, social-networking-friendly.</a:t>
            </a:r>
            <a:endParaRPr lang="en-US"/>
          </a:p>
          <a:p>
            <a:pPr>
              <a:lnSpc>
                <a:spcPct val="100000"/>
              </a:lnSpc>
            </a:pPr>
            <a:r>
              <a:rPr lang="en-US"/>
              <a:t>It wasn’t always so.</a:t>
            </a:r>
            <a:endParaRPr lang="en-US"/>
          </a:p>
          <a:p>
            <a:pPr>
              <a:lnSpc>
                <a:spcPct val="100000"/>
              </a:lnSpc>
            </a:pPr>
            <a:r>
              <a:rPr lang="en-US"/>
              <a:t>It won’t be so ten years from now.</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68655"/>
          </a:xfrm>
        </p:spPr>
        <p:txBody>
          <a:bodyPr>
            <a:normAutofit fontScale="90000"/>
          </a:bodyPr>
          <a:p>
            <a:r>
              <a:rPr lang="en-US" b="1"/>
              <a:t> Project Life-</a:t>
            </a:r>
            <a:r>
              <a:rPr lang="en-GB" altLang="en-US" b="1"/>
              <a:t>C</a:t>
            </a:r>
            <a:r>
              <a:rPr lang="en-US" b="1"/>
              <a:t>ycle Context</a:t>
            </a:r>
            <a:endParaRPr lang="en-US" b="1"/>
          </a:p>
        </p:txBody>
      </p:sp>
      <p:sp>
        <p:nvSpPr>
          <p:cNvPr id="3" name="Content Placeholder 2"/>
          <p:cNvSpPr>
            <a:spLocks noGrp="1"/>
          </p:cNvSpPr>
          <p:nvPr>
            <p:ph idx="1"/>
          </p:nvPr>
        </p:nvSpPr>
        <p:spPr>
          <a:xfrm>
            <a:off x="838200" y="1183640"/>
            <a:ext cx="10515600" cy="5183505"/>
          </a:xfrm>
        </p:spPr>
        <p:txBody>
          <a:bodyPr>
            <a:noAutofit/>
          </a:bodyPr>
          <a:p>
            <a:pPr>
              <a:lnSpc>
                <a:spcPct val="100000"/>
              </a:lnSpc>
            </a:pPr>
            <a:r>
              <a:rPr lang="en-US" sz="2700"/>
              <a:t>Software development processes are standard approaches for developing software systems.</a:t>
            </a:r>
            <a:endParaRPr lang="en-US" sz="2700"/>
          </a:p>
          <a:p>
            <a:pPr>
              <a:lnSpc>
                <a:spcPct val="100000"/>
              </a:lnSpc>
            </a:pPr>
            <a:r>
              <a:rPr lang="en-US" sz="2700"/>
              <a:t>They impose a discipline on software engineers and, more important, teams of software engineers.</a:t>
            </a:r>
            <a:endParaRPr lang="en-US" sz="2700"/>
          </a:p>
          <a:p>
            <a:pPr>
              <a:lnSpc>
                <a:spcPct val="100000"/>
              </a:lnSpc>
            </a:pPr>
            <a:r>
              <a:rPr lang="en-US" sz="2700"/>
              <a:t>They tell the members of the team what to do next.</a:t>
            </a:r>
            <a:endParaRPr lang="en-US" sz="2700"/>
          </a:p>
          <a:p>
            <a:pPr>
              <a:lnSpc>
                <a:spcPct val="100000"/>
              </a:lnSpc>
            </a:pPr>
            <a:r>
              <a:rPr lang="en-US" sz="2700"/>
              <a:t>There are four dominant software development processes:</a:t>
            </a:r>
            <a:endParaRPr lang="en-US" sz="2700"/>
          </a:p>
          <a:p>
            <a:pPr marL="514350" indent="-514350">
              <a:lnSpc>
                <a:spcPct val="100000"/>
              </a:lnSpc>
              <a:buFont typeface="+mj-lt"/>
              <a:buAutoNum type="romanLcPeriod"/>
            </a:pPr>
            <a:r>
              <a:rPr lang="en-US" sz="2700"/>
              <a:t>Waterfall</a:t>
            </a:r>
            <a:endParaRPr lang="en-US" sz="2700"/>
          </a:p>
          <a:p>
            <a:pPr marL="514350" indent="-514350">
              <a:lnSpc>
                <a:spcPct val="100000"/>
              </a:lnSpc>
              <a:buFont typeface="+mj-lt"/>
              <a:buAutoNum type="romanLcPeriod"/>
            </a:pPr>
            <a:r>
              <a:rPr lang="en-US" sz="2700"/>
              <a:t>Iterative</a:t>
            </a:r>
            <a:endParaRPr lang="en-US" sz="2700"/>
          </a:p>
          <a:p>
            <a:pPr marL="514350" indent="-514350">
              <a:lnSpc>
                <a:spcPct val="100000"/>
              </a:lnSpc>
              <a:buFont typeface="+mj-lt"/>
              <a:buAutoNum type="romanLcPeriod"/>
            </a:pPr>
            <a:r>
              <a:rPr lang="en-US" sz="2700"/>
              <a:t>Agile</a:t>
            </a:r>
            <a:endParaRPr lang="en-US" sz="2700"/>
          </a:p>
          <a:p>
            <a:pPr marL="514350" indent="-514350">
              <a:lnSpc>
                <a:spcPct val="100000"/>
              </a:lnSpc>
              <a:buFont typeface="+mj-lt"/>
              <a:buAutoNum type="romanLcPeriod"/>
            </a:pPr>
            <a:r>
              <a:rPr lang="en-US" sz="2700"/>
              <a:t>Model-driven development</a:t>
            </a:r>
            <a:endParaRPr lang="en-US" sz="27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9155"/>
          </a:xfrm>
        </p:spPr>
        <p:txBody>
          <a:bodyPr/>
          <a:p>
            <a:r>
              <a:rPr lang="en-US" b="1"/>
              <a:t>Architecture Activities</a:t>
            </a:r>
            <a:endParaRPr lang="en-US" b="1"/>
          </a:p>
        </p:txBody>
      </p:sp>
      <p:sp>
        <p:nvSpPr>
          <p:cNvPr id="3" name="Content Placeholder 2"/>
          <p:cNvSpPr>
            <a:spLocks noGrp="1"/>
          </p:cNvSpPr>
          <p:nvPr>
            <p:ph idx="1"/>
          </p:nvPr>
        </p:nvSpPr>
        <p:spPr>
          <a:xfrm>
            <a:off x="838200" y="1224280"/>
            <a:ext cx="10515600" cy="4953000"/>
          </a:xfrm>
        </p:spPr>
        <p:txBody>
          <a:bodyPr>
            <a:normAutofit fontScale="80000"/>
          </a:bodyPr>
          <a:p>
            <a:r>
              <a:rPr lang="en-US"/>
              <a:t>All of these processes include design among their obligations.</a:t>
            </a:r>
            <a:endParaRPr lang="en-US"/>
          </a:p>
          <a:p>
            <a:r>
              <a:rPr lang="en-US"/>
              <a:t>Architecture is a special kind of design, so architecture finds a home in each one.</a:t>
            </a:r>
            <a:endParaRPr lang="en-US"/>
          </a:p>
          <a:p>
            <a:r>
              <a:rPr lang="en-US"/>
              <a:t>No matter the software development process, there are activities involved in creating a software architecture, using that architecture to realize a complete design, and then implementing or managing the evolution of a target system or application:</a:t>
            </a:r>
            <a:endParaRPr lang="en-US"/>
          </a:p>
          <a:p>
            <a:r>
              <a:rPr lang="en-US"/>
              <a:t>1. Making a business case for the system</a:t>
            </a:r>
            <a:endParaRPr lang="en-US"/>
          </a:p>
          <a:p>
            <a:r>
              <a:rPr lang="en-US"/>
              <a:t>2. Understanding the architecturally significant requirements</a:t>
            </a:r>
            <a:endParaRPr lang="en-US"/>
          </a:p>
          <a:p>
            <a:r>
              <a:rPr lang="en-US"/>
              <a:t>3. Creating or selecting the architecture</a:t>
            </a:r>
            <a:endParaRPr lang="en-US"/>
          </a:p>
          <a:p>
            <a:r>
              <a:rPr lang="en-US"/>
              <a:t>4. Documenting and communicating the architecture</a:t>
            </a:r>
            <a:endParaRPr lang="en-US"/>
          </a:p>
          <a:p>
            <a:r>
              <a:rPr lang="en-US"/>
              <a:t>5. Analyzing or evaluating the architecture</a:t>
            </a:r>
            <a:endParaRPr lang="en-US"/>
          </a:p>
          <a:p>
            <a:r>
              <a:rPr lang="en-US"/>
              <a:t>6. Implementing and testing the system based on the architecture</a:t>
            </a:r>
            <a:endParaRPr lang="en-US"/>
          </a:p>
          <a:p>
            <a:r>
              <a:rPr lang="en-US"/>
              <a:t>7. Ensuring that the implementation conforms to the architecture</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Business Context</a:t>
            </a:r>
            <a:endParaRPr lang="en-US"/>
          </a:p>
        </p:txBody>
      </p:sp>
      <p:sp>
        <p:nvSpPr>
          <p:cNvPr id="3" name="Content Placeholder 2"/>
          <p:cNvSpPr>
            <a:spLocks noGrp="1"/>
          </p:cNvSpPr>
          <p:nvPr>
            <p:ph idx="1"/>
          </p:nvPr>
        </p:nvSpPr>
        <p:spPr/>
        <p:txBody>
          <a:bodyPr/>
          <a:p>
            <a:r>
              <a:rPr lang="en-US"/>
              <a:t>Architectures and systems are not constructed frivolously.</a:t>
            </a:r>
            <a:endParaRPr lang="en-US"/>
          </a:p>
          <a:p>
            <a:r>
              <a:rPr lang="en-US"/>
              <a:t>They serve some business purposes.</a:t>
            </a:r>
            <a:endParaRPr lang="en-US"/>
          </a:p>
          <a:p>
            <a:r>
              <a:rPr lang="en-US"/>
              <a:t>These purposes may change over time.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90" y="338455"/>
            <a:ext cx="9255760" cy="887730"/>
          </a:xfrm>
        </p:spPr>
        <p:txBody>
          <a:bodyPr>
            <a:normAutofit fontScale="90000"/>
          </a:bodyPr>
          <a:lstStyle/>
          <a:p>
            <a:r>
              <a:rPr lang="en-US" b="1" dirty="0">
                <a:latin typeface="Söhne"/>
              </a:rPr>
              <a:t>Software Requirement Analysis</a:t>
            </a:r>
            <a:endParaRPr lang="en-US" b="1" dirty="0">
              <a:latin typeface="Söhne"/>
            </a:endParaRPr>
          </a:p>
        </p:txBody>
      </p:sp>
      <p:grpSp>
        <p:nvGrpSpPr>
          <p:cNvPr id="4" name="Group 3"/>
          <p:cNvGrpSpPr/>
          <p:nvPr/>
        </p:nvGrpSpPr>
        <p:grpSpPr>
          <a:xfrm>
            <a:off x="1160780" y="1226185"/>
            <a:ext cx="9998710" cy="4127500"/>
            <a:chOff x="0" y="-4763"/>
            <a:chExt cx="4994589" cy="1166813"/>
          </a:xfrm>
        </p:grpSpPr>
        <p:sp>
          <p:nvSpPr>
            <p:cNvPr id="5" name="Rectangle 4"/>
            <p:cNvSpPr/>
            <p:nvPr/>
          </p:nvSpPr>
          <p:spPr>
            <a:xfrm>
              <a:off x="0" y="9525"/>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Elicitation</a:t>
              </a:r>
              <a:endParaRPr lang="en-US" sz="1100" dirty="0">
                <a:effectLst/>
                <a:ea typeface="Calibri" panose="020F0502020204030204" charset="0"/>
                <a:cs typeface="Times New Roman" panose="02020603050405020304" charset="0"/>
              </a:endParaRPr>
            </a:p>
          </p:txBody>
        </p:sp>
        <p:sp>
          <p:nvSpPr>
            <p:cNvPr id="6" name="Rectangle 5"/>
            <p:cNvSpPr/>
            <p:nvPr/>
          </p:nvSpPr>
          <p:spPr>
            <a:xfrm>
              <a:off x="1914525" y="-4763"/>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Identification</a:t>
              </a:r>
              <a:endParaRPr lang="en-US" sz="1200" dirty="0">
                <a:effectLst/>
                <a:ea typeface="Calibri" panose="020F0502020204030204" charset="0"/>
                <a:cs typeface="Times New Roman" panose="02020603050405020304" charset="0"/>
              </a:endParaRPr>
            </a:p>
          </p:txBody>
        </p:sp>
        <p:sp>
          <p:nvSpPr>
            <p:cNvPr id="7" name="Rectangle 6"/>
            <p:cNvSpPr/>
            <p:nvPr/>
          </p:nvSpPr>
          <p:spPr>
            <a:xfrm>
              <a:off x="3829051" y="0"/>
              <a:ext cx="1165538"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Documentation</a:t>
              </a:r>
              <a:endParaRPr lang="en-US" sz="1100" dirty="0">
                <a:effectLst/>
                <a:ea typeface="Calibri" panose="020F0502020204030204" charset="0"/>
                <a:cs typeface="Times New Roman" panose="02020603050405020304" charset="0"/>
              </a:endParaRPr>
            </a:p>
          </p:txBody>
        </p:sp>
        <p:sp>
          <p:nvSpPr>
            <p:cNvPr id="8" name="Rectangle 7"/>
            <p:cNvSpPr/>
            <p:nvPr/>
          </p:nvSpPr>
          <p:spPr>
            <a:xfrm>
              <a:off x="0" y="866775"/>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Verification</a:t>
              </a:r>
              <a:endParaRPr lang="en-US" sz="1100" dirty="0">
                <a:effectLst/>
                <a:ea typeface="Calibri" panose="020F0502020204030204" charset="0"/>
                <a:cs typeface="Times New Roman" panose="02020603050405020304" charset="0"/>
              </a:endParaRPr>
            </a:p>
          </p:txBody>
        </p:sp>
        <p:sp>
          <p:nvSpPr>
            <p:cNvPr id="9" name="Rectangle 8"/>
            <p:cNvSpPr/>
            <p:nvPr/>
          </p:nvSpPr>
          <p:spPr>
            <a:xfrm>
              <a:off x="1914525" y="857250"/>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Validation</a:t>
              </a:r>
              <a:endParaRPr lang="en-US" sz="1100" dirty="0">
                <a:effectLst/>
                <a:ea typeface="Calibri" panose="020F0502020204030204" charset="0"/>
                <a:cs typeface="Times New Roman" panose="02020603050405020304" charset="0"/>
              </a:endParaRPr>
            </a:p>
          </p:txBody>
        </p:sp>
        <p:sp>
          <p:nvSpPr>
            <p:cNvPr id="10" name="Rectangle 9"/>
            <p:cNvSpPr/>
            <p:nvPr/>
          </p:nvSpPr>
          <p:spPr>
            <a:xfrm>
              <a:off x="3857625" y="857250"/>
              <a:ext cx="1085850"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07000"/>
                </a:lnSpc>
                <a:spcBef>
                  <a:spcPts val="0"/>
                </a:spcBef>
                <a:spcAft>
                  <a:spcPts val="800"/>
                </a:spcAft>
              </a:pPr>
              <a:r>
                <a:rPr lang="en-US" sz="2400" dirty="0">
                  <a:effectLst/>
                  <a:ea typeface="Calibri" panose="020F0502020204030204" charset="0"/>
                  <a:cs typeface="Times New Roman" panose="02020603050405020304" charset="0"/>
                </a:rPr>
                <a:t>Prioritization</a:t>
              </a:r>
              <a:endParaRPr lang="en-US" sz="1100" dirty="0">
                <a:effectLst/>
                <a:ea typeface="Calibri" panose="020F0502020204030204" charset="0"/>
                <a:cs typeface="Times New Roman" panose="02020603050405020304" charset="0"/>
              </a:endParaRPr>
            </a:p>
          </p:txBody>
        </p:sp>
        <p:sp>
          <p:nvSpPr>
            <p:cNvPr id="11" name="Arrow: Right 10"/>
            <p:cNvSpPr/>
            <p:nvPr/>
          </p:nvSpPr>
          <p:spPr>
            <a:xfrm>
              <a:off x="1133475" y="95250"/>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2" name="Arrow: Right 11"/>
            <p:cNvSpPr/>
            <p:nvPr/>
          </p:nvSpPr>
          <p:spPr>
            <a:xfrm rot="5400000">
              <a:off x="4181475" y="533400"/>
              <a:ext cx="476250" cy="9525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3" name="Arrow: Right 12"/>
            <p:cNvSpPr/>
            <p:nvPr/>
          </p:nvSpPr>
          <p:spPr>
            <a:xfrm>
              <a:off x="3095625" y="95250"/>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4" name="Arrow: Right 13"/>
            <p:cNvSpPr/>
            <p:nvPr/>
          </p:nvSpPr>
          <p:spPr>
            <a:xfrm rot="10800000">
              <a:off x="1181100" y="981075"/>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5" name="Arrow: Right 14"/>
            <p:cNvSpPr/>
            <p:nvPr/>
          </p:nvSpPr>
          <p:spPr>
            <a:xfrm rot="10800000">
              <a:off x="3095625" y="981075"/>
              <a:ext cx="685800" cy="9525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sp>
          <p:nvSpPr>
            <p:cNvPr id="16" name="Arrow: Right 15"/>
            <p:cNvSpPr/>
            <p:nvPr/>
          </p:nvSpPr>
          <p:spPr>
            <a:xfrm rot="16200000">
              <a:off x="247650" y="533400"/>
              <a:ext cx="476250" cy="9525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en-US"/>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5895"/>
            <a:ext cx="10515600" cy="786765"/>
          </a:xfrm>
        </p:spPr>
        <p:txBody>
          <a:bodyPr/>
          <a:p>
            <a:r>
              <a:rPr lang="en-US" b="1"/>
              <a:t>Architecture and Business Goals</a:t>
            </a:r>
            <a:endParaRPr lang="en-US" b="1"/>
          </a:p>
        </p:txBody>
      </p:sp>
      <p:sp>
        <p:nvSpPr>
          <p:cNvPr id="3" name="Content Placeholder 2"/>
          <p:cNvSpPr>
            <a:spLocks noGrp="1"/>
          </p:cNvSpPr>
          <p:nvPr>
            <p:ph idx="1"/>
          </p:nvPr>
        </p:nvSpPr>
        <p:spPr>
          <a:xfrm>
            <a:off x="240665" y="821690"/>
            <a:ext cx="11696700" cy="5924550"/>
          </a:xfrm>
        </p:spPr>
        <p:txBody>
          <a:bodyPr>
            <a:noAutofit/>
          </a:bodyPr>
          <a:p>
            <a:pPr algn="just">
              <a:lnSpc>
                <a:spcPct val="150000"/>
              </a:lnSpc>
            </a:pPr>
            <a:r>
              <a:rPr lang="en-US" sz="2400"/>
              <a:t>Systems are created </a:t>
            </a:r>
            <a:r>
              <a:rPr lang="en-US" sz="2400">
                <a:highlight>
                  <a:srgbClr val="FF0000"/>
                </a:highlight>
              </a:rPr>
              <a:t>to satisfy the business goals</a:t>
            </a:r>
            <a:r>
              <a:rPr lang="en-US" sz="2400"/>
              <a:t> of one or more organizations.</a:t>
            </a:r>
            <a:endParaRPr lang="en-US" sz="2400"/>
          </a:p>
          <a:p>
            <a:pPr algn="just">
              <a:lnSpc>
                <a:spcPct val="150000"/>
              </a:lnSpc>
            </a:pPr>
            <a:r>
              <a:rPr lang="en-US" sz="2400"/>
              <a:t>Development organizations want to make a profit, or capture market, or stay in business, or help their customers do their jobs better, or keep their staff gainfully employed, or make their stockholders happy, or a little bit of each.</a:t>
            </a:r>
            <a:endParaRPr lang="en-US" sz="2400"/>
          </a:p>
          <a:p>
            <a:pPr algn="just">
              <a:lnSpc>
                <a:spcPct val="150000"/>
              </a:lnSpc>
            </a:pPr>
            <a:r>
              <a:rPr lang="en-US" sz="2400"/>
              <a:t>Customers have their own goals for acquiring a system, usually involving some aspect of making their lives easier or more productive. Other organizations involved in a project’s life cycle, such as subcontractors or government regulatory agencies, have their own goals dealing with the system.</a:t>
            </a:r>
            <a:endParaRPr lang="en-US" sz="2400"/>
          </a:p>
          <a:p>
            <a:pPr algn="just">
              <a:lnSpc>
                <a:spcPct val="150000"/>
              </a:lnSpc>
            </a:pPr>
            <a:r>
              <a:rPr lang="en-US" sz="2400"/>
              <a:t>Architects need to understand who the vested organizations are and what their goals are. </a:t>
            </a:r>
            <a:r>
              <a:rPr lang="en-US" sz="2400">
                <a:highlight>
                  <a:srgbClr val="FFFF00"/>
                </a:highlight>
              </a:rPr>
              <a:t>Many of these goals will have a profound influence on the architecture.</a:t>
            </a:r>
            <a:endParaRPr lang="en-US" sz="2400">
              <a:highlight>
                <a:srgbClr val="FFFF00"/>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190500"/>
            <a:ext cx="10515600" cy="843915"/>
          </a:xfrm>
        </p:spPr>
        <p:txBody>
          <a:bodyPr/>
          <a:p>
            <a:r>
              <a:rPr lang="en-US" b="1">
                <a:sym typeface="+mn-ea"/>
              </a:rPr>
              <a:t>Architecture and Business Goals</a:t>
            </a:r>
            <a:endParaRPr lang="en-US"/>
          </a:p>
        </p:txBody>
      </p:sp>
      <p:sp>
        <p:nvSpPr>
          <p:cNvPr id="3" name="Content Placeholder 2"/>
          <p:cNvSpPr>
            <a:spLocks noGrp="1"/>
          </p:cNvSpPr>
          <p:nvPr>
            <p:ph idx="1"/>
          </p:nvPr>
        </p:nvSpPr>
        <p:spPr>
          <a:xfrm>
            <a:off x="283845" y="1034415"/>
            <a:ext cx="11463020" cy="5448935"/>
          </a:xfrm>
        </p:spPr>
        <p:txBody>
          <a:bodyPr>
            <a:normAutofit fontScale="90000" lnSpcReduction="20000"/>
          </a:bodyPr>
          <a:p>
            <a:pPr algn="just">
              <a:lnSpc>
                <a:spcPct val="100000"/>
              </a:lnSpc>
            </a:pPr>
            <a:r>
              <a:rPr lang="en-US"/>
              <a:t>Every quality attribute</a:t>
            </a:r>
            <a:endParaRPr lang="en-US"/>
          </a:p>
          <a:p>
            <a:pPr marL="0" indent="457200" algn="just">
              <a:lnSpc>
                <a:spcPct val="100000"/>
              </a:lnSpc>
              <a:buNone/>
            </a:pPr>
            <a:r>
              <a:rPr lang="en-US"/>
              <a:t>—such as a user-visible response time or platform flexibility or ironclad </a:t>
            </a:r>
            <a:r>
              <a:rPr lang="en-GB" altLang="en-US"/>
              <a:t>      </a:t>
            </a:r>
            <a:endParaRPr lang="en-GB" altLang="en-US"/>
          </a:p>
          <a:p>
            <a:pPr marL="0" indent="457200" algn="just">
              <a:lnSpc>
                <a:spcPct val="100000"/>
              </a:lnSpc>
              <a:buNone/>
            </a:pPr>
            <a:r>
              <a:rPr lang="en-GB" altLang="en-US"/>
              <a:t>    </a:t>
            </a:r>
            <a:r>
              <a:rPr lang="en-US"/>
              <a:t>security or any of a dozen other needs</a:t>
            </a:r>
            <a:endParaRPr lang="en-US"/>
          </a:p>
          <a:p>
            <a:pPr marL="0" indent="457200" algn="just">
              <a:lnSpc>
                <a:spcPct val="100000"/>
              </a:lnSpc>
              <a:buNone/>
            </a:pPr>
            <a:r>
              <a:rPr lang="en-US"/>
              <a:t>—should originate from some higher purpose that can be described in </a:t>
            </a:r>
            <a:endParaRPr lang="en-US"/>
          </a:p>
          <a:p>
            <a:pPr marL="0" indent="457200" algn="just">
              <a:lnSpc>
                <a:spcPct val="100000"/>
              </a:lnSpc>
              <a:buNone/>
            </a:pPr>
            <a:r>
              <a:rPr lang="en-US"/>
              <a:t> </a:t>
            </a:r>
            <a:r>
              <a:rPr lang="en-GB" altLang="en-US"/>
              <a:t>   </a:t>
            </a:r>
            <a:r>
              <a:rPr lang="en-US"/>
              <a:t>terms of added value.</a:t>
            </a:r>
            <a:endParaRPr lang="en-US"/>
          </a:p>
          <a:p>
            <a:pPr algn="just">
              <a:lnSpc>
                <a:spcPct val="100000"/>
              </a:lnSpc>
            </a:pPr>
            <a:r>
              <a:rPr lang="en-US"/>
              <a:t>“Why do you want this system to have a really fast response time?”</a:t>
            </a:r>
            <a:endParaRPr lang="en-US"/>
          </a:p>
          <a:p>
            <a:pPr algn="just">
              <a:lnSpc>
                <a:spcPct val="100000"/>
              </a:lnSpc>
            </a:pPr>
            <a:r>
              <a:rPr lang="en-US"/>
              <a:t>This differentiate the product from its competition and let the developing organization capture market share.</a:t>
            </a:r>
            <a:endParaRPr lang="en-US"/>
          </a:p>
          <a:p>
            <a:pPr algn="just">
              <a:lnSpc>
                <a:spcPct val="100000"/>
              </a:lnSpc>
            </a:pPr>
            <a:r>
              <a:rPr lang="en-US"/>
              <a:t>Some business goals will not show up in the form of requirements.</a:t>
            </a:r>
            <a:endParaRPr lang="en-US"/>
          </a:p>
          <a:p>
            <a:pPr algn="just">
              <a:lnSpc>
                <a:spcPct val="100000"/>
              </a:lnSpc>
            </a:pPr>
            <a:r>
              <a:rPr lang="en-US"/>
              <a:t>Still other business goals have no effect on the architecture whatsoever.</a:t>
            </a:r>
            <a:endParaRPr lang="en-US"/>
          </a:p>
          <a:p>
            <a:pPr algn="just">
              <a:lnSpc>
                <a:spcPct val="100000"/>
              </a:lnSpc>
            </a:pPr>
            <a:r>
              <a:rPr lang="en-US"/>
              <a:t>A business goal to lower costs might be realized by asking employees to work from home, or turn the office thermostats down in the winter, or using less paper in the printers.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Professional Context</a:t>
            </a:r>
            <a:endParaRPr lang="en-US" b="1"/>
          </a:p>
        </p:txBody>
      </p:sp>
      <p:sp>
        <p:nvSpPr>
          <p:cNvPr id="3" name="Content Placeholder 2"/>
          <p:cNvSpPr>
            <a:spLocks noGrp="1"/>
          </p:cNvSpPr>
          <p:nvPr>
            <p:ph idx="1"/>
          </p:nvPr>
        </p:nvSpPr>
        <p:spPr/>
        <p:txBody>
          <a:bodyPr>
            <a:normAutofit fontScale="60000"/>
          </a:bodyPr>
          <a:p>
            <a:r>
              <a:rPr lang="en-US"/>
              <a:t>You will perform many duties beyond directly producing an architecture.</a:t>
            </a:r>
            <a:endParaRPr lang="en-US"/>
          </a:p>
          <a:p>
            <a:r>
              <a:rPr lang="en-US"/>
              <a:t>You will need to be involved in supporting management and dealing with customers.</a:t>
            </a:r>
            <a:endParaRPr lang="en-US"/>
          </a:p>
          <a:p>
            <a:r>
              <a:rPr lang="en-US"/>
              <a:t>Architects need more than just technical skills.</a:t>
            </a:r>
            <a:endParaRPr lang="en-US"/>
          </a:p>
          <a:p>
            <a:r>
              <a:rPr lang="en-US"/>
              <a:t>Architects need to explain to one stakeholder or another the chosen priorities of different properties, and why particular stakeholders are not having all of their expectations fulfilled.</a:t>
            </a:r>
            <a:endParaRPr lang="en-US"/>
          </a:p>
          <a:p>
            <a:r>
              <a:rPr lang="en-US"/>
              <a:t>Architects need diplomatic, negotiation, and communication skills.</a:t>
            </a:r>
            <a:endParaRPr lang="en-US"/>
          </a:p>
          <a:p>
            <a:r>
              <a:rPr lang="en-US"/>
              <a:t>Architects need the ability to communicate ideas clearly</a:t>
            </a:r>
            <a:endParaRPr lang="en-US"/>
          </a:p>
          <a:p>
            <a:r>
              <a:rPr lang="en-US"/>
              <a:t>You will need to manage a diverse workload and be able to switch contexts frequently.</a:t>
            </a:r>
            <a:endParaRPr lang="en-US"/>
          </a:p>
          <a:p>
            <a:r>
              <a:rPr lang="en-US"/>
              <a:t>You will need to be a leader in the eyes of developers and management.</a:t>
            </a:r>
            <a:endParaRPr lang="en-US"/>
          </a:p>
          <a:p>
            <a:r>
              <a:rPr lang="en-US"/>
              <a:t>Architects need up-to-date knowledge.</a:t>
            </a:r>
            <a:endParaRPr lang="en-US"/>
          </a:p>
          <a:p>
            <a:r>
              <a:rPr lang="en-US"/>
              <a:t>You will need to know about (for example) patterns, or database platforms, or web services standards.</a:t>
            </a:r>
            <a:endParaRPr lang="en-US"/>
          </a:p>
          <a:p>
            <a:r>
              <a:rPr lang="en-US"/>
              <a:t>You will need to know business considerations.</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Stakeholders</a:t>
            </a:r>
            <a:endParaRPr lang="en-US" b="1"/>
          </a:p>
        </p:txBody>
      </p:sp>
      <p:sp>
        <p:nvSpPr>
          <p:cNvPr id="3" name="Content Placeholder 2"/>
          <p:cNvSpPr>
            <a:spLocks noGrp="1"/>
          </p:cNvSpPr>
          <p:nvPr>
            <p:ph idx="1"/>
          </p:nvPr>
        </p:nvSpPr>
        <p:spPr/>
        <p:txBody>
          <a:bodyPr/>
          <a:p>
            <a:r>
              <a:rPr lang="en-US"/>
              <a:t>A stakeholder is anyone who has a stake in the success of the system</a:t>
            </a:r>
            <a:endParaRPr lang="en-US"/>
          </a:p>
          <a:p>
            <a:r>
              <a:rPr lang="en-US"/>
              <a:t>Stakeholders typically have different specific concerns that they wish the system to guarantee or optimize.</a:t>
            </a:r>
            <a:endParaRPr lang="en-US"/>
          </a:p>
          <a:p>
            <a:r>
              <a:rPr lang="en-US"/>
              <a:t>You will need to know and understand the nature, source, and priority of constraints on the project as early as possible. Therefore, you must identify and actively engage the stakeholders to solicit their needs and expectations.</a:t>
            </a:r>
            <a:endParaRPr lang="en-US"/>
          </a:p>
          <a:p>
            <a:r>
              <a:rPr lang="en-US"/>
              <a:t>Early engagement of stakeholders allows you to understand the constraints of the task, manage expectations, negotiate priorities, and make tradeoffs.</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Stakeholders Know your stakeholders!</a:t>
            </a:r>
            <a:endParaRPr lang="en-US" b="1"/>
          </a:p>
        </p:txBody>
      </p:sp>
      <p:sp>
        <p:nvSpPr>
          <p:cNvPr id="3" name="Content Placeholder 2"/>
          <p:cNvSpPr>
            <a:spLocks noGrp="1"/>
          </p:cNvSpPr>
          <p:nvPr>
            <p:ph idx="1"/>
          </p:nvPr>
        </p:nvSpPr>
        <p:spPr/>
        <p:txBody>
          <a:bodyPr/>
          <a:p>
            <a:r>
              <a:rPr lang="en-US"/>
              <a:t>Talk to them, engage them, listen to them, and put yourself in their shoes.</a:t>
            </a:r>
            <a:endParaRPr lang="en-US"/>
          </a:p>
          <a:p>
            <a:r>
              <a:rPr lang="en-US"/>
              <a:t>See Table 3.1 </a:t>
            </a:r>
            <a:r>
              <a:rPr lang="en-GB" altLang="en-US"/>
              <a:t>( </a:t>
            </a:r>
            <a:r>
              <a:rPr lang="en-GB" altLang="en-US" i="1"/>
              <a:t>in the reference textbook</a:t>
            </a:r>
            <a:r>
              <a:rPr lang="en-GB" altLang="en-US"/>
              <a:t>)</a:t>
            </a:r>
            <a:r>
              <a:rPr lang="en-US"/>
              <a:t>for a list of example stakeholders and their interests and concerns.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How is Architecture Influenced?</a:t>
            </a:r>
            <a:endParaRPr lang="en-US" b="1"/>
          </a:p>
        </p:txBody>
      </p:sp>
      <p:sp>
        <p:nvSpPr>
          <p:cNvPr id="3" name="Content Placeholder 2"/>
          <p:cNvSpPr>
            <a:spLocks noGrp="1"/>
          </p:cNvSpPr>
          <p:nvPr>
            <p:ph idx="1"/>
          </p:nvPr>
        </p:nvSpPr>
        <p:spPr/>
        <p:txBody>
          <a:bodyPr/>
          <a:p>
            <a:r>
              <a:rPr lang="en-US"/>
              <a:t>Requirements influence the architecture, of course.</a:t>
            </a:r>
            <a:endParaRPr lang="en-US"/>
          </a:p>
          <a:p>
            <a:r>
              <a:rPr lang="en-US"/>
              <a:t>But the requirements specification only begins to tell the story.</a:t>
            </a:r>
            <a:endParaRPr lang="en-US"/>
          </a:p>
          <a:p>
            <a:r>
              <a:rPr lang="en-US"/>
              <a:t>A software architecture is a result of business and social influences, as well as technical ones.</a:t>
            </a:r>
            <a:endParaRPr lang="en-US"/>
          </a:p>
          <a:p>
            <a:r>
              <a:rPr lang="en-US"/>
              <a:t>The existence of an architecture in turn affects the technical, business, and social environments that subsequently influence future architectures.</a:t>
            </a:r>
            <a:endParaRPr lang="en-US"/>
          </a:p>
          <a:p>
            <a:r>
              <a:rPr lang="en-US"/>
              <a:t>In particular, each of the contexts for architecture plays a role in influencing an architect and the architecture.</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1455" y="365125"/>
            <a:ext cx="11142345" cy="1325880"/>
          </a:xfrm>
        </p:spPr>
        <p:txBody>
          <a:bodyPr>
            <a:normAutofit fontScale="90000"/>
          </a:bodyPr>
          <a:p>
            <a:r>
              <a:rPr lang="en-US" b="1">
                <a:sym typeface="+mn-ea"/>
              </a:rPr>
              <a:t>What Do Architectures Influence?</a:t>
            </a:r>
            <a:r>
              <a:rPr lang="en-GB" altLang="en-US" b="1">
                <a:sym typeface="+mn-ea"/>
              </a:rPr>
              <a:t>: </a:t>
            </a:r>
            <a:r>
              <a:rPr lang="en-US" b="1">
                <a:sym typeface="+mn-ea"/>
              </a:rPr>
              <a:t>Technical context</a:t>
            </a:r>
            <a:endParaRPr lang="en-US" b="1"/>
          </a:p>
        </p:txBody>
      </p:sp>
      <p:sp>
        <p:nvSpPr>
          <p:cNvPr id="3" name="Content Placeholder 2"/>
          <p:cNvSpPr>
            <a:spLocks noGrp="1"/>
          </p:cNvSpPr>
          <p:nvPr>
            <p:ph idx="1"/>
          </p:nvPr>
        </p:nvSpPr>
        <p:spPr/>
        <p:txBody>
          <a:bodyPr>
            <a:normAutofit lnSpcReduction="20000"/>
          </a:bodyPr>
          <a:p>
            <a:r>
              <a:rPr lang="en-US"/>
              <a:t>The architecture can affect stakeholder requirements for the next system</a:t>
            </a:r>
            <a:endParaRPr lang="en-US"/>
          </a:p>
          <a:p>
            <a:r>
              <a:rPr lang="en-US"/>
              <a:t>It gives the customer the opportunity to receive a system (based on the same architecture) in a more reliable, timely, and economical manner than if built from scratch.</a:t>
            </a:r>
            <a:endParaRPr lang="en-US"/>
          </a:p>
          <a:p>
            <a:r>
              <a:rPr lang="en-US"/>
              <a:t>A customer may in fact be willing to relax some of their requirements to gain these economies.</a:t>
            </a:r>
            <a:endParaRPr lang="en-US"/>
          </a:p>
          <a:p>
            <a:r>
              <a:rPr lang="en-US"/>
              <a:t>Shrinkwrapped software has clearly affected people’s requirements by providing solutions that are not tailored to any individual’s precise needs but are instead inexpensive and (in the best of all possible worlds) of high quality.</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What Do Architectures Influence?</a:t>
            </a:r>
            <a:r>
              <a:rPr lang="en-GB" altLang="en-US" b="1"/>
              <a:t> </a:t>
            </a:r>
            <a:r>
              <a:rPr lang="en-US" b="1">
                <a:sym typeface="+mn-ea"/>
              </a:rPr>
              <a:t>Project context</a:t>
            </a:r>
            <a:endParaRPr lang="en-GB" altLang="en-US" b="1"/>
          </a:p>
        </p:txBody>
      </p:sp>
      <p:sp>
        <p:nvSpPr>
          <p:cNvPr id="3" name="Content Placeholder 2"/>
          <p:cNvSpPr>
            <a:spLocks noGrp="1"/>
          </p:cNvSpPr>
          <p:nvPr>
            <p:ph idx="1"/>
          </p:nvPr>
        </p:nvSpPr>
        <p:spPr/>
        <p:txBody>
          <a:bodyPr/>
          <a:p>
            <a:r>
              <a:rPr lang="en-US"/>
              <a:t>The architecture affects the structure of the developing organization.</a:t>
            </a:r>
            <a:endParaRPr lang="en-US"/>
          </a:p>
          <a:p>
            <a:r>
              <a:rPr lang="en-US"/>
              <a:t>An architecture prescribes the units of software that must be implemented (or otherwise obtained) and integrated to form the system.</a:t>
            </a:r>
            <a:endParaRPr lang="en-US"/>
          </a:p>
          <a:p>
            <a:r>
              <a:rPr lang="en-US"/>
              <a:t>These units are the basis for the development project’s structure.</a:t>
            </a:r>
            <a:endParaRPr lang="en-US"/>
          </a:p>
          <a:p>
            <a:r>
              <a:rPr lang="en-US"/>
              <a:t>Teams are formed for individual software units; and the development, test, and integration activities all revolve around the units.</a:t>
            </a:r>
            <a:endParaRPr lang="en-US"/>
          </a:p>
          <a:p>
            <a:r>
              <a:rPr lang="en-US"/>
              <a:t>Teams become embedded in the organization’s structure.</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4615" y="365125"/>
            <a:ext cx="11259185" cy="1325880"/>
          </a:xfrm>
        </p:spPr>
        <p:txBody>
          <a:bodyPr>
            <a:normAutofit fontScale="90000"/>
          </a:bodyPr>
          <a:p>
            <a:r>
              <a:rPr lang="en-US" b="1">
                <a:sym typeface="+mn-ea"/>
              </a:rPr>
              <a:t>What Do Architectures Influence?</a:t>
            </a:r>
            <a:r>
              <a:rPr lang="en-GB" altLang="en-US" b="1">
                <a:sym typeface="+mn-ea"/>
              </a:rPr>
              <a:t> </a:t>
            </a:r>
            <a:r>
              <a:rPr lang="en-US" b="1">
                <a:sym typeface="+mn-ea"/>
              </a:rPr>
              <a:t>Business context</a:t>
            </a:r>
            <a:endParaRPr lang="en-US" b="1"/>
          </a:p>
        </p:txBody>
      </p:sp>
      <p:sp>
        <p:nvSpPr>
          <p:cNvPr id="3" name="Content Placeholder 2"/>
          <p:cNvSpPr>
            <a:spLocks noGrp="1"/>
          </p:cNvSpPr>
          <p:nvPr>
            <p:ph idx="1"/>
          </p:nvPr>
        </p:nvSpPr>
        <p:spPr/>
        <p:txBody>
          <a:bodyPr>
            <a:normAutofit lnSpcReduction="10000"/>
          </a:bodyPr>
          <a:p>
            <a:r>
              <a:rPr lang="en-US"/>
              <a:t>The architecture can affect the business goals of the developing organization.</a:t>
            </a:r>
            <a:endParaRPr lang="en-US"/>
          </a:p>
          <a:p>
            <a:r>
              <a:rPr lang="en-US"/>
              <a:t>A successful system built from an architecture can enable a company to establish a foothold in a particular market segment.</a:t>
            </a:r>
            <a:endParaRPr lang="en-US"/>
          </a:p>
          <a:p>
            <a:r>
              <a:rPr lang="en-US"/>
              <a:t>The architecture can provide opportunities for the efficient production and deployment of similar systems, and the organization may adjust its goals to take advantage of its newfound expertise to plumb the market.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585" y="365125"/>
            <a:ext cx="11770360" cy="1325880"/>
          </a:xfrm>
        </p:spPr>
        <p:txBody>
          <a:bodyPr>
            <a:normAutofit fontScale="90000"/>
          </a:bodyPr>
          <a:p>
            <a:r>
              <a:rPr lang="en-US" b="1">
                <a:sym typeface="+mn-ea"/>
              </a:rPr>
              <a:t>What Do Architectures Influence?</a:t>
            </a:r>
            <a:r>
              <a:rPr lang="en-GB" altLang="en-US" b="1">
                <a:sym typeface="+mn-ea"/>
              </a:rPr>
              <a:t> </a:t>
            </a:r>
            <a:r>
              <a:rPr lang="en-US" b="1">
                <a:sym typeface="+mn-ea"/>
              </a:rPr>
              <a:t>Professional context</a:t>
            </a:r>
            <a:endParaRPr lang="en-US" b="1"/>
          </a:p>
        </p:txBody>
      </p:sp>
      <p:sp>
        <p:nvSpPr>
          <p:cNvPr id="3" name="Content Placeholder 2"/>
          <p:cNvSpPr>
            <a:spLocks noGrp="1"/>
          </p:cNvSpPr>
          <p:nvPr>
            <p:ph idx="1"/>
          </p:nvPr>
        </p:nvSpPr>
        <p:spPr/>
        <p:txBody>
          <a:bodyPr/>
          <a:p>
            <a:r>
              <a:rPr lang="en-US" sz="3200"/>
              <a:t>The process of system building will affect the architect’s experience with subsequent.</a:t>
            </a:r>
            <a:endParaRPr lang="en-US" sz="3200"/>
          </a:p>
          <a:p>
            <a:r>
              <a:rPr lang="en-US" sz="3200"/>
              <a:t>A system that was successfully built around a particular technical approach will make the architect more inclined to build systems using the same approach in the future.</a:t>
            </a:r>
            <a:endParaRPr lang="en-US" sz="3200"/>
          </a:p>
          <a:p>
            <a:r>
              <a:rPr lang="en-US" sz="3200"/>
              <a:t>Architectures that fail are less likely to be chosen for future projects.</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757"/>
            <a:ext cx="10515600" cy="1325563"/>
          </a:xfrm>
        </p:spPr>
        <p:txBody>
          <a:bodyPr/>
          <a:lstStyle/>
          <a:p>
            <a:r>
              <a:rPr lang="en-US" b="1" dirty="0">
                <a:latin typeface="Söhne"/>
              </a:rPr>
              <a:t>Software Requirement Specification</a:t>
            </a:r>
            <a:endParaRPr lang="en-US" dirty="0"/>
          </a:p>
        </p:txBody>
      </p:sp>
      <p:sp>
        <p:nvSpPr>
          <p:cNvPr id="3" name="Content Placeholder 2"/>
          <p:cNvSpPr>
            <a:spLocks noGrp="1"/>
          </p:cNvSpPr>
          <p:nvPr>
            <p:ph idx="1"/>
          </p:nvPr>
        </p:nvSpPr>
        <p:spPr>
          <a:xfrm>
            <a:off x="571500" y="1081405"/>
            <a:ext cx="11201400" cy="5685155"/>
          </a:xfrm>
        </p:spPr>
        <p:txBody>
          <a:bodyPr>
            <a:normAutofit fontScale="85000"/>
          </a:bodyPr>
          <a:lstStyle/>
          <a:p>
            <a:pPr algn="just">
              <a:lnSpc>
                <a:spcPct val="120000"/>
              </a:lnSpc>
            </a:pPr>
            <a:r>
              <a:rPr lang="en-US" dirty="0"/>
              <a:t>Requirements specification is </a:t>
            </a:r>
            <a:r>
              <a:rPr lang="en-US" dirty="0">
                <a:highlight>
                  <a:srgbClr val="FFFF00"/>
                </a:highlight>
              </a:rPr>
              <a:t>the process of writing down</a:t>
            </a:r>
            <a:r>
              <a:rPr lang="en-US" dirty="0"/>
              <a:t> the user and system requirements in a requirements document.</a:t>
            </a:r>
            <a:endParaRPr lang="en-US" dirty="0"/>
          </a:p>
          <a:p>
            <a:pPr algn="just">
              <a:lnSpc>
                <a:spcPct val="120000"/>
              </a:lnSpc>
            </a:pPr>
            <a:r>
              <a:rPr lang="en-US" dirty="0"/>
              <a:t>the user and system requirements should be </a:t>
            </a:r>
            <a:r>
              <a:rPr lang="en-US" u="sng" dirty="0"/>
              <a:t>clear, unambiguous, easy to understand, complete, and consistent.</a:t>
            </a:r>
            <a:endParaRPr lang="en-US" u="sng" dirty="0"/>
          </a:p>
          <a:p>
            <a:pPr algn="just">
              <a:lnSpc>
                <a:spcPct val="120000"/>
              </a:lnSpc>
            </a:pPr>
            <a:r>
              <a:rPr lang="en-US" dirty="0"/>
              <a:t>The user requirements for a system should describe the </a:t>
            </a:r>
            <a:r>
              <a:rPr lang="en-US" dirty="0">
                <a:highlight>
                  <a:srgbClr val="FFFF00"/>
                </a:highlight>
              </a:rPr>
              <a:t>functional and non</a:t>
            </a:r>
            <a:r>
              <a:rPr lang="en-GB" altLang="en-US" dirty="0">
                <a:highlight>
                  <a:srgbClr val="FFFF00"/>
                </a:highlight>
              </a:rPr>
              <a:t>-</a:t>
            </a:r>
            <a:r>
              <a:rPr lang="en-US" dirty="0">
                <a:highlight>
                  <a:srgbClr val="FFFF00"/>
                </a:highlight>
              </a:rPr>
              <a:t>functional</a:t>
            </a:r>
            <a:r>
              <a:rPr lang="en-US" dirty="0"/>
              <a:t> </a:t>
            </a:r>
            <a:r>
              <a:rPr lang="en-US" dirty="0">
                <a:highlight>
                  <a:srgbClr val="FFFF00"/>
                </a:highlight>
              </a:rPr>
              <a:t>requirements</a:t>
            </a:r>
            <a:r>
              <a:rPr lang="en-US" dirty="0"/>
              <a:t> so that they are understandable by system users who don’t have detailed technical knowledge.</a:t>
            </a:r>
            <a:endParaRPr lang="en-US" dirty="0"/>
          </a:p>
          <a:p>
            <a:pPr algn="just">
              <a:lnSpc>
                <a:spcPct val="120000"/>
              </a:lnSpc>
            </a:pPr>
            <a:r>
              <a:rPr lang="en-US" dirty="0">
                <a:highlight>
                  <a:srgbClr val="FF0000"/>
                </a:highlight>
              </a:rPr>
              <a:t>Ideally</a:t>
            </a:r>
            <a:r>
              <a:rPr lang="en-US" dirty="0"/>
              <a:t>, they should </a:t>
            </a:r>
            <a:r>
              <a:rPr lang="en-US" b="1" dirty="0">
                <a:highlight>
                  <a:srgbClr val="FFFF00"/>
                </a:highlight>
              </a:rPr>
              <a:t>specify only the external behavior of the system</a:t>
            </a:r>
            <a:r>
              <a:rPr lang="en-US" dirty="0"/>
              <a:t>. The requirements document </a:t>
            </a:r>
            <a:r>
              <a:rPr lang="en-US" dirty="0">
                <a:solidFill>
                  <a:srgbClr val="FF0000"/>
                </a:solidFill>
              </a:rPr>
              <a:t>should not include details of the system architecture or design</a:t>
            </a:r>
            <a:endParaRPr lang="en-US" dirty="0"/>
          </a:p>
          <a:p>
            <a:pPr algn="just">
              <a:lnSpc>
                <a:spcPct val="120000"/>
              </a:lnSpc>
            </a:pPr>
            <a:r>
              <a:rPr lang="en-US" dirty="0"/>
              <a:t>System requirements are expanded versions of the user requirements that are used by software engineers as the </a:t>
            </a:r>
            <a:r>
              <a:rPr lang="en-US" dirty="0">
                <a:highlight>
                  <a:srgbClr val="FFFF00"/>
                </a:highlight>
              </a:rPr>
              <a:t>starting point for the system design</a:t>
            </a:r>
            <a:r>
              <a:rPr lang="en-US" dirty="0"/>
              <a:t>.</a:t>
            </a:r>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005330" y="365125"/>
            <a:ext cx="7422515" cy="537845"/>
          </a:xfrm>
        </p:spPr>
        <p:txBody>
          <a:bodyPr>
            <a:normAutofit fontScale="90000"/>
          </a:bodyPr>
          <a:p>
            <a:pPr algn="ctr"/>
            <a:r>
              <a:rPr lang="en-US" b="1"/>
              <a:t>Summary</a:t>
            </a:r>
            <a:endParaRPr lang="en-US" b="1"/>
          </a:p>
        </p:txBody>
      </p:sp>
      <p:sp>
        <p:nvSpPr>
          <p:cNvPr id="3" name="Content Placeholder 2"/>
          <p:cNvSpPr>
            <a:spLocks noGrp="1"/>
          </p:cNvSpPr>
          <p:nvPr>
            <p:ph idx="1"/>
          </p:nvPr>
        </p:nvSpPr>
        <p:spPr>
          <a:xfrm>
            <a:off x="386080" y="902970"/>
            <a:ext cx="10967720" cy="5274310"/>
          </a:xfrm>
        </p:spPr>
        <p:txBody>
          <a:bodyPr>
            <a:normAutofit fontScale="40000"/>
          </a:bodyPr>
          <a:p>
            <a:pPr marL="0" indent="0">
              <a:buNone/>
            </a:pPr>
            <a:r>
              <a:rPr lang="en-US" sz="6000" b="1">
                <a:sym typeface="+mn-ea"/>
              </a:rPr>
              <a:t>Architectures exist in four different contexts</a:t>
            </a:r>
            <a:endParaRPr lang="en-US" sz="6000" b="1"/>
          </a:p>
          <a:p>
            <a:pPr marL="0" indent="0">
              <a:buNone/>
            </a:pPr>
            <a:endParaRPr lang="en-US" sz="6000" b="1"/>
          </a:p>
          <a:p>
            <a:r>
              <a:rPr lang="en-US" sz="6000" b="1"/>
              <a:t>Technical</a:t>
            </a:r>
            <a:r>
              <a:rPr lang="en-GB" altLang="en-US" sz="6000" b="1"/>
              <a:t>:</a:t>
            </a:r>
            <a:r>
              <a:rPr lang="en-US" sz="6000"/>
              <a:t>The technical context includes the achievement of quality attribute requirements.</a:t>
            </a:r>
            <a:endParaRPr lang="en-US" sz="6000"/>
          </a:p>
          <a:p>
            <a:r>
              <a:rPr lang="en-US" sz="6000" b="1"/>
              <a:t>Project life cycle</a:t>
            </a:r>
            <a:r>
              <a:rPr lang="en-GB" altLang="en-US" sz="6000" b="1"/>
              <a:t>:</a:t>
            </a:r>
            <a:r>
              <a:rPr lang="en-GB" altLang="en-US" sz="6000"/>
              <a:t> </a:t>
            </a:r>
            <a:r>
              <a:rPr lang="en-US" sz="6000"/>
              <a:t>Regardless of the software development methodology you use, you must perform specific activities.</a:t>
            </a:r>
            <a:endParaRPr lang="en-US" sz="6000"/>
          </a:p>
          <a:p>
            <a:r>
              <a:rPr lang="en-US" sz="6000" b="1"/>
              <a:t>Business</a:t>
            </a:r>
            <a:r>
              <a:rPr lang="en-GB" altLang="en-US" sz="6000" b="1"/>
              <a:t>:</a:t>
            </a:r>
            <a:r>
              <a:rPr lang="en-US" sz="6000"/>
              <a:t> The system created from the architecture must satisfy the business goals of a wide variety of stakeholders.</a:t>
            </a:r>
            <a:endParaRPr lang="en-US" sz="6000"/>
          </a:p>
          <a:p>
            <a:r>
              <a:rPr lang="en-US" sz="6000" b="1"/>
              <a:t>Professional</a:t>
            </a:r>
            <a:r>
              <a:rPr lang="en-GB" altLang="en-US" sz="6000" b="1"/>
              <a:t>:</a:t>
            </a:r>
            <a:r>
              <a:rPr lang="en-US" sz="6000"/>
              <a:t> You must have certain skills and knowledge to be an architect, and there are certain duties that you must perform as an architect.</a:t>
            </a:r>
            <a:endParaRPr lang="en-US" sz="6000"/>
          </a:p>
          <a:p>
            <a:pPr>
              <a:lnSpc>
                <a:spcPct val="150000"/>
              </a:lnSpc>
              <a:buFont typeface="Wingdings" panose="05000000000000000000" charset="0"/>
              <a:buChar char="Ø"/>
            </a:pPr>
            <a:r>
              <a:rPr lang="en-US" sz="6000">
                <a:highlight>
                  <a:srgbClr val="FFFF00"/>
                </a:highlight>
              </a:rPr>
              <a:t>An architecture has influences that lead to its creation, and its existence has an impact on the architect, the organization, and, potentially, the industry.</a:t>
            </a:r>
            <a:endParaRPr lang="en-US" sz="6000">
              <a:highlight>
                <a:srgbClr val="FFFF00"/>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7" name="Text Placeholder 184326"/>
          <p:cNvSpPr>
            <a:spLocks noGrp="1"/>
          </p:cNvSpPr>
          <p:nvPr/>
        </p:nvSpPr>
        <p:spPr>
          <a:xfrm>
            <a:off x="609600" y="903605"/>
            <a:ext cx="10972800" cy="557149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rgbClr val="8FBAC8"/>
              </a:buClr>
              <a:buSzPct val="70000"/>
              <a:buFont typeface="Monotype Sorts" charset="2"/>
              <a:buChar char="u"/>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rgbClr val="8FBAC8"/>
              </a:buClr>
              <a:buSzPct val="70000"/>
              <a:buFont typeface="Wingdings" panose="05000000000000000000" pitchFamily="2" charset="2"/>
              <a:buChar char="u"/>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rgbClr val="0033CC"/>
              </a:buClr>
              <a:buSzPct val="75000"/>
              <a:buFont typeface="Wingdings" panose="05000000000000000000" pitchFamily="2" charset="2"/>
              <a:buChar char="l"/>
              <a:defRPr sz="2000" b="0" i="0" u="none" kern="1200" baseline="0">
                <a:solidFill>
                  <a:schemeClr val="tx1"/>
                </a:solidFill>
                <a:latin typeface="+mn-lt"/>
                <a:ea typeface="+mn-ea"/>
                <a:cs typeface="+mn-cs"/>
              </a:defRPr>
            </a:lvl9pPr>
          </a:lstStyle>
          <a:p>
            <a:pPr>
              <a:lnSpc>
                <a:spcPct val="90000"/>
              </a:lnSpc>
            </a:pPr>
            <a:r>
              <a:rPr sz="3200"/>
              <a:t>A proper view of software architecture affects every aspect of the classical software engineering activities </a:t>
            </a:r>
            <a:endParaRPr sz="3200"/>
          </a:p>
          <a:p>
            <a:pPr>
              <a:lnSpc>
                <a:spcPct val="90000"/>
              </a:lnSpc>
            </a:pPr>
            <a:r>
              <a:rPr sz="3200"/>
              <a:t>The requirements activity is a co-equal partner with design activities</a:t>
            </a:r>
            <a:endParaRPr sz="3200"/>
          </a:p>
          <a:p>
            <a:pPr>
              <a:lnSpc>
                <a:spcPct val="90000"/>
              </a:lnSpc>
            </a:pPr>
            <a:r>
              <a:rPr sz="3200"/>
              <a:t>The design activity is enriched by techniques that exploit knowledge gained in previous product developments</a:t>
            </a:r>
            <a:endParaRPr sz="3200"/>
          </a:p>
          <a:p>
            <a:pPr>
              <a:lnSpc>
                <a:spcPct val="90000"/>
              </a:lnSpc>
            </a:pPr>
            <a:r>
              <a:rPr sz="3200"/>
              <a:t>The implementation activity </a:t>
            </a:r>
            <a:endParaRPr sz="3200"/>
          </a:p>
          <a:p>
            <a:pPr lvl="1">
              <a:lnSpc>
                <a:spcPct val="90000"/>
              </a:lnSpc>
            </a:pPr>
            <a:r>
              <a:rPr sz="3200"/>
              <a:t>is centered on creating a faithful implementation of the architecture </a:t>
            </a:r>
            <a:endParaRPr sz="3200"/>
          </a:p>
          <a:p>
            <a:pPr lvl="1">
              <a:lnSpc>
                <a:spcPct val="90000"/>
              </a:lnSpc>
            </a:pPr>
            <a:r>
              <a:rPr sz="3200"/>
              <a:t>utilizes a variety of techniques to achieve this in a cost-effective manner </a:t>
            </a:r>
            <a:endParaRPr sz="3200"/>
          </a:p>
        </p:txBody>
      </p:sp>
      <p:sp>
        <p:nvSpPr>
          <p:cNvPr id="4" name="Title 3"/>
          <p:cNvSpPr>
            <a:spLocks noGrp="1"/>
          </p:cNvSpPr>
          <p:nvPr>
            <p:ph type="title"/>
          </p:nvPr>
        </p:nvSpPr>
        <p:spPr>
          <a:xfrm>
            <a:off x="2005330" y="365125"/>
            <a:ext cx="7422515" cy="537845"/>
          </a:xfrm>
        </p:spPr>
        <p:txBody>
          <a:bodyPr>
            <a:normAutofit fontScale="90000"/>
          </a:bodyPr>
          <a:p>
            <a:pPr algn="ctr"/>
            <a:r>
              <a:rPr lang="en-US" b="1"/>
              <a:t>Summary</a:t>
            </a:r>
            <a:endParaRPr lang="en-US"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5" name="Text Placeholder 186374"/>
          <p:cNvSpPr>
            <a:spLocks noGrp="1"/>
          </p:cNvSpPr>
          <p:nvPr>
            <p:ph type="body" idx="1"/>
          </p:nvPr>
        </p:nvSpPr>
        <p:spPr>
          <a:xfrm>
            <a:off x="838200" y="1169035"/>
            <a:ext cx="10515600" cy="5008245"/>
          </a:xfrm>
        </p:spPr>
        <p:txBody>
          <a:bodyPr/>
          <a:p>
            <a:r>
              <a:rPr sz="3200"/>
              <a:t>Analysis and testing activities can be focused on and guided by the architecture </a:t>
            </a:r>
            <a:endParaRPr sz="3200"/>
          </a:p>
          <a:p>
            <a:pPr marL="0" indent="0">
              <a:buNone/>
            </a:pPr>
            <a:endParaRPr sz="3200"/>
          </a:p>
          <a:p>
            <a:r>
              <a:rPr sz="3200"/>
              <a:t>Evolution activities revolve around the product’s architecture. </a:t>
            </a:r>
            <a:endParaRPr sz="3200"/>
          </a:p>
          <a:p>
            <a:pPr marL="0" indent="0">
              <a:buNone/>
            </a:pPr>
            <a:endParaRPr sz="3200"/>
          </a:p>
          <a:p>
            <a:r>
              <a:rPr sz="3200"/>
              <a:t>An equal focus on process and product results from a proper understanding of the role of software architecture </a:t>
            </a:r>
            <a:endParaRPr sz="3200"/>
          </a:p>
        </p:txBody>
      </p:sp>
      <p:sp>
        <p:nvSpPr>
          <p:cNvPr id="4" name="Title 3"/>
          <p:cNvSpPr>
            <a:spLocks noGrp="1"/>
          </p:cNvSpPr>
          <p:nvPr>
            <p:ph type="title"/>
          </p:nvPr>
        </p:nvSpPr>
        <p:spPr>
          <a:xfrm>
            <a:off x="2005330" y="365125"/>
            <a:ext cx="7422515" cy="537845"/>
          </a:xfrm>
        </p:spPr>
        <p:txBody>
          <a:bodyPr>
            <a:normAutofit fontScale="90000"/>
          </a:bodyPr>
          <a:p>
            <a:pPr algn="ctr"/>
            <a:r>
              <a:rPr lang="en-US" b="1"/>
              <a:t>Summary</a:t>
            </a:r>
            <a:endParaRPr 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790"/>
            <a:ext cx="10515600" cy="838200"/>
          </a:xfrm>
        </p:spPr>
        <p:txBody>
          <a:bodyPr>
            <a:normAutofit/>
          </a:bodyPr>
          <a:lstStyle/>
          <a:p>
            <a:r>
              <a:rPr lang="en-US" sz="4000" b="1" dirty="0">
                <a:latin typeface="Söhne"/>
              </a:rPr>
              <a:t>Requirement Specification Constituents</a:t>
            </a:r>
            <a:endParaRPr lang="en-US" sz="4000" b="1" dirty="0">
              <a:latin typeface="Söhne"/>
            </a:endParaRPr>
          </a:p>
        </p:txBody>
      </p:sp>
      <p:sp>
        <p:nvSpPr>
          <p:cNvPr id="3" name="Content Placeholder 2"/>
          <p:cNvSpPr>
            <a:spLocks noGrp="1"/>
          </p:cNvSpPr>
          <p:nvPr>
            <p:ph idx="1"/>
          </p:nvPr>
        </p:nvSpPr>
        <p:spPr>
          <a:xfrm>
            <a:off x="576775" y="1012875"/>
            <a:ext cx="10972800" cy="5697414"/>
          </a:xfrm>
        </p:spPr>
        <p:txBody>
          <a:bodyPr>
            <a:normAutofit/>
          </a:bodyPr>
          <a:lstStyle/>
          <a:p>
            <a:pPr algn="just"/>
            <a:r>
              <a:rPr lang="en-US" sz="2400" b="1" dirty="0"/>
              <a:t>Requirement Documentation:</a:t>
            </a:r>
            <a:r>
              <a:rPr lang="en-US" sz="2400" dirty="0"/>
              <a:t> The finalized and validated requirements are documented in a detailed specification document. </a:t>
            </a:r>
            <a:r>
              <a:rPr lang="en-GB" altLang="en-US" sz="2400" dirty="0"/>
              <a:t>T</a:t>
            </a:r>
            <a:r>
              <a:rPr lang="en-US" sz="2400" dirty="0"/>
              <a:t>ypically includes both functional and non-functional requirements, as well as any relevant diagrams, and prototypes.</a:t>
            </a:r>
            <a:endParaRPr lang="en-US" sz="2400" dirty="0"/>
          </a:p>
          <a:p>
            <a:pPr algn="just"/>
            <a:r>
              <a:rPr lang="en-US" sz="2400" b="1" dirty="0"/>
              <a:t>Functional Requirements: </a:t>
            </a:r>
            <a:r>
              <a:rPr lang="en-US" sz="2400" dirty="0"/>
              <a:t>what the software must do in terms of features, behaviors, and interactions. </a:t>
            </a:r>
            <a:endParaRPr lang="en-US" sz="2400" dirty="0"/>
          </a:p>
          <a:p>
            <a:pPr algn="just"/>
            <a:r>
              <a:rPr lang="en-US" sz="2400" b="1" dirty="0"/>
              <a:t>Non-Functional Requirements: </a:t>
            </a:r>
            <a:r>
              <a:rPr lang="en-US" sz="2400" dirty="0"/>
              <a:t>system's quality attributes, such as performance, scalability, security, usability, and reliability. They set expectations for how the system should perform and behave.</a:t>
            </a:r>
            <a:endParaRPr lang="en-US" sz="2400" dirty="0"/>
          </a:p>
          <a:p>
            <a:pPr algn="just"/>
            <a:r>
              <a:rPr lang="en-US" sz="2400" b="1" dirty="0"/>
              <a:t>User Interface (UI) Design: </a:t>
            </a:r>
            <a:r>
              <a:rPr lang="en-US" sz="2400" dirty="0"/>
              <a:t>The specification may include UI design guidelines, wireframes, or mockups to describe the look and feel of the user interface.</a:t>
            </a:r>
            <a:endParaRPr lang="en-US" sz="2400" dirty="0"/>
          </a:p>
          <a:p>
            <a:pPr algn="just"/>
            <a:r>
              <a:rPr lang="en-US" sz="2400" b="1" dirty="0"/>
              <a:t>Data Requirements</a:t>
            </a:r>
            <a:r>
              <a:rPr lang="en-US" sz="2400" dirty="0"/>
              <a:t>: Information about data structures, storage, and database requirements should be included when relevant.</a:t>
            </a:r>
            <a:endParaRPr lang="en-US" sz="2400" dirty="0"/>
          </a:p>
          <a:p>
            <a:pPr algn="just"/>
            <a:r>
              <a:rPr lang="en-US" sz="2400" b="1" dirty="0"/>
              <a:t>Testing Requirements: </a:t>
            </a:r>
            <a:r>
              <a:rPr lang="en-US" sz="2400" dirty="0"/>
              <a:t>Specifications for testing the software, including test cases, test scenarios, and acceptance criteria, are documented to ensure that the system meets its requirements.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790"/>
            <a:ext cx="10515600" cy="838200"/>
          </a:xfrm>
        </p:spPr>
        <p:txBody>
          <a:bodyPr>
            <a:normAutofit/>
          </a:bodyPr>
          <a:lstStyle/>
          <a:p>
            <a:r>
              <a:rPr lang="en-US" sz="4000" b="1" dirty="0">
                <a:latin typeface="Söhne"/>
              </a:rPr>
              <a:t>Requirement Specification Constituents</a:t>
            </a:r>
            <a:endParaRPr lang="en-US" sz="4000" b="1" dirty="0">
              <a:latin typeface="Söhne"/>
            </a:endParaRPr>
          </a:p>
        </p:txBody>
      </p:sp>
      <p:sp>
        <p:nvSpPr>
          <p:cNvPr id="3" name="Content Placeholder 2"/>
          <p:cNvSpPr>
            <a:spLocks noGrp="1"/>
          </p:cNvSpPr>
          <p:nvPr>
            <p:ph idx="1"/>
          </p:nvPr>
        </p:nvSpPr>
        <p:spPr>
          <a:xfrm>
            <a:off x="576775" y="1012875"/>
            <a:ext cx="10972800" cy="5697414"/>
          </a:xfrm>
        </p:spPr>
        <p:txBody>
          <a:bodyPr>
            <a:normAutofit/>
          </a:bodyPr>
          <a:lstStyle/>
          <a:p>
            <a:pPr algn="just"/>
            <a:endParaRPr lang="en-US" sz="2400" b="1" dirty="0"/>
          </a:p>
          <a:p>
            <a:pPr algn="just"/>
            <a:r>
              <a:rPr lang="en-US" sz="2400" b="1" dirty="0"/>
              <a:t>Traceability:</a:t>
            </a:r>
            <a:r>
              <a:rPr lang="en-US" sz="2400" dirty="0"/>
              <a:t> Requirement traceability matrices link each requirement back to its </a:t>
            </a:r>
            <a:r>
              <a:rPr lang="en-GB" altLang="en-US" sz="2400" dirty="0"/>
              <a:t>		 </a:t>
            </a:r>
            <a:r>
              <a:rPr lang="en-US" sz="2400" dirty="0"/>
              <a:t>source and forward to its implementation and testing. This helps ensure </a:t>
            </a:r>
            <a:r>
              <a:rPr lang="en-GB" altLang="en-US" sz="2400" dirty="0"/>
              <a:t>		 </a:t>
            </a:r>
            <a:r>
              <a:rPr lang="en-US" sz="2400" dirty="0"/>
              <a:t>that all requirements are met.</a:t>
            </a:r>
            <a:endParaRPr lang="en-US" sz="2400" dirty="0"/>
          </a:p>
          <a:p>
            <a:pPr algn="just"/>
            <a:endParaRPr lang="en-US" sz="2400" dirty="0"/>
          </a:p>
          <a:p>
            <a:pPr algn="just"/>
            <a:r>
              <a:rPr lang="en-US" sz="2400" b="1" dirty="0"/>
              <a:t>Sign-off:</a:t>
            </a:r>
            <a:r>
              <a:rPr lang="en-US" sz="2400" dirty="0"/>
              <a:t> Once the specification is complete and reviewed, stakeholders, including </a:t>
            </a:r>
            <a:r>
              <a:rPr lang="en-GB" altLang="en-US" sz="2400" dirty="0"/>
              <a:t>	       </a:t>
            </a:r>
            <a:r>
              <a:rPr lang="en-US" sz="2400" dirty="0"/>
              <a:t>clients and development teams, may sign off on the document to indicate </a:t>
            </a:r>
            <a:r>
              <a:rPr lang="en-GB" altLang="en-US" sz="2400" dirty="0"/>
              <a:t>	        </a:t>
            </a:r>
            <a:r>
              <a:rPr lang="en-US" sz="2400" dirty="0"/>
              <a:t>their agreement with the stated requirements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215"/>
            <a:ext cx="10806430" cy="816610"/>
          </a:xfrm>
        </p:spPr>
        <p:txBody>
          <a:bodyPr>
            <a:noAutofit/>
          </a:bodyPr>
          <a:lstStyle/>
          <a:p>
            <a:r>
              <a:rPr lang="en-US" sz="4000" b="1" dirty="0">
                <a:latin typeface="Söhne"/>
              </a:rPr>
              <a:t>Importance of Requirement Specification</a:t>
            </a:r>
            <a:endParaRPr lang="en-US" sz="4000" b="1" dirty="0">
              <a:latin typeface="Söhne"/>
            </a:endParaRPr>
          </a:p>
        </p:txBody>
      </p:sp>
      <p:sp>
        <p:nvSpPr>
          <p:cNvPr id="3" name="Content Placeholder 2"/>
          <p:cNvSpPr>
            <a:spLocks noGrp="1"/>
          </p:cNvSpPr>
          <p:nvPr>
            <p:ph idx="1"/>
          </p:nvPr>
        </p:nvSpPr>
        <p:spPr>
          <a:xfrm>
            <a:off x="717452" y="1336430"/>
            <a:ext cx="10803988" cy="5367459"/>
          </a:xfrm>
        </p:spPr>
        <p:txBody>
          <a:bodyPr>
            <a:normAutofit/>
          </a:bodyPr>
          <a:lstStyle/>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Clarity and Shared Understanding</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Basis for Development</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Scope Control</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Quality Assurance</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Documentation</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Communication</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pPr>
            <a:r>
              <a:rPr lang="en-US" sz="3400" dirty="0">
                <a:effectLst/>
                <a:latin typeface="Calibri" panose="020F0502020204030204" charset="0"/>
                <a:ea typeface="Calibri" panose="020F0502020204030204" charset="0"/>
                <a:cs typeface="Times New Roman" panose="02020603050405020304" charset="0"/>
              </a:rPr>
              <a:t>Legal and Regulatory Compliance</a:t>
            </a:r>
            <a:endParaRPr lang="en-US" sz="3400" dirty="0">
              <a:effectLst/>
              <a:latin typeface="Calibri" panose="020F0502020204030204" charset="0"/>
              <a:ea typeface="Calibri" panose="020F0502020204030204" charset="0"/>
              <a:cs typeface="Times New Roman" panose="02020603050405020304" charset="0"/>
            </a:endParaRPr>
          </a:p>
          <a:p>
            <a:pPr algn="just">
              <a:lnSpc>
                <a:spcPct val="107000"/>
              </a:lnSpc>
              <a:spcBef>
                <a:spcPts val="0"/>
              </a:spcBef>
              <a:spcAft>
                <a:spcPts val="800"/>
              </a:spcAft>
            </a:pPr>
            <a:r>
              <a:rPr lang="en-US" sz="3400" dirty="0">
                <a:effectLst/>
                <a:latin typeface="Calibri" panose="020F0502020204030204" charset="0"/>
                <a:ea typeface="Calibri" panose="020F0502020204030204" charset="0"/>
                <a:cs typeface="Times New Roman" panose="02020603050405020304" charset="0"/>
              </a:rPr>
              <a:t>Risk Mitigation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p:nvPr>
            <p:ph type="sldNum" sz="quarter" idx="12"/>
          </p:nvPr>
        </p:nvSpPr>
        <p:spPr/>
        <p:txBody>
          <a:bodyPr/>
          <a:p>
            <a:pPr lvl="0" eaLnBrk="1" hangingPunct="1"/>
            <a:fld id="{9A0DB2DC-4C9A-4742-B13C-FB6460FD3503}" type="slidenum">
              <a:rPr lang="en-US" dirty="0"/>
            </a:fld>
            <a:endParaRPr lang="en-US" dirty="0">
              <a:latin typeface="Arial" panose="020B0604020202020204" pitchFamily="34" charset="0"/>
            </a:endParaRPr>
          </a:p>
        </p:txBody>
      </p:sp>
      <p:sp>
        <p:nvSpPr>
          <p:cNvPr id="120838" name="Title 120837"/>
          <p:cNvSpPr>
            <a:spLocks noGrp="1"/>
          </p:cNvSpPr>
          <p:nvPr>
            <p:ph type="title"/>
          </p:nvPr>
        </p:nvSpPr>
        <p:spPr>
          <a:xfrm>
            <a:off x="838200" y="365125"/>
            <a:ext cx="10515600" cy="727075"/>
          </a:xfrm>
        </p:spPr>
        <p:txBody>
          <a:bodyPr anchor="ctr" anchorCtr="0">
            <a:normAutofit fontScale="90000"/>
          </a:bodyPr>
          <a:p>
            <a:r>
              <a:rPr b="1" i="1">
                <a:latin typeface="Trebuchet MS" panose="020B0603020202020204" charset="0"/>
                <a:cs typeface="Trebuchet MS" panose="020B0603020202020204" charset="0"/>
                <a:sym typeface="+mn-ea"/>
              </a:rPr>
              <a:t>Traditional</a:t>
            </a:r>
            <a:r>
              <a:rPr lang="en-GB" b="1" i="1">
                <a:latin typeface="Trebuchet MS" panose="020B0603020202020204" charset="0"/>
                <a:cs typeface="Trebuchet MS" panose="020B0603020202020204" charset="0"/>
                <a:sym typeface="+mn-ea"/>
              </a:rPr>
              <a:t> </a:t>
            </a:r>
            <a:r>
              <a:rPr b="1" i="1">
                <a:latin typeface="Trebuchet MS" panose="020B0603020202020204" charset="0"/>
                <a:cs typeface="Trebuchet MS" panose="020B0603020202020204" charset="0"/>
              </a:rPr>
              <a:t>Requirements Analysis</a:t>
            </a:r>
            <a:endParaRPr b="1" i="1">
              <a:latin typeface="Trebuchet MS" panose="020B0603020202020204" charset="0"/>
              <a:cs typeface="Trebuchet MS" panose="020B0603020202020204" charset="0"/>
            </a:endParaRPr>
          </a:p>
        </p:txBody>
      </p:sp>
      <p:sp>
        <p:nvSpPr>
          <p:cNvPr id="120839" name="Text Placeholder 120838"/>
          <p:cNvSpPr>
            <a:spLocks noGrp="1"/>
          </p:cNvSpPr>
          <p:nvPr>
            <p:ph type="body" idx="1"/>
          </p:nvPr>
        </p:nvSpPr>
        <p:spPr>
          <a:xfrm>
            <a:off x="838200" y="1092200"/>
            <a:ext cx="10515600" cy="5085080"/>
          </a:xfrm>
        </p:spPr>
        <p:txBody>
          <a:bodyPr>
            <a:noAutofit/>
          </a:bodyPr>
          <a:p>
            <a:pPr algn="just">
              <a:lnSpc>
                <a:spcPct val="90000"/>
              </a:lnSpc>
            </a:pPr>
            <a:r>
              <a:rPr sz="3400"/>
              <a:t>Traditional SE suggests requirements analysis should remain unsullied by any consideration for a design</a:t>
            </a:r>
            <a:endParaRPr sz="3400"/>
          </a:p>
          <a:p>
            <a:pPr algn="just">
              <a:lnSpc>
                <a:spcPct val="90000"/>
              </a:lnSpc>
            </a:pPr>
            <a:r>
              <a:rPr sz="3400"/>
              <a:t>However, </a:t>
            </a:r>
            <a:r>
              <a:rPr sz="3400">
                <a:highlight>
                  <a:srgbClr val="FFFF00"/>
                </a:highlight>
              </a:rPr>
              <a:t>without reference to existing architectures</a:t>
            </a:r>
            <a:r>
              <a:rPr sz="3400"/>
              <a:t> it becomes </a:t>
            </a:r>
            <a:r>
              <a:rPr sz="3400">
                <a:highlight>
                  <a:srgbClr val="FF0000"/>
                </a:highlight>
              </a:rPr>
              <a:t>difficult to assess</a:t>
            </a:r>
            <a:r>
              <a:rPr sz="3400"/>
              <a:t> practicality, schedules, or costs</a:t>
            </a:r>
            <a:endParaRPr sz="3400"/>
          </a:p>
          <a:p>
            <a:pPr lvl="1" algn="just">
              <a:lnSpc>
                <a:spcPct val="90000"/>
              </a:lnSpc>
              <a:buFont typeface="Wingdings" panose="05000000000000000000" charset="0"/>
              <a:buChar char="ü"/>
            </a:pPr>
            <a:r>
              <a:rPr sz="3400"/>
              <a:t>In building architecture we talk about specific rooms…</a:t>
            </a:r>
            <a:endParaRPr sz="3400"/>
          </a:p>
          <a:p>
            <a:pPr lvl="1" algn="just">
              <a:lnSpc>
                <a:spcPct val="90000"/>
              </a:lnSpc>
              <a:buFont typeface="Wingdings" panose="05000000000000000000" charset="0"/>
              <a:buChar char="ü"/>
            </a:pPr>
            <a:r>
              <a:rPr sz="3400"/>
              <a:t>…rather than the abstract concept “means for providing shelter”</a:t>
            </a:r>
            <a:endParaRPr sz="3400"/>
          </a:p>
          <a:p>
            <a:pPr algn="just">
              <a:lnSpc>
                <a:spcPct val="90000"/>
              </a:lnSpc>
              <a:buClr>
                <a:srgbClr val="7030A0"/>
              </a:buClr>
              <a:buFont typeface="Wingdings" panose="05000000000000000000" charset="0"/>
              <a:buChar char="q"/>
            </a:pPr>
            <a:r>
              <a:rPr sz="3400" b="1">
                <a:solidFill>
                  <a:srgbClr val="5307B2"/>
                </a:solidFill>
              </a:rPr>
              <a:t>In engineering new products come from the observation of existing solution and their limitations</a:t>
            </a:r>
            <a:endParaRPr sz="3400" b="1">
              <a:solidFill>
                <a:srgbClr val="5307B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22466</Words>
  <Application>WPS Spreadsheets</Application>
  <PresentationFormat>Widescreen</PresentationFormat>
  <Paragraphs>556</Paragraphs>
  <Slides>52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52</vt:i4>
      </vt:variant>
    </vt:vector>
  </HeadingPairs>
  <TitlesOfParts>
    <vt:vector size="71" baseType="lpstr">
      <vt:lpstr>Arial</vt:lpstr>
      <vt:lpstr>SimSun</vt:lpstr>
      <vt:lpstr>Wingdings</vt:lpstr>
      <vt:lpstr>Söhne</vt:lpstr>
      <vt:lpstr>Thonburi</vt:lpstr>
      <vt:lpstr>Trebuchet MS</vt:lpstr>
      <vt:lpstr>Calibri</vt:lpstr>
      <vt:lpstr>Times New Roman</vt:lpstr>
      <vt:lpstr>Helvetica Neue</vt:lpstr>
      <vt:lpstr>Wingdings</vt:lpstr>
      <vt:lpstr>Helvetica</vt:lpstr>
      <vt:lpstr>Monotype Sorts</vt:lpstr>
      <vt:lpstr>Microsoft YaHei</vt:lpstr>
      <vt:lpstr>汉仪旗黑</vt:lpstr>
      <vt:lpstr>Arial Unicode MS</vt:lpstr>
      <vt:lpstr>Calibri Light</vt:lpstr>
      <vt:lpstr>宋体-简</vt:lpstr>
      <vt:lpstr>Office Theme</vt:lpstr>
      <vt:lpstr>1_Office Theme</vt:lpstr>
      <vt:lpstr>SOFTWARE ARCHITECTURE AND DESIGN</vt:lpstr>
      <vt:lpstr>Context of Software Architecture</vt:lpstr>
      <vt:lpstr>Requirement Analysis and Specification</vt:lpstr>
      <vt:lpstr>Software Requirement Analysis</vt:lpstr>
      <vt:lpstr>Software Requirement Specification</vt:lpstr>
      <vt:lpstr>Requirement Specification Constituents</vt:lpstr>
      <vt:lpstr>Requirement Specification Constituents</vt:lpstr>
      <vt:lpstr>Importance of Requirement Specification</vt:lpstr>
      <vt:lpstr>Traditional Requirements Analysis</vt:lpstr>
      <vt:lpstr>New Perspective on Requirements Analysis</vt:lpstr>
      <vt:lpstr>Non-Functional Properties (NFP)</vt:lpstr>
      <vt:lpstr>The Twin Peaks Model</vt:lpstr>
      <vt:lpstr>Software Design vs Architecture</vt:lpstr>
      <vt:lpstr>Software Design vs Architecture</vt:lpstr>
      <vt:lpstr>Design and Architecture</vt:lpstr>
      <vt:lpstr>Software Architecture &amp; Software Engineering Activities : Architecture-Centric Design</vt:lpstr>
      <vt:lpstr>Design Techniques</vt:lpstr>
      <vt:lpstr>Object-Oriented Design (OOD)</vt:lpstr>
      <vt:lpstr>Pros and Cons of OOD</vt:lpstr>
      <vt:lpstr>Domain-Specific Software Architectures - DSSA</vt:lpstr>
      <vt:lpstr>Software Architecture &amp; Software Engineering Activities : Implementation </vt:lpstr>
      <vt:lpstr>SA &amp; SE Activities: Faithful Implementation </vt:lpstr>
      <vt:lpstr>Unfaithful Implementation </vt:lpstr>
      <vt:lpstr>Implementation Strategies</vt:lpstr>
      <vt:lpstr>How It All Fits Together</vt:lpstr>
      <vt:lpstr>Analysis and Testing</vt:lpstr>
      <vt:lpstr>An Architecture Model</vt:lpstr>
      <vt:lpstr>Analysis of Architectural Models</vt:lpstr>
      <vt:lpstr>Ways to Defining Software Architecture </vt:lpstr>
      <vt:lpstr>Example of a Model</vt:lpstr>
      <vt:lpstr>Analysis of Architectural Models (cont’d)</vt:lpstr>
      <vt:lpstr>Evolution and Maintenance</vt:lpstr>
      <vt:lpstr>Architecture-Centric Evolution Process</vt:lpstr>
      <vt:lpstr>Processes</vt:lpstr>
      <vt:lpstr>Context of Software Architecture and Design</vt:lpstr>
      <vt:lpstr>Technical Context</vt:lpstr>
      <vt:lpstr> Project Life-Cycle Context</vt:lpstr>
      <vt:lpstr>Architecture Activities</vt:lpstr>
      <vt:lpstr>Business Context</vt:lpstr>
      <vt:lpstr>Architecture and Business Goals</vt:lpstr>
      <vt:lpstr>Architecture and Business Goals</vt:lpstr>
      <vt:lpstr>Professional Context</vt:lpstr>
      <vt:lpstr>Stakeholders</vt:lpstr>
      <vt:lpstr> Stakeholders Know your stakeholders!</vt:lpstr>
      <vt:lpstr>How is Architecture Influenced?</vt:lpstr>
      <vt:lpstr>What Do Architectures Influence?: Technical context</vt:lpstr>
      <vt:lpstr>What Do Architectures Influence? Project context</vt:lpstr>
      <vt:lpstr>What Do Architectures Influence? Business context</vt:lpstr>
      <vt:lpstr>What Do Architectures Influence? Professional context</vt:lpstr>
      <vt:lpstr>Summary</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 AND DESIGN</dc:title>
  <dc:creator>OKESOLA</dc:creator>
  <cp:lastModifiedBy>user</cp:lastModifiedBy>
  <cp:revision>42</cp:revision>
  <dcterms:created xsi:type="dcterms:W3CDTF">2023-12-09T12:29:29Z</dcterms:created>
  <dcterms:modified xsi:type="dcterms:W3CDTF">2023-12-09T12:29:29Z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AB402EB7F5A3477887F515FA25B0A95F_13</vt:lpwstr>
  </property>
  <property fmtid="{D5CDD505-2E9C-101B-9397-08002B2CF9AE}" pid="3" name="KSOProductBuildVer">
    <vt:lpwstr>1033-5.4.4.8063</vt:lpwstr>
  </property>
</Properties>
</file>