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3"/>
    <p:sldId id="267" r:id="rId4"/>
    <p:sldId id="287" r:id="rId5"/>
    <p:sldId id="288" r:id="rId6"/>
    <p:sldId id="278" r:id="rId7"/>
    <p:sldId id="259" r:id="rId8"/>
    <p:sldId id="260" r:id="rId9"/>
    <p:sldId id="261" r:id="rId10"/>
    <p:sldId id="262" r:id="rId11"/>
    <p:sldId id="263" r:id="rId12"/>
    <p:sldId id="264" r:id="rId14"/>
    <p:sldId id="265" r:id="rId15"/>
    <p:sldId id="266" r:id="rId16"/>
    <p:sldId id="279" r:id="rId17"/>
    <p:sldId id="280" r:id="rId18"/>
    <p:sldId id="281" r:id="rId19"/>
    <p:sldId id="282" r:id="rId20"/>
    <p:sldId id="283" r:id="rId21"/>
    <p:sldId id="284" r:id="rId22"/>
    <p:sldId id="285"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i="0" dirty="0">
                <a:solidFill>
                  <a:srgbClr val="333333"/>
                </a:solidFill>
                <a:effectLst/>
              </a:rPr>
              <a:t>Architectural drift: </a:t>
            </a:r>
            <a:r>
              <a:rPr lang="en-US" b="0" i="0" dirty="0">
                <a:solidFill>
                  <a:srgbClr val="333333"/>
                </a:solidFill>
                <a:effectLst/>
              </a:rPr>
              <a:t>introduction of principal design decisions into a system’s descriptive architecture that are not included in, or implied by the prescriptive architecture</a:t>
            </a:r>
            <a:endParaRPr lang="en-US" b="0" i="0" dirty="0">
              <a:solidFill>
                <a:srgbClr val="333333"/>
              </a:solidFill>
              <a:effectLst/>
            </a:endParaRPr>
          </a:p>
          <a:p>
            <a:pPr algn="just"/>
            <a:r>
              <a:rPr lang="en-US" dirty="0">
                <a:solidFill>
                  <a:srgbClr val="333333"/>
                </a:solidFill>
              </a:rPr>
              <a:t>I</a:t>
            </a:r>
            <a:r>
              <a:rPr lang="en-US" b="0" i="0" dirty="0">
                <a:solidFill>
                  <a:srgbClr val="333333"/>
                </a:solidFill>
                <a:effectLst/>
              </a:rPr>
              <a:t>mplementation of a program diverges from the initial design and purpose.</a:t>
            </a:r>
            <a:endParaRPr lang="en-US" b="0" i="0" dirty="0">
              <a:solidFill>
                <a:srgbClr val="333333"/>
              </a:solidFill>
              <a:effectLst/>
            </a:endParaRPr>
          </a:p>
          <a:p>
            <a:pPr algn="just">
              <a:buFont typeface="Arial" panose="020B0604020202020204" pitchFamily="34" charset="0"/>
              <a:buChar char="•"/>
            </a:pPr>
            <a:r>
              <a:rPr lang="en-US" b="0" i="0" dirty="0">
                <a:solidFill>
                  <a:srgbClr val="333333"/>
                </a:solidFill>
                <a:effectLst/>
              </a:rPr>
              <a:t>The problems it brings are similar to erosion; it will be increasingly difficult to further develop, maintain or even understand the code because design decisions are not always apparent when only looking at the code.</a:t>
            </a:r>
            <a:endParaRPr lang="en-US" b="0" i="0" dirty="0">
              <a:solidFill>
                <a:srgbClr val="333333"/>
              </a:solidFill>
              <a:effectLst/>
            </a:endParaRPr>
          </a:p>
          <a:p>
            <a:pPr algn="just">
              <a:buFont typeface="Arial" panose="020B0604020202020204" pitchFamily="34" charset="0"/>
              <a:buChar char="•"/>
            </a:pPr>
            <a:r>
              <a:rPr lang="en-US" b="0" i="0" dirty="0">
                <a:solidFill>
                  <a:srgbClr val="333333"/>
                </a:solidFill>
                <a:effectLst/>
              </a:rPr>
              <a:t>To prevent architectural drift, there needs to be some kind of communication between the system designers and the implementers such as having the designers follow the progress of the implementation or having the implementers carefully document their work.</a:t>
            </a:r>
            <a:endParaRPr lang="en-US" b="0" i="0" dirty="0">
              <a:solidFill>
                <a:srgbClr val="333333"/>
              </a:solidFill>
              <a:effectLst/>
            </a:endParaRPr>
          </a:p>
          <a:p>
            <a:pPr algn="just">
              <a:buFont typeface="Arial" panose="020B0604020202020204" pitchFamily="34" charset="0"/>
              <a:buChar char="•"/>
            </a:pPr>
            <a:r>
              <a:rPr lang="en-US" b="1" i="0" dirty="0">
                <a:solidFill>
                  <a:srgbClr val="333333"/>
                </a:solidFill>
                <a:effectLst/>
                <a:latin typeface="Source Sans Pro" panose="020B0503030403020204" pitchFamily="34" charset="0"/>
              </a:rPr>
              <a:t>Architectural erosion:</a:t>
            </a:r>
            <a:r>
              <a:rPr lang="en-US" b="0" i="0" dirty="0">
                <a:solidFill>
                  <a:srgbClr val="333333"/>
                </a:solidFill>
                <a:effectLst/>
                <a:latin typeface="Source Sans Pro" panose="020B0503030403020204" pitchFamily="34" charset="0"/>
              </a:rPr>
              <a:t> introduction of architectural design decisions into a system’s descriptive architecture that violate its prescriptive architecture.</a:t>
            </a:r>
            <a:endParaRPr lang="en-US" b="0" i="0" dirty="0">
              <a:solidFill>
                <a:srgbClr val="333333"/>
              </a:solidFill>
              <a:effectLst/>
            </a:endParaRPr>
          </a:p>
          <a:p>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6194" name="Slide Image Placeholder 136193"/>
          <p:cNvSpPr>
            <a:spLocks noRot="1" noTextEdit="1"/>
          </p:cNvSpPr>
          <p:nvPr>
            <p:ph type="sldImg"/>
          </p:nvPr>
        </p:nvSpPr>
        <p:spPr/>
      </p:sp>
      <p:sp>
        <p:nvSpPr>
          <p:cNvPr id="136195" name="Text Placeholder 136194"/>
          <p:cNvSpPr>
            <a:spLocks noGrp="1"/>
          </p:cNvSpPr>
          <p:nvPr>
            <p:ph type="body" idx="1"/>
          </p:nvPr>
        </p:nvSpPr>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6194" name="Slide Image Placeholder 136193"/>
          <p:cNvSpPr>
            <a:spLocks noRot="1" noTextEdit="1"/>
          </p:cNvSpPr>
          <p:nvPr>
            <p:ph type="sldImg"/>
          </p:nvPr>
        </p:nvSpPr>
        <p:spPr/>
      </p:sp>
      <p:sp>
        <p:nvSpPr>
          <p:cNvPr id="136195" name="Text Placeholder 136194"/>
          <p:cNvSpPr>
            <a:spLocks noGrp="1"/>
          </p:cNvSpPr>
          <p:nvPr>
            <p:ph type="body" idx="1"/>
          </p:nvPr>
        </p:nvSpPr>
        <p:spPr/>
        <p:txBody>
          <a:bodyPr/>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8242" name="Slide Image Placeholder 138241"/>
          <p:cNvSpPr>
            <a:spLocks noRot="1" noTextEdit="1"/>
          </p:cNvSpPr>
          <p:nvPr>
            <p:ph type="sldImg"/>
          </p:nvPr>
        </p:nvSpPr>
        <p:spPr/>
      </p:sp>
      <p:sp>
        <p:nvSpPr>
          <p:cNvPr id="138243" name="Text Placeholder 138242"/>
          <p:cNvSpPr>
            <a:spLocks noGrp="1"/>
          </p:cNvSpPr>
          <p:nvPr>
            <p:ph type="body" idx="1"/>
          </p:nvPr>
        </p:nvSpPr>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1314" name="Slide Image Placeholder 141313"/>
          <p:cNvSpPr>
            <a:spLocks noRot="1" noTextEdit="1"/>
          </p:cNvSpPr>
          <p:nvPr>
            <p:ph type="sldImg"/>
          </p:nvPr>
        </p:nvSpPr>
        <p:spPr/>
      </p:sp>
      <p:sp>
        <p:nvSpPr>
          <p:cNvPr id="141315" name="Text Placeholder 141314"/>
          <p:cNvSpPr>
            <a:spLocks noGrp="1"/>
          </p:cNvSpPr>
          <p:nvPr>
            <p:ph type="body" idx="1"/>
          </p:nvPr>
        </p:nvSpPr>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66914" name="Slide Image Placeholder 166913"/>
          <p:cNvSpPr>
            <a:spLocks noRot="1" noTextEdit="1"/>
          </p:cNvSpPr>
          <p:nvPr>
            <p:ph type="sldImg"/>
          </p:nvPr>
        </p:nvSpPr>
        <p:spPr/>
      </p:sp>
      <p:sp>
        <p:nvSpPr>
          <p:cNvPr id="166915" name="Text Placeholder 166914"/>
          <p:cNvSpPr>
            <a:spLocks noGrp="1"/>
          </p:cNvSpPr>
          <p:nvPr>
            <p:ph type="body" idx="1"/>
          </p:nvPr>
        </p:nvSpPr>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Söhne"/>
              </a:rPr>
              <a:t>SOFTWARE ARCHITECTURE AND DESIGN</a:t>
            </a:r>
            <a:endParaRPr lang="en-US" b="1" dirty="0">
              <a:latin typeface="Söhne"/>
            </a:endParaRPr>
          </a:p>
        </p:txBody>
      </p:sp>
      <p:sp>
        <p:nvSpPr>
          <p:cNvPr id="3" name="Subtitle 2"/>
          <p:cNvSpPr>
            <a:spLocks noGrp="1"/>
          </p:cNvSpPr>
          <p:nvPr>
            <p:ph type="subTitle" idx="1"/>
          </p:nvPr>
        </p:nvSpPr>
        <p:spPr>
          <a:xfrm>
            <a:off x="1524000" y="3616106"/>
            <a:ext cx="9144000" cy="1655762"/>
          </a:xfrm>
        </p:spPr>
        <p:txBody>
          <a:bodyPr>
            <a:normAutofit/>
          </a:bodyPr>
          <a:lstStyle/>
          <a:p>
            <a:r>
              <a:rPr lang="en-US" sz="4400" dirty="0"/>
              <a:t>SENG 307</a:t>
            </a:r>
            <a:endParaRPr lang="en-US" sz="4400" dirty="0"/>
          </a:p>
          <a:p>
            <a:r>
              <a:rPr lang="en-US" sz="2800" dirty="0"/>
              <a:t>Module 1</a:t>
            </a:r>
            <a:r>
              <a:rPr lang="en-GB" altLang="en-US" sz="2800" dirty="0"/>
              <a:t>- Week 1</a:t>
            </a:r>
            <a:endParaRPr lang="en-GB"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713" y="1139484"/>
            <a:ext cx="11118574" cy="5501346"/>
          </a:xfrm>
        </p:spPr>
        <p:txBody>
          <a:bodyPr>
            <a:normAutofit/>
          </a:bodyPr>
          <a:lstStyle/>
          <a:p>
            <a:pPr marL="0" indent="0" algn="just">
              <a:buNone/>
            </a:pPr>
            <a:r>
              <a:rPr lang="en-US" b="1" dirty="0"/>
              <a:t>Architectural Drift</a:t>
            </a:r>
            <a:endParaRPr lang="en-US" b="1" i="0" u="none" strike="noStrike" dirty="0">
              <a:effectLst/>
            </a:endParaRPr>
          </a:p>
          <a:p>
            <a:pPr algn="just"/>
            <a:r>
              <a:rPr lang="en-US" sz="2400" b="0" i="0" u="none" strike="noStrike" dirty="0">
                <a:effectLst/>
              </a:rPr>
              <a:t>The introduction of principle design decisions into the system's descriptive architecture that is not even implied by the prescriptive architecture but doesn’t violate any of the current prescriptive architecture's design decisions.</a:t>
            </a:r>
            <a:endParaRPr lang="en-US" sz="2000" b="0" i="0" u="none" strike="noStrike" dirty="0">
              <a:effectLst/>
            </a:endParaRPr>
          </a:p>
          <a:p>
            <a:pPr marL="0" indent="0" algn="just">
              <a:buNone/>
            </a:pPr>
            <a:r>
              <a:rPr lang="en-US" b="1" i="0" u="none" strike="noStrike" dirty="0">
                <a:effectLst/>
              </a:rPr>
              <a:t>Architectural Erosion:</a:t>
            </a:r>
            <a:endParaRPr lang="en-US" b="1" i="0" u="none" strike="noStrike" dirty="0">
              <a:effectLst/>
            </a:endParaRPr>
          </a:p>
          <a:p>
            <a:pPr algn="just"/>
            <a:r>
              <a:rPr lang="en-US" sz="2400" b="0" i="0" u="none" strike="noStrike" dirty="0">
                <a:effectLst/>
              </a:rPr>
              <a:t>The introduction of principle design decisions into the system's descriptive architecture that violates its prescriptive architecture</a:t>
            </a:r>
            <a:endParaRPr lang="en-US" b="0" i="0" u="none" strike="noStrike" dirty="0">
              <a:effectLst/>
            </a:endParaRPr>
          </a:p>
          <a:p>
            <a:pPr marL="0" indent="0" algn="just">
              <a:buNone/>
            </a:pPr>
            <a:r>
              <a:rPr lang="en-US" b="1" dirty="0"/>
              <a:t>Architectural Decay: </a:t>
            </a:r>
            <a:endParaRPr lang="en-US" b="1" dirty="0"/>
          </a:p>
          <a:p>
            <a:pPr algn="just"/>
            <a:r>
              <a:rPr lang="en-US" sz="2400" dirty="0"/>
              <a:t> When the concrete (as-built) architecture of a software system deviates from its conceptual (as-planned) architecture where it no longer satisfies the key quality attributes that led to its construction</a:t>
            </a:r>
            <a:endParaRPr lang="en-US" sz="2400" dirty="0"/>
          </a:p>
          <a:p>
            <a:pPr marL="0" indent="0" algn="just">
              <a:buNone/>
            </a:pPr>
            <a:endParaRPr lang="en-US" dirty="0"/>
          </a:p>
          <a:p>
            <a:pPr algn="just"/>
            <a:endParaRPr lang="en-US" dirty="0"/>
          </a:p>
        </p:txBody>
      </p:sp>
      <p:grpSp>
        <p:nvGrpSpPr>
          <p:cNvPr id="9" name="Group 8"/>
          <p:cNvGrpSpPr/>
          <p:nvPr/>
        </p:nvGrpSpPr>
        <p:grpSpPr>
          <a:xfrm>
            <a:off x="2194560" y="6077243"/>
            <a:ext cx="7580104" cy="563587"/>
            <a:chOff x="596348" y="5777946"/>
            <a:chExt cx="8060639" cy="689115"/>
          </a:xfrm>
        </p:grpSpPr>
        <p:sp>
          <p:nvSpPr>
            <p:cNvPr id="4" name="Rectangle 3"/>
            <p:cNvSpPr/>
            <p:nvPr/>
          </p:nvSpPr>
          <p:spPr>
            <a:xfrm>
              <a:off x="596348" y="5777948"/>
              <a:ext cx="1881809" cy="6891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Drift</a:t>
              </a:r>
              <a:endParaRPr lang="en-US" sz="2800" b="1" dirty="0"/>
            </a:p>
          </p:txBody>
        </p:sp>
        <p:sp>
          <p:nvSpPr>
            <p:cNvPr id="5" name="Arrow: Right 4"/>
            <p:cNvSpPr/>
            <p:nvPr/>
          </p:nvSpPr>
          <p:spPr>
            <a:xfrm>
              <a:off x="2600739" y="5989982"/>
              <a:ext cx="993913" cy="2650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717234" y="5777946"/>
              <a:ext cx="1881809" cy="6891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Erosion</a:t>
              </a:r>
              <a:endParaRPr lang="en-US" sz="2800" b="1" dirty="0"/>
            </a:p>
          </p:txBody>
        </p:sp>
        <p:sp>
          <p:nvSpPr>
            <p:cNvPr id="7" name="Rectangle 6"/>
            <p:cNvSpPr/>
            <p:nvPr/>
          </p:nvSpPr>
          <p:spPr>
            <a:xfrm>
              <a:off x="6775178" y="5777946"/>
              <a:ext cx="1881809" cy="6891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Decay</a:t>
              </a:r>
              <a:endParaRPr lang="en-US" sz="2800" b="1" dirty="0"/>
            </a:p>
          </p:txBody>
        </p:sp>
        <p:sp>
          <p:nvSpPr>
            <p:cNvPr id="8" name="Arrow: Right 7"/>
            <p:cNvSpPr/>
            <p:nvPr/>
          </p:nvSpPr>
          <p:spPr>
            <a:xfrm>
              <a:off x="5690154" y="5989980"/>
              <a:ext cx="993913" cy="2650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0" name="Title 1"/>
          <p:cNvSpPr>
            <a:spLocks noGrp="1"/>
          </p:cNvSpPr>
          <p:nvPr>
            <p:ph type="title"/>
          </p:nvPr>
        </p:nvSpPr>
        <p:spPr>
          <a:xfrm>
            <a:off x="336550" y="168275"/>
            <a:ext cx="11318875" cy="956945"/>
          </a:xfrm>
        </p:spPr>
        <p:txBody>
          <a:bodyPr/>
          <a:lstStyle/>
          <a:p>
            <a:r>
              <a:rPr lang="en-US" b="1" dirty="0">
                <a:latin typeface="Söhne"/>
              </a:rPr>
              <a:t>Software Architectural Degradation</a:t>
            </a:r>
            <a:endParaRPr lang="en-US" b="1" dirty="0">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45" y="156845"/>
            <a:ext cx="11171555" cy="1123315"/>
          </a:xfrm>
        </p:spPr>
        <p:txBody>
          <a:bodyPr/>
          <a:lstStyle/>
          <a:p>
            <a:r>
              <a:rPr lang="en-US" b="1" i="0" dirty="0">
                <a:effectLst/>
                <a:latin typeface="Söhne"/>
              </a:rPr>
              <a:t>Importance of Software Architecture</a:t>
            </a:r>
            <a:endParaRPr lang="en-US" dirty="0"/>
          </a:p>
        </p:txBody>
      </p:sp>
      <p:sp>
        <p:nvSpPr>
          <p:cNvPr id="3" name="Content Placeholder 2"/>
          <p:cNvSpPr>
            <a:spLocks noGrp="1"/>
          </p:cNvSpPr>
          <p:nvPr>
            <p:ph idx="1"/>
          </p:nvPr>
        </p:nvSpPr>
        <p:spPr>
          <a:xfrm>
            <a:off x="838200" y="1280160"/>
            <a:ext cx="10515600" cy="4896803"/>
          </a:xfrm>
        </p:spPr>
        <p:txBody>
          <a:bodyPr/>
          <a:lstStyle/>
          <a:p>
            <a:r>
              <a:rPr lang="en-US" dirty="0"/>
              <a:t>Structural foundation</a:t>
            </a:r>
            <a:endParaRPr lang="en-US" dirty="0"/>
          </a:p>
          <a:p>
            <a:r>
              <a:rPr lang="en-US" dirty="0"/>
              <a:t>Guideline for decision making</a:t>
            </a:r>
            <a:endParaRPr lang="en-US" dirty="0"/>
          </a:p>
          <a:p>
            <a:r>
              <a:rPr lang="en-US" dirty="0"/>
              <a:t>Quality Assurance</a:t>
            </a:r>
            <a:endParaRPr lang="en-US" dirty="0"/>
          </a:p>
          <a:p>
            <a:r>
              <a:rPr lang="en-US" dirty="0"/>
              <a:t>Modularity and Reusability</a:t>
            </a:r>
            <a:endParaRPr lang="en-US" dirty="0"/>
          </a:p>
          <a:p>
            <a:r>
              <a:rPr lang="en-US" dirty="0"/>
              <a:t>Communication and collaboration</a:t>
            </a:r>
            <a:endParaRPr lang="en-US" dirty="0"/>
          </a:p>
          <a:p>
            <a:r>
              <a:rPr lang="en-US" dirty="0"/>
              <a:t>Risk Mitigation</a:t>
            </a:r>
            <a:endParaRPr lang="en-US" dirty="0"/>
          </a:p>
          <a:p>
            <a:r>
              <a:rPr lang="en-US" dirty="0"/>
              <a:t>Scalability, Maintainability and Extensibility</a:t>
            </a:r>
            <a:endParaRPr lang="en-US" dirty="0"/>
          </a:p>
          <a:p>
            <a:r>
              <a:rPr lang="en-US" dirty="0"/>
              <a:t>Documentation and Knowledge Transfer</a:t>
            </a:r>
            <a:endParaRPr lang="en-US" dirty="0"/>
          </a:p>
          <a:p>
            <a:r>
              <a:rPr lang="en-US" dirty="0"/>
              <a:t>Compliance and Security</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177"/>
            <a:ext cx="10515600" cy="915035"/>
          </a:xfrm>
        </p:spPr>
        <p:txBody>
          <a:bodyPr>
            <a:normAutofit fontScale="90000"/>
          </a:bodyPr>
          <a:lstStyle/>
          <a:p>
            <a:r>
              <a:rPr lang="en-US" b="1" dirty="0">
                <a:latin typeface="Söhne"/>
              </a:rPr>
              <a:t>Limitations </a:t>
            </a:r>
            <a:r>
              <a:rPr lang="en-GB" altLang="en-US" b="1" dirty="0">
                <a:latin typeface="Söhne"/>
              </a:rPr>
              <a:t>of </a:t>
            </a:r>
            <a:r>
              <a:rPr lang="en-US" b="1" dirty="0">
                <a:latin typeface="Söhne"/>
              </a:rPr>
              <a:t>Software </a:t>
            </a:r>
            <a:r>
              <a:rPr lang="en-GB" altLang="en-US" b="1" dirty="0">
                <a:latin typeface="Söhne"/>
              </a:rPr>
              <a:t>A</a:t>
            </a:r>
            <a:r>
              <a:rPr lang="en-US" b="1" dirty="0">
                <a:latin typeface="Söhne"/>
              </a:rPr>
              <a:t>rchitecture</a:t>
            </a:r>
            <a:endParaRPr lang="en-US" b="1" dirty="0">
              <a:latin typeface="Söhne"/>
            </a:endParaRPr>
          </a:p>
        </p:txBody>
      </p:sp>
      <p:sp>
        <p:nvSpPr>
          <p:cNvPr id="3" name="Content Placeholder 2"/>
          <p:cNvSpPr>
            <a:spLocks noGrp="1"/>
          </p:cNvSpPr>
          <p:nvPr>
            <p:ph idx="1"/>
          </p:nvPr>
        </p:nvSpPr>
        <p:spPr>
          <a:xfrm>
            <a:off x="838200" y="1083212"/>
            <a:ext cx="10515600" cy="5331656"/>
          </a:xfrm>
        </p:spPr>
        <p:txBody>
          <a:bodyPr>
            <a:normAutofit/>
          </a:bodyPr>
          <a:lstStyle/>
          <a:p>
            <a:pPr marL="0" indent="0" algn="just">
              <a:buNone/>
            </a:pPr>
            <a:r>
              <a:rPr lang="en-US" dirty="0"/>
              <a:t>Software architecture is still an emerging discipline within software engineering. It has the following limitations: </a:t>
            </a:r>
            <a:endParaRPr lang="en-US" dirty="0"/>
          </a:p>
          <a:p>
            <a:pPr algn="just"/>
            <a:r>
              <a:rPr lang="en-US" dirty="0"/>
              <a:t>Lack of tools and standardized ways to represent architecture </a:t>
            </a:r>
            <a:endParaRPr lang="en-US" dirty="0"/>
          </a:p>
          <a:p>
            <a:pPr algn="just"/>
            <a:r>
              <a:rPr lang="en-US" dirty="0"/>
              <a:t>Lack of analysis methods to predict whether architecture will result in an implementation that meets the requirements. </a:t>
            </a:r>
            <a:endParaRPr lang="en-US" dirty="0"/>
          </a:p>
          <a:p>
            <a:pPr algn="just"/>
            <a:r>
              <a:rPr lang="en-US" dirty="0"/>
              <a:t>Lack of awareness of the importance of architectural design to software development </a:t>
            </a:r>
            <a:endParaRPr lang="en-US" dirty="0"/>
          </a:p>
          <a:p>
            <a:pPr algn="just"/>
            <a:r>
              <a:rPr lang="en-US" dirty="0"/>
              <a:t>Lack of understanding of the role of software architect and poor communication among stakeholders. </a:t>
            </a:r>
            <a:endParaRPr lang="en-US" dirty="0"/>
          </a:p>
          <a:p>
            <a:pPr algn="just"/>
            <a:r>
              <a:rPr lang="en-US" dirty="0"/>
              <a:t>Lack of understanding of the design process, design experience and evaluation of design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i="0" dirty="0">
                <a:effectLst/>
                <a:latin typeface="Söhne"/>
              </a:rPr>
              <a:t>Roles of a Software Architect</a:t>
            </a:r>
            <a:endParaRPr lang="en-US" dirty="0"/>
          </a:p>
        </p:txBody>
      </p:sp>
      <p:sp>
        <p:nvSpPr>
          <p:cNvPr id="3" name="Content Placeholder 2"/>
          <p:cNvSpPr>
            <a:spLocks noGrp="1"/>
          </p:cNvSpPr>
          <p:nvPr>
            <p:ph idx="1"/>
          </p:nvPr>
        </p:nvSpPr>
        <p:spPr>
          <a:xfrm>
            <a:off x="838200" y="1537252"/>
            <a:ext cx="10515600" cy="4639711"/>
          </a:xfrm>
        </p:spPr>
        <p:txBody>
          <a:bodyPr>
            <a:normAutofit lnSpcReduction="10000"/>
          </a:bodyPr>
          <a:lstStyle/>
          <a:p>
            <a:pPr algn="just">
              <a:buFont typeface="Arial" panose="020B0604020202020204" pitchFamily="34" charset="0"/>
              <a:buChar char="•"/>
            </a:pPr>
            <a:r>
              <a:rPr lang="en-US" dirty="0"/>
              <a:t>Interact with clients, product managers, and developers to envision, model, and design the software solution. A software architect advocates clarity and transparency between the client and the team.</a:t>
            </a:r>
            <a:endParaRPr lang="en-US" dirty="0"/>
          </a:p>
          <a:p>
            <a:pPr algn="just">
              <a:buFont typeface="Arial" panose="020B0604020202020204" pitchFamily="34" charset="0"/>
              <a:buChar char="•"/>
            </a:pPr>
            <a:r>
              <a:rPr lang="en-US" dirty="0"/>
              <a:t>Perform regular code reviews to ensure the design quality and avoid overly complicated structures. These tasks usually involve hands-on work on prototype development, code contributions, or technological assessment.</a:t>
            </a:r>
            <a:endParaRPr lang="en-US" dirty="0"/>
          </a:p>
          <a:p>
            <a:pPr algn="just">
              <a:buFont typeface="Arial" panose="020B0604020202020204" pitchFamily="34" charset="0"/>
              <a:buChar char="•"/>
            </a:pPr>
            <a:r>
              <a:rPr lang="en-US" dirty="0"/>
              <a:t>Ensure software meets all requirements of quality, security, modifiability, extensibility etc.</a:t>
            </a:r>
            <a:endParaRPr lang="en-US" dirty="0"/>
          </a:p>
          <a:p>
            <a:pPr algn="just">
              <a:buFont typeface="Arial" panose="020B0604020202020204" pitchFamily="34" charset="0"/>
              <a:buChar char="•"/>
            </a:pPr>
            <a:r>
              <a:rPr lang="en-US" dirty="0"/>
              <a:t>Collaborating with other professionals to determine functional and non-functional requirements for new software or applications</a:t>
            </a:r>
            <a:endParaRPr lang="en-US" dirty="0"/>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0" u="none" strike="noStrike" dirty="0">
                <a:effectLst/>
              </a:rPr>
              <a:t>Architectural Decay and Recovery</a:t>
            </a:r>
            <a:endParaRPr lang="en-US" b="1" dirty="0"/>
          </a:p>
        </p:txBody>
      </p:sp>
      <p:sp>
        <p:nvSpPr>
          <p:cNvPr id="3" name="Content Placeholder 2"/>
          <p:cNvSpPr>
            <a:spLocks noGrp="1"/>
          </p:cNvSpPr>
          <p:nvPr>
            <p:ph idx="1"/>
          </p:nvPr>
        </p:nvSpPr>
        <p:spPr>
          <a:xfrm>
            <a:off x="1099930" y="1825625"/>
            <a:ext cx="10018644" cy="4351338"/>
          </a:xfrm>
        </p:spPr>
        <p:txBody>
          <a:bodyPr/>
          <a:lstStyle/>
          <a:p>
            <a:pPr algn="just"/>
            <a:r>
              <a:rPr lang="en-US" dirty="0"/>
              <a:t>Architecture decay is essentially the result of software evolution. The process of evolution increases brittleness in the system increasing its resistance to change. </a:t>
            </a:r>
            <a:endParaRPr lang="en-US" dirty="0"/>
          </a:p>
          <a:p>
            <a:pPr algn="just"/>
            <a:r>
              <a:rPr lang="en-US" dirty="0"/>
              <a:t>The design of a system becomes less and less suitable with every new version of software to incorporate new features. The process of maintenance worsens the situation</a:t>
            </a:r>
            <a:endParaRPr lang="en-US" b="0" i="0" u="none" strike="noStrike" dirty="0">
              <a:effectLst/>
              <a:latin typeface="hurme_no2-webfont"/>
            </a:endParaRPr>
          </a:p>
          <a:p>
            <a:pPr algn="just"/>
            <a:r>
              <a:rPr lang="en-US" b="0" i="0" u="none" strike="noStrike" dirty="0">
                <a:effectLst/>
                <a:latin typeface="hurme_no2-webfont"/>
              </a:rPr>
              <a:t>Architectural Recovery is the process of determining and restoring a software system's architecture from its implementation-level artifacts.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ea typeface="MS PGothic" panose="020B0600070205080204" pitchFamily="-64" charset="-128"/>
              </a:rPr>
            </a:fld>
            <a:endParaRPr lang="en-US" dirty="0">
              <a:latin typeface="Arial" panose="020B0604020202020204" pitchFamily="34" charset="0"/>
              <a:ea typeface="MS PGothic" panose="020B0600070205080204" pitchFamily="-64" charset="-128"/>
            </a:endParaRPr>
          </a:p>
        </p:txBody>
      </p:sp>
      <p:sp>
        <p:nvSpPr>
          <p:cNvPr id="135170" name="Title 135169"/>
          <p:cNvSpPr>
            <a:spLocks noGrp="1"/>
          </p:cNvSpPr>
          <p:nvPr>
            <p:ph type="title"/>
          </p:nvPr>
        </p:nvSpPr>
        <p:spPr>
          <a:xfrm>
            <a:off x="838200" y="365125"/>
            <a:ext cx="10515600" cy="822325"/>
          </a:xfrm>
        </p:spPr>
        <p:txBody>
          <a:bodyPr anchor="ctr" anchorCtr="0"/>
          <a:p>
            <a:r>
              <a:t>Architectural Recovery</a:t>
            </a:r>
          </a:p>
        </p:txBody>
      </p:sp>
      <p:sp>
        <p:nvSpPr>
          <p:cNvPr id="135171" name="Text Placeholder 135170"/>
          <p:cNvSpPr>
            <a:spLocks noGrp="1"/>
          </p:cNvSpPr>
          <p:nvPr>
            <p:ph type="body" idx="1"/>
          </p:nvPr>
        </p:nvSpPr>
        <p:spPr>
          <a:xfrm>
            <a:off x="838200" y="1187450"/>
            <a:ext cx="10515600" cy="4989830"/>
          </a:xfrm>
        </p:spPr>
        <p:txBody>
          <a:bodyPr/>
          <a:p>
            <a:r>
              <a:t>If architectural degradation is allowed to occur, one will be forced to </a:t>
            </a:r>
            <a:r>
              <a:rPr i="1"/>
              <a:t>recover</a:t>
            </a:r>
            <a:r>
              <a:t> the system’s architecture sooner or later </a:t>
            </a:r>
          </a:p>
          <a:p>
            <a:r>
              <a:rPr i="1"/>
              <a:t>Architectural recovery</a:t>
            </a:r>
            <a:r>
              <a:t> is the process of determining a software system’s architecture from its implementation-level artifacts</a:t>
            </a:r>
            <a:r>
              <a:rPr lang="en-GB"/>
              <a:t>.</a:t>
            </a:r>
            <a:endParaRPr lang="en-GB"/>
          </a:p>
          <a:p>
            <a:r>
              <a:rPr lang="en-GB"/>
              <a:t>It deals wit recover of past designs decisions</a:t>
            </a:r>
            <a:endParaRPr lang="en-GB"/>
          </a:p>
          <a:p>
            <a:r>
              <a:t>Implementation-level artifacts can be</a:t>
            </a:r>
          </a:p>
          <a:p>
            <a:pPr lvl="1"/>
            <a:r>
              <a:t>Source code</a:t>
            </a:r>
          </a:p>
          <a:p>
            <a:pPr lvl="1"/>
            <a:r>
              <a:t>Executable files</a:t>
            </a:r>
          </a:p>
          <a:p>
            <a:pPr lvl="1"/>
            <a:r>
              <a:t>Java .class files</a:t>
            </a:r>
          </a:p>
          <a:p>
            <a:pPr lvl="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ea typeface="MS PGothic" panose="020B0600070205080204" pitchFamily="-64" charset="-128"/>
              </a:rPr>
            </a:fld>
            <a:endParaRPr lang="en-US" dirty="0">
              <a:latin typeface="Arial" panose="020B0604020202020204" pitchFamily="34" charset="0"/>
              <a:ea typeface="MS PGothic" panose="020B0600070205080204" pitchFamily="-64" charset="-128"/>
            </a:endParaRPr>
          </a:p>
        </p:txBody>
      </p:sp>
      <p:sp>
        <p:nvSpPr>
          <p:cNvPr id="135170" name="Title 135169"/>
          <p:cNvSpPr>
            <a:spLocks noGrp="1"/>
          </p:cNvSpPr>
          <p:nvPr>
            <p:ph type="title"/>
          </p:nvPr>
        </p:nvSpPr>
        <p:spPr/>
        <p:txBody>
          <a:bodyPr anchor="ctr" anchorCtr="0"/>
          <a:p>
            <a:r>
              <a:rPr lang="en-GB"/>
              <a:t>Challenges of </a:t>
            </a:r>
            <a:r>
              <a:t>Architectural Recovery</a:t>
            </a:r>
          </a:p>
        </p:txBody>
      </p:sp>
      <p:sp>
        <p:nvSpPr>
          <p:cNvPr id="135171" name="Text Placeholder 135170"/>
          <p:cNvSpPr>
            <a:spLocks noGrp="1"/>
          </p:cNvSpPr>
          <p:nvPr>
            <p:ph type="body" idx="1"/>
          </p:nvPr>
        </p:nvSpPr>
        <p:spPr/>
        <p:txBody>
          <a:bodyPr/>
          <a:p>
            <a:r>
              <a:t>If architectural degradation is allowed to occur, one will be forced to </a:t>
            </a:r>
            <a:r>
              <a:rPr i="1"/>
              <a:t>recover</a:t>
            </a:r>
            <a:r>
              <a:t> the system’s architecture sooner or later </a:t>
            </a:r>
          </a:p>
          <a:p>
            <a:r>
              <a:rPr i="1"/>
              <a:t>Architectural recovery</a:t>
            </a:r>
            <a:r>
              <a:t> is the process of determining a software system’s architecture from its implementation-level artifacts</a:t>
            </a:r>
          </a:p>
          <a:p>
            <a:r>
              <a:t>Implementation-level artifacts can be</a:t>
            </a:r>
          </a:p>
          <a:p>
            <a:pPr lvl="1"/>
            <a:r>
              <a:t>Source code</a:t>
            </a:r>
          </a:p>
          <a:p>
            <a:pPr lvl="1"/>
            <a:r>
              <a:t>Executable files</a:t>
            </a:r>
          </a:p>
          <a:p>
            <a:pPr lvl="1"/>
            <a:r>
              <a:t>Java .class files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ea typeface="MS PGothic" panose="020B0600070205080204" pitchFamily="-64" charset="-128"/>
              </a:rPr>
            </a:fld>
            <a:endParaRPr lang="en-US" dirty="0">
              <a:latin typeface="Arial" panose="020B0604020202020204" pitchFamily="34" charset="0"/>
              <a:ea typeface="MS PGothic" panose="020B0600070205080204" pitchFamily="-64" charset="-128"/>
            </a:endParaRPr>
          </a:p>
        </p:txBody>
      </p:sp>
      <p:sp>
        <p:nvSpPr>
          <p:cNvPr id="137218" name="Title 137217"/>
          <p:cNvSpPr>
            <a:spLocks noGrp="1"/>
          </p:cNvSpPr>
          <p:nvPr>
            <p:ph type="title"/>
          </p:nvPr>
        </p:nvSpPr>
        <p:spPr>
          <a:xfrm>
            <a:off x="2209800" y="762000"/>
            <a:ext cx="8153400" cy="914400"/>
          </a:xfrm>
        </p:spPr>
        <p:txBody>
          <a:bodyPr anchor="ctr" anchorCtr="0"/>
          <a:p>
            <a:r>
              <a:rPr sz="3000"/>
              <a:t>Implementation-Level View of an Application</a:t>
            </a:r>
            <a:endParaRPr sz="3000"/>
          </a:p>
        </p:txBody>
      </p:sp>
      <p:graphicFrame>
        <p:nvGraphicFramePr>
          <p:cNvPr id="137220" name="Content Placeholder 137219"/>
          <p:cNvGraphicFramePr/>
          <p:nvPr>
            <p:ph idx="1"/>
          </p:nvPr>
        </p:nvGraphicFramePr>
        <p:xfrm>
          <a:off x="1022985" y="1478280"/>
          <a:ext cx="10419715" cy="5060950"/>
        </p:xfrm>
        <a:graphic>
          <a:graphicData uri="http://schemas.openxmlformats.org/presentationml/2006/ole">
            <mc:AlternateContent xmlns:mc="http://schemas.openxmlformats.org/markup-compatibility/2006">
              <mc:Choice xmlns:v="urn:schemas-microsoft-com:vml" Requires="v">
                <p:oleObj spid="_x0000_s3078" name="" r:id="rId1" imgW="7019925" imgH="3810000" progId="Paint.Picture">
                  <p:embed/>
                </p:oleObj>
              </mc:Choice>
              <mc:Fallback>
                <p:oleObj name="" r:id="rId1" imgW="7019925" imgH="3810000" progId="Paint.Picture">
                  <p:embed/>
                  <p:pic>
                    <p:nvPicPr>
                      <p:cNvPr id="0" name="Picture 3077"/>
                      <p:cNvPicPr/>
                      <p:nvPr/>
                    </p:nvPicPr>
                    <p:blipFill>
                      <a:blip r:embed="rId2"/>
                      <a:stretch>
                        <a:fillRect/>
                      </a:stretch>
                    </p:blipFill>
                    <p:spPr>
                      <a:xfrm>
                        <a:off x="1022985" y="1478280"/>
                        <a:ext cx="10419715" cy="5060950"/>
                      </a:xfrm>
                      <a:prstGeom prst="rect">
                        <a:avLst/>
                      </a:prstGeom>
                      <a:noFill/>
                      <a:ln w="38100">
                        <a:miter/>
                      </a:ln>
                    </p:spPr>
                  </p:pic>
                </p:oleObj>
              </mc:Fallback>
            </mc:AlternateContent>
          </a:graphicData>
        </a:graphic>
      </p:graphicFrame>
      <p:sp>
        <p:nvSpPr>
          <p:cNvPr id="137222" name="Text Box 137221"/>
          <p:cNvSpPr txBox="1"/>
          <p:nvPr/>
        </p:nvSpPr>
        <p:spPr>
          <a:xfrm>
            <a:off x="1809750" y="6629400"/>
            <a:ext cx="8210550" cy="229870"/>
          </a:xfrm>
          <a:prstGeom prst="rect">
            <a:avLst/>
          </a:prstGeom>
          <a:noFill/>
          <a:ln w="9525">
            <a:noFill/>
          </a:ln>
        </p:spPr>
        <p:txBody>
          <a:bodyPr wrap="none" anchor="t" anchorCtr="0">
            <a:spAutoFit/>
          </a:bodyPr>
          <a:p>
            <a:pPr>
              <a:buNone/>
            </a:pPr>
            <a:r>
              <a:rPr lang="en-US" altLang="x-none" sz="800" i="1" dirty="0">
                <a:latin typeface="Helvetica" pitchFamily="-64" charset="0"/>
                <a:ea typeface="MS PGothic" panose="020B0600070205080204" pitchFamily="-64" charset="-128"/>
              </a:rPr>
              <a:t>Software Architecture: Foundations, Theory, and Practice</a:t>
            </a:r>
            <a:r>
              <a:rPr sz="800">
                <a:latin typeface="Helvetica" pitchFamily="-64" charset="0"/>
                <a:ea typeface="MS PGothic" panose="020B0600070205080204" pitchFamily="-64" charset="-128"/>
              </a:rPr>
              <a:t>; Richard N. Taylor, </a:t>
            </a:r>
            <a:r>
              <a:rPr sz="800" dirty="0" err="1">
                <a:latin typeface="Helvetica" pitchFamily="-64" charset="0"/>
                <a:ea typeface="MS PGothic" panose="020B0600070205080204" pitchFamily="-64" charset="-128"/>
              </a:rPr>
              <a:t>Nenad</a:t>
            </a:r>
            <a:r>
              <a:rPr sz="800">
                <a:latin typeface="Helvetica" pitchFamily="-64" charset="0"/>
                <a:ea typeface="MS PGothic" panose="020B0600070205080204" pitchFamily="-64" charset="-128"/>
              </a:rPr>
              <a:t> </a:t>
            </a:r>
            <a:r>
              <a:rPr sz="800" dirty="0" err="1">
                <a:latin typeface="Helvetica" pitchFamily="-64" charset="0"/>
                <a:ea typeface="MS PGothic" panose="020B0600070205080204" pitchFamily="-64" charset="-128"/>
              </a:rPr>
              <a:t>Medvidovic</a:t>
            </a:r>
            <a:r>
              <a:rPr sz="800">
                <a:latin typeface="Helvetica" pitchFamily="-64" charset="0"/>
                <a:ea typeface="MS PGothic" panose="020B0600070205080204" pitchFamily="-64" charset="-128"/>
              </a:rPr>
              <a:t>, and Eric M. </a:t>
            </a:r>
            <a:r>
              <a:rPr sz="800" dirty="0" err="1">
                <a:latin typeface="Helvetica" pitchFamily="-64" charset="0"/>
                <a:ea typeface="MS PGothic" panose="020B0600070205080204" pitchFamily="-64" charset="-128"/>
              </a:rPr>
              <a:t>Dashofy</a:t>
            </a:r>
            <a:r>
              <a:rPr sz="800">
                <a:latin typeface="Helvetica" pitchFamily="-64" charset="0"/>
                <a:ea typeface="MS PGothic" panose="020B0600070205080204" pitchFamily="-64" charset="-128"/>
              </a:rPr>
              <a:t>; </a:t>
            </a:r>
            <a:r>
              <a:rPr sz="800">
                <a:latin typeface="Arial" panose="020B0604020202020204" pitchFamily="34" charset="0"/>
                <a:ea typeface="MS PGothic" panose="020B0600070205080204" pitchFamily="-64" charset="-128"/>
              </a:rPr>
              <a:t>© 2008 John Wiley &amp; Sons, Inc. Reprinted with permission.</a:t>
            </a:r>
            <a:r>
              <a:rPr sz="900">
                <a:latin typeface="Helvetica" pitchFamily="-64" charset="0"/>
                <a:ea typeface="MS PGothic" panose="020B0600070205080204" pitchFamily="-64" charset="-128"/>
              </a:rPr>
              <a:t> </a:t>
            </a:r>
            <a:endParaRPr sz="900">
              <a:latin typeface="Helvetica" pitchFamily="-64" charset="0"/>
              <a:ea typeface="MS PGothic" panose="020B0600070205080204" pitchFamily="-6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ea typeface="MS PGothic" panose="020B0600070205080204" pitchFamily="-64" charset="-128"/>
              </a:rPr>
            </a:fld>
            <a:endParaRPr lang="en-US" dirty="0">
              <a:latin typeface="Arial" panose="020B0604020202020204" pitchFamily="34" charset="0"/>
              <a:ea typeface="MS PGothic" panose="020B0600070205080204" pitchFamily="-64" charset="-128"/>
            </a:endParaRPr>
          </a:p>
        </p:txBody>
      </p:sp>
      <p:sp>
        <p:nvSpPr>
          <p:cNvPr id="140290" name="Title 140289"/>
          <p:cNvSpPr>
            <a:spLocks noGrp="1"/>
          </p:cNvSpPr>
          <p:nvPr>
            <p:ph type="title"/>
          </p:nvPr>
        </p:nvSpPr>
        <p:spPr>
          <a:xfrm>
            <a:off x="2133600" y="914400"/>
            <a:ext cx="8153400" cy="838200"/>
          </a:xfrm>
        </p:spPr>
        <p:txBody>
          <a:bodyPr anchor="ctr" anchorCtr="0"/>
          <a:p>
            <a:r>
              <a:rPr sz="3000"/>
              <a:t>Implementation-Level View of an Application</a:t>
            </a:r>
            <a:endParaRPr sz="3000"/>
          </a:p>
        </p:txBody>
      </p:sp>
      <p:graphicFrame>
        <p:nvGraphicFramePr>
          <p:cNvPr id="140291" name="Content Placeholder 140290"/>
          <p:cNvGraphicFramePr/>
          <p:nvPr>
            <p:ph idx="1"/>
          </p:nvPr>
        </p:nvGraphicFramePr>
        <p:xfrm>
          <a:off x="1847850" y="1751965"/>
          <a:ext cx="9202420" cy="4703445"/>
        </p:xfrm>
        <a:graphic>
          <a:graphicData uri="http://schemas.openxmlformats.org/presentationml/2006/ole">
            <mc:AlternateContent xmlns:mc="http://schemas.openxmlformats.org/markup-compatibility/2006">
              <mc:Choice xmlns:v="urn:schemas-microsoft-com:vml" Requires="v">
                <p:oleObj spid="_x0000_s3079" name="" r:id="rId1" imgW="7019925" imgH="3810000" progId="Paint.Picture">
                  <p:embed/>
                </p:oleObj>
              </mc:Choice>
              <mc:Fallback>
                <p:oleObj name="" r:id="rId1" imgW="7019925" imgH="3810000" progId="Paint.Picture">
                  <p:embed/>
                  <p:pic>
                    <p:nvPicPr>
                      <p:cNvPr id="0" name="Picture 3078"/>
                      <p:cNvPicPr/>
                      <p:nvPr/>
                    </p:nvPicPr>
                    <p:blipFill>
                      <a:blip r:embed="rId2"/>
                      <a:stretch>
                        <a:fillRect/>
                      </a:stretch>
                    </p:blipFill>
                    <p:spPr>
                      <a:xfrm>
                        <a:off x="1847850" y="1751965"/>
                        <a:ext cx="9202420" cy="4703445"/>
                      </a:xfrm>
                      <a:prstGeom prst="rect">
                        <a:avLst/>
                      </a:prstGeom>
                      <a:noFill/>
                      <a:ln w="38100">
                        <a:miter/>
                      </a:ln>
                    </p:spPr>
                  </p:pic>
                </p:oleObj>
              </mc:Fallback>
            </mc:AlternateContent>
          </a:graphicData>
        </a:graphic>
      </p:graphicFrame>
      <p:sp>
        <p:nvSpPr>
          <p:cNvPr id="140292" name="Text Box 140291"/>
          <p:cNvSpPr txBox="1"/>
          <p:nvPr/>
        </p:nvSpPr>
        <p:spPr>
          <a:xfrm>
            <a:off x="6672263" y="5226050"/>
            <a:ext cx="3333750" cy="645160"/>
          </a:xfrm>
          <a:prstGeom prst="rect">
            <a:avLst/>
          </a:prstGeom>
          <a:noFill/>
          <a:ln w="9525">
            <a:noFill/>
          </a:ln>
        </p:spPr>
        <p:txBody>
          <a:bodyPr>
            <a:spAutoFit/>
          </a:bodyPr>
          <a:p>
            <a:r>
              <a:rPr>
                <a:latin typeface="Arial" panose="020B0604020202020204" pitchFamily="34" charset="0"/>
                <a:ea typeface="MS PGothic" panose="020B0600070205080204" pitchFamily="-64" charset="-128"/>
              </a:rPr>
              <a:t>Complex and virtually</a:t>
            </a:r>
            <a:br>
              <a:rPr>
                <a:latin typeface="Arial" panose="020B0604020202020204" pitchFamily="34" charset="0"/>
                <a:ea typeface="MS PGothic" panose="020B0600070205080204" pitchFamily="-64" charset="-128"/>
              </a:rPr>
            </a:br>
            <a:r>
              <a:rPr>
                <a:latin typeface="Arial" panose="020B0604020202020204" pitchFamily="34" charset="0"/>
                <a:ea typeface="MS PGothic" panose="020B0600070205080204" pitchFamily="-64" charset="-128"/>
              </a:rPr>
              <a:t>incomprehensible!</a:t>
            </a:r>
            <a:endParaRPr>
              <a:latin typeface="Arial" panose="020B0604020202020204" pitchFamily="34" charset="0"/>
              <a:ea typeface="MS PGothic" panose="020B0600070205080204" pitchFamily="-64" charset="-128"/>
            </a:endParaRPr>
          </a:p>
        </p:txBody>
      </p:sp>
      <p:sp>
        <p:nvSpPr>
          <p:cNvPr id="140293" name="Text Box 140292"/>
          <p:cNvSpPr txBox="1"/>
          <p:nvPr/>
        </p:nvSpPr>
        <p:spPr>
          <a:xfrm>
            <a:off x="1752600" y="6629400"/>
            <a:ext cx="8210550" cy="229870"/>
          </a:xfrm>
          <a:prstGeom prst="rect">
            <a:avLst/>
          </a:prstGeom>
          <a:noFill/>
          <a:ln w="9525">
            <a:noFill/>
          </a:ln>
        </p:spPr>
        <p:txBody>
          <a:bodyPr wrap="none" anchor="t" anchorCtr="0">
            <a:spAutoFit/>
          </a:bodyPr>
          <a:p>
            <a:pPr>
              <a:buNone/>
            </a:pPr>
            <a:r>
              <a:rPr lang="en-US" altLang="x-none" sz="800" i="1" dirty="0">
                <a:latin typeface="Helvetica" pitchFamily="-64" charset="0"/>
                <a:ea typeface="MS PGothic" panose="020B0600070205080204" pitchFamily="-64" charset="-128"/>
              </a:rPr>
              <a:t>Software Architecture: Foundations, Theory, and Practice</a:t>
            </a:r>
            <a:r>
              <a:rPr sz="800">
                <a:latin typeface="Helvetica" pitchFamily="-64" charset="0"/>
                <a:ea typeface="MS PGothic" panose="020B0600070205080204" pitchFamily="-64" charset="-128"/>
              </a:rPr>
              <a:t>; Richard N. Taylor, </a:t>
            </a:r>
            <a:r>
              <a:rPr sz="800" dirty="0" err="1">
                <a:latin typeface="Helvetica" pitchFamily="-64" charset="0"/>
                <a:ea typeface="MS PGothic" panose="020B0600070205080204" pitchFamily="-64" charset="-128"/>
              </a:rPr>
              <a:t>Nenad</a:t>
            </a:r>
            <a:r>
              <a:rPr sz="800">
                <a:latin typeface="Helvetica" pitchFamily="-64" charset="0"/>
                <a:ea typeface="MS PGothic" panose="020B0600070205080204" pitchFamily="-64" charset="-128"/>
              </a:rPr>
              <a:t> </a:t>
            </a:r>
            <a:r>
              <a:rPr sz="800" dirty="0" err="1">
                <a:latin typeface="Helvetica" pitchFamily="-64" charset="0"/>
                <a:ea typeface="MS PGothic" panose="020B0600070205080204" pitchFamily="-64" charset="-128"/>
              </a:rPr>
              <a:t>Medvidovic</a:t>
            </a:r>
            <a:r>
              <a:rPr sz="800">
                <a:latin typeface="Helvetica" pitchFamily="-64" charset="0"/>
                <a:ea typeface="MS PGothic" panose="020B0600070205080204" pitchFamily="-64" charset="-128"/>
              </a:rPr>
              <a:t>, and Eric M. </a:t>
            </a:r>
            <a:r>
              <a:rPr sz="800" dirty="0" err="1">
                <a:latin typeface="Helvetica" pitchFamily="-64" charset="0"/>
                <a:ea typeface="MS PGothic" panose="020B0600070205080204" pitchFamily="-64" charset="-128"/>
              </a:rPr>
              <a:t>Dashofy</a:t>
            </a:r>
            <a:r>
              <a:rPr sz="800">
                <a:latin typeface="Helvetica" pitchFamily="-64" charset="0"/>
                <a:ea typeface="MS PGothic" panose="020B0600070205080204" pitchFamily="-64" charset="-128"/>
              </a:rPr>
              <a:t>; </a:t>
            </a:r>
            <a:r>
              <a:rPr sz="800">
                <a:latin typeface="Arial" panose="020B0604020202020204" pitchFamily="34" charset="0"/>
                <a:ea typeface="MS PGothic" panose="020B0600070205080204" pitchFamily="-64" charset="-128"/>
              </a:rPr>
              <a:t>© 2008 John Wiley &amp; Sons, Inc. Reprinted with permission.</a:t>
            </a:r>
            <a:r>
              <a:rPr sz="900">
                <a:latin typeface="Helvetica" pitchFamily="-64" charset="0"/>
                <a:ea typeface="MS PGothic" panose="020B0600070205080204" pitchFamily="-64" charset="-128"/>
              </a:rPr>
              <a:t> </a:t>
            </a:r>
            <a:endParaRPr sz="900">
              <a:latin typeface="Helvetica" pitchFamily="-64" charset="0"/>
              <a:ea typeface="MS PGothic" panose="020B0600070205080204" pitchFamily="-6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7795" y="169545"/>
            <a:ext cx="11874500" cy="373380"/>
          </a:xfrm>
        </p:spPr>
        <p:txBody>
          <a:bodyPr>
            <a:normAutofit fontScale="90000"/>
          </a:bodyPr>
          <a:p>
            <a:r>
              <a:rPr lang="en-US" sz="4000" b="1"/>
              <a:t>Architecture within the Software Development Process</a:t>
            </a:r>
            <a:endParaRPr lang="en-US" sz="4000" b="1"/>
          </a:p>
        </p:txBody>
      </p:sp>
      <p:sp>
        <p:nvSpPr>
          <p:cNvPr id="3" name="Content Placeholder 2"/>
          <p:cNvSpPr>
            <a:spLocks noGrp="1"/>
          </p:cNvSpPr>
          <p:nvPr>
            <p:ph sz="half" idx="1"/>
          </p:nvPr>
        </p:nvSpPr>
        <p:spPr>
          <a:xfrm>
            <a:off x="278130" y="774700"/>
            <a:ext cx="5181600" cy="4085590"/>
          </a:xfrm>
        </p:spPr>
        <p:txBody>
          <a:bodyPr/>
          <a:p>
            <a:pPr marL="0" indent="0">
              <a:buNone/>
            </a:pPr>
            <a:r>
              <a:rPr lang="en-US" b="1">
                <a:sym typeface="+mn-ea"/>
              </a:rPr>
              <a:t>Waterfall Model</a:t>
            </a:r>
            <a:endParaRPr lang="en-US" b="1"/>
          </a:p>
        </p:txBody>
      </p:sp>
      <p:pic>
        <p:nvPicPr>
          <p:cNvPr id="4" name="Content Placeholder 3"/>
          <p:cNvPicPr>
            <a:picLocks noChangeAspect="1"/>
          </p:cNvPicPr>
          <p:nvPr>
            <p:ph sz="half" idx="2"/>
          </p:nvPr>
        </p:nvPicPr>
        <p:blipFill>
          <a:blip r:embed="rId1"/>
          <a:stretch>
            <a:fillRect/>
          </a:stretch>
        </p:blipFill>
        <p:spPr>
          <a:xfrm>
            <a:off x="278130" y="1410335"/>
            <a:ext cx="5181600" cy="4397375"/>
          </a:xfrm>
          <a:prstGeom prst="rect">
            <a:avLst/>
          </a:prstGeom>
        </p:spPr>
      </p:pic>
      <p:pic>
        <p:nvPicPr>
          <p:cNvPr id="13" name="Content Placeholder 12"/>
          <p:cNvPicPr>
            <a:picLocks noGrp="1" noChangeAspect="1"/>
          </p:cNvPicPr>
          <p:nvPr/>
        </p:nvPicPr>
        <p:blipFill>
          <a:blip r:embed="rId2">
            <a:extLst>
              <a:ext uri="{28A0092B-C50C-407E-A947-70E740481C1C}">
                <a14:useLocalDpi xmlns:a14="http://schemas.microsoft.com/office/drawing/2010/main" val="0"/>
              </a:ext>
            </a:extLst>
          </a:blip>
          <a:srcRect l="2846" r="1379" b="1912"/>
          <a:stretch>
            <a:fillRect/>
          </a:stretch>
        </p:blipFill>
        <p:spPr>
          <a:xfrm>
            <a:off x="5962650" y="1516380"/>
            <a:ext cx="5038725" cy="4818380"/>
          </a:xfrm>
          <a:prstGeom prst="rect">
            <a:avLst/>
          </a:prstGeom>
        </p:spPr>
      </p:pic>
      <p:sp>
        <p:nvSpPr>
          <p:cNvPr id="6" name="Title 1"/>
          <p:cNvSpPr>
            <a:spLocks noGrp="1"/>
          </p:cNvSpPr>
          <p:nvPr/>
        </p:nvSpPr>
        <p:spPr>
          <a:xfrm>
            <a:off x="5398770" y="578485"/>
            <a:ext cx="5742305" cy="887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mn-lt"/>
                <a:cs typeface="+mn-lt"/>
              </a:rPr>
              <a:t>Software Architecture Life Cycle</a:t>
            </a:r>
            <a:endParaRPr lang="en-US" sz="2800" b="1" dirty="0">
              <a:latin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Teaching Outline</a:t>
            </a:r>
            <a:endParaRPr lang="en-GB" altLang="en-US"/>
          </a:p>
        </p:txBody>
      </p:sp>
      <p:sp>
        <p:nvSpPr>
          <p:cNvPr id="3" name="Content Placeholder 2"/>
          <p:cNvSpPr>
            <a:spLocks noGrp="1"/>
          </p:cNvSpPr>
          <p:nvPr>
            <p:ph idx="1"/>
          </p:nvPr>
        </p:nvSpPr>
        <p:spPr>
          <a:xfrm>
            <a:off x="838200" y="1271905"/>
            <a:ext cx="10515600" cy="5168265"/>
          </a:xfrm>
        </p:spPr>
        <p:txBody>
          <a:bodyPr>
            <a:normAutofit fontScale="70000"/>
          </a:bodyPr>
          <a:p>
            <a:pPr marL="0" indent="0">
              <a:buNone/>
            </a:pPr>
            <a:r>
              <a:rPr lang="en-US" b="1"/>
              <a:t>MODULE 1: SOFTWARE ARCHITECTURE </a:t>
            </a:r>
            <a:r>
              <a:rPr lang="en-GB" altLang="en-US" b="1"/>
              <a:t>BASIC </a:t>
            </a:r>
            <a:r>
              <a:rPr lang="en-US" b="1"/>
              <a:t>CONCEPTS</a:t>
            </a:r>
            <a:endParaRPr lang="en-US" b="1"/>
          </a:p>
          <a:p>
            <a:pPr marL="571500" indent="-571500">
              <a:buFont typeface="+mj-lt"/>
              <a:buAutoNum type="romanUcPeriod"/>
            </a:pPr>
            <a:r>
              <a:rPr lang="en-US"/>
              <a:t>Introduction to Software Architecture</a:t>
            </a:r>
            <a:r>
              <a:rPr lang="en-GB" altLang="en-US"/>
              <a:t> Basic Concepts</a:t>
            </a:r>
            <a:endParaRPr lang="en-GB" altLang="en-US"/>
          </a:p>
          <a:p>
            <a:pPr marL="1028700" lvl="1" indent="-571500">
              <a:buFont typeface="+mj-lt"/>
              <a:buAutoNum type="alphaLcPeriod"/>
            </a:pPr>
            <a:r>
              <a:rPr lang="en-GB" altLang="en-US" sz="2400"/>
              <a:t>Software Architecture Recovery</a:t>
            </a:r>
            <a:endParaRPr lang="en-GB" altLang="en-US" sz="2400"/>
          </a:p>
          <a:p>
            <a:pPr marL="1028700" lvl="1" indent="-571500">
              <a:buFont typeface="+mj-lt"/>
              <a:buAutoNum type="alphaLcPeriod"/>
            </a:pPr>
            <a:r>
              <a:rPr lang="en-GB" altLang="en-US" sz="2400"/>
              <a:t>Software Architecture life cycle</a:t>
            </a:r>
            <a:endParaRPr lang="en-GB" altLang="en-US"/>
          </a:p>
          <a:p>
            <a:pPr marL="571500" indent="-571500">
              <a:buFont typeface="+mj-lt"/>
              <a:buAutoNum type="romanUcPeriod"/>
            </a:pPr>
            <a:r>
              <a:rPr lang="en-GB" altLang="en-US"/>
              <a:t>Software Architectural Design Decisions</a:t>
            </a:r>
            <a:endParaRPr lang="en-GB" altLang="en-US"/>
          </a:p>
          <a:p>
            <a:pPr marL="971550" lvl="1" indent="-514350">
              <a:buFont typeface="+mj-lt"/>
              <a:buAutoNum type="alphaLcPeriod"/>
            </a:pPr>
            <a:r>
              <a:rPr lang="en-GB" altLang="en-US" sz="2000"/>
              <a:t></a:t>
            </a:r>
            <a:r>
              <a:rPr lang="en-GB" altLang="en-US" sz="2000"/>
              <a:t>Software Architectural Structure and Views</a:t>
            </a:r>
            <a:endParaRPr lang="en-GB" altLang="en-US" sz="2000"/>
          </a:p>
          <a:p>
            <a:pPr marL="571500" indent="-571500">
              <a:buFont typeface="+mj-lt"/>
              <a:buAutoNum type="romanUcPeriod"/>
            </a:pPr>
            <a:r>
              <a:rPr lang="en-GB" altLang="en-US"/>
              <a:t>Context of Software Architecture and Design</a:t>
            </a:r>
            <a:endParaRPr lang="en-GB" altLang="en-US"/>
          </a:p>
          <a:p>
            <a:pPr marL="1028700" lvl="1" indent="-571500">
              <a:buFont typeface="+mj-lt"/>
              <a:buAutoNum type="alphaLcPeriod"/>
            </a:pPr>
            <a:r>
              <a:rPr lang="en-GB" altLang="en-US" sz="2400"/>
              <a:t>Software rchitecture Versus Software Design</a:t>
            </a:r>
            <a:endParaRPr lang="en-GB" altLang="en-US"/>
          </a:p>
          <a:p>
            <a:pPr marL="571500" indent="-571500">
              <a:buFont typeface="+mj-lt"/>
              <a:buAutoNum type="romanUcPeriod"/>
            </a:pPr>
            <a:r>
              <a:rPr lang="en-GB" altLang="en-US"/>
              <a:t>Software Architecture Quality Attributes: </a:t>
            </a:r>
            <a:endParaRPr lang="en-GB" altLang="en-US"/>
          </a:p>
          <a:p>
            <a:pPr marL="1028700" lvl="1" indent="-571500">
              <a:buFont typeface="+mj-lt"/>
              <a:buAutoNum type="alphaLcPeriod"/>
            </a:pPr>
            <a:r>
              <a:rPr lang="en-GB" altLang="en-US" sz="2220"/>
              <a:t>Availability, interoperability, Modifiability, Performance, </a:t>
            </a:r>
            <a:endParaRPr lang="en-GB" altLang="en-US" sz="2220"/>
          </a:p>
          <a:p>
            <a:pPr marL="1028700" lvl="1" indent="-571500">
              <a:buFont typeface="+mj-lt"/>
              <a:buAutoNum type="alphaLcPeriod"/>
            </a:pPr>
            <a:r>
              <a:rPr lang="en-GB" altLang="en-US" sz="2220"/>
              <a:t>Security, Testability, Usability</a:t>
            </a:r>
            <a:endParaRPr lang="en-GB" altLang="en-US" sz="2220"/>
          </a:p>
          <a:p>
            <a:pPr marL="1028700" lvl="1" indent="-571500">
              <a:buFont typeface="+mj-lt"/>
              <a:buAutoNum type="alphaLcPeriod"/>
            </a:pPr>
            <a:r>
              <a:rPr lang="en-GB" altLang="en-US" sz="2220"/>
              <a:t>Other Quality Attributes</a:t>
            </a:r>
            <a:endParaRPr lang="en-GB" altLang="en-US" sz="2220"/>
          </a:p>
          <a:p>
            <a:pPr marL="1028700" lvl="1" indent="-571500">
              <a:buFont typeface="+mj-lt"/>
              <a:buAutoNum type="alphaLcPeriod"/>
            </a:pPr>
            <a:r>
              <a:rPr lang="en-GB" altLang="en-US" sz="2220"/>
              <a:t>Software Architecture Trade-Offs</a:t>
            </a:r>
            <a:endParaRPr lang="en-GB" altLang="en-US" sz="2220"/>
          </a:p>
          <a:p>
            <a:pPr marL="571500" indent="-571500">
              <a:buFont typeface="+mj-lt"/>
              <a:buAutoNum type="romanUcPeriod"/>
            </a:pPr>
            <a:r>
              <a:rPr lang="en-GB" altLang="en-US">
                <a:sym typeface="+mn-ea"/>
              </a:rPr>
              <a:t>Software </a:t>
            </a:r>
            <a:r>
              <a:rPr lang="en-GB" altLang="en-US"/>
              <a:t>Architectural Styles and Patterns</a:t>
            </a:r>
            <a:endParaRPr lang="en-GB" altLang="en-US"/>
          </a:p>
          <a:p>
            <a:pPr marL="571500" indent="-571500">
              <a:buFont typeface="+mj-lt"/>
              <a:buAutoNum type="romanUcPeriod"/>
            </a:pPr>
            <a:r>
              <a:rPr lang="en-GB" altLang="en-US">
                <a:gradFill>
                  <a:gsLst>
                    <a:gs pos="0">
                      <a:srgbClr val="012D86"/>
                    </a:gs>
                    <a:gs pos="100000">
                      <a:srgbClr val="0E2557"/>
                    </a:gs>
                  </a:gsLst>
                  <a:lin scaled="0"/>
                </a:gradFill>
              </a:rPr>
              <a:t>Presentation: Architecture in the Life Cycle</a:t>
            </a:r>
            <a:endParaRPr lang="en-GB" altLang="en-US">
              <a:gradFill>
                <a:gsLst>
                  <a:gs pos="0">
                    <a:srgbClr val="012D86"/>
                  </a:gs>
                  <a:gs pos="100000">
                    <a:srgbClr val="0E2557"/>
                  </a:gs>
                </a:gsLst>
                <a:lin scaled="0"/>
              </a:gra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765"/>
            <a:ext cx="10515600" cy="887896"/>
          </a:xfrm>
        </p:spPr>
        <p:txBody>
          <a:bodyPr/>
          <a:lstStyle/>
          <a:p>
            <a:pPr algn="ctr"/>
            <a:r>
              <a:rPr lang="en-US" b="1" dirty="0"/>
              <a:t>Software Architecture Life Cycle</a:t>
            </a:r>
            <a:endParaRPr lang="en-US" b="1" dirty="0"/>
          </a:p>
        </p:txBody>
      </p:sp>
      <p:pic>
        <p:nvPicPr>
          <p:cNvPr id="13" name="Content Placeholder 12"/>
          <p:cNvPicPr>
            <a:picLocks noGrp="1" noChangeAspect="1"/>
          </p:cNvPicPr>
          <p:nvPr>
            <p:ph idx="1"/>
          </p:nvPr>
        </p:nvPicPr>
        <p:blipFill>
          <a:blip r:embed="rId1">
            <a:extLst>
              <a:ext uri="{28A0092B-C50C-407E-A947-70E740481C1C}">
                <a14:useLocalDpi xmlns:a14="http://schemas.microsoft.com/office/drawing/2010/main" val="0"/>
              </a:ext>
            </a:extLst>
          </a:blip>
          <a:srcRect l="2846" r="1379" b="1912"/>
          <a:stretch>
            <a:fillRect/>
          </a:stretch>
        </p:blipFill>
        <p:spPr>
          <a:xfrm>
            <a:off x="3013710" y="1229360"/>
            <a:ext cx="6261100" cy="53086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ea typeface="MS PGothic" panose="020B0600070205080204" pitchFamily="-64" charset="-128"/>
              </a:rPr>
            </a:fld>
            <a:endParaRPr lang="en-US" dirty="0">
              <a:latin typeface="Arial" panose="020B0604020202020204" pitchFamily="34" charset="0"/>
              <a:ea typeface="MS PGothic" panose="020B0600070205080204" pitchFamily="-64" charset="-128"/>
            </a:endParaRPr>
          </a:p>
        </p:txBody>
      </p:sp>
      <p:sp>
        <p:nvSpPr>
          <p:cNvPr id="165890" name="Title 165889"/>
          <p:cNvSpPr>
            <a:spLocks noGrp="1"/>
          </p:cNvSpPr>
          <p:nvPr>
            <p:ph type="title"/>
          </p:nvPr>
        </p:nvSpPr>
        <p:spPr/>
        <p:txBody>
          <a:bodyPr anchor="ctr" anchorCtr="0"/>
          <a:p>
            <a:r>
              <a:t>Architectural Processes</a:t>
            </a:r>
          </a:p>
        </p:txBody>
      </p:sp>
      <p:sp>
        <p:nvSpPr>
          <p:cNvPr id="165891" name="Text Placeholder 165890"/>
          <p:cNvSpPr>
            <a:spLocks noGrp="1"/>
          </p:cNvSpPr>
          <p:nvPr>
            <p:ph type="body" idx="1"/>
          </p:nvPr>
        </p:nvSpPr>
        <p:spPr/>
        <p:txBody>
          <a:bodyPr/>
          <a:p>
            <a:r>
              <a:rPr>
                <a:cs typeface="Times New Roman" panose="02020603050405020304" pitchFamily="18" charset="0"/>
              </a:rPr>
              <a:t>Architectural design</a:t>
            </a:r>
            <a:endParaRPr>
              <a:cs typeface="Times New Roman" panose="02020603050405020304" pitchFamily="18" charset="0"/>
            </a:endParaRPr>
          </a:p>
          <a:p>
            <a:r>
              <a:rPr>
                <a:cs typeface="Times New Roman" panose="02020603050405020304" pitchFamily="18" charset="0"/>
              </a:rPr>
              <a:t>Architecture modeling and visualization</a:t>
            </a:r>
            <a:endParaRPr>
              <a:cs typeface="Times New Roman" panose="02020603050405020304" pitchFamily="18" charset="0"/>
            </a:endParaRPr>
          </a:p>
          <a:p>
            <a:r>
              <a:rPr>
                <a:cs typeface="Times New Roman" panose="02020603050405020304" pitchFamily="18" charset="0"/>
              </a:rPr>
              <a:t>Architecture-driven system analysis</a:t>
            </a:r>
            <a:endParaRPr>
              <a:cs typeface="Times New Roman" panose="02020603050405020304" pitchFamily="18" charset="0"/>
            </a:endParaRPr>
          </a:p>
          <a:p>
            <a:r>
              <a:rPr>
                <a:cs typeface="Times New Roman" panose="02020603050405020304" pitchFamily="18" charset="0"/>
              </a:rPr>
              <a:t>Architecture-driven system implementation </a:t>
            </a:r>
            <a:endParaRPr>
              <a:cs typeface="Times New Roman" panose="02020603050405020304" pitchFamily="18" charset="0"/>
            </a:endParaRPr>
          </a:p>
          <a:p>
            <a:r>
              <a:rPr>
                <a:cs typeface="Times New Roman" panose="02020603050405020304" pitchFamily="18" charset="0"/>
              </a:rPr>
              <a:t>Architecture-driven system deployment, runtime redeployment, and mobility</a:t>
            </a:r>
            <a:endParaRPr>
              <a:cs typeface="Times New Roman" panose="02020603050405020304" pitchFamily="18" charset="0"/>
            </a:endParaRPr>
          </a:p>
          <a:p>
            <a:r>
              <a:rPr>
                <a:cs typeface="Times New Roman" panose="02020603050405020304" pitchFamily="18" charset="0"/>
              </a:rPr>
              <a:t>Architecture-based design for non-functional properties, including security and trust </a:t>
            </a:r>
            <a:endParaRPr>
              <a:cs typeface="Times New Roman" panose="02020603050405020304" pitchFamily="18" charset="0"/>
            </a:endParaRPr>
          </a:p>
          <a:p>
            <a:r>
              <a:rPr>
                <a:cs typeface="Times New Roman" panose="02020603050405020304" pitchFamily="18" charset="0"/>
              </a:rPr>
              <a:t>architectural adaptation</a:t>
            </a:r>
            <a:endParaRPr>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13135" cy="1325880"/>
          </a:xfrm>
        </p:spPr>
        <p:txBody>
          <a:bodyPr>
            <a:normAutofit fontScale="90000"/>
          </a:bodyPr>
          <a:lstStyle/>
          <a:p>
            <a:pPr algn="l"/>
            <a:r>
              <a:rPr lang="en-US" b="1" dirty="0">
                <a:latin typeface="+mn-ea"/>
                <a:cs typeface="+mn-ea"/>
              </a:rPr>
              <a:t>Basic Definition</a:t>
            </a:r>
            <a:r>
              <a:rPr lang="en-GB" altLang="en-US" b="1" dirty="0">
                <a:latin typeface="+mn-ea"/>
                <a:cs typeface="+mn-ea"/>
              </a:rPr>
              <a:t>: </a:t>
            </a:r>
            <a:r>
              <a:rPr lang="en-US" b="1" dirty="0">
                <a:effectLst/>
                <a:latin typeface="+mn-lt"/>
                <a:sym typeface="+mn-ea"/>
              </a:rPr>
              <a:t>What is Software Architecture?</a:t>
            </a:r>
            <a:endParaRPr lang="en-GB" altLang="en-US" b="1" dirty="0"/>
          </a:p>
        </p:txBody>
      </p:sp>
      <p:sp>
        <p:nvSpPr>
          <p:cNvPr id="3" name="Content Placeholder 2"/>
          <p:cNvSpPr>
            <a:spLocks noGrp="1"/>
          </p:cNvSpPr>
          <p:nvPr>
            <p:ph idx="1"/>
          </p:nvPr>
        </p:nvSpPr>
        <p:spPr/>
        <p:txBody>
          <a:bodyPr/>
          <a:lstStyle/>
          <a:p>
            <a:pPr algn="just">
              <a:lnSpc>
                <a:spcPct val="107000"/>
              </a:lnSpc>
              <a:spcBef>
                <a:spcPts val="0"/>
              </a:spcBef>
            </a:pPr>
            <a:r>
              <a:rPr lang="en-US" sz="3200" dirty="0">
                <a:effectLst/>
                <a:latin typeface="Calibri" panose="020F0502020204030204" charset="0"/>
                <a:ea typeface="Calibri" panose="020F0502020204030204" charset="0"/>
                <a:cs typeface="Times New Roman" panose="02020603050405020304" pitchFamily="18" charset="0"/>
              </a:rPr>
              <a:t>A software system’s architecture is the set of principal design decisions made about the system.</a:t>
            </a:r>
            <a:endParaRPr lang="en-US" sz="3200" dirty="0">
              <a:effectLst/>
              <a:latin typeface="Calibri" panose="020F0502020204030204" charset="0"/>
              <a:ea typeface="Calibri" panose="020F0502020204030204" charset="0"/>
              <a:cs typeface="Times New Roman" panose="02020603050405020304" pitchFamily="18" charset="0"/>
            </a:endParaRPr>
          </a:p>
          <a:p>
            <a:pPr marL="0" indent="0" algn="just">
              <a:lnSpc>
                <a:spcPct val="107000"/>
              </a:lnSpc>
              <a:spcBef>
                <a:spcPts val="0"/>
              </a:spcBef>
              <a:buNone/>
            </a:pPr>
            <a:endParaRPr lang="en-US" sz="3200" dirty="0">
              <a:effectLst/>
              <a:latin typeface="Calibri" panose="020F0502020204030204" charset="0"/>
              <a:ea typeface="Calibri" panose="020F0502020204030204" charset="0"/>
              <a:cs typeface="Times New Roman" panose="02020603050405020304" pitchFamily="18" charset="0"/>
            </a:endParaRPr>
          </a:p>
          <a:p>
            <a:pPr marL="0" marR="0" lvl="0" indent="0" algn="just">
              <a:lnSpc>
                <a:spcPct val="107000"/>
              </a:lnSpc>
              <a:spcBef>
                <a:spcPts val="0"/>
              </a:spcBef>
              <a:spcAft>
                <a:spcPts val="0"/>
              </a:spcAft>
              <a:buNone/>
            </a:pPr>
            <a:r>
              <a:rPr lang="en-US" sz="3200" dirty="0">
                <a:effectLst/>
                <a:latin typeface="Calibri" panose="020F0502020204030204" charset="0"/>
                <a:ea typeface="Calibri" panose="020F0502020204030204" charset="0"/>
                <a:cs typeface="Times New Roman" panose="02020603050405020304" pitchFamily="18" charset="0"/>
              </a:rPr>
              <a:t>		Architecture = {Principal Design Decision}</a:t>
            </a:r>
            <a:endParaRPr lang="en-US" sz="3200" dirty="0">
              <a:effectLst/>
              <a:latin typeface="Calibri" panose="020F0502020204030204" charset="0"/>
              <a:ea typeface="Calibri" panose="020F0502020204030204" charset="0"/>
              <a:cs typeface="Times New Roman" panose="02020603050405020304" pitchFamily="18" charset="0"/>
            </a:endParaRPr>
          </a:p>
          <a:p>
            <a:pPr marL="0" marR="0" lvl="0" indent="0" algn="just">
              <a:lnSpc>
                <a:spcPct val="107000"/>
              </a:lnSpc>
              <a:spcBef>
                <a:spcPts val="0"/>
              </a:spcBef>
              <a:spcAft>
                <a:spcPts val="0"/>
              </a:spcAft>
              <a:buNone/>
            </a:pPr>
            <a:endParaRPr lang="en-US" sz="3200" dirty="0">
              <a:effectLst/>
              <a:latin typeface="Calibri" panose="020F0502020204030204" charset="0"/>
              <a:ea typeface="Calibri" panose="020F0502020204030204" charset="0"/>
              <a:cs typeface="Times New Roman" panose="02020603050405020304" pitchFamily="18" charset="0"/>
            </a:endParaRPr>
          </a:p>
          <a:p>
            <a:pPr algn="just">
              <a:lnSpc>
                <a:spcPct val="107000"/>
              </a:lnSpc>
              <a:spcBef>
                <a:spcPts val="0"/>
              </a:spcBef>
              <a:spcAft>
                <a:spcPts val="800"/>
              </a:spcAft>
            </a:pPr>
            <a:r>
              <a:rPr lang="en-US" sz="3200" dirty="0">
                <a:effectLst/>
                <a:latin typeface="Calibri" panose="020F0502020204030204" charset="0"/>
                <a:ea typeface="Calibri" panose="020F0502020204030204" charset="0"/>
                <a:cs typeface="Times New Roman" panose="02020603050405020304" pitchFamily="18" charset="0"/>
              </a:rPr>
              <a:t>It is the blueprint for a software system’s construction and evolution</a:t>
            </a:r>
            <a:endParaRPr lang="en-US" sz="3200" dirty="0">
              <a:effectLst/>
              <a:latin typeface="Calibri" panose="020F0502020204030204" charset="0"/>
              <a:ea typeface="Calibri" panose="020F050202020403020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843" y="386521"/>
            <a:ext cx="11052313" cy="6084958"/>
          </a:xfrm>
        </p:spPr>
        <p:txBody>
          <a:bodyPr>
            <a:normAutofit/>
          </a:bodyPr>
          <a:lstStyle/>
          <a:p>
            <a:pPr indent="0" algn="just">
              <a:lnSpc>
                <a:spcPct val="107000"/>
              </a:lnSpc>
              <a:spcBef>
                <a:spcPts val="0"/>
              </a:spcBef>
              <a:buNone/>
            </a:pPr>
            <a:r>
              <a:rPr lang="en-US" sz="3500" b="1" dirty="0">
                <a:effectLst/>
                <a:latin typeface="Calibri" panose="020F0502020204030204" charset="0"/>
                <a:ea typeface="Calibri" panose="020F0502020204030204" charset="0"/>
                <a:cs typeface="Times New Roman" panose="02020603050405020304" pitchFamily="18" charset="0"/>
              </a:rPr>
              <a:t>Design Decisions: </a:t>
            </a:r>
            <a:r>
              <a:rPr lang="en-US" sz="3600" dirty="0">
                <a:effectLst/>
                <a:latin typeface="Calibri" panose="020F0502020204030204" charset="0"/>
                <a:ea typeface="Calibri" panose="020F0502020204030204" charset="0"/>
                <a:cs typeface="Times New Roman" panose="02020603050405020304" pitchFamily="18" charset="0"/>
              </a:rPr>
              <a:t>Design decisions cover all aspects of the system: Structure, Behavior, Interaction, Deployment, Non-functional properties, Implementation</a:t>
            </a:r>
            <a:endParaRPr lang="en-US" sz="3600" dirty="0">
              <a:effectLst/>
              <a:latin typeface="Calibri" panose="020F0502020204030204" charset="0"/>
              <a:ea typeface="Calibri" panose="020F0502020204030204" charset="0"/>
              <a:cs typeface="Times New Roman" panose="02020603050405020304" pitchFamily="18" charset="0"/>
            </a:endParaRPr>
          </a:p>
          <a:p>
            <a:pPr indent="0" algn="just">
              <a:lnSpc>
                <a:spcPct val="107000"/>
              </a:lnSpc>
              <a:spcBef>
                <a:spcPts val="0"/>
              </a:spcBef>
              <a:buNone/>
            </a:pPr>
            <a:endParaRPr lang="en-US" sz="3600" b="1" dirty="0">
              <a:latin typeface="Calibri" panose="020F0502020204030204" charset="0"/>
              <a:ea typeface="Calibri" panose="020F0502020204030204" charset="0"/>
              <a:cs typeface="Times New Roman" panose="02020603050405020304" pitchFamily="18" charset="0"/>
            </a:endParaRPr>
          </a:p>
          <a:p>
            <a:pPr indent="0" algn="just">
              <a:lnSpc>
                <a:spcPct val="107000"/>
              </a:lnSpc>
              <a:spcBef>
                <a:spcPts val="0"/>
              </a:spcBef>
              <a:buNone/>
            </a:pPr>
            <a:r>
              <a:rPr lang="en-US" sz="3600" b="1" dirty="0">
                <a:effectLst/>
                <a:latin typeface="Calibri" panose="020F0502020204030204" charset="0"/>
                <a:ea typeface="Calibri" panose="020F0502020204030204" charset="0"/>
                <a:cs typeface="Times New Roman" panose="02020603050405020304" pitchFamily="18" charset="0"/>
              </a:rPr>
              <a:t>Principal Design Decisions: </a:t>
            </a:r>
            <a:r>
              <a:rPr lang="en-US" sz="3600" dirty="0">
                <a:effectLst/>
                <a:latin typeface="Calibri" panose="020F0502020204030204" charset="0"/>
                <a:ea typeface="Calibri" panose="020F0502020204030204" charset="0"/>
                <a:cs typeface="Times New Roman" panose="02020603050405020304" pitchFamily="18" charset="0"/>
              </a:rPr>
              <a:t>the “important ones” depending on the goals of the stakeholders</a:t>
            </a:r>
            <a:endParaRPr lang="en-US" sz="3600" dirty="0">
              <a:effectLst/>
              <a:latin typeface="Calibri" panose="020F0502020204030204" charset="0"/>
              <a:ea typeface="Calibri" panose="020F0502020204030204" charset="0"/>
              <a:cs typeface="Times New Roman" panose="02020603050405020304" pitchFamily="18" charset="0"/>
            </a:endParaRPr>
          </a:p>
          <a:p>
            <a:pPr indent="0" algn="just">
              <a:lnSpc>
                <a:spcPct val="107000"/>
              </a:lnSpc>
              <a:spcBef>
                <a:spcPts val="0"/>
              </a:spcBef>
              <a:buNone/>
            </a:pPr>
            <a:endParaRPr lang="en-US" sz="3600" dirty="0">
              <a:effectLst/>
              <a:latin typeface="Calibri" panose="020F0502020204030204" charset="0"/>
              <a:ea typeface="Calibri" panose="020F0502020204030204" charset="0"/>
              <a:cs typeface="Times New Roman" panose="02020603050405020304" pitchFamily="18" charset="0"/>
            </a:endParaRPr>
          </a:p>
          <a:p>
            <a:pPr marL="800100" indent="-571500" algn="just">
              <a:lnSpc>
                <a:spcPct val="107000"/>
              </a:lnSpc>
              <a:spcBef>
                <a:spcPts val="0"/>
              </a:spcBef>
            </a:pPr>
            <a:r>
              <a:rPr lang="en-US" sz="3600" dirty="0">
                <a:effectLst/>
                <a:latin typeface="Calibri" panose="020F0502020204030204" charset="0"/>
                <a:ea typeface="Calibri" panose="020F0502020204030204" charset="0"/>
                <a:cs typeface="Times New Roman" panose="02020603050405020304" pitchFamily="18" charset="0"/>
              </a:rPr>
              <a:t>Decisions are made over time </a:t>
            </a:r>
            <a:endParaRPr lang="en-US" sz="3600" dirty="0">
              <a:effectLst/>
              <a:latin typeface="Calibri" panose="020F0502020204030204" charset="0"/>
              <a:ea typeface="Calibri" panose="020F0502020204030204" charset="0"/>
              <a:cs typeface="Times New Roman" panose="02020603050405020304" pitchFamily="18" charset="0"/>
            </a:endParaRPr>
          </a:p>
          <a:p>
            <a:pPr marL="800100" indent="-571500" algn="just">
              <a:lnSpc>
                <a:spcPct val="107000"/>
              </a:lnSpc>
              <a:spcBef>
                <a:spcPts val="0"/>
              </a:spcBef>
            </a:pPr>
            <a:r>
              <a:rPr lang="en-US" sz="3600" dirty="0">
                <a:effectLst/>
                <a:latin typeface="Calibri" panose="020F0502020204030204" charset="0"/>
                <a:ea typeface="Calibri" panose="020F0502020204030204" charset="0"/>
                <a:cs typeface="Times New Roman" panose="02020603050405020304" pitchFamily="18" charset="0"/>
              </a:rPr>
              <a:t>Decisions are changed over time </a:t>
            </a:r>
            <a:endParaRPr lang="en-US" sz="3600" dirty="0">
              <a:effectLst/>
              <a:latin typeface="Calibri" panose="020F0502020204030204" charset="0"/>
              <a:ea typeface="Calibri" panose="020F0502020204030204" charset="0"/>
              <a:cs typeface="Times New Roman" panose="02020603050405020304" pitchFamily="18" charset="0"/>
            </a:endParaRPr>
          </a:p>
          <a:p>
            <a:pPr marL="800100" indent="-571500" algn="just">
              <a:lnSpc>
                <a:spcPct val="107000"/>
              </a:lnSpc>
              <a:spcBef>
                <a:spcPts val="0"/>
              </a:spcBef>
            </a:pPr>
            <a:r>
              <a:rPr lang="en-US" sz="3600" dirty="0">
                <a:effectLst/>
                <a:latin typeface="Calibri" panose="020F0502020204030204" charset="0"/>
                <a:ea typeface="Calibri" panose="020F0502020204030204" charset="0"/>
                <a:cs typeface="Times New Roman" panose="02020603050405020304" pitchFamily="18" charset="0"/>
              </a:rPr>
              <a:t>Decisions depend on other decisions</a:t>
            </a:r>
            <a:endParaRPr lang="en-US" sz="3600" dirty="0">
              <a:effectLst/>
              <a:latin typeface="Calibri" panose="020F0502020204030204" charset="0"/>
              <a:ea typeface="Calibri" panose="020F0502020204030204" charset="0"/>
              <a:cs typeface="Times New Roman" panose="02020603050405020304" pitchFamily="18" charset="0"/>
            </a:endParaRPr>
          </a:p>
          <a:p>
            <a:pPr marR="0" indent="0">
              <a:lnSpc>
                <a:spcPct val="107000"/>
              </a:lnSpc>
              <a:spcBef>
                <a:spcPts val="0"/>
              </a:spcBef>
              <a:spcAft>
                <a:spcPts val="800"/>
              </a:spcAft>
              <a:buNone/>
            </a:pPr>
            <a:endParaRPr lang="en-US" sz="3600" dirty="0">
              <a:effectLst/>
              <a:latin typeface="Calibri" panose="020F0502020204030204" charset="0"/>
              <a:ea typeface="Calibri" panose="020F050202020403020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360"/>
            <a:ext cx="10515600" cy="628788"/>
          </a:xfrm>
        </p:spPr>
        <p:txBody>
          <a:bodyPr>
            <a:noAutofit/>
          </a:bodyPr>
          <a:lstStyle/>
          <a:p>
            <a:pPr algn="ctr"/>
            <a:r>
              <a:rPr lang="en-US" b="1" dirty="0"/>
              <a:t>Why Software architecture?</a:t>
            </a:r>
            <a:endParaRPr lang="en-US" b="1" dirty="0"/>
          </a:p>
        </p:txBody>
      </p:sp>
      <p:sp>
        <p:nvSpPr>
          <p:cNvPr id="3" name="Content Placeholder 2"/>
          <p:cNvSpPr>
            <a:spLocks noGrp="1"/>
          </p:cNvSpPr>
          <p:nvPr>
            <p:ph idx="1"/>
          </p:nvPr>
        </p:nvSpPr>
        <p:spPr>
          <a:xfrm>
            <a:off x="838200" y="1139686"/>
            <a:ext cx="10515600" cy="5445953"/>
          </a:xfrm>
        </p:spPr>
        <p:txBody>
          <a:bodyPr>
            <a:normAutofit/>
          </a:bodyPr>
          <a:lstStyle/>
          <a:p>
            <a:pPr algn="l"/>
            <a:r>
              <a:rPr lang="en-US" b="0" i="0" dirty="0">
                <a:solidFill>
                  <a:srgbClr val="222222"/>
                </a:solidFill>
                <a:effectLst/>
                <a:latin typeface="Europa"/>
              </a:rPr>
              <a:t>It creates a </a:t>
            </a:r>
            <a:r>
              <a:rPr lang="en-US" i="0" dirty="0">
                <a:solidFill>
                  <a:srgbClr val="222222"/>
                </a:solidFill>
                <a:effectLst/>
                <a:latin typeface="Europa"/>
              </a:rPr>
              <a:t>solid foundation </a:t>
            </a:r>
            <a:r>
              <a:rPr lang="en-US" b="0" i="0" dirty="0">
                <a:solidFill>
                  <a:srgbClr val="222222"/>
                </a:solidFill>
                <a:effectLst/>
                <a:latin typeface="Europa"/>
              </a:rPr>
              <a:t>for the software project</a:t>
            </a:r>
            <a:endParaRPr lang="en-US" b="0" i="0" dirty="0">
              <a:solidFill>
                <a:srgbClr val="222222"/>
              </a:solidFill>
              <a:effectLst/>
              <a:latin typeface="Europa"/>
            </a:endParaRPr>
          </a:p>
          <a:p>
            <a:pPr algn="l"/>
            <a:r>
              <a:rPr lang="en-US" b="0" i="0" dirty="0">
                <a:solidFill>
                  <a:srgbClr val="222222"/>
                </a:solidFill>
                <a:effectLst/>
                <a:latin typeface="Europa"/>
              </a:rPr>
              <a:t>Makes your platform </a:t>
            </a:r>
            <a:r>
              <a:rPr lang="en-US" i="0" dirty="0">
                <a:solidFill>
                  <a:srgbClr val="222222"/>
                </a:solidFill>
                <a:effectLst/>
                <a:latin typeface="Europa"/>
              </a:rPr>
              <a:t>scalable</a:t>
            </a:r>
            <a:endParaRPr lang="en-US" i="0" dirty="0">
              <a:solidFill>
                <a:srgbClr val="222222"/>
              </a:solidFill>
              <a:effectLst/>
              <a:latin typeface="Europa"/>
            </a:endParaRPr>
          </a:p>
          <a:p>
            <a:pPr algn="l"/>
            <a:r>
              <a:rPr lang="en-US" b="0" i="0" dirty="0">
                <a:solidFill>
                  <a:srgbClr val="222222"/>
                </a:solidFill>
                <a:effectLst/>
                <a:latin typeface="Europa"/>
              </a:rPr>
              <a:t>Increases </a:t>
            </a:r>
            <a:r>
              <a:rPr lang="en-US" i="0" dirty="0">
                <a:solidFill>
                  <a:srgbClr val="222222"/>
                </a:solidFill>
                <a:effectLst/>
                <a:latin typeface="Europa"/>
              </a:rPr>
              <a:t>performance</a:t>
            </a:r>
            <a:r>
              <a:rPr lang="en-US" b="0" i="0" dirty="0">
                <a:solidFill>
                  <a:srgbClr val="222222"/>
                </a:solidFill>
                <a:effectLst/>
                <a:latin typeface="Europa"/>
              </a:rPr>
              <a:t> of the platform</a:t>
            </a:r>
            <a:endParaRPr lang="en-US" b="0" i="0" dirty="0">
              <a:solidFill>
                <a:srgbClr val="222222"/>
              </a:solidFill>
              <a:effectLst/>
              <a:latin typeface="Europa"/>
            </a:endParaRPr>
          </a:p>
          <a:p>
            <a:pPr algn="l"/>
            <a:r>
              <a:rPr lang="en-US" i="0" dirty="0">
                <a:solidFill>
                  <a:srgbClr val="222222"/>
                </a:solidFill>
                <a:effectLst/>
                <a:latin typeface="Europa"/>
              </a:rPr>
              <a:t>Reduces costs</a:t>
            </a:r>
            <a:r>
              <a:rPr lang="en-US" b="0" i="0" dirty="0">
                <a:solidFill>
                  <a:srgbClr val="222222"/>
                </a:solidFill>
                <a:effectLst/>
                <a:latin typeface="Europa"/>
              </a:rPr>
              <a:t>, avoids codes duplicity</a:t>
            </a:r>
            <a:endParaRPr lang="en-US" b="0" i="0" dirty="0">
              <a:solidFill>
                <a:srgbClr val="222222"/>
              </a:solidFill>
              <a:effectLst/>
              <a:latin typeface="Europa"/>
            </a:endParaRPr>
          </a:p>
          <a:p>
            <a:pPr algn="l"/>
            <a:r>
              <a:rPr lang="en-US" dirty="0"/>
              <a:t>Enabling and inhibiting quality attributes </a:t>
            </a:r>
            <a:endParaRPr lang="en-US" dirty="0"/>
          </a:p>
          <a:p>
            <a:r>
              <a:rPr lang="en-US" dirty="0"/>
              <a:t>Easing communication among stakeholders</a:t>
            </a:r>
            <a:endParaRPr lang="en-US" dirty="0"/>
          </a:p>
          <a:p>
            <a:r>
              <a:rPr lang="en-US" dirty="0"/>
              <a:t>Managing change</a:t>
            </a:r>
            <a:endParaRPr lang="en-US" dirty="0"/>
          </a:p>
          <a:p>
            <a:r>
              <a:rPr lang="en-US" dirty="0"/>
              <a:t>Providing a reusable model</a:t>
            </a:r>
            <a:endParaRPr lang="en-US" dirty="0"/>
          </a:p>
          <a:p>
            <a:r>
              <a:rPr lang="en-US" dirty="0"/>
              <a:t>Imposing implementation constraints</a:t>
            </a:r>
            <a:endParaRPr lang="en-US" b="0" i="0" dirty="0">
              <a:solidFill>
                <a:srgbClr val="222222"/>
              </a:solidFill>
              <a:effectLst/>
              <a:latin typeface="Europa"/>
            </a:endParaRPr>
          </a:p>
          <a:p>
            <a:endParaRPr lang="en-US" b="1" i="0" dirty="0">
              <a:effectLst/>
              <a:latin typeface="-apple-system"/>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7108"/>
            <a:ext cx="10515600" cy="4995276"/>
          </a:xfrm>
        </p:spPr>
        <p:txBody>
          <a:bodyPr/>
          <a:lstStyle/>
          <a:p>
            <a:pPr marL="0" indent="0" algn="just" fontAlgn="base">
              <a:buNone/>
            </a:pPr>
            <a:r>
              <a:rPr lang="en-US" b="0" i="0" dirty="0">
                <a:effectLst/>
              </a:rPr>
              <a:t>Software architecture influences every step of software development from the inception to the culmination</a:t>
            </a:r>
            <a:endParaRPr lang="en-US" b="0" i="0" dirty="0">
              <a:effectLst/>
            </a:endParaRPr>
          </a:p>
          <a:p>
            <a:pPr algn="just" fontAlgn="base">
              <a:buFont typeface="Arial" panose="020B0604020202020204" pitchFamily="34" charset="0"/>
              <a:buChar char="•"/>
            </a:pPr>
            <a:r>
              <a:rPr lang="en-US" b="0" i="0" dirty="0">
                <a:effectLst/>
              </a:rPr>
              <a:t>A software architecture defines the </a:t>
            </a:r>
            <a:r>
              <a:rPr lang="en-US" b="0" i="0" u="sng" dirty="0">
                <a:effectLst/>
              </a:rPr>
              <a:t>structure</a:t>
            </a:r>
            <a:r>
              <a:rPr lang="en-US" b="0" i="0" dirty="0">
                <a:effectLst/>
              </a:rPr>
              <a:t> of a system.</a:t>
            </a:r>
            <a:endParaRPr lang="en-US" b="0" i="0" dirty="0">
              <a:effectLst/>
            </a:endParaRPr>
          </a:p>
          <a:p>
            <a:pPr algn="just" fontAlgn="base">
              <a:buFont typeface="Arial" panose="020B0604020202020204" pitchFamily="34" charset="0"/>
              <a:buChar char="•"/>
            </a:pPr>
            <a:r>
              <a:rPr lang="en-US" b="0" i="0" dirty="0">
                <a:effectLst/>
              </a:rPr>
              <a:t>A software architecture defines the </a:t>
            </a:r>
            <a:r>
              <a:rPr lang="en-US" b="0" i="0" u="sng" dirty="0">
                <a:effectLst/>
              </a:rPr>
              <a:t>behavior</a:t>
            </a:r>
            <a:r>
              <a:rPr lang="en-US" b="0" i="0" dirty="0">
                <a:effectLst/>
              </a:rPr>
              <a:t> of a system.</a:t>
            </a:r>
            <a:endParaRPr lang="en-US" b="0" i="0" dirty="0">
              <a:effectLst/>
            </a:endParaRPr>
          </a:p>
          <a:p>
            <a:pPr algn="just" fontAlgn="base">
              <a:buFont typeface="Arial" panose="020B0604020202020204" pitchFamily="34" charset="0"/>
              <a:buChar char="•"/>
            </a:pPr>
            <a:r>
              <a:rPr lang="en-US" b="0" i="0" dirty="0">
                <a:effectLst/>
              </a:rPr>
              <a:t>A software architecture defines </a:t>
            </a:r>
            <a:r>
              <a:rPr lang="en-US" b="0" i="0" u="sng" dirty="0">
                <a:effectLst/>
              </a:rPr>
              <a:t>component relationships</a:t>
            </a:r>
            <a:r>
              <a:rPr lang="en-US" b="0" i="0" dirty="0">
                <a:effectLst/>
              </a:rPr>
              <a:t>.</a:t>
            </a:r>
            <a:endParaRPr lang="en-US" b="0" i="0" dirty="0">
              <a:effectLst/>
            </a:endParaRPr>
          </a:p>
          <a:p>
            <a:pPr algn="just" fontAlgn="base">
              <a:buFont typeface="Arial" panose="020B0604020202020204" pitchFamily="34" charset="0"/>
              <a:buChar char="•"/>
            </a:pPr>
            <a:r>
              <a:rPr lang="en-US" b="0" i="0" dirty="0">
                <a:effectLst/>
              </a:rPr>
              <a:t>A software architecture defines </a:t>
            </a:r>
            <a:r>
              <a:rPr lang="en-US" b="0" i="0" u="sng" dirty="0">
                <a:effectLst/>
              </a:rPr>
              <a:t>communication structure</a:t>
            </a:r>
            <a:r>
              <a:rPr lang="en-US" b="0" i="0" dirty="0">
                <a:effectLst/>
              </a:rPr>
              <a:t>.</a:t>
            </a:r>
            <a:endParaRPr lang="en-US" b="0" i="0" dirty="0">
              <a:effectLst/>
            </a:endParaRPr>
          </a:p>
          <a:p>
            <a:pPr algn="just" fontAlgn="base">
              <a:buFont typeface="Arial" panose="020B0604020202020204" pitchFamily="34" charset="0"/>
              <a:buChar char="•"/>
            </a:pPr>
            <a:r>
              <a:rPr lang="en-US" b="0" i="0" dirty="0">
                <a:effectLst/>
              </a:rPr>
              <a:t>A software architecture </a:t>
            </a:r>
            <a:r>
              <a:rPr lang="en-US" b="0" i="0" u="sng" dirty="0">
                <a:effectLst/>
              </a:rPr>
              <a:t>balances stakeholder’s needs</a:t>
            </a:r>
            <a:r>
              <a:rPr lang="en-US" b="0" i="0" dirty="0">
                <a:effectLst/>
              </a:rPr>
              <a:t>.</a:t>
            </a:r>
            <a:endParaRPr lang="en-US" b="0" i="0" dirty="0">
              <a:effectLst/>
            </a:endParaRPr>
          </a:p>
          <a:p>
            <a:pPr algn="just" fontAlgn="base">
              <a:buFont typeface="Arial" panose="020B0604020202020204" pitchFamily="34" charset="0"/>
              <a:buChar char="•"/>
            </a:pPr>
            <a:r>
              <a:rPr lang="en-US" b="0" i="0" dirty="0">
                <a:effectLst/>
              </a:rPr>
              <a:t>A software architecture </a:t>
            </a:r>
            <a:r>
              <a:rPr lang="en-US" b="0" i="0" u="sng" dirty="0">
                <a:effectLst/>
              </a:rPr>
              <a:t>influences team structure</a:t>
            </a:r>
            <a:r>
              <a:rPr lang="en-US" b="0" i="0" dirty="0">
                <a:effectLst/>
              </a:rPr>
              <a:t>.</a:t>
            </a:r>
            <a:endParaRPr lang="en-US" b="0" i="0" dirty="0">
              <a:effectLst/>
            </a:endParaRPr>
          </a:p>
          <a:p>
            <a:pPr algn="just" fontAlgn="base">
              <a:buFont typeface="Arial" panose="020B0604020202020204" pitchFamily="34" charset="0"/>
              <a:buChar char="•"/>
            </a:pPr>
            <a:r>
              <a:rPr lang="en-US" b="0" i="0" dirty="0">
                <a:effectLst/>
              </a:rPr>
              <a:t>A software architecture </a:t>
            </a:r>
            <a:r>
              <a:rPr lang="en-US" b="0" i="0" u="sng" dirty="0">
                <a:effectLst/>
              </a:rPr>
              <a:t>focuses on significant elements</a:t>
            </a:r>
            <a:r>
              <a:rPr lang="en-US" b="0" i="0" dirty="0">
                <a:effectLst/>
              </a:rPr>
              <a:t>.</a:t>
            </a:r>
            <a:endParaRPr lang="en-US" b="0" i="0" dirty="0">
              <a:effectLst/>
            </a:endParaRPr>
          </a:p>
          <a:p>
            <a:pPr algn="just" fontAlgn="base">
              <a:buFont typeface="Arial" panose="020B0604020202020204" pitchFamily="34" charset="0"/>
              <a:buChar char="•"/>
            </a:pPr>
            <a:r>
              <a:rPr lang="en-US" b="0" i="0" dirty="0">
                <a:effectLst/>
              </a:rPr>
              <a:t>A software architecture </a:t>
            </a:r>
            <a:r>
              <a:rPr lang="en-US" b="0" i="0" u="sng" dirty="0">
                <a:effectLst/>
              </a:rPr>
              <a:t>captures early design decisions</a:t>
            </a:r>
            <a:r>
              <a:rPr lang="en-US" b="0" i="0" dirty="0">
                <a:effectLst/>
              </a:rPr>
              <a:t>.</a:t>
            </a:r>
            <a:endParaRPr lang="en-US" b="0" i="0" dirty="0">
              <a:effectLst/>
            </a:endParaRPr>
          </a:p>
          <a:p>
            <a:endParaRPr lang="en-US" dirty="0"/>
          </a:p>
        </p:txBody>
      </p:sp>
      <p:sp>
        <p:nvSpPr>
          <p:cNvPr id="4" name="Title 1"/>
          <p:cNvSpPr>
            <a:spLocks noGrp="1"/>
          </p:cNvSpPr>
          <p:nvPr>
            <p:ph type="title"/>
          </p:nvPr>
        </p:nvSpPr>
        <p:spPr>
          <a:xfrm>
            <a:off x="2954214" y="168813"/>
            <a:ext cx="8399585" cy="1181686"/>
          </a:xfrm>
        </p:spPr>
        <p:txBody>
          <a:bodyPr/>
          <a:lstStyle/>
          <a:p>
            <a:r>
              <a:rPr lang="en-US" b="1" i="0" dirty="0">
                <a:effectLst/>
                <a:latin typeface="+mn-lt"/>
              </a:rPr>
              <a:t>Software Architecture</a:t>
            </a:r>
            <a:r>
              <a:rPr lang="en-GB" altLang="en-US" b="1" i="0" dirty="0">
                <a:effectLst/>
                <a:latin typeface="+mn-lt"/>
              </a:rPr>
              <a:t> Defined</a:t>
            </a:r>
            <a:endParaRPr lang="en-GB" altLang="en-US" b="1" i="0" dirty="0">
              <a:effectLst/>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45" y="156845"/>
            <a:ext cx="11069955" cy="1325880"/>
          </a:xfrm>
        </p:spPr>
        <p:txBody>
          <a:bodyPr>
            <a:normAutofit fontScale="90000"/>
          </a:bodyPr>
          <a:lstStyle/>
          <a:p>
            <a:r>
              <a:rPr lang="en-US" b="1" dirty="0">
                <a:latin typeface="Söhne"/>
              </a:rPr>
              <a:t>Prescriptive vs Descriptive Architecture</a:t>
            </a:r>
            <a:endParaRPr lang="en-US" dirty="0"/>
          </a:p>
        </p:txBody>
      </p:sp>
      <p:sp>
        <p:nvSpPr>
          <p:cNvPr id="3" name="Content Placeholder 2"/>
          <p:cNvSpPr>
            <a:spLocks noGrp="1"/>
          </p:cNvSpPr>
          <p:nvPr>
            <p:ph idx="1"/>
          </p:nvPr>
        </p:nvSpPr>
        <p:spPr>
          <a:xfrm>
            <a:off x="838200" y="1482408"/>
            <a:ext cx="10515600" cy="5218747"/>
          </a:xfrm>
        </p:spPr>
        <p:txBody>
          <a:bodyPr>
            <a:noAutofit/>
          </a:bodyPr>
          <a:lstStyle/>
          <a:p>
            <a:pPr algn="just"/>
            <a:r>
              <a:rPr lang="en-US" sz="2600" dirty="0"/>
              <a:t>Software architecture</a:t>
            </a:r>
            <a:endParaRPr lang="en-US" sz="2600" dirty="0"/>
          </a:p>
          <a:p>
            <a:pPr lvl="1" algn="just"/>
            <a:r>
              <a:rPr lang="en-US" sz="2600" dirty="0"/>
              <a:t>Set of principal design decisions </a:t>
            </a:r>
            <a:r>
              <a:rPr lang="en-US" sz="2600" b="1" i="1" dirty="0"/>
              <a:t>P</a:t>
            </a:r>
            <a:r>
              <a:rPr lang="en-US" sz="2600" dirty="0"/>
              <a:t> about a software system</a:t>
            </a:r>
            <a:endParaRPr lang="en-US" sz="2600" dirty="0"/>
          </a:p>
          <a:p>
            <a:pPr algn="just"/>
            <a:r>
              <a:rPr lang="en-US" sz="2600" b="1" dirty="0"/>
              <a:t>Prescriptive architecture</a:t>
            </a:r>
            <a:endParaRPr lang="en-US" sz="2600" b="1" dirty="0"/>
          </a:p>
          <a:p>
            <a:pPr lvl="1" algn="just"/>
            <a:r>
              <a:rPr lang="en-US" sz="2600" dirty="0"/>
              <a:t>Set of architectural design decision </a:t>
            </a:r>
            <a:r>
              <a:rPr lang="en-US" sz="2600" b="1" i="1" dirty="0"/>
              <a:t>P</a:t>
            </a:r>
            <a:r>
              <a:rPr lang="en-US" sz="2600" dirty="0"/>
              <a:t> made at time </a:t>
            </a:r>
            <a:r>
              <a:rPr lang="en-US" sz="2600" b="1" i="1" dirty="0"/>
              <a:t>t</a:t>
            </a:r>
            <a:r>
              <a:rPr lang="en-US" sz="2600" dirty="0"/>
              <a:t> that reflect architects’ intent</a:t>
            </a:r>
            <a:endParaRPr lang="en-US" sz="2600" dirty="0"/>
          </a:p>
          <a:p>
            <a:pPr lvl="1" algn="just"/>
            <a:r>
              <a:rPr lang="en-US" sz="2600" dirty="0"/>
              <a:t>Prescribes what should be true, placing constraints on decisions yet to be made and how the system will be built (as conceived / designed)</a:t>
            </a:r>
            <a:endParaRPr lang="en-US" sz="2600" dirty="0"/>
          </a:p>
          <a:p>
            <a:pPr algn="just"/>
            <a:r>
              <a:rPr lang="en-US" sz="2600" b="1" dirty="0"/>
              <a:t>Descriptive architecture</a:t>
            </a:r>
            <a:endParaRPr lang="en-US" sz="2600" b="1" dirty="0"/>
          </a:p>
          <a:p>
            <a:pPr lvl="1" algn="just"/>
            <a:r>
              <a:rPr lang="en-US" sz="2600" dirty="0"/>
              <a:t>Set of artifacts </a:t>
            </a:r>
            <a:r>
              <a:rPr lang="en-US" sz="2600" b="1" i="1" dirty="0"/>
              <a:t>A</a:t>
            </a:r>
            <a:r>
              <a:rPr lang="en-US" sz="2600" dirty="0"/>
              <a:t> that realize the design decisions </a:t>
            </a:r>
            <a:r>
              <a:rPr lang="en-US" sz="2600" b="1" i="1" dirty="0"/>
              <a:t>P</a:t>
            </a:r>
            <a:endParaRPr lang="en-US" sz="2600" b="1" i="1" dirty="0"/>
          </a:p>
          <a:p>
            <a:pPr lvl="1" algn="just"/>
            <a:r>
              <a:rPr lang="en-US" sz="2600" dirty="0"/>
              <a:t>Describes what is true, recounting decisions already made about a system’s design and how the system was actually built (as implemented)</a:t>
            </a:r>
            <a:endParaRPr lang="en-US"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809"/>
            <a:ext cx="10515600" cy="846455"/>
          </a:xfrm>
        </p:spPr>
        <p:txBody>
          <a:bodyPr/>
          <a:lstStyle/>
          <a:p>
            <a:pPr algn="ctr"/>
            <a:r>
              <a:rPr lang="en-US" b="1" dirty="0">
                <a:latin typeface="Söhne"/>
              </a:rPr>
              <a:t>Software Architectural Degradation</a:t>
            </a:r>
            <a:endParaRPr lang="en-US" b="1" dirty="0"/>
          </a:p>
        </p:txBody>
      </p:sp>
      <p:sp>
        <p:nvSpPr>
          <p:cNvPr id="3" name="Content Placeholder 2"/>
          <p:cNvSpPr>
            <a:spLocks noGrp="1"/>
          </p:cNvSpPr>
          <p:nvPr>
            <p:ph idx="1"/>
          </p:nvPr>
        </p:nvSpPr>
        <p:spPr>
          <a:xfrm>
            <a:off x="838200" y="1348740"/>
            <a:ext cx="10515600" cy="4828223"/>
          </a:xfrm>
        </p:spPr>
        <p:txBody>
          <a:bodyPr/>
          <a:lstStyle/>
          <a:p>
            <a:pPr algn="just"/>
            <a:r>
              <a:rPr lang="en-US" b="0" i="0" u="none" strike="noStrike" dirty="0">
                <a:effectLst/>
                <a:latin typeface="hurme_no2-webfont"/>
              </a:rPr>
              <a:t>The discrepancy between the prescriptive and descriptive architectures. This can be caused by ad-hoc changes in the system artifacts. They have diverged.</a:t>
            </a:r>
            <a:endParaRPr lang="en-US" b="0" i="0" u="none" strike="noStrike" dirty="0">
              <a:effectLst/>
              <a:latin typeface="hurme_no2-webfont"/>
            </a:endParaRPr>
          </a:p>
          <a:p>
            <a:pPr algn="just"/>
            <a:r>
              <a:rPr lang="en-US" dirty="0">
                <a:latin typeface="hurme_no2-webfont"/>
              </a:rPr>
              <a:t>Eventually leads to architectural decay</a:t>
            </a:r>
            <a:endParaRPr lang="en-US" b="0" i="0" u="none" strike="noStrike" dirty="0">
              <a:effectLst/>
              <a:latin typeface="hurme_no2-webfont"/>
            </a:endParaRPr>
          </a:p>
          <a:p>
            <a:endParaRPr lang="en-US" dirty="0"/>
          </a:p>
        </p:txBody>
      </p:sp>
      <p:pic>
        <p:nvPicPr>
          <p:cNvPr id="5" name="Picture 4"/>
          <p:cNvPicPr>
            <a:picLocks noChangeAspect="1"/>
          </p:cNvPicPr>
          <p:nvPr/>
        </p:nvPicPr>
        <p:blipFill rotWithShape="1">
          <a:blip r:embed="rId1"/>
          <a:srcRect l="4312" t="26609" r="52751" b="30324"/>
          <a:stretch>
            <a:fillRect/>
          </a:stretch>
        </p:blipFill>
        <p:spPr>
          <a:xfrm>
            <a:off x="3169920" y="3224848"/>
            <a:ext cx="5234940" cy="29521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95" y="365125"/>
            <a:ext cx="11784330" cy="594995"/>
          </a:xfrm>
        </p:spPr>
        <p:txBody>
          <a:bodyPr>
            <a:noAutofit/>
          </a:bodyPr>
          <a:lstStyle/>
          <a:p>
            <a:pPr algn="ctr"/>
            <a:r>
              <a:rPr lang="en-US" sz="4000" b="1" dirty="0">
                <a:latin typeface="Söhne"/>
              </a:rPr>
              <a:t>Degradation Process: From Drift to Erosion</a:t>
            </a:r>
            <a:endParaRPr lang="en-US" sz="4000" b="1" dirty="0">
              <a:latin typeface="Söhne"/>
            </a:endParaRPr>
          </a:p>
        </p:txBody>
      </p:sp>
      <p:pic>
        <p:nvPicPr>
          <p:cNvPr id="5" name="Content Placeholder 4"/>
          <p:cNvPicPr>
            <a:picLocks noGrp="1" noChangeAspect="1"/>
          </p:cNvPicPr>
          <p:nvPr>
            <p:ph idx="1"/>
          </p:nvPr>
        </p:nvPicPr>
        <p:blipFill rotWithShape="1">
          <a:blip r:embed="rId1"/>
          <a:srcRect l="4009" t="31984" r="53860" b="24194"/>
          <a:stretch>
            <a:fillRect/>
          </a:stretch>
        </p:blipFill>
        <p:spPr>
          <a:xfrm>
            <a:off x="2031605" y="1348105"/>
            <a:ext cx="8128789" cy="4753677"/>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7485</Words>
  <Application>WPS Presentation</Application>
  <PresentationFormat>Widescreen</PresentationFormat>
  <Paragraphs>199</Paragraphs>
  <Slides>21</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40" baseType="lpstr">
      <vt:lpstr>Arial</vt:lpstr>
      <vt:lpstr>SimSun</vt:lpstr>
      <vt:lpstr>Wingdings</vt:lpstr>
      <vt:lpstr>Söhne</vt:lpstr>
      <vt:lpstr>Segoe Print</vt:lpstr>
      <vt:lpstr>Europa</vt:lpstr>
      <vt:lpstr>-apple-system</vt:lpstr>
      <vt:lpstr>Calibri</vt:lpstr>
      <vt:lpstr>Times New Roman</vt:lpstr>
      <vt:lpstr>hurme_no2-webfont</vt:lpstr>
      <vt:lpstr>Source Sans Pro</vt:lpstr>
      <vt:lpstr>Microsoft YaHei</vt:lpstr>
      <vt:lpstr>Arial Unicode MS</vt:lpstr>
      <vt:lpstr>Calibri Light</vt:lpstr>
      <vt:lpstr>MS PGothic</vt:lpstr>
      <vt:lpstr>Helvetica</vt:lpstr>
      <vt:lpstr>Office Theme</vt:lpstr>
      <vt:lpstr>Paint.Picture</vt:lpstr>
      <vt:lpstr>Paint.Picture</vt:lpstr>
      <vt:lpstr>SOFTWARE ARCHITECTURE AND DESIGN</vt:lpstr>
      <vt:lpstr>Teaching Outline</vt:lpstr>
      <vt:lpstr>Basic Definition</vt:lpstr>
      <vt:lpstr>PowerPoint 演示文稿</vt:lpstr>
      <vt:lpstr>Why Software architecture?</vt:lpstr>
      <vt:lpstr>Software Architecture Defined</vt:lpstr>
      <vt:lpstr>Prescriptive vs Descriptive Architecture</vt:lpstr>
      <vt:lpstr>Software Architectural Degradation</vt:lpstr>
      <vt:lpstr>Degradation Process: From Drift to Erosion</vt:lpstr>
      <vt:lpstr>Software Architectural Degradation</vt:lpstr>
      <vt:lpstr>Importance of Software Architecture</vt:lpstr>
      <vt:lpstr>Limitations Software architecture</vt:lpstr>
      <vt:lpstr>Roles of a Software Architect</vt:lpstr>
      <vt:lpstr>Architectural Decay and Recovery</vt:lpstr>
      <vt:lpstr>Architectural Recovery</vt:lpstr>
      <vt:lpstr>Challenges of Architectural Recovery</vt:lpstr>
      <vt:lpstr>Implementation-Level View of an Application</vt:lpstr>
      <vt:lpstr>Implementation-Level View of an Application</vt:lpstr>
      <vt:lpstr>Architecture within the Software Development Process</vt:lpstr>
      <vt:lpstr>Software Architecture Life Cycle</vt:lpstr>
      <vt:lpstr>Architectural Processes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OKESOLA</dc:creator>
  <cp:lastModifiedBy>OKESOLA</cp:lastModifiedBy>
  <cp:revision>11</cp:revision>
  <dcterms:created xsi:type="dcterms:W3CDTF">2023-10-01T05:30:00Z</dcterms:created>
  <dcterms:modified xsi:type="dcterms:W3CDTF">2023-10-01T18:02:46Z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08859688F59E477794B7D9113CEC2EB6_11</vt:lpwstr>
  </property>
  <property fmtid="{D5CDD505-2E9C-101B-9397-08002B2CF9AE}" pid="3" name="KSOProductBuildVer">
    <vt:lpwstr>1033-12.2.0.13215</vt:lpwstr>
  </property>
</Properties>
</file>