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7" r:id="rId4"/>
    <p:sldId id="258" r:id="rId5"/>
    <p:sldId id="271" r:id="rId6"/>
    <p:sldId id="270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SOFTWARE ARCHITECTURE AND DESIGN</a:t>
            </a:r>
            <a:endParaRPr lang="en-US" b="1" dirty="0">
              <a:latin typeface="Söhn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6106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SENG 307</a:t>
            </a:r>
            <a:endParaRPr lang="en-US" sz="4400" dirty="0"/>
          </a:p>
          <a:p>
            <a:r>
              <a:rPr lang="en-US" sz="2800" dirty="0"/>
              <a:t>Module 1</a:t>
            </a:r>
            <a:r>
              <a:rPr lang="en-GB" altLang="en-US" sz="2800" dirty="0"/>
              <a:t>- Week 4a</a:t>
            </a:r>
            <a:endParaRPr lang="en-GB" altLang="en-US" sz="2800" dirty="0"/>
          </a:p>
          <a:p>
            <a:r>
              <a:rPr lang="en-US" sz="2800" b="1" dirty="0">
                <a:latin typeface="Söhne"/>
                <a:sym typeface="+mn-ea"/>
              </a:rPr>
              <a:t>Software Architecture Quality Attributes</a:t>
            </a:r>
            <a:r>
              <a:rPr lang="en-GB" altLang="en-US" sz="2800" b="1" dirty="0">
                <a:latin typeface="Söhne"/>
                <a:sym typeface="+mn-ea"/>
              </a:rPr>
              <a:t> and Tradeoffs</a:t>
            </a:r>
            <a:endParaRPr lang="en-GB" altLang="en-US" sz="2800" b="1" dirty="0">
              <a:latin typeface="Söhne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340"/>
          </a:xfrm>
        </p:spPr>
        <p:txBody>
          <a:bodyPr/>
          <a:p>
            <a:pPr algn="ctr"/>
            <a:r>
              <a:rPr lang="en-US">
                <a:sym typeface="+mn-ea"/>
              </a:rPr>
              <a:t>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180465"/>
            <a:ext cx="11055350" cy="4996815"/>
          </a:xfrm>
        </p:spPr>
        <p:txBody>
          <a:bodyPr/>
          <a:p>
            <a:pPr marL="0" indent="0" algn="just">
              <a:buNone/>
            </a:pPr>
            <a:r>
              <a:rPr lang="en-US"/>
              <a:t>Imagine you are designing a web application for a small e-commerce business. The business owner emphasizes the importance of delivering the fastest possible shopping experience to users to increase sales. However, the development team is concerned about the long-term maintainability of the codebase.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164465"/>
            <a:ext cx="10515600" cy="946150"/>
          </a:xfrm>
        </p:spPr>
        <p:txBody>
          <a:bodyPr/>
          <a:p>
            <a:r>
              <a:rPr lang="en-US">
                <a:sym typeface="+mn-ea"/>
              </a:rPr>
              <a:t>Quality Attribute 1: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490345"/>
            <a:ext cx="11098530" cy="4686935"/>
          </a:xfrm>
        </p:spPr>
        <p:txBody>
          <a:bodyPr>
            <a:noAutofit/>
          </a:bodyPr>
          <a:p>
            <a:pPr algn="just">
              <a:buFont typeface="Wingdings" panose="05000000000000000000" charset="0"/>
              <a:buChar char="v"/>
            </a:pPr>
            <a:r>
              <a:rPr lang="en-GB" altLang="en-US" sz="2300"/>
              <a:t> </a:t>
            </a:r>
            <a:r>
              <a:rPr lang="en-US" sz="2300"/>
              <a:t>In pursuit of excellent performance, you decide to employ various strategies:</a:t>
            </a:r>
            <a:endParaRPr lang="en-US" sz="2300"/>
          </a:p>
          <a:p>
            <a:pPr marL="457200" indent="-457200" algn="just">
              <a:buFont typeface="+mj-lt"/>
              <a:buAutoNum type="romanLcPeriod"/>
            </a:pPr>
            <a:r>
              <a:rPr lang="en-US" sz="2300"/>
              <a:t>Caching: Implement aggressive caching mechanisms to reduce database queries and </a:t>
            </a:r>
            <a:r>
              <a:rPr lang="en-GB" altLang="en-US" sz="2300"/>
              <a:t>	          </a:t>
            </a:r>
            <a:r>
              <a:rPr lang="en-US" sz="2300"/>
              <a:t>speed up response times.</a:t>
            </a:r>
            <a:endParaRPr lang="en-US" sz="2300"/>
          </a:p>
          <a:p>
            <a:pPr marL="457200" indent="-457200" algn="just">
              <a:buFont typeface="+mj-lt"/>
              <a:buAutoNum type="romanLcPeriod"/>
            </a:pPr>
            <a:r>
              <a:rPr lang="en-US" sz="2300"/>
              <a:t>Minification and Compression: Minimize and compress CSS and JavaScript files to </a:t>
            </a:r>
            <a:r>
              <a:rPr lang="en-GB" altLang="en-US" sz="2300"/>
              <a:t>  	          </a:t>
            </a:r>
            <a:r>
              <a:rPr lang="en-US" sz="2300"/>
              <a:t>reduce page load times.</a:t>
            </a:r>
            <a:endParaRPr lang="en-US" sz="2300"/>
          </a:p>
          <a:p>
            <a:pPr marL="457200" indent="-457200" algn="just">
              <a:buFont typeface="+mj-lt"/>
              <a:buAutoNum type="romanLcPeriod"/>
            </a:pPr>
            <a:r>
              <a:rPr lang="en-US" sz="2300"/>
              <a:t>Denormalization: Opt for a denormalized database schema to retrieve product </a:t>
            </a:r>
            <a:r>
              <a:rPr lang="en-GB" altLang="en-US" sz="2300"/>
              <a:t>		          </a:t>
            </a:r>
            <a:r>
              <a:rPr lang="en-US" sz="2300"/>
              <a:t>information faster.</a:t>
            </a:r>
            <a:endParaRPr lang="en-US" sz="2300"/>
          </a:p>
          <a:p>
            <a:pPr marL="457200" indent="-457200" algn="just">
              <a:buFont typeface="+mj-lt"/>
              <a:buAutoNum type="romanLcPeriod"/>
            </a:pPr>
            <a:r>
              <a:rPr lang="en-US" sz="2300"/>
              <a:t>Server Load Balancing: Set up multiple server instances behind a load balancer to </a:t>
            </a:r>
            <a:r>
              <a:rPr lang="en-GB" altLang="en-US" sz="2300"/>
              <a:t>	          </a:t>
            </a:r>
            <a:r>
              <a:rPr lang="en-US" sz="2300"/>
              <a:t>distribute user requests efficiently.</a:t>
            </a:r>
            <a:endParaRPr lang="en-US" sz="2300"/>
          </a:p>
          <a:p>
            <a:pPr algn="just">
              <a:buFont typeface="Wingdings" panose="05000000000000000000" charset="0"/>
              <a:buChar char="v"/>
            </a:pPr>
            <a:r>
              <a:rPr lang="en-US" sz="2300"/>
              <a:t>By prioritizing these performance-enhancing techniques, you can achieve very fast response times and potentially increase the conversion rate due to the snappy user experience.</a:t>
            </a:r>
            <a:endParaRPr lang="en-US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05105"/>
            <a:ext cx="11171555" cy="785495"/>
          </a:xfrm>
        </p:spPr>
        <p:txBody>
          <a:bodyPr/>
          <a:p>
            <a:pPr algn="ctr"/>
            <a:r>
              <a:rPr lang="en-US" b="1">
                <a:sym typeface="+mn-ea"/>
              </a:rPr>
              <a:t>Quality Attribute 2: Maintainability</a:t>
            </a:r>
            <a:endParaRPr lang="en-US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55" y="1318895"/>
            <a:ext cx="10879455" cy="4865370"/>
          </a:xfrm>
        </p:spPr>
        <p:txBody>
          <a:bodyPr>
            <a:normAutofit fontScale="80000"/>
          </a:bodyPr>
          <a:p>
            <a:pPr algn="just">
              <a:buFont typeface="Wingdings" panose="05000000000000000000" charset="0"/>
              <a:buChar char="v"/>
            </a:pPr>
            <a:r>
              <a:rPr lang="en-GB" altLang="en-US"/>
              <a:t> </a:t>
            </a:r>
            <a:r>
              <a:rPr lang="en-US"/>
              <a:t>On the other hand, to ensure the codebase's maintainability, you might consider:</a:t>
            </a:r>
            <a:endParaRPr lang="en-US"/>
          </a:p>
          <a:p>
            <a:pPr marL="457200" indent="-457200" algn="just">
              <a:buFont typeface="+mj-lt"/>
              <a:buAutoNum type="romanLcPeriod"/>
            </a:pPr>
            <a:r>
              <a:rPr lang="en-US"/>
              <a:t>Modularity: Divide the application into small, modular components with clear </a:t>
            </a:r>
            <a:r>
              <a:rPr lang="en-GB" altLang="en-US"/>
              <a:t>			    </a:t>
            </a:r>
            <a:r>
              <a:rPr lang="en-US"/>
              <a:t>interfaces to promote code reusability and ease of modification.</a:t>
            </a:r>
            <a:endParaRPr lang="en-US"/>
          </a:p>
          <a:p>
            <a:pPr marL="457200" indent="-457200" algn="just">
              <a:buFont typeface="+mj-lt"/>
              <a:buAutoNum type="romanLcPeriod"/>
            </a:pPr>
            <a:r>
              <a:rPr lang="en-US"/>
              <a:t>Documentation: Provide comprehensive documentation for the codebase, </a:t>
            </a:r>
            <a:r>
              <a:rPr lang="en-GB" altLang="en-US"/>
              <a:t>			   </a:t>
            </a:r>
            <a:r>
              <a:rPr lang="en-US"/>
              <a:t>including API documentation, coding standards, and architectural </a:t>
            </a:r>
            <a:r>
              <a:rPr lang="en-GB" altLang="en-US"/>
              <a:t>			   </a:t>
            </a:r>
            <a:r>
              <a:rPr lang="en-US"/>
              <a:t>decisions.</a:t>
            </a:r>
            <a:endParaRPr lang="en-US"/>
          </a:p>
          <a:p>
            <a:pPr marL="457200" indent="-457200" algn="just">
              <a:buFont typeface="+mj-lt"/>
              <a:buAutoNum type="romanLcPeriod"/>
            </a:pPr>
            <a:r>
              <a:rPr lang="en-US"/>
              <a:t>Automated Testing: Implement unit, integration, and end-to-end tests to catch and </a:t>
            </a:r>
            <a:r>
              <a:rPr lang="en-GB" altLang="en-US"/>
              <a:t>		   </a:t>
            </a:r>
            <a:r>
              <a:rPr lang="en-US"/>
              <a:t>prevent bugs early in the development process.</a:t>
            </a:r>
            <a:endParaRPr lang="en-US"/>
          </a:p>
          <a:p>
            <a:pPr marL="457200" indent="-457200" algn="just">
              <a:buFont typeface="+mj-lt"/>
              <a:buAutoNum type="romanLcPeriod"/>
            </a:pPr>
            <a:r>
              <a:rPr lang="en-US"/>
              <a:t>Code Reviews: Enforce regular code reviews to maintain code quality and </a:t>
            </a:r>
            <a:r>
              <a:rPr lang="en-GB" altLang="en-US"/>
              <a:t>				   </a:t>
            </a:r>
            <a:r>
              <a:rPr lang="en-US"/>
              <a:t>consistency among the development team.</a:t>
            </a:r>
            <a:endParaRPr lang="en-US"/>
          </a:p>
          <a:p>
            <a:pPr algn="just">
              <a:buFont typeface="Wingdings" panose="05000000000000000000" charset="0"/>
              <a:buChar char="v"/>
            </a:pPr>
            <a:r>
              <a:rPr lang="en-GB" altLang="en-US"/>
              <a:t> </a:t>
            </a:r>
            <a:r>
              <a:rPr lang="en-US"/>
              <a:t>These maintainability-focused strategies aim to ensure that the development team </a:t>
            </a:r>
            <a:r>
              <a:rPr lang="en-GB" altLang="en-US"/>
              <a:t>  </a:t>
            </a:r>
            <a:endParaRPr lang="en-GB" altLang="en-US"/>
          </a:p>
          <a:p>
            <a:pPr marL="0" indent="0" algn="just">
              <a:buFont typeface="Wingdings" panose="05000000000000000000" charset="0"/>
              <a:buNone/>
            </a:pPr>
            <a:r>
              <a:rPr lang="en-GB" altLang="en-US"/>
              <a:t>    </a:t>
            </a:r>
            <a:r>
              <a:rPr lang="en-US"/>
              <a:t>can continue to evolve the application without excessive effort or introducing bugs.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"/>
            <a:ext cx="10515600" cy="595630"/>
          </a:xfrm>
        </p:spPr>
        <p:txBody>
          <a:bodyPr>
            <a:normAutofit fontScale="90000"/>
          </a:bodyPr>
          <a:p>
            <a:pPr algn="ctr"/>
            <a:r>
              <a:rPr lang="en-US" b="1">
                <a:sym typeface="+mn-ea"/>
              </a:rPr>
              <a:t>Tradeoff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759460"/>
            <a:ext cx="11473180" cy="2861945"/>
          </a:xfrm>
        </p:spPr>
        <p:txBody>
          <a:bodyPr>
            <a:noAutofit/>
          </a:bodyPr>
          <a:p>
            <a:pPr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GB" altLang="en-US" sz="3200"/>
              <a:t> </a:t>
            </a:r>
            <a:r>
              <a:rPr lang="en-US" sz="3200"/>
              <a:t>Now, the tradeoff becomes apparent. </a:t>
            </a:r>
            <a:endParaRPr lang="en-US" sz="3200"/>
          </a:p>
          <a:p>
            <a:pPr marL="0" indent="0" algn="just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3600"/>
              <a:t>If you prioritize performance to the maximum extent, you might employ complex caching mechanisms, database optimizations, and intricate server setups. </a:t>
            </a:r>
            <a:endParaRPr lang="en-US" sz="3600"/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3600"/>
              <a:t>While these measures enhance performance, they can lead to a more complex and less maintainable codebase. </a:t>
            </a:r>
            <a:endParaRPr lang="en-US" sz="3600"/>
          </a:p>
          <a:p>
            <a:pPr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3600"/>
              <a:t>The codebase may become harder to understand, modify, and extend because of the intricate performance-related optimizations.</a:t>
            </a:r>
            <a:endParaRPr lang="en-US" sz="3600"/>
          </a:p>
          <a:p>
            <a:pPr marL="0" indent="0" algn="just">
              <a:buFont typeface="Wingdings" panose="05000000000000000000" charset="0"/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096010"/>
            <a:ext cx="10982325" cy="5081270"/>
          </a:xfrm>
        </p:spPr>
        <p:txBody>
          <a:bodyPr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Conversely, if you prioritize maintainability, you might avoid some of the performance-intensive techniques or implement them in a more straightforward manner. </a:t>
            </a:r>
            <a:endParaRPr lang="en-US"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This can result in a more maintainable codebase but potentially slower response times, which could impact the user experience and, consequently, sales.</a:t>
            </a:r>
            <a:endParaRPr lang="en-US"/>
          </a:p>
          <a:p>
            <a:pPr marL="0" indent="0" algn="just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2870"/>
            <a:ext cx="10515600" cy="595630"/>
          </a:xfrm>
        </p:spPr>
        <p:txBody>
          <a:bodyPr>
            <a:normAutofit fontScale="90000"/>
          </a:bodyPr>
          <a:p>
            <a:pPr algn="ctr"/>
            <a:r>
              <a:rPr lang="en-US" b="1">
                <a:sym typeface="+mn-ea"/>
              </a:rPr>
              <a:t>Tradeoff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314"/>
            <a:ext cx="10515600" cy="929102"/>
          </a:xfrm>
        </p:spPr>
        <p:txBody>
          <a:bodyPr/>
          <a:lstStyle/>
          <a:p>
            <a:r>
              <a:rPr lang="en-US" sz="3200" b="1" dirty="0">
                <a:latin typeface="Söhne"/>
              </a:rPr>
              <a:t>Software Architecture Quality Attributes</a:t>
            </a:r>
            <a:endParaRPr lang="en-US" sz="3200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7" y="1125417"/>
            <a:ext cx="10944665" cy="553627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Features that facilitate the measurement of the performance of a software product by Software Testing professionals. Also known as </a:t>
            </a:r>
            <a:r>
              <a:rPr lang="en-US" b="1" dirty="0"/>
              <a:t>Architecture Drivers</a:t>
            </a:r>
            <a:endParaRPr lang="en-US" b="1" dirty="0"/>
          </a:p>
          <a:p>
            <a:pPr algn="just">
              <a:lnSpc>
                <a:spcPct val="100000"/>
              </a:lnSpc>
            </a:pPr>
            <a:r>
              <a:rPr lang="en-US" dirty="0"/>
              <a:t>Attributes such as availability, performance, interoperability, accuracy, scalability, reliability, learnability, robustness, maintainability, readability, extensibility, efficiency, and portability.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These attributes are essential for evaluating and ensuring that a software system meets its intended goals and user expectations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Software quality attribute tradeoff analysis is a critical process in software architecture and design where you evaluate the tradeoffs between different quality attributes to make informed decisions about the system's architecture and implementation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Static Vs Dynamic Quality Attributes</a:t>
            </a:r>
            <a:endParaRPr lang="en-US" b="1" dirty="0">
              <a:latin typeface="Söhne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838200" y="2047240"/>
          <a:ext cx="105156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Static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Dynamic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Refers to characteristics of software that can be analyzed without executing the program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Involves the behavior of the system when it is actually running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Maintainability, readability, portability, consistency, modularity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Performance, reliability, security, scalability, usability, robustness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Invisible to the end-user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Visible to the end-user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>
                <a:latin typeface="Söhne"/>
              </a:rPr>
              <a:t>Quality Attributes Tradeoffs</a:t>
            </a:r>
            <a:endParaRPr lang="en-US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pPr>
              <a:buFont typeface="Wingdings" panose="05000000000000000000" charset="0"/>
              <a:buChar char="q"/>
            </a:pPr>
            <a:r>
              <a:rPr lang="en-GB" altLang="en-US" sz="3600" dirty="0"/>
              <a:t> Q</a:t>
            </a:r>
            <a:r>
              <a:rPr lang="en-US" sz="3600" dirty="0"/>
              <a:t>uality attributes often involve </a:t>
            </a:r>
            <a:r>
              <a:rPr lang="en-US" sz="3600" dirty="0">
                <a:highlight>
                  <a:srgbClr val="FFFF00"/>
                </a:highlight>
              </a:rPr>
              <a:t>trade-offs</a:t>
            </a:r>
            <a:endParaRPr lang="en-US" sz="3600" dirty="0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q"/>
            </a:pPr>
            <a:r>
              <a:rPr lang="en-GB" altLang="en-US" sz="3600" dirty="0"/>
              <a:t> I</a:t>
            </a:r>
            <a:r>
              <a:rPr lang="en-US" sz="3600" dirty="0"/>
              <a:t>mproving one attribute may come at the expense of </a:t>
            </a:r>
            <a:r>
              <a:rPr lang="en-GB" altLang="en-US" sz="3600" dirty="0"/>
              <a:t>   </a:t>
            </a:r>
            <a:endParaRPr lang="en-GB" altLang="en-US" sz="3600" dirty="0"/>
          </a:p>
          <a:p>
            <a:pPr marL="0" indent="0">
              <a:buFont typeface="Wingdings" panose="05000000000000000000" charset="0"/>
              <a:buNone/>
            </a:pPr>
            <a:r>
              <a:rPr lang="en-GB" altLang="en-US" sz="3600" dirty="0"/>
              <a:t>     </a:t>
            </a:r>
            <a:r>
              <a:rPr lang="en-US" sz="3600" dirty="0"/>
              <a:t>another.</a:t>
            </a:r>
            <a:endParaRPr lang="en-US" sz="3600" dirty="0"/>
          </a:p>
          <a:p>
            <a:pPr>
              <a:buFont typeface="Wingdings" panose="05000000000000000000" charset="0"/>
              <a:buChar char="q"/>
            </a:pPr>
            <a:r>
              <a:rPr lang="en-US" sz="3600" dirty="0"/>
              <a:t> Architects </a:t>
            </a:r>
            <a:r>
              <a:rPr lang="en-US" sz="3600" dirty="0">
                <a:highlight>
                  <a:srgbClr val="FF0000"/>
                </a:highlight>
              </a:rPr>
              <a:t>must balance</a:t>
            </a:r>
            <a:r>
              <a:rPr lang="en-US" sz="3600" dirty="0"/>
              <a:t> these trade-offs to design a </a:t>
            </a:r>
            <a:endParaRPr lang="en-US" sz="3600" dirty="0"/>
          </a:p>
          <a:p>
            <a:pPr marL="0" indent="0">
              <a:buFont typeface="Wingdings" panose="05000000000000000000" charset="0"/>
              <a:buNone/>
            </a:pPr>
            <a:r>
              <a:rPr lang="en-GB" altLang="en-US" sz="3600" dirty="0"/>
              <a:t>     </a:t>
            </a:r>
            <a:r>
              <a:rPr lang="en-US" sz="3600" dirty="0"/>
              <a:t>system that meets the project's goals and </a:t>
            </a:r>
            <a:r>
              <a:rPr lang="en-GB" altLang="en-US" sz="3600" dirty="0"/>
              <a:t>    </a:t>
            </a:r>
            <a:endParaRPr lang="en-GB" altLang="en-US" sz="3600" dirty="0"/>
          </a:p>
          <a:p>
            <a:pPr marL="0" indent="0">
              <a:buFont typeface="Wingdings" panose="05000000000000000000" charset="0"/>
              <a:buNone/>
            </a:pPr>
            <a:r>
              <a:rPr lang="en-GB" altLang="en-US" sz="3600" dirty="0"/>
              <a:t>     </a:t>
            </a:r>
            <a:r>
              <a:rPr lang="en-US" sz="3600" dirty="0"/>
              <a:t>requirements.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795"/>
            <a:ext cx="10515600" cy="5290185"/>
          </a:xfrm>
        </p:spPr>
        <p:txBody>
          <a:bodyPr>
            <a:normAutofit/>
          </a:bodyPr>
          <a:p>
            <a:pPr marL="514350" indent="-514350">
              <a:buFont typeface="+mj-lt"/>
              <a:buAutoNum type="arabicParenR"/>
            </a:pPr>
            <a:r>
              <a:rPr lang="en-US" sz="3200"/>
              <a:t>Performance vs. Scalability</a:t>
            </a:r>
            <a:endParaRPr lang="en-US" sz="320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Reliability vs. Cost-effectiveness</a:t>
            </a:r>
            <a:endParaRPr lang="en-US" sz="320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Security vs. Usability</a:t>
            </a:r>
            <a:endParaRPr lang="en-US" sz="320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Maintainability vs. Performance</a:t>
            </a:r>
            <a:endParaRPr lang="en-US" sz="320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Availability vs. Complexity</a:t>
            </a:r>
            <a:endParaRPr lang="en-US" sz="320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Interoperability vs. Performance</a:t>
            </a:r>
            <a:endParaRPr lang="en-US" sz="320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Scalability vs. Consistency</a:t>
            </a:r>
            <a:endParaRPr lang="en-US" sz="320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Efficiency vs. Portability</a:t>
            </a:r>
            <a:endParaRPr lang="en-US" sz="320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Testability vs. Performance</a:t>
            </a:r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p>
            <a:r>
              <a:rPr lang="en-US" b="1" dirty="0">
                <a:latin typeface="Söhne"/>
              </a:rPr>
              <a:t>Quality Attributes Tradeoffs</a:t>
            </a:r>
            <a:endParaRPr lang="en-US" b="1" dirty="0"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" y="165100"/>
            <a:ext cx="11145520" cy="603885"/>
          </a:xfrm>
        </p:spPr>
        <p:txBody>
          <a:bodyPr>
            <a:normAutofit fontScale="90000"/>
          </a:bodyPr>
          <a:p>
            <a:pPr algn="ctr"/>
            <a:r>
              <a:rPr lang="en-GB" altLang="en-US"/>
              <a:t>Examples of C</a:t>
            </a:r>
            <a:r>
              <a:rPr lang="en-US"/>
              <a:t>ommon </a:t>
            </a:r>
            <a:r>
              <a:rPr lang="en-GB" altLang="en-US"/>
              <a:t>T</a:t>
            </a:r>
            <a:r>
              <a:rPr lang="en-US"/>
              <a:t>rade-offs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595" y="769620"/>
            <a:ext cx="11452225" cy="59448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1.</a:t>
            </a:r>
            <a:r>
              <a:rPr lang="en-GB" altLang="en-US"/>
              <a:t> </a:t>
            </a:r>
            <a:r>
              <a:rPr lang="en-US" sz="2600"/>
              <a:t>Performance vs. Scalability: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Improving performance (e.g., reducing response time) may require optimizing code for specific use cases, potentially sacrificing scalability.</a:t>
            </a:r>
            <a:endParaRPr lang="en-US"/>
          </a:p>
          <a:p>
            <a:pPr lvl="1"/>
            <a:r>
              <a:rPr lang="en-US"/>
              <a:t>Enhancing scalability (e.g., adding more servers) may introduce overhead and slightly impact individual performance.</a:t>
            </a:r>
            <a:endParaRPr lang="en-US"/>
          </a:p>
          <a:p>
            <a:pPr marL="0" indent="0">
              <a:buNone/>
            </a:pPr>
            <a:r>
              <a:rPr lang="en-US"/>
              <a:t>2.</a:t>
            </a:r>
            <a:r>
              <a:rPr lang="en-GB" altLang="en-US"/>
              <a:t> </a:t>
            </a:r>
            <a:r>
              <a:rPr lang="en-US" sz="2600"/>
              <a:t>Reliability vs. Cost-effectiveness:</a:t>
            </a:r>
            <a:endParaRPr lang="en-US"/>
          </a:p>
          <a:p>
            <a:pPr lvl="1"/>
            <a:r>
              <a:rPr lang="en-US"/>
              <a:t>Achieving high reliability typically involves redundancy and fault-tolerant </a:t>
            </a:r>
            <a:r>
              <a:rPr lang="en-GB" altLang="en-US"/>
              <a:t> 		 </a:t>
            </a:r>
            <a:r>
              <a:rPr lang="en-US"/>
              <a:t>mechanisms, which can increase infrastructure and operational costs.</a:t>
            </a:r>
            <a:endParaRPr lang="en-US"/>
          </a:p>
          <a:p>
            <a:pPr lvl="1"/>
            <a:r>
              <a:rPr lang="en-US"/>
              <a:t>Reducing costs may lead to compromises in reliability, such as using less robust </a:t>
            </a:r>
            <a:r>
              <a:rPr lang="en-GB" altLang="en-US"/>
              <a:t>		 </a:t>
            </a:r>
            <a:r>
              <a:rPr lang="en-US"/>
              <a:t>hardware or disaster recovery solutions.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3.</a:t>
            </a:r>
            <a:r>
              <a:rPr lang="en-GB" altLang="en-US">
                <a:sym typeface="+mn-ea"/>
              </a:rPr>
              <a:t> </a:t>
            </a:r>
            <a:r>
              <a:rPr lang="en-US" sz="2600">
                <a:sym typeface="+mn-ea"/>
              </a:rPr>
              <a:t>Security vs. Usability:</a:t>
            </a:r>
            <a:endParaRPr lang="en-US"/>
          </a:p>
          <a:p>
            <a:pPr lvl="1"/>
            <a:r>
              <a:rPr lang="en-US">
                <a:sym typeface="+mn-ea"/>
              </a:rPr>
              <a:t>Implementing strong security measures like multi-factor authentication and complex </a:t>
            </a:r>
            <a:r>
              <a:rPr lang="en-GB" altLang="en-US">
                <a:sym typeface="+mn-ea"/>
              </a:rPr>
              <a:t>  </a:t>
            </a:r>
            <a:r>
              <a:rPr lang="en-US">
                <a:sym typeface="+mn-ea"/>
              </a:rPr>
              <a:t>access controls may make the system less user-friendly and more cumbersome for users.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Striking a balance between security and usability is crucial to ensure that security measures do not hinder user adoption.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768350"/>
            <a:ext cx="11478260" cy="589026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sz="2600"/>
              <a:t>4.</a:t>
            </a:r>
            <a:r>
              <a:rPr lang="en-GB" altLang="en-US" sz="2600"/>
              <a:t> </a:t>
            </a:r>
            <a:r>
              <a:rPr lang="en-US" sz="2600"/>
              <a:t>Maintainability vs. Performance:</a:t>
            </a:r>
            <a:endParaRPr lang="en-US" sz="2600"/>
          </a:p>
          <a:p>
            <a:pPr lvl="1"/>
            <a:r>
              <a:rPr lang="en-US"/>
              <a:t>Highly optimized code may be difficult to maintain, as it could sacrifice readability and modifiability.</a:t>
            </a:r>
            <a:endParaRPr lang="en-US"/>
          </a:p>
          <a:p>
            <a:pPr lvl="1"/>
            <a:r>
              <a:rPr lang="en-US"/>
              <a:t>Prioritizing maintainability through clean code and comprehensive documentation may lead to some performance overhead.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sym typeface="+mn-ea"/>
              </a:rPr>
              <a:t>5.</a:t>
            </a:r>
            <a:r>
              <a:rPr lang="en-GB" altLang="en-US" sz="2400">
                <a:sym typeface="+mn-ea"/>
              </a:rPr>
              <a:t> </a:t>
            </a:r>
            <a:r>
              <a:rPr lang="en-US" sz="2600">
                <a:sym typeface="+mn-ea"/>
              </a:rPr>
              <a:t>Availability vs. Complexity:</a:t>
            </a:r>
            <a:endParaRPr lang="en-US" sz="2400"/>
          </a:p>
          <a:p>
            <a:pPr lvl="1"/>
            <a:r>
              <a:rPr lang="en-US">
                <a:sym typeface="+mn-ea"/>
              </a:rPr>
              <a:t>Increasing availability through redundant systems and failover mechanisms can introduce complexity into the architecture, making it harder to manage and maintain.</a:t>
            </a:r>
            <a:endParaRPr lang="en-US"/>
          </a:p>
          <a:p>
            <a:pPr lvl="1"/>
            <a:r>
              <a:rPr lang="en-US">
                <a:sym typeface="+mn-ea"/>
              </a:rPr>
              <a:t>A simpler architecture may be more manageable but could be less available in the face of failures.</a:t>
            </a:r>
            <a:endParaRPr lang="en-US"/>
          </a:p>
          <a:p>
            <a:pPr marL="0" indent="0">
              <a:buNone/>
            </a:pPr>
            <a:r>
              <a:rPr lang="en-US" sz="2600">
                <a:sym typeface="+mn-ea"/>
              </a:rPr>
              <a:t>6.</a:t>
            </a:r>
            <a:r>
              <a:rPr lang="en-GB" altLang="en-US" sz="2600">
                <a:sym typeface="+mn-ea"/>
              </a:rPr>
              <a:t> </a:t>
            </a:r>
            <a:r>
              <a:rPr lang="en-US" sz="2600">
                <a:sym typeface="+mn-ea"/>
              </a:rPr>
              <a:t>Interoperability vs. Performance:</a:t>
            </a:r>
            <a:endParaRPr lang="en-US" sz="2600"/>
          </a:p>
          <a:p>
            <a:pPr lvl="1"/>
            <a:r>
              <a:rPr lang="en-US">
                <a:sym typeface="+mn-ea"/>
              </a:rPr>
              <a:t>Building interfaces and APIs for interoperability with other systems may introduce performance overhead due to data translation and communication.</a:t>
            </a:r>
            <a:endParaRPr lang="en-US"/>
          </a:p>
          <a:p>
            <a:pPr lvl="1"/>
            <a:r>
              <a:rPr lang="en-US">
                <a:sym typeface="+mn-ea"/>
              </a:rPr>
              <a:t>Optimizing for performance may result in a system that is less compatible with other systems or technologies.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8280" y="165100"/>
            <a:ext cx="11145520" cy="603885"/>
          </a:xfrm>
        </p:spPr>
        <p:txBody>
          <a:bodyPr>
            <a:normAutofit fontScale="90000"/>
          </a:bodyPr>
          <a:p>
            <a:pPr algn="ctr"/>
            <a:r>
              <a:rPr lang="en-GB" altLang="en-US"/>
              <a:t>Examples of C</a:t>
            </a:r>
            <a:r>
              <a:rPr lang="en-US"/>
              <a:t>ommon </a:t>
            </a:r>
            <a:r>
              <a:rPr lang="en-GB" altLang="en-US"/>
              <a:t>T</a:t>
            </a:r>
            <a:r>
              <a:rPr lang="en-US"/>
              <a:t>rade-offs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" y="878205"/>
            <a:ext cx="11538585" cy="57061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7.</a:t>
            </a:r>
            <a:r>
              <a:rPr lang="en-GB" altLang="en-US"/>
              <a:t> </a:t>
            </a:r>
            <a:r>
              <a:rPr lang="en-US"/>
              <a:t>Scalability vs. Consistency:</a:t>
            </a:r>
            <a:endParaRPr lang="en-US"/>
          </a:p>
          <a:p>
            <a:pPr lvl="1"/>
            <a:r>
              <a:rPr lang="en-US"/>
              <a:t>Ensuring data consistency across distributed systems (strong consistency) can limit scalability due to increased synchronization and coordination.</a:t>
            </a:r>
            <a:endParaRPr lang="en-US"/>
          </a:p>
          <a:p>
            <a:pPr lvl="1"/>
            <a:r>
              <a:rPr lang="en-US"/>
              <a:t>Favoring scalability may lead to eventual consistency models that sacrifice strong consistency for improved performance and scalability.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8.</a:t>
            </a:r>
            <a:r>
              <a:rPr lang="en-GB" altLang="en-US"/>
              <a:t> </a:t>
            </a:r>
            <a:r>
              <a:rPr lang="en-US"/>
              <a:t>Efficiency vs. Portability:</a:t>
            </a:r>
            <a:endParaRPr lang="en-US"/>
          </a:p>
          <a:p>
            <a:pPr lvl="1"/>
            <a:r>
              <a:rPr lang="en-US"/>
              <a:t>Writing platform-specific code may optimize efficiency but reduce portability across different operating systems or hardware platforms.</a:t>
            </a:r>
            <a:endParaRPr lang="en-US"/>
          </a:p>
          <a:p>
            <a:pPr lvl="1"/>
            <a:r>
              <a:rPr lang="en-US"/>
              <a:t>Developing portable code may sacrifice some efficiency because it must cater to various environments.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9.Testability vs. Performance:</a:t>
            </a:r>
            <a:endParaRPr lang="en-US"/>
          </a:p>
          <a:p>
            <a:r>
              <a:rPr lang="en-US" sz="2400">
                <a:sym typeface="+mn-ea"/>
              </a:rPr>
              <a:t>Adding extensive logging and instrumentation to improve testability can introduce performance overhead.</a:t>
            </a:r>
            <a:endParaRPr lang="en-US" sz="2400"/>
          </a:p>
          <a:p>
            <a:r>
              <a:rPr lang="en-US" sz="2400">
                <a:sym typeface="+mn-ea"/>
              </a:rPr>
              <a:t>Striking a balance between testability and performance requires careful consideration of what to log and measure.</a:t>
            </a:r>
            <a:endParaRPr lang="en-US" sz="2400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8280" y="165100"/>
            <a:ext cx="11145520" cy="603885"/>
          </a:xfrm>
        </p:spPr>
        <p:txBody>
          <a:bodyPr>
            <a:normAutofit fontScale="90000"/>
          </a:bodyPr>
          <a:p>
            <a:pPr algn="ctr"/>
            <a:r>
              <a:rPr lang="en-GB" altLang="en-US"/>
              <a:t>Examples of C</a:t>
            </a:r>
            <a:r>
              <a:rPr lang="en-US"/>
              <a:t>ommon </a:t>
            </a:r>
            <a:r>
              <a:rPr lang="en-GB" altLang="en-US"/>
              <a:t>T</a:t>
            </a:r>
            <a:r>
              <a:rPr lang="en-US"/>
              <a:t>rade-offs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05" y="1082040"/>
            <a:ext cx="10793095" cy="5095240"/>
          </a:xfrm>
        </p:spPr>
        <p:txBody>
          <a:bodyPr/>
          <a:p>
            <a:pPr marL="0" indent="0" algn="just">
              <a:lnSpc>
                <a:spcPct val="150000"/>
              </a:lnSpc>
              <a:buNone/>
            </a:pPr>
            <a:r>
              <a:rPr lang="en-US"/>
              <a:t>Architects must work closely with stakeholders to understand the </a:t>
            </a:r>
            <a:r>
              <a:rPr lang="en-US">
                <a:highlight>
                  <a:srgbClr val="FFFF00"/>
                </a:highlight>
              </a:rPr>
              <a:t>project's priorities and constraints,</a:t>
            </a:r>
            <a:r>
              <a:rPr lang="en-US"/>
              <a:t> allowing them to make informed decisions about </a:t>
            </a:r>
            <a:r>
              <a:rPr lang="en-US">
                <a:highlight>
                  <a:srgbClr val="FF0000"/>
                </a:highlight>
              </a:rPr>
              <a:t>which quality attributes to prioritize</a:t>
            </a:r>
            <a:r>
              <a:rPr lang="en-US"/>
              <a:t> and how to manage trade-offs effectively.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8280" y="165100"/>
            <a:ext cx="11145520" cy="603885"/>
          </a:xfrm>
        </p:spPr>
        <p:txBody>
          <a:bodyPr>
            <a:normAutofit fontScale="90000"/>
          </a:bodyPr>
          <a:p>
            <a:pPr algn="ctr"/>
            <a:r>
              <a:rPr lang="en-GB"/>
              <a:t>Balancing of</a:t>
            </a:r>
            <a:r>
              <a:rPr lang="en-US"/>
              <a:t> </a:t>
            </a:r>
            <a:r>
              <a:rPr lang="en-GB" altLang="en-US"/>
              <a:t>T</a:t>
            </a:r>
            <a:r>
              <a:rPr lang="en-US"/>
              <a:t>rade-offs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7385</Words>
  <Application>WPS Spreadsheets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Söhne</vt:lpstr>
      <vt:lpstr>Thonburi</vt:lpstr>
      <vt:lpstr>Wingdings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Office Theme</vt:lpstr>
      <vt:lpstr>SOFTWARE ARCHITECTURE AND DESIGN</vt:lpstr>
      <vt:lpstr>Software Architecture Quality Attributes</vt:lpstr>
      <vt:lpstr>Static Vs Dynamic Quality Attributes</vt:lpstr>
      <vt:lpstr>Quality Attributes Tradeoffs</vt:lpstr>
      <vt:lpstr>Quality Attributes Tradeoffs</vt:lpstr>
      <vt:lpstr>Examples of Common Trade-offs </vt:lpstr>
      <vt:lpstr>Examples of Common Trade-offs </vt:lpstr>
      <vt:lpstr>Examples of Common Trade-offs </vt:lpstr>
      <vt:lpstr>Balancing of Trade-offs </vt:lpstr>
      <vt:lpstr>Scenario</vt:lpstr>
      <vt:lpstr>Quality Attribute 1: Performance</vt:lpstr>
      <vt:lpstr>Quality Attribute 2: Maintainability</vt:lpstr>
      <vt:lpstr>Tradeoff</vt:lpstr>
      <vt:lpstr>Tradeoff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DESIGN</dc:title>
  <dc:creator>OKESOLA</dc:creator>
  <cp:lastModifiedBy>user</cp:lastModifiedBy>
  <cp:revision>15</cp:revision>
  <dcterms:created xsi:type="dcterms:W3CDTF">2023-12-09T12:29:35Z</dcterms:created>
  <dcterms:modified xsi:type="dcterms:W3CDTF">2023-12-09T12:29:35Z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6872D86FB8664265A9C35C140801E37E_11</vt:lpwstr>
  </property>
  <property fmtid="{D5CDD505-2E9C-101B-9397-08002B2CF9AE}" pid="3" name="KSOProductBuildVer">
    <vt:lpwstr>1033-5.4.4.8063</vt:lpwstr>
  </property>
</Properties>
</file>