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7" r:id="rId4"/>
    <p:sldId id="264" r:id="rId5"/>
    <p:sldId id="265" r:id="rId6"/>
    <p:sldId id="263" r:id="rId7"/>
    <p:sldId id="258" r:id="rId8"/>
    <p:sldId id="266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860"/>
          </a:xfrm>
        </p:spPr>
        <p:txBody>
          <a:bodyPr>
            <a:normAutofit fontScale="90000"/>
          </a:bodyPr>
          <a:p>
            <a:pPr algn="ctr"/>
            <a:r>
              <a:rPr lang="en-US" b="1">
                <a:sym typeface="+mn-ea"/>
              </a:rPr>
              <a:t>Specifying Quality Attribute Requirements</a:t>
            </a:r>
            <a:endParaRPr lang="en-US" b="1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2895" y="1022350"/>
            <a:ext cx="11050905" cy="559244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GB" altLang="en-US" sz="3200">
                <a:sym typeface="+mn-ea"/>
              </a:rPr>
              <a:t> Note: Within complex systems, </a:t>
            </a:r>
            <a:r>
              <a:rPr lang="en-GB" altLang="en-US" sz="3200">
                <a:highlight>
                  <a:srgbClr val="FFFF00"/>
                </a:highlight>
                <a:sym typeface="+mn-ea"/>
              </a:rPr>
              <a:t>quality attributes can never be achieved in isolation.</a:t>
            </a:r>
            <a:endParaRPr lang="en-GB" altLang="en-US" sz="3200">
              <a:highlight>
                <a:srgbClr val="FFFF00"/>
              </a:highlight>
              <a:sym typeface="+mn-ea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altLang="en-US" sz="3200">
                <a:sym typeface="+mn-ea"/>
              </a:rPr>
              <a:t>H</a:t>
            </a:r>
            <a:r>
              <a:rPr lang="en-US" sz="3200">
                <a:sym typeface="+mn-ea"/>
              </a:rPr>
              <a:t>ow </a:t>
            </a:r>
            <a:r>
              <a:rPr lang="en-GB" altLang="en-US" sz="3200">
                <a:sym typeface="+mn-ea"/>
              </a:rPr>
              <a:t>q</a:t>
            </a:r>
            <a:r>
              <a:rPr lang="en-US" sz="3200">
                <a:sym typeface="+mn-ea"/>
              </a:rPr>
              <a:t>uality </a:t>
            </a:r>
            <a:r>
              <a:rPr lang="en-GB" altLang="en-US" sz="3200">
                <a:sym typeface="+mn-ea"/>
              </a:rPr>
              <a:t>a</a:t>
            </a:r>
            <a:r>
              <a:rPr lang="en-US" sz="3200">
                <a:sym typeface="+mn-ea"/>
              </a:rPr>
              <a:t>ttributes </a:t>
            </a:r>
            <a:r>
              <a:rPr lang="en-GB" altLang="en-US" sz="3200">
                <a:sym typeface="+mn-ea"/>
              </a:rPr>
              <a:t>c</a:t>
            </a:r>
            <a:r>
              <a:rPr lang="en-US" sz="3200">
                <a:sym typeface="+mn-ea"/>
              </a:rPr>
              <a:t>an </a:t>
            </a:r>
            <a:r>
              <a:rPr lang="en-GB" altLang="en-US" sz="3200">
                <a:sym typeface="+mn-ea"/>
              </a:rPr>
              <a:t>b</a:t>
            </a:r>
            <a:r>
              <a:rPr lang="en-US" sz="3200">
                <a:sym typeface="+mn-ea"/>
              </a:rPr>
              <a:t>e </a:t>
            </a:r>
            <a:r>
              <a:rPr lang="en-GB" altLang="en-US" sz="3200">
                <a:sym typeface="+mn-ea"/>
              </a:rPr>
              <a:t>s</a:t>
            </a:r>
            <a:r>
              <a:rPr lang="en-US" sz="3200">
                <a:sym typeface="+mn-ea"/>
              </a:rPr>
              <a:t>pecified</a:t>
            </a:r>
            <a:endParaRPr lang="en-US" sz="3200">
              <a:sym typeface="+mn-ea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altLang="en-US" sz="3200"/>
              <a:t>W</a:t>
            </a:r>
            <a:r>
              <a:rPr lang="en-US" sz="3200"/>
              <a:t>hat architectural decisions will enable the achievement of particular quality attributes</a:t>
            </a:r>
            <a:endParaRPr lang="en-US" sz="3200"/>
          </a:p>
          <a:p>
            <a:pPr marL="51435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altLang="en-US" sz="3200"/>
              <a:t>W</a:t>
            </a:r>
            <a:r>
              <a:rPr lang="en-US" sz="3200"/>
              <a:t>hat questions about quality attributes will enable the architect to make the correct design decisions.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365"/>
            <a:ext cx="10515600" cy="695325"/>
          </a:xfrm>
        </p:spPr>
        <p:txBody>
          <a:bodyPr>
            <a:normAutofit fontScale="90000"/>
          </a:bodyPr>
          <a:p>
            <a:r>
              <a:rPr lang="en-US" b="1"/>
              <a:t>Quality Attribute </a:t>
            </a:r>
            <a:r>
              <a:rPr lang="en-GB" altLang="en-US" b="1"/>
              <a:t>E</a:t>
            </a:r>
            <a:r>
              <a:rPr lang="en-US" b="1"/>
              <a:t>xpression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683895"/>
            <a:ext cx="11641455" cy="5986145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v"/>
            </a:pPr>
            <a:r>
              <a:rPr lang="en-GB" altLang="en-US" sz="3200" b="1"/>
              <a:t> </a:t>
            </a:r>
            <a:r>
              <a:rPr lang="en-US" sz="3200" b="1"/>
              <a:t>Stimulus</a:t>
            </a:r>
            <a:r>
              <a:rPr lang="en-GB" altLang="en-US" sz="3200"/>
              <a:t>: </a:t>
            </a:r>
            <a:r>
              <a:rPr lang="en-US" sz="3200"/>
              <a:t>- a condition that requires a response when it arrives at </a:t>
            </a:r>
            <a:r>
              <a:rPr lang="en-GB" altLang="en-US" sz="3200"/>
              <a:t>		     </a:t>
            </a:r>
            <a:r>
              <a:rPr lang="en-US" sz="3200"/>
              <a:t>a system</a:t>
            </a:r>
            <a:endParaRPr lang="en-US" sz="3200"/>
          </a:p>
          <a:p>
            <a:pPr>
              <a:buFont typeface="Wingdings" panose="05000000000000000000" charset="0"/>
              <a:buChar char="v"/>
            </a:pPr>
            <a:r>
              <a:rPr lang="en-US" sz="3200" b="1">
                <a:sym typeface="+mn-ea"/>
              </a:rPr>
              <a:t>Source of stimulus</a:t>
            </a:r>
            <a:r>
              <a:rPr lang="en-GB" altLang="en-US" sz="3200" b="1">
                <a:sym typeface="+mn-ea"/>
              </a:rPr>
              <a:t>: </a:t>
            </a:r>
            <a:r>
              <a:rPr lang="en-US" sz="3200">
                <a:sym typeface="+mn-ea"/>
              </a:rPr>
              <a:t>- some entity (a human, a computer system, </a:t>
            </a:r>
            <a:r>
              <a:rPr lang="en-GB" altLang="en-US" sz="3200">
                <a:sym typeface="+mn-ea"/>
              </a:rPr>
              <a:t>				   </a:t>
            </a:r>
            <a:r>
              <a:rPr lang="en-US" sz="3200">
                <a:sym typeface="+mn-ea"/>
              </a:rPr>
              <a:t>or any other actuator) that generated the </a:t>
            </a:r>
            <a:r>
              <a:rPr lang="en-GB" altLang="en-US" sz="3200">
                <a:sym typeface="+mn-ea"/>
              </a:rPr>
              <a:t>					   </a:t>
            </a:r>
            <a:r>
              <a:rPr lang="en-US" sz="3200">
                <a:sym typeface="+mn-ea"/>
              </a:rPr>
              <a:t>stimulus</a:t>
            </a:r>
            <a:endParaRPr lang="en-US" sz="3200" b="1"/>
          </a:p>
          <a:p>
            <a:pPr>
              <a:buFont typeface="Wingdings" panose="05000000000000000000" charset="0"/>
              <a:buChar char="v"/>
            </a:pPr>
            <a:r>
              <a:rPr lang="en-US" sz="3200">
                <a:sym typeface="+mn-ea"/>
              </a:rPr>
              <a:t> </a:t>
            </a:r>
            <a:r>
              <a:rPr lang="en-US" sz="3200" b="1">
                <a:sym typeface="+mn-ea"/>
              </a:rPr>
              <a:t>Response</a:t>
            </a:r>
            <a:r>
              <a:rPr lang="en-GB" altLang="en-US" sz="3200">
                <a:sym typeface="+mn-ea"/>
              </a:rPr>
              <a:t>: </a:t>
            </a:r>
            <a:r>
              <a:rPr lang="en-US" sz="3200">
                <a:sym typeface="+mn-ea"/>
              </a:rPr>
              <a:t>- the activity undertaken as the result of the arrival of </a:t>
            </a:r>
            <a:r>
              <a:rPr lang="en-GB" altLang="en-US" sz="3200">
                <a:sym typeface="+mn-ea"/>
              </a:rPr>
              <a:t>		       </a:t>
            </a:r>
            <a:r>
              <a:rPr lang="en-US" sz="3200">
                <a:sym typeface="+mn-ea"/>
              </a:rPr>
              <a:t>the stimulus</a:t>
            </a:r>
            <a:endParaRPr lang="en-US" sz="3200"/>
          </a:p>
          <a:p>
            <a:pPr>
              <a:buFont typeface="Wingdings" panose="05000000000000000000" charset="0"/>
              <a:buChar char="v"/>
            </a:pPr>
            <a:r>
              <a:rPr lang="en-US" sz="3200" b="1">
                <a:sym typeface="+mn-ea"/>
              </a:rPr>
              <a:t>Response measure</a:t>
            </a:r>
            <a:r>
              <a:rPr lang="en-GB" altLang="en-US" sz="3200" b="1">
                <a:sym typeface="+mn-ea"/>
              </a:rPr>
              <a:t> : </a:t>
            </a:r>
            <a:r>
              <a:rPr lang="en-US" sz="3200">
                <a:sym typeface="+mn-ea"/>
              </a:rPr>
              <a:t>- when the response occurs, it should be measurable in some fashion so that the requirement can be tested</a:t>
            </a:r>
            <a:endParaRPr lang="en-US" sz="3200" b="1"/>
          </a:p>
          <a:p>
            <a:pPr>
              <a:buFont typeface="Wingdings" panose="05000000000000000000" charset="0"/>
              <a:buChar char="v"/>
            </a:pPr>
            <a:r>
              <a:rPr lang="en-US" sz="3200" b="1"/>
              <a:t>Environment</a:t>
            </a:r>
            <a:r>
              <a:rPr lang="en-GB" altLang="en-US" sz="3200"/>
              <a:t>: </a:t>
            </a:r>
            <a:r>
              <a:rPr lang="en-US" sz="3200"/>
              <a:t>- the stimulus occurs under certain conditions</a:t>
            </a:r>
            <a:endParaRPr lang="en-US" sz="3200"/>
          </a:p>
          <a:p>
            <a:pPr>
              <a:buFont typeface="Wingdings" panose="05000000000000000000" charset="0"/>
              <a:buChar char="v"/>
            </a:pPr>
            <a:r>
              <a:rPr lang="en-GB" altLang="en-US" sz="3200" b="1"/>
              <a:t> </a:t>
            </a:r>
            <a:r>
              <a:rPr lang="en-US" sz="3200" b="1"/>
              <a:t>Artifact</a:t>
            </a:r>
            <a:r>
              <a:rPr lang="en-GB" altLang="en-US" sz="3200"/>
              <a:t>:</a:t>
            </a:r>
            <a:r>
              <a:rPr lang="en-US" sz="3200"/>
              <a:t>- some artifact is stimulated: a collection of systems, the </a:t>
            </a:r>
            <a:r>
              <a:rPr lang="en-GB" altLang="en-US" sz="3200"/>
              <a:t>		   </a:t>
            </a:r>
            <a:r>
              <a:rPr lang="en-US" sz="3200"/>
              <a:t>whole</a:t>
            </a:r>
            <a:r>
              <a:rPr lang="en-GB" altLang="en-US" sz="3200"/>
              <a:t> </a:t>
            </a:r>
            <a:r>
              <a:rPr lang="en-US" sz="3200"/>
              <a:t>system, or some piece or pieces of it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275" y="482600"/>
            <a:ext cx="10283825" cy="5497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9905" y="283210"/>
            <a:ext cx="11156950" cy="6378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4570"/>
          </a:xfrm>
        </p:spPr>
        <p:txBody>
          <a:bodyPr/>
          <a:p>
            <a:r>
              <a:rPr lang="en-GB" altLang="en-US"/>
              <a:t>Q</a:t>
            </a:r>
            <a:r>
              <a:rPr lang="en-US"/>
              <a:t>uality </a:t>
            </a:r>
            <a:r>
              <a:rPr lang="en-GB" altLang="en-US"/>
              <a:t>A</a:t>
            </a:r>
            <a:r>
              <a:rPr lang="en-US"/>
              <a:t>ttribute </a:t>
            </a:r>
            <a:r>
              <a:rPr lang="en-GB" altLang="en-US"/>
              <a:t>S</a:t>
            </a:r>
            <a:r>
              <a:rPr lang="en-US"/>
              <a:t>cenarios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369695"/>
            <a:ext cx="11529695" cy="4472940"/>
          </a:xfrm>
        </p:spPr>
        <p:txBody>
          <a:bodyPr/>
          <a:p>
            <a:pPr marL="514350" indent="-514350">
              <a:lnSpc>
                <a:spcPct val="100000"/>
              </a:lnSpc>
              <a:buFont typeface="+mj-lt"/>
              <a:buAutoNum type="romanLcPeriod"/>
            </a:pPr>
            <a:r>
              <a:rPr lang="en-GB" altLang="en-US" sz="3200"/>
              <a:t>G</a:t>
            </a:r>
            <a:r>
              <a:rPr lang="en-US" sz="3200"/>
              <a:t>eneral quality attribute scenarios </a:t>
            </a:r>
            <a:endParaRPr lang="en-US" sz="3200"/>
          </a:p>
          <a:p>
            <a:pPr marL="457200" lvl="1" indent="457200">
              <a:lnSpc>
                <a:spcPct val="100000"/>
              </a:lnSpc>
              <a:buFont typeface="+mj-lt"/>
              <a:buNone/>
            </a:pPr>
            <a:r>
              <a:rPr lang="en-US" sz="3200"/>
              <a:t>(</a:t>
            </a:r>
            <a:r>
              <a:rPr lang="en-GB" altLang="en-US" sz="3200"/>
              <a:t>aka</a:t>
            </a:r>
            <a:r>
              <a:rPr lang="en-US" sz="3200"/>
              <a:t> “general scenarios” for short)</a:t>
            </a:r>
            <a:endParaRPr lang="en-US" sz="3200"/>
          </a:p>
          <a:p>
            <a:pPr marL="457200" lvl="1" indent="0">
              <a:lnSpc>
                <a:spcPct val="100000"/>
              </a:lnSpc>
              <a:buFont typeface="+mj-lt"/>
              <a:buNone/>
            </a:pPr>
            <a:r>
              <a:rPr lang="en-US" sz="3200"/>
              <a:t>—those that are system independent and can, potentially, pertain </a:t>
            </a:r>
            <a:r>
              <a:rPr lang="en-GB" altLang="en-US" sz="3200"/>
              <a:t>  	</a:t>
            </a:r>
            <a:r>
              <a:rPr lang="en-US" sz="3200"/>
              <a:t>to any system</a:t>
            </a:r>
            <a:endParaRPr lang="en-US" sz="3200"/>
          </a:p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GB" altLang="en-US" sz="3200"/>
              <a:t>ii.   C</a:t>
            </a:r>
            <a:r>
              <a:rPr lang="en-US" sz="3200"/>
              <a:t>oncrete quality attribute scenarios (concrete scenarios)</a:t>
            </a:r>
            <a:endParaRPr lang="en-US" sz="3200"/>
          </a:p>
          <a:p>
            <a:pPr marL="0" indent="457200">
              <a:lnSpc>
                <a:spcPct val="100000"/>
              </a:lnSpc>
              <a:buFont typeface="+mj-lt"/>
              <a:buNone/>
            </a:pPr>
            <a:r>
              <a:rPr lang="en-US" sz="3200"/>
              <a:t>—those that are </a:t>
            </a:r>
            <a:r>
              <a:rPr lang="en-US" sz="3200">
                <a:solidFill>
                  <a:srgbClr val="FF0000"/>
                </a:solidFill>
              </a:rPr>
              <a:t>specific</a:t>
            </a:r>
            <a:r>
              <a:rPr lang="en-US" sz="3200"/>
              <a:t> to the particular system under </a:t>
            </a:r>
            <a:r>
              <a:rPr lang="en-GB" altLang="en-US" sz="3200"/>
              <a:t>   	</a:t>
            </a:r>
            <a:r>
              <a:rPr lang="en-US" sz="3200"/>
              <a:t>consideration.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945"/>
            <a:ext cx="10515600" cy="629285"/>
          </a:xfrm>
        </p:spPr>
        <p:txBody>
          <a:bodyPr>
            <a:normAutofit fontScale="90000"/>
          </a:bodyPr>
          <a:p>
            <a:r>
              <a:rPr b="1">
                <a:sym typeface="+mn-ea"/>
              </a:rPr>
              <a:t> Achieving Quality Attributes through Tactics</a:t>
            </a:r>
            <a:endParaRPr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824230"/>
            <a:ext cx="11492230" cy="5880100"/>
          </a:xfrm>
        </p:spPr>
        <p:txBody>
          <a:bodyPr>
            <a:noAutofit/>
          </a:bodyPr>
          <a:p>
            <a:pPr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</a:rPr>
              <a:t>The quality attribute requirements specify the responses of the system that,  realize the goals of the business.</a:t>
            </a:r>
            <a:endParaRPr lang="en-US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q"/>
            </a:pP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GB" b="1">
                <a:solidFill>
                  <a:srgbClr val="FF0000"/>
                </a:solidFill>
              </a:rPr>
              <a:t>How can </a:t>
            </a:r>
            <a:r>
              <a:rPr lang="en-US" b="1">
                <a:solidFill>
                  <a:srgbClr val="FF0000"/>
                </a:solidFill>
              </a:rPr>
              <a:t>an architect achieve the required quality attributes</a:t>
            </a:r>
            <a:r>
              <a:rPr lang="en-GB" altLang="en-US" b="1">
                <a:solidFill>
                  <a:srgbClr val="FF0000"/>
                </a:solidFill>
              </a:rPr>
              <a:t>?</a:t>
            </a:r>
            <a:endParaRPr lang="en-GB" altLang="en-US" b="1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GB" altLang="en-US" sz="2400" b="1">
                <a:solidFill>
                  <a:srgbClr val="FF0000"/>
                </a:solidFill>
              </a:rPr>
              <a:t> </a:t>
            </a:r>
            <a:r>
              <a:rPr lang="en-GB" altLang="en-US" sz="2400" b="1">
                <a:solidFill>
                  <a:schemeClr val="tx1"/>
                </a:solidFill>
              </a:rPr>
              <a:t>A</a:t>
            </a:r>
            <a:r>
              <a:rPr lang="en-US" sz="2400" b="1">
                <a:solidFill>
                  <a:schemeClr val="tx1"/>
                </a:solidFill>
                <a:sym typeface="+mn-ea"/>
              </a:rPr>
              <a:t>rchitectural tactics</a:t>
            </a:r>
            <a:r>
              <a:rPr lang="en-GB" altLang="en-US" sz="2400" b="1">
                <a:solidFill>
                  <a:schemeClr val="tx1"/>
                </a:solidFill>
                <a:sym typeface="+mn-ea"/>
              </a:rPr>
              <a:t>: </a:t>
            </a:r>
            <a:endParaRPr lang="en-GB" altLang="en-US" sz="2400" b="1">
              <a:solidFill>
                <a:schemeClr val="tx1"/>
              </a:solidFill>
              <a:sym typeface="+mn-ea"/>
            </a:endParaRPr>
          </a:p>
          <a:p>
            <a:pPr marL="457200" lvl="1" indent="457200" algn="just">
              <a:buFont typeface="Wingdings" panose="05000000000000000000" charset="0"/>
              <a:buNone/>
            </a:pPr>
            <a:r>
              <a:rPr lang="en-GB" altLang="en-US" sz="2400">
                <a:sym typeface="+mn-ea"/>
              </a:rPr>
              <a:t>- T</a:t>
            </a:r>
            <a:r>
              <a:rPr lang="en-US" sz="2400">
                <a:sym typeface="+mn-ea"/>
              </a:rPr>
              <a:t>hese </a:t>
            </a:r>
            <a:r>
              <a:rPr lang="en-GB" altLang="en-US" sz="2400">
                <a:sym typeface="+mn-ea"/>
              </a:rPr>
              <a:t>are </a:t>
            </a:r>
            <a:r>
              <a:rPr lang="en-US" sz="2400">
                <a:sym typeface="+mn-ea"/>
              </a:rPr>
              <a:t>techniques</a:t>
            </a:r>
            <a:r>
              <a:rPr lang="en-GB" altLang="en-US" sz="2400">
                <a:sym typeface="+mn-ea"/>
              </a:rPr>
              <a:t> </a:t>
            </a:r>
            <a:r>
              <a:rPr lang="en-US" sz="2400"/>
              <a:t>an </a:t>
            </a:r>
            <a:r>
              <a:rPr lang="en-GB" altLang="en-US" sz="2400"/>
              <a:t> </a:t>
            </a:r>
            <a:r>
              <a:rPr lang="en-US" sz="2400"/>
              <a:t>architect can use to achieve the required </a:t>
            </a:r>
            <a:r>
              <a:rPr lang="en-GB" altLang="en-US" sz="2400"/>
              <a:t>	 	   	   </a:t>
            </a:r>
            <a:r>
              <a:rPr lang="en-US" sz="2400"/>
              <a:t>quality attributes.</a:t>
            </a:r>
            <a:endParaRPr lang="en-US" sz="2400"/>
          </a:p>
          <a:p>
            <a:pPr algn="just">
              <a:buFont typeface="Wingdings" panose="05000000000000000000" charset="0"/>
              <a:buChar char="v"/>
            </a:pPr>
            <a:r>
              <a:rPr lang="en-US" sz="2400"/>
              <a:t> A tactic is a </a:t>
            </a:r>
            <a:r>
              <a:rPr lang="en-US" sz="2400">
                <a:highlight>
                  <a:srgbClr val="FFFF00"/>
                </a:highlight>
              </a:rPr>
              <a:t>design decision that influences</a:t>
            </a:r>
            <a:r>
              <a:rPr lang="en-US" sz="2400"/>
              <a:t> the</a:t>
            </a:r>
            <a:r>
              <a:rPr lang="en-GB" altLang="en-US" sz="2400"/>
              <a:t> </a:t>
            </a:r>
            <a:r>
              <a:rPr lang="en-US" sz="2400"/>
              <a:t>achievement of </a:t>
            </a:r>
            <a:r>
              <a:rPr lang="en-US" sz="2400">
                <a:highlight>
                  <a:srgbClr val="FFFF00"/>
                </a:highlight>
              </a:rPr>
              <a:t>a quality attribute response</a:t>
            </a:r>
            <a:endParaRPr lang="en-US" sz="2400">
              <a:highlight>
                <a:srgbClr val="FFFF00"/>
              </a:highlight>
            </a:endParaRPr>
          </a:p>
          <a:p>
            <a:pPr marL="0" indent="457200" algn="just">
              <a:buFont typeface="Wingdings" panose="05000000000000000000" charset="0"/>
              <a:buNone/>
            </a:pPr>
            <a:r>
              <a:rPr lang="en-US" sz="2400"/>
              <a:t>—</a:t>
            </a:r>
            <a:r>
              <a:rPr lang="en-GB" altLang="en-US" sz="2400"/>
              <a:t>T</a:t>
            </a:r>
            <a:r>
              <a:rPr lang="en-US" sz="2400"/>
              <a:t>actics directly affect the system’s response to some stimulus. </a:t>
            </a:r>
            <a:endParaRPr lang="en-US" sz="2400"/>
          </a:p>
          <a:p>
            <a:pPr marL="0" indent="0" algn="just">
              <a:buFont typeface="Wingdings" panose="05000000000000000000" charset="0"/>
              <a:buNone/>
            </a:pPr>
            <a:r>
              <a:rPr lang="en-GB" altLang="en-US" sz="2400"/>
              <a:t>- </a:t>
            </a:r>
            <a:r>
              <a:rPr lang="en-US" sz="2400"/>
              <a:t>Tactics impart portability to one design, high performance to another, and </a:t>
            </a:r>
            <a:r>
              <a:rPr lang="en-GB" altLang="en-US" sz="2400"/>
              <a:t>  	</a:t>
            </a:r>
            <a:r>
              <a:rPr lang="en-US" sz="2400"/>
              <a:t>integrability to a third.</a:t>
            </a:r>
            <a:endParaRPr lang="en-US" sz="2400"/>
          </a:p>
          <a:p>
            <a:pPr algn="just">
              <a:buFont typeface="Wingdings" panose="05000000000000000000" charset="0"/>
              <a:buChar char="q"/>
            </a:pPr>
            <a:r>
              <a:rPr lang="en-GB" altLang="en-US" sz="2400" b="1">
                <a:solidFill>
                  <a:srgbClr val="FF0000"/>
                </a:solidFill>
              </a:rPr>
              <a:t> Note:  The focus of a tactic is on a single quality attribute response.</a:t>
            </a:r>
            <a:endParaRPr lang="en-GB" altLang="en-US" sz="2400" b="1">
              <a:solidFill>
                <a:srgbClr val="FF0000"/>
              </a:solidFill>
            </a:endParaRPr>
          </a:p>
          <a:p>
            <a:pPr algn="just">
              <a:buFont typeface="Wingdings" panose="05000000000000000000" charset="0"/>
              <a:buChar char="q"/>
            </a:pPr>
            <a:r>
              <a:rPr lang="en-GB" altLang="en-US" sz="2400" b="1">
                <a:solidFill>
                  <a:srgbClr val="FF0000"/>
                </a:solidFill>
              </a:rPr>
              <a:t> 	    Within a tactic, there is no consideration of tradeoffs.</a:t>
            </a:r>
            <a:endParaRPr lang="en-GB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785" y="930275"/>
            <a:ext cx="10044430" cy="4800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4420" y="377190"/>
            <a:ext cx="9688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2400">
                <a:latin typeface="+mj-ea"/>
                <a:cs typeface="+mj-ea"/>
              </a:rPr>
              <a:t>R</a:t>
            </a:r>
            <a:r>
              <a:rPr lang="en-US" sz="2400">
                <a:latin typeface="+mj-ea"/>
                <a:cs typeface="+mj-ea"/>
              </a:rPr>
              <a:t>epresent the </a:t>
            </a:r>
            <a:r>
              <a:rPr lang="en-GB" altLang="en-US" sz="2400">
                <a:latin typeface="+mj-ea"/>
                <a:cs typeface="+mj-ea"/>
              </a:rPr>
              <a:t>R</a:t>
            </a:r>
            <a:r>
              <a:rPr lang="en-US" sz="2400">
                <a:latin typeface="+mj-ea"/>
                <a:cs typeface="+mj-ea"/>
              </a:rPr>
              <a:t>elationship between </a:t>
            </a:r>
            <a:r>
              <a:rPr lang="en-GB" altLang="en-US" sz="2400">
                <a:latin typeface="+mj-ea"/>
                <a:cs typeface="+mj-ea"/>
              </a:rPr>
              <a:t>S</a:t>
            </a:r>
            <a:r>
              <a:rPr lang="en-US" sz="2400">
                <a:latin typeface="+mj-ea"/>
                <a:cs typeface="+mj-ea"/>
              </a:rPr>
              <a:t>timulus, </a:t>
            </a:r>
            <a:r>
              <a:rPr lang="en-GB" altLang="en-US" sz="2400">
                <a:latin typeface="+mj-ea"/>
                <a:cs typeface="+mj-ea"/>
              </a:rPr>
              <a:t>T</a:t>
            </a:r>
            <a:r>
              <a:rPr lang="en-US" sz="2400">
                <a:latin typeface="+mj-ea"/>
                <a:cs typeface="+mj-ea"/>
              </a:rPr>
              <a:t>actics, and</a:t>
            </a:r>
            <a:r>
              <a:rPr lang="en-GB" altLang="en-US" sz="2400">
                <a:latin typeface="+mj-ea"/>
                <a:cs typeface="+mj-ea"/>
              </a:rPr>
              <a:t> R</a:t>
            </a:r>
            <a:r>
              <a:rPr lang="en-US" sz="2400">
                <a:latin typeface="+mj-ea"/>
                <a:cs typeface="+mj-ea"/>
              </a:rPr>
              <a:t>esponse</a:t>
            </a:r>
            <a:endParaRPr lang="en-US" sz="24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235"/>
            <a:ext cx="10515600" cy="801370"/>
          </a:xfrm>
        </p:spPr>
        <p:txBody>
          <a:bodyPr/>
          <a:p>
            <a:r>
              <a:rPr lang="en-GB" altLang="en-US" b="1"/>
              <a:t>Why</a:t>
            </a:r>
            <a:r>
              <a:rPr lang="en-GB" altLang="en-US"/>
              <a:t> </a:t>
            </a:r>
            <a:r>
              <a:rPr lang="en-GB" altLang="en-US" b="1">
                <a:sym typeface="+mn-ea"/>
              </a:rPr>
              <a:t>A</a:t>
            </a:r>
            <a:r>
              <a:rPr lang="en-US" b="1">
                <a:sym typeface="+mn-ea"/>
              </a:rPr>
              <a:t>rchitectural </a:t>
            </a:r>
            <a:r>
              <a:rPr lang="en-GB" altLang="en-US" b="1">
                <a:sym typeface="+mn-ea"/>
              </a:rPr>
              <a:t>T</a:t>
            </a:r>
            <a:r>
              <a:rPr lang="en-US" b="1">
                <a:sym typeface="+mn-ea"/>
              </a:rPr>
              <a:t>actics</a:t>
            </a:r>
            <a:r>
              <a:rPr lang="en-GB" altLang="en-US"/>
              <a:t>?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904240"/>
            <a:ext cx="10880725" cy="57829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GB" altLang="en-US" sz="3100" b="1">
                <a:solidFill>
                  <a:srgbClr val="FF0000"/>
                </a:solidFill>
                <a:sym typeface="+mn-ea"/>
              </a:rPr>
              <a:t>T</a:t>
            </a:r>
            <a:r>
              <a:rPr lang="en-US" sz="3100" b="1">
                <a:solidFill>
                  <a:srgbClr val="FF0000"/>
                </a:solidFill>
                <a:sym typeface="+mn-ea"/>
              </a:rPr>
              <a:t>actics</a:t>
            </a:r>
            <a:r>
              <a:rPr lang="en-GB" altLang="en-US" sz="3100" b="1">
                <a:solidFill>
                  <a:srgbClr val="FF0000"/>
                </a:solidFill>
                <a:sym typeface="+mn-ea"/>
              </a:rPr>
              <a:t> </a:t>
            </a:r>
            <a:r>
              <a:rPr lang="en-GB" altLang="en-US" sz="3100">
                <a:solidFill>
                  <a:schemeClr val="tx1"/>
                </a:solidFill>
                <a:sym typeface="+mn-ea"/>
              </a:rPr>
              <a:t>is</a:t>
            </a:r>
            <a:r>
              <a:rPr lang="en-GB" altLang="en-US" sz="31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sz="3100"/>
              <a:t>what architects do in practice.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There are three reasons:</a:t>
            </a:r>
            <a:endParaRPr lang="en-US" sz="310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100"/>
              <a:t>Design patterns are complex; they typically consist of a bundle of design decisions. But patterns are often difficult to apply as is; architects need to modify and adapt them.</a:t>
            </a:r>
            <a:endParaRPr lang="en-US" sz="3100"/>
          </a:p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GB" altLang="en-US" sz="3100"/>
              <a:t>2. </a:t>
            </a:r>
            <a:r>
              <a:rPr lang="en-US" sz="3100"/>
              <a:t>Tactics give the architect insight into the properties of the </a:t>
            </a:r>
            <a:r>
              <a:rPr lang="en-GB" altLang="en-US" sz="3100"/>
              <a:t>  </a:t>
            </a:r>
            <a:endParaRPr lang="en-GB" altLang="en-US" sz="3100"/>
          </a:p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GB" altLang="en-US" sz="3100"/>
              <a:t>     </a:t>
            </a:r>
            <a:r>
              <a:rPr lang="en-US" sz="3100"/>
              <a:t>resulting design fragment.</a:t>
            </a:r>
            <a:endParaRPr lang="en-US" sz="3100"/>
          </a:p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GB" altLang="en-US" sz="3100"/>
              <a:t>3. By cataloging tactics, we provide a way of making design more </a:t>
            </a:r>
            <a:endParaRPr lang="en-GB" altLang="en-US" sz="3100"/>
          </a:p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en-GB" altLang="en-US" sz="3100"/>
              <a:t>     systematic   within some limitations.</a:t>
            </a:r>
            <a:endParaRPr lang="en-GB" altLang="en-US"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155"/>
          </a:xfrm>
        </p:spPr>
        <p:txBody>
          <a:bodyPr/>
          <a:p>
            <a:r>
              <a:rPr lang="en-GB" altLang="en-US"/>
              <a:t>Summary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280"/>
            <a:ext cx="10515600" cy="43846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 Architectural patterns can be seen as “packages” of tactics.</a:t>
            </a:r>
            <a:endParaRPr lang="en-US"/>
          </a:p>
          <a:p>
            <a:pPr marL="0" indent="0">
              <a:buNone/>
            </a:pPr>
            <a:r>
              <a:rPr lang="en-US"/>
              <a:t>The seven categories of architectural design decisions are these:</a:t>
            </a:r>
            <a:endParaRPr lang="en-US"/>
          </a:p>
          <a:p>
            <a:pPr marL="0" indent="0">
              <a:buNone/>
            </a:pPr>
            <a:r>
              <a:rPr lang="en-US"/>
              <a:t>1. Allocation of responsibilities</a:t>
            </a:r>
            <a:endParaRPr lang="en-US"/>
          </a:p>
          <a:p>
            <a:pPr marL="0" indent="0">
              <a:buNone/>
            </a:pPr>
            <a:r>
              <a:rPr lang="en-US"/>
              <a:t>2. Coordination model</a:t>
            </a:r>
            <a:endParaRPr lang="en-US"/>
          </a:p>
          <a:p>
            <a:pPr marL="0" indent="0">
              <a:buNone/>
            </a:pPr>
            <a:r>
              <a:rPr lang="en-US"/>
              <a:t>3. Data model</a:t>
            </a:r>
            <a:endParaRPr lang="en-US"/>
          </a:p>
          <a:p>
            <a:pPr marL="0" indent="0">
              <a:buNone/>
            </a:pPr>
            <a:r>
              <a:rPr lang="en-US"/>
              <a:t>4. Management of resources</a:t>
            </a:r>
            <a:endParaRPr lang="en-US"/>
          </a:p>
          <a:p>
            <a:pPr marL="0" indent="0">
              <a:buNone/>
            </a:pPr>
            <a:r>
              <a:rPr lang="en-US"/>
              <a:t>5. Mapping among architectural elements</a:t>
            </a:r>
            <a:endParaRPr lang="en-US"/>
          </a:p>
          <a:p>
            <a:pPr marL="0" indent="0">
              <a:buNone/>
            </a:pPr>
            <a:r>
              <a:rPr lang="en-US"/>
              <a:t>6. Binding time decisions</a:t>
            </a:r>
            <a:endParaRPr lang="en-US"/>
          </a:p>
          <a:p>
            <a:pPr marL="0" indent="0">
              <a:buNone/>
            </a:pPr>
            <a:r>
              <a:rPr lang="en-US"/>
              <a:t>7. Choice of technology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2894</Words>
  <Application>WPS Presentation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Söhne</vt:lpstr>
      <vt:lpstr>Segoe Print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Specifying Quality Attribute Requirements</vt:lpstr>
      <vt:lpstr>PowerPoint 演示文稿</vt:lpstr>
      <vt:lpstr>PowerPoint 演示文稿</vt:lpstr>
      <vt:lpstr>PowerPoint 演示文稿</vt:lpstr>
      <vt:lpstr>Architectural Tactics</vt:lpstr>
      <vt:lpstr>PowerPoint 演示文稿</vt:lpstr>
      <vt:lpstr>Why?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Quality Attribute Requirements</dc:title>
  <dc:creator>OKESOLA</dc:creator>
  <cp:lastModifiedBy>OKESOLA</cp:lastModifiedBy>
  <cp:revision>9</cp:revision>
  <dcterms:created xsi:type="dcterms:W3CDTF">2023-10-24T13:30:00Z</dcterms:created>
  <dcterms:modified xsi:type="dcterms:W3CDTF">2023-10-25T05:23:55Z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31812044B9A040F6A145D21548DB7D5D_11</vt:lpwstr>
  </property>
  <property fmtid="{D5CDD505-2E9C-101B-9397-08002B2CF9AE}" pid="3" name="KSOProductBuildVer">
    <vt:lpwstr>1033-12.2.0.13266</vt:lpwstr>
  </property>
</Properties>
</file>