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80" r:id="rId3"/>
    <p:sldId id="257" r:id="rId4"/>
    <p:sldId id="258" r:id="rId5"/>
    <p:sldId id="259" r:id="rId6"/>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time to recovery (MTTR) and mean time to start (MTTS) are usually measured in minutes, meaning that once a failure does occur, it takes a long time for the application to start back up.</a:t>
            </a:r>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architectures are well suited for supporting high levels of fault tolerance. If one service fails, in many cases other services can continue to service requests as if no fault happened. Services that do fail can recover very quickly—so quickly that at times an end user sometimes doesn’t even know the service had a fatal error. </a:t>
            </a:r>
            <a:endParaRPr lang="en-US" dirty="0"/>
          </a:p>
          <a:p>
            <a:endParaRPr lang="en-US" dirty="0"/>
          </a:p>
          <a:p>
            <a:r>
              <a:rPr lang="en-US" dirty="0"/>
              <a:t>Because application </a:t>
            </a:r>
            <a:r>
              <a:rPr lang="en-US" dirty="0" err="1"/>
              <a:t>func</a:t>
            </a:r>
            <a:r>
              <a:rPr lang="en-US" dirty="0"/>
              <a:t>‐ </a:t>
            </a:r>
            <a:r>
              <a:rPr lang="en-US" dirty="0" err="1"/>
              <a:t>tionality</a:t>
            </a:r>
            <a:r>
              <a:rPr lang="en-US" dirty="0"/>
              <a:t> is divided into separately deployed units of software, it is easier to locate and apply a change, the testing scope is reduced to only the service that is impacted, and deployment risk is sig‐ </a:t>
            </a:r>
            <a:r>
              <a:rPr lang="en-US" dirty="0" err="1"/>
              <a:t>nificantly</a:t>
            </a:r>
            <a:r>
              <a:rPr lang="en-US" dirty="0"/>
              <a:t> reduced because only the service impacted is typically deployed.</a:t>
            </a:r>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185"/>
            <a:ext cx="9144000" cy="2573020"/>
          </a:xfrm>
        </p:spPr>
        <p:txBody>
          <a:bodyPr>
            <a:normAutofit fontScale="90000"/>
          </a:bodyPr>
          <a:lstStyle/>
          <a:p>
            <a:r>
              <a:rPr lang="en-US" b="1" dirty="0">
                <a:latin typeface="Söhne"/>
              </a:rPr>
              <a:t>SOFTWARE ARCHITECTURE AND DESIGN</a:t>
            </a:r>
            <a:endParaRPr lang="en-US" b="1" dirty="0">
              <a:latin typeface="Söhne"/>
            </a:endParaRPr>
          </a:p>
        </p:txBody>
      </p:sp>
      <p:sp>
        <p:nvSpPr>
          <p:cNvPr id="3" name="Subtitle 2"/>
          <p:cNvSpPr>
            <a:spLocks noGrp="1"/>
          </p:cNvSpPr>
          <p:nvPr>
            <p:ph type="subTitle" idx="1"/>
          </p:nvPr>
        </p:nvSpPr>
        <p:spPr>
          <a:xfrm>
            <a:off x="1524000" y="2542540"/>
            <a:ext cx="9144000" cy="990600"/>
          </a:xfrm>
        </p:spPr>
        <p:txBody>
          <a:bodyPr>
            <a:normAutofit/>
          </a:bodyPr>
          <a:lstStyle/>
          <a:p>
            <a:r>
              <a:rPr lang="en-US" sz="4400" dirty="0"/>
              <a:t>SENG 307</a:t>
            </a:r>
            <a:endParaRPr lang="en-GB" altLang="en-US" sz="2800" dirty="0"/>
          </a:p>
        </p:txBody>
      </p:sp>
      <p:sp>
        <p:nvSpPr>
          <p:cNvPr id="4" name="Title 1"/>
          <p:cNvSpPr>
            <a:spLocks noGrp="1"/>
          </p:cNvSpPr>
          <p:nvPr/>
        </p:nvSpPr>
        <p:spPr>
          <a:xfrm>
            <a:off x="1076960" y="35329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Söhne"/>
              </a:rPr>
              <a:t>Architecture Styles and Patterns</a:t>
            </a:r>
            <a:endParaRPr lang="en-US" b="1" dirty="0">
              <a:latin typeface="Söh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0629"/>
          </a:xfrm>
        </p:spPr>
        <p:txBody>
          <a:bodyPr>
            <a:normAutofit/>
          </a:bodyPr>
          <a:lstStyle/>
          <a:p>
            <a:r>
              <a:rPr lang="en-US" sz="4000" b="1" dirty="0">
                <a:latin typeface="Söhne"/>
              </a:rPr>
              <a:t>Challenges and Considerations</a:t>
            </a:r>
            <a:endParaRPr lang="en-US" sz="4000" b="1" dirty="0">
              <a:latin typeface="Söhne"/>
            </a:endParaRPr>
          </a:p>
        </p:txBody>
      </p:sp>
      <p:sp>
        <p:nvSpPr>
          <p:cNvPr id="3" name="Content Placeholder 2"/>
          <p:cNvSpPr>
            <a:spLocks noGrp="1"/>
          </p:cNvSpPr>
          <p:nvPr>
            <p:ph idx="1"/>
          </p:nvPr>
        </p:nvSpPr>
        <p:spPr>
          <a:xfrm>
            <a:off x="838200" y="1322363"/>
            <a:ext cx="10515600" cy="5170512"/>
          </a:xfrm>
        </p:spPr>
        <p:txBody>
          <a:bodyPr>
            <a:normAutofit fontScale="92500" lnSpcReduction="10000"/>
          </a:bodyPr>
          <a:lstStyle/>
          <a:p>
            <a:pPr algn="just"/>
            <a:r>
              <a:rPr lang="en-US" b="1" dirty="0"/>
              <a:t>Limited Scalability: </a:t>
            </a:r>
            <a:r>
              <a:rPr lang="en-US" dirty="0"/>
              <a:t>Because of its monolithic nature, applications built using this architecture style are generally difficult to scale</a:t>
            </a:r>
            <a:endParaRPr lang="en-US" dirty="0"/>
          </a:p>
          <a:p>
            <a:pPr algn="just"/>
            <a:r>
              <a:rPr lang="en-US" b="1" dirty="0"/>
              <a:t>Tight Coupling: </a:t>
            </a:r>
            <a:r>
              <a:rPr lang="en-US" dirty="0"/>
              <a:t>One of the main concerns in layered architecture is the potential for tight coupling between layers. Tight coupling can make it challenging to make changes to one layer without affecting others.</a:t>
            </a:r>
            <a:endParaRPr lang="en-US" dirty="0"/>
          </a:p>
          <a:p>
            <a:pPr algn="just"/>
            <a:r>
              <a:rPr lang="en-US" b="1" dirty="0"/>
              <a:t>Performance Overhead: </a:t>
            </a:r>
            <a:r>
              <a:rPr lang="en-US" dirty="0"/>
              <a:t>Passing data and control between layers can introduce performance overhead, especially in systems where high throughput or low latency is critical</a:t>
            </a:r>
            <a:endParaRPr lang="en-US" dirty="0"/>
          </a:p>
          <a:p>
            <a:pPr algn="just"/>
            <a:r>
              <a:rPr lang="en-US" b="1" dirty="0"/>
              <a:t>Rigidity</a:t>
            </a:r>
            <a:r>
              <a:rPr lang="en-US" dirty="0"/>
              <a:t>: Layered architectures can become rigid over time, making it difficult to adapt to changing requirements or new technologies. Changes to one layer may necessitate changes in multiple other layers, leading to complex and time-consuming maintenance.</a:t>
            </a:r>
            <a:endParaRPr lang="en-US" dirty="0"/>
          </a:p>
          <a:p>
            <a:pPr algn="just"/>
            <a:r>
              <a:rPr lang="en-US" b="1" dirty="0"/>
              <a:t>Not fault-tolerant: </a:t>
            </a:r>
            <a:r>
              <a:rPr lang="en-US" dirty="0"/>
              <a:t>A fatal crash in any part of the application brings down the entire application functionality</a:t>
            </a:r>
            <a:endParaRPr lang="en-US" dirty="0"/>
          </a:p>
          <a:p>
            <a:pPr algn="just"/>
            <a:endParaRPr lang="en-US" dirty="0"/>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894715"/>
          </a:xfrm>
        </p:spPr>
        <p:txBody>
          <a:bodyPr/>
          <a:lstStyle/>
          <a:p>
            <a:r>
              <a:rPr lang="en-US" b="1" dirty="0">
                <a:latin typeface="Söhne"/>
              </a:rPr>
              <a:t>Microkernel Architecture</a:t>
            </a:r>
            <a:endParaRPr lang="en-US" b="1" dirty="0">
              <a:latin typeface="Söhne"/>
            </a:endParaRPr>
          </a:p>
        </p:txBody>
      </p:sp>
      <p:sp>
        <p:nvSpPr>
          <p:cNvPr id="3" name="Content Placeholder 2"/>
          <p:cNvSpPr>
            <a:spLocks noGrp="1"/>
          </p:cNvSpPr>
          <p:nvPr>
            <p:ph idx="1"/>
          </p:nvPr>
        </p:nvSpPr>
        <p:spPr>
          <a:xfrm>
            <a:off x="594360" y="1051560"/>
            <a:ext cx="10759440" cy="5394960"/>
          </a:xfrm>
        </p:spPr>
        <p:txBody>
          <a:bodyPr/>
          <a:lstStyle/>
          <a:p>
            <a:pPr algn="just"/>
            <a:r>
              <a:rPr lang="en-US" dirty="0"/>
              <a:t>Also Known as a “plug-in architecture”</a:t>
            </a:r>
            <a:endParaRPr lang="en-US" dirty="0"/>
          </a:p>
          <a:p>
            <a:pPr algn="just"/>
            <a:r>
              <a:rPr lang="en-US" dirty="0"/>
              <a:t>Flexible and extensible architecture that allows a developer to easily add additional functionality and features to an existing application in the form of extensions, or “plug-ins,” without impacting the core functionality of the system</a:t>
            </a:r>
            <a:endParaRPr lang="en-US" dirty="0"/>
          </a:p>
          <a:p>
            <a:pPr algn="just"/>
            <a:r>
              <a:rPr lang="en-US" dirty="0"/>
              <a:t>Application logic is divided between independent plug-in modules and the basic core system, providing extensibility, flexibility, and isolation of application features and custom processing logic</a:t>
            </a:r>
            <a:endParaRPr lang="en-US" dirty="0"/>
          </a:p>
          <a:p>
            <a:pPr algn="just"/>
            <a:r>
              <a:rPr lang="en-US" dirty="0"/>
              <a:t>The microkernel architecture style consists of two types of architecture components: a core system and plug-in modules</a:t>
            </a:r>
            <a:endParaRPr lang="en-US" dirty="0"/>
          </a:p>
          <a:p>
            <a:pPr algn="just"/>
            <a:r>
              <a:rPr lang="en-US" dirty="0"/>
              <a:t>The functionality in the core system can then be extended through the use of separate plug-in modules.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1163" y="405333"/>
            <a:ext cx="8202637" cy="957238"/>
          </a:xfrm>
        </p:spPr>
        <p:txBody>
          <a:bodyPr/>
          <a:lstStyle/>
          <a:p>
            <a:r>
              <a:rPr lang="en-US" b="1" dirty="0">
                <a:latin typeface="Söhne"/>
              </a:rPr>
              <a:t>Microkernel Architecture</a:t>
            </a:r>
            <a:endParaRPr lang="en-US" dirty="0">
              <a:latin typeface="Söhne"/>
            </a:endParaRPr>
          </a:p>
        </p:txBody>
      </p:sp>
      <p:sp>
        <p:nvSpPr>
          <p:cNvPr id="3" name="Content Placeholder 2"/>
          <p:cNvSpPr>
            <a:spLocks noGrp="1"/>
          </p:cNvSpPr>
          <p:nvPr>
            <p:ph idx="1"/>
          </p:nvPr>
        </p:nvSpPr>
        <p:spPr/>
        <p:txBody>
          <a:bodyPr/>
          <a:lstStyle/>
          <a:p>
            <a:r>
              <a:rPr lang="en-US" dirty="0"/>
              <a:t>.</a:t>
            </a:r>
            <a:endParaRPr lang="en-US" dirty="0"/>
          </a:p>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74499" y="1825625"/>
            <a:ext cx="6443002" cy="42953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182321"/>
          </a:xfrm>
        </p:spPr>
        <p:txBody>
          <a:bodyPr/>
          <a:lstStyle/>
          <a:p>
            <a:r>
              <a:rPr lang="en-US" b="1" dirty="0">
                <a:latin typeface="Söhne"/>
              </a:rPr>
              <a:t>Microkernel Architecture Concepts</a:t>
            </a:r>
            <a:endParaRPr lang="en-US" b="1" dirty="0">
              <a:latin typeface="Söhne"/>
            </a:endParaRPr>
          </a:p>
        </p:txBody>
      </p:sp>
      <p:sp>
        <p:nvSpPr>
          <p:cNvPr id="3" name="Content Placeholder 2"/>
          <p:cNvSpPr>
            <a:spLocks noGrp="1"/>
          </p:cNvSpPr>
          <p:nvPr>
            <p:ph idx="1"/>
          </p:nvPr>
        </p:nvSpPr>
        <p:spPr>
          <a:xfrm>
            <a:off x="838199" y="1364566"/>
            <a:ext cx="10739511" cy="5190979"/>
          </a:xfrm>
        </p:spPr>
        <p:txBody>
          <a:bodyPr>
            <a:normAutofit fontScale="92500" lnSpcReduction="10000"/>
          </a:bodyPr>
          <a:lstStyle/>
          <a:p>
            <a:pPr algn="just"/>
            <a:r>
              <a:rPr lang="en-US" dirty="0"/>
              <a:t>Plug-in modules are standalone, independent components that contain specialized processing, additional features, adapter logic, or custom code that is meant to enhance or extend the core system to provide additional business capabilities</a:t>
            </a:r>
            <a:endParaRPr lang="en-US" dirty="0"/>
          </a:p>
          <a:p>
            <a:pPr algn="just"/>
            <a:r>
              <a:rPr lang="en-US" dirty="0"/>
              <a:t>Generally, plug-in modules should be independent of other plug-in modules and not be dependent on other plug-ins to function. </a:t>
            </a:r>
            <a:endParaRPr lang="en-US" dirty="0"/>
          </a:p>
          <a:p>
            <a:pPr algn="just"/>
            <a:r>
              <a:rPr lang="en-US" dirty="0"/>
              <a:t>It’s also important in this architecture style to keep communication between plug-ins to a minimum to avoid confusing dependency issues.</a:t>
            </a:r>
            <a:endParaRPr lang="en-US" dirty="0"/>
          </a:p>
          <a:p>
            <a:pPr algn="just"/>
            <a:r>
              <a:rPr lang="en-US" dirty="0"/>
              <a:t>The core system needs to know which plug-in modules are available and how to get to them. One common way of implementing this is through a </a:t>
            </a:r>
            <a:r>
              <a:rPr lang="en-US" b="1" dirty="0"/>
              <a:t>plug-in registry. </a:t>
            </a:r>
            <a:endParaRPr lang="en-US" b="1" dirty="0"/>
          </a:p>
          <a:p>
            <a:pPr algn="just"/>
            <a:r>
              <a:rPr lang="en-US" dirty="0"/>
              <a:t>The registry contains information about each plug-in module, including its name, contract details, and remote access protocol details (depending on how the plug-in is connected to the core system)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öhne"/>
              </a:rPr>
              <a:t>Microkernel Architecture Application</a:t>
            </a:r>
            <a:endParaRPr lang="en-US" dirty="0">
              <a:latin typeface="Söhne"/>
            </a:endParaRPr>
          </a:p>
        </p:txBody>
      </p:sp>
      <p:sp>
        <p:nvSpPr>
          <p:cNvPr id="3" name="Content Placeholder 2"/>
          <p:cNvSpPr>
            <a:spLocks noGrp="1"/>
          </p:cNvSpPr>
          <p:nvPr>
            <p:ph idx="1"/>
          </p:nvPr>
        </p:nvSpPr>
        <p:spPr/>
        <p:txBody>
          <a:bodyPr/>
          <a:lstStyle/>
          <a:p>
            <a:pPr algn="just"/>
            <a:r>
              <a:rPr lang="en-US" dirty="0"/>
              <a:t>A classic example of the microkernel architecture is the Eclipse IDE. Downloading the basic Eclipse product provides you with little more than a fancy editor. </a:t>
            </a:r>
            <a:endParaRPr lang="en-US" dirty="0"/>
          </a:p>
          <a:p>
            <a:pPr algn="just"/>
            <a:r>
              <a:rPr lang="en-US" dirty="0"/>
              <a:t>However, once you start adding plug-ins, it becomes a highly customizable and useful product for software development. </a:t>
            </a:r>
            <a:endParaRPr lang="en-US" dirty="0"/>
          </a:p>
          <a:p>
            <a:pPr algn="just"/>
            <a:r>
              <a:rPr lang="en-US" dirty="0"/>
              <a:t>Internet browsers are another common example using the microkernel architecture: viewers and other plug-ins add additional capabilities that are not otherwise found in the basic browser (the core system).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öhne"/>
              </a:rPr>
              <a:t>When to Consider This Style</a:t>
            </a:r>
            <a:endParaRPr lang="en-US" b="1" dirty="0">
              <a:latin typeface="Söhne"/>
            </a:endParaRPr>
          </a:p>
        </p:txBody>
      </p:sp>
      <p:sp>
        <p:nvSpPr>
          <p:cNvPr id="3" name="Content Placeholder 2"/>
          <p:cNvSpPr>
            <a:spLocks noGrp="1"/>
          </p:cNvSpPr>
          <p:nvPr>
            <p:ph idx="1"/>
          </p:nvPr>
        </p:nvSpPr>
        <p:spPr>
          <a:xfrm>
            <a:off x="838200" y="1825625"/>
            <a:ext cx="10515600" cy="4667250"/>
          </a:xfrm>
        </p:spPr>
        <p:txBody>
          <a:bodyPr>
            <a:normAutofit lnSpcReduction="10000"/>
          </a:bodyPr>
          <a:lstStyle/>
          <a:p>
            <a:pPr algn="just"/>
            <a:r>
              <a:rPr lang="en-US" dirty="0"/>
              <a:t>The microkernel architecture style is good to consider as a starting point for a product-based application or custom application that will have planned extensions.</a:t>
            </a:r>
            <a:endParaRPr lang="en-US" dirty="0"/>
          </a:p>
          <a:p>
            <a:pPr algn="just"/>
            <a:r>
              <a:rPr lang="en-US" dirty="0"/>
              <a:t>A good choice for products where you will be releasing additional features over time or you want control over which users get which features</a:t>
            </a:r>
            <a:endParaRPr lang="en-US" dirty="0"/>
          </a:p>
          <a:p>
            <a:pPr algn="just"/>
            <a:r>
              <a:rPr lang="en-US" dirty="0"/>
              <a:t>A good choice for applications or products that have multiple configurations based on a particular client environment or deployment model</a:t>
            </a:r>
            <a:endParaRPr lang="en-US" dirty="0"/>
          </a:p>
          <a:p>
            <a:pPr algn="just"/>
            <a:r>
              <a:rPr lang="en-US" dirty="0"/>
              <a:t>As with the layered architecture style, the microkernel architecture style is relatively simple and cost-effective and is a good choice if you have a tight budget and time constraints.</a:t>
            </a:r>
            <a:endParaRPr lang="en-US" dirty="0"/>
          </a:p>
          <a:p>
            <a:pPr algn="just"/>
            <a:endParaRPr lang="en-US" dirty="0"/>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083847"/>
          </a:xfrm>
        </p:spPr>
        <p:txBody>
          <a:bodyPr/>
          <a:lstStyle/>
          <a:p>
            <a:r>
              <a:rPr lang="en-US" b="1" dirty="0">
                <a:latin typeface="Söhne"/>
              </a:rPr>
              <a:t>Challenges and Considerations</a:t>
            </a:r>
            <a:endParaRPr lang="en-US" b="1" dirty="0">
              <a:latin typeface="Söhne"/>
            </a:endParaRPr>
          </a:p>
        </p:txBody>
      </p:sp>
      <p:sp>
        <p:nvSpPr>
          <p:cNvPr id="3" name="Content Placeholder 2"/>
          <p:cNvSpPr>
            <a:spLocks noGrp="1"/>
          </p:cNvSpPr>
          <p:nvPr>
            <p:ph idx="1"/>
          </p:nvPr>
        </p:nvSpPr>
        <p:spPr>
          <a:xfrm>
            <a:off x="838200" y="1266092"/>
            <a:ext cx="10515600" cy="5289453"/>
          </a:xfrm>
        </p:spPr>
        <p:txBody>
          <a:bodyPr>
            <a:normAutofit fontScale="92500"/>
          </a:bodyPr>
          <a:lstStyle/>
          <a:p>
            <a:pPr algn="just"/>
            <a:r>
              <a:rPr lang="en-US" dirty="0"/>
              <a:t>All requests must go through the core system, regardless of whether the plug-ins are remote or point-to-point invocations. </a:t>
            </a:r>
            <a:endParaRPr lang="en-US" dirty="0"/>
          </a:p>
          <a:p>
            <a:pPr algn="just"/>
            <a:r>
              <a:rPr lang="en-US" dirty="0"/>
              <a:t>Because of this, the core system acts as the main bottleneck to this architecture and is not well suited for highly scalable and elastic systems.</a:t>
            </a:r>
            <a:endParaRPr lang="en-US" dirty="0"/>
          </a:p>
          <a:p>
            <a:pPr algn="just"/>
            <a:r>
              <a:rPr lang="en-US" dirty="0"/>
              <a:t>Similarly, overall fault tolerance is not good in this architecture style, again due to the need for the core system as an entry point</a:t>
            </a:r>
            <a:endParaRPr lang="en-US" dirty="0"/>
          </a:p>
          <a:p>
            <a:pPr algn="just"/>
            <a:r>
              <a:rPr lang="en-US" dirty="0"/>
              <a:t>while the microkernel architectural pattern offers advantages in terms of modularity and extensibility, it also introduces complexity and potential performance overhead due to its reliance on message passing and distributed components</a:t>
            </a:r>
            <a:endParaRPr lang="en-US" dirty="0"/>
          </a:p>
          <a:p>
            <a:pPr algn="just"/>
            <a:r>
              <a:rPr lang="en-US" dirty="0"/>
              <a:t>If you find that most of your changes are within the core system and you are not leveraging the power of plug-ins to contain additional functionality, this is likely not a good architecture match</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48"/>
            <a:ext cx="10515600" cy="1132448"/>
          </a:xfrm>
        </p:spPr>
        <p:txBody>
          <a:bodyPr/>
          <a:lstStyle/>
          <a:p>
            <a:r>
              <a:rPr lang="en-US" b="1" dirty="0">
                <a:latin typeface="Söhne"/>
              </a:rPr>
              <a:t>Event-Driven Architecture</a:t>
            </a:r>
            <a:endParaRPr lang="en-US" dirty="0">
              <a:latin typeface="Söhne"/>
            </a:endParaRPr>
          </a:p>
        </p:txBody>
      </p:sp>
      <p:sp>
        <p:nvSpPr>
          <p:cNvPr id="3" name="Content Placeholder 2"/>
          <p:cNvSpPr>
            <a:spLocks noGrp="1"/>
          </p:cNvSpPr>
          <p:nvPr>
            <p:ph idx="1"/>
          </p:nvPr>
        </p:nvSpPr>
        <p:spPr>
          <a:xfrm>
            <a:off x="838200" y="1308296"/>
            <a:ext cx="10515600" cy="5373857"/>
          </a:xfrm>
        </p:spPr>
        <p:txBody>
          <a:bodyPr>
            <a:normAutofit fontScale="92500"/>
          </a:bodyPr>
          <a:lstStyle/>
          <a:p>
            <a:pPr algn="just"/>
            <a:r>
              <a:rPr lang="en-US" dirty="0"/>
              <a:t>Event-driven software architecture is a design pattern that structures a software system around the generation and handling of events. </a:t>
            </a:r>
            <a:endParaRPr lang="en-US" dirty="0"/>
          </a:p>
          <a:p>
            <a:pPr algn="just"/>
            <a:r>
              <a:rPr lang="en-US" dirty="0"/>
              <a:t>Events are occurrences or notifications of interest within a system, such as user actions, sensor readings, or messages from external sources. </a:t>
            </a:r>
            <a:endParaRPr lang="en-US" dirty="0"/>
          </a:p>
          <a:p>
            <a:pPr algn="just"/>
            <a:r>
              <a:rPr lang="en-US" dirty="0"/>
              <a:t>In an event-driven architecture, components communicate primarily through events, enabling loose coupling, scalability, and responsiveness</a:t>
            </a:r>
            <a:endParaRPr lang="en-US" dirty="0"/>
          </a:p>
          <a:p>
            <a:pPr algn="just"/>
            <a:r>
              <a:rPr lang="en-US" dirty="0"/>
              <a:t>Event-driven architecture is an architecture style that relies on asynchronous processing using highly decoupled event processors that trigger events and correspondingly respond to events happening in the system.</a:t>
            </a:r>
            <a:endParaRPr lang="en-US" dirty="0"/>
          </a:p>
          <a:p>
            <a:pPr algn="just"/>
            <a:r>
              <a:rPr lang="en-US" dirty="0"/>
              <a:t>Usually consists of the following architectural components: an event processor, an initiative event, a processing event, and an event channel.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11043" cy="689951"/>
          </a:xfrm>
        </p:spPr>
        <p:txBody>
          <a:bodyPr>
            <a:normAutofit fontScale="90000"/>
          </a:bodyPr>
          <a:lstStyle/>
          <a:p>
            <a:pPr algn="ctr"/>
            <a:r>
              <a:rPr lang="en-US" b="1" dirty="0">
                <a:latin typeface="Söhne"/>
              </a:rPr>
              <a:t>Event-Driven Architecture</a:t>
            </a:r>
            <a:endParaRPr lang="en-US" b="1" dirty="0">
              <a:latin typeface="Söhne"/>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841675" y="1394400"/>
            <a:ext cx="5928108" cy="509847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448"/>
            <a:ext cx="10515600" cy="1325563"/>
          </a:xfrm>
        </p:spPr>
        <p:txBody>
          <a:bodyPr/>
          <a:lstStyle/>
          <a:p>
            <a:r>
              <a:rPr lang="en-US" b="1" dirty="0">
                <a:latin typeface="Söhne"/>
              </a:rPr>
              <a:t>Event-Driven Architecture Components</a:t>
            </a:r>
            <a:endParaRPr lang="en-US" dirty="0">
              <a:latin typeface="Söhne"/>
            </a:endParaRPr>
          </a:p>
        </p:txBody>
      </p:sp>
      <p:sp>
        <p:nvSpPr>
          <p:cNvPr id="3" name="Content Placeholder 2"/>
          <p:cNvSpPr>
            <a:spLocks noGrp="1"/>
          </p:cNvSpPr>
          <p:nvPr>
            <p:ph idx="1"/>
          </p:nvPr>
        </p:nvSpPr>
        <p:spPr>
          <a:xfrm>
            <a:off x="590843" y="1420836"/>
            <a:ext cx="10944665" cy="5437164"/>
          </a:xfrm>
        </p:spPr>
        <p:txBody>
          <a:bodyPr>
            <a:noAutofit/>
          </a:bodyPr>
          <a:lstStyle/>
          <a:p>
            <a:pPr algn="just"/>
            <a:r>
              <a:rPr lang="en-US" sz="2400" b="1" dirty="0"/>
              <a:t>An initiating event </a:t>
            </a:r>
            <a:r>
              <a:rPr lang="en-US" sz="2400" dirty="0"/>
              <a:t>usually comes from outside the main system and kicks off some sort of asynchronous workflow or process. Examples of initiating events are placing an order, buying some Apple stock, bidding on a particular item in an auction, filing an insurance claim for an accident, and so on</a:t>
            </a:r>
            <a:endParaRPr lang="en-US" sz="2400" dirty="0"/>
          </a:p>
          <a:p>
            <a:pPr algn="just"/>
            <a:r>
              <a:rPr lang="en-US" sz="2400" b="1" dirty="0"/>
              <a:t>An event processor</a:t>
            </a:r>
            <a:r>
              <a:rPr lang="en-US" sz="2400" dirty="0"/>
              <a:t> (service) is the main deployment unit in event-driven architecture. It can vary in granularity from a single-purpose function (such as validating an order) to a large, complex process (such as executing or settling a financial trade). Event processors can trigger asynchronous events, and respond to asynchronous events being triggered. </a:t>
            </a:r>
            <a:endParaRPr lang="en-US" sz="2400" dirty="0"/>
          </a:p>
          <a:p>
            <a:pPr algn="just"/>
            <a:r>
              <a:rPr lang="en-US" sz="2400" b="1" dirty="0"/>
              <a:t>A processing event </a:t>
            </a:r>
            <a:r>
              <a:rPr lang="en-US" sz="2400" dirty="0"/>
              <a:t>(derived event) is generated when the state of some service changes and that service advertises to the rest of the system what that state change was. The relationship between an initiating event and a processing event is 1:M</a:t>
            </a:r>
            <a:endParaRPr lang="en-US" sz="2400" dirty="0"/>
          </a:p>
          <a:p>
            <a:pPr algn="just"/>
            <a:r>
              <a:rPr lang="en-US" sz="2400" b="1" dirty="0"/>
              <a:t>The event channel </a:t>
            </a:r>
            <a:r>
              <a:rPr lang="en-US" sz="2400" dirty="0"/>
              <a:t>is the physical messaging artifact (such as a queue) that is used to store triggered events and deliver those triggered events to a service that responds to those events.</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b="1" dirty="0">
                <a:latin typeface="Söhne"/>
              </a:rPr>
              <a:t>Architecture Styles and Patterns</a:t>
            </a:r>
            <a:endParaRPr lang="en-US" b="1" dirty="0">
              <a:latin typeface="Söhne"/>
            </a:endParaRPr>
          </a:p>
        </p:txBody>
      </p:sp>
      <p:sp>
        <p:nvSpPr>
          <p:cNvPr id="3" name="Content Placeholder 2"/>
          <p:cNvSpPr>
            <a:spLocks noGrp="1"/>
          </p:cNvSpPr>
          <p:nvPr>
            <p:ph idx="1"/>
          </p:nvPr>
        </p:nvSpPr>
        <p:spPr>
          <a:xfrm>
            <a:off x="838200" y="1343818"/>
            <a:ext cx="10515600" cy="4833145"/>
          </a:xfrm>
        </p:spPr>
        <p:txBody>
          <a:bodyPr>
            <a:normAutofit/>
          </a:bodyPr>
          <a:lstStyle/>
          <a:p>
            <a:pPr algn="just"/>
            <a:r>
              <a:rPr lang="en-US" dirty="0"/>
              <a:t>An </a:t>
            </a:r>
            <a:r>
              <a:rPr lang="en-US" b="1" dirty="0"/>
              <a:t>Architecture style </a:t>
            </a:r>
            <a:r>
              <a:rPr lang="en-US" dirty="0"/>
              <a:t>describes the macrostructure of a system. </a:t>
            </a:r>
            <a:endParaRPr lang="en-US" dirty="0"/>
          </a:p>
          <a:p>
            <a:pPr algn="just"/>
            <a:r>
              <a:rPr lang="en-US" dirty="0"/>
              <a:t>Architecture styles allow you to use existing and well-known structures that support certain architectural characteristics (also known as nonfunctional quality attributes, system quality attributes, or “-</a:t>
            </a:r>
            <a:r>
              <a:rPr lang="en-US" dirty="0" err="1"/>
              <a:t>ilities</a:t>
            </a:r>
            <a:r>
              <a:rPr lang="en-US" dirty="0"/>
              <a:t>”).</a:t>
            </a:r>
            <a:endParaRPr lang="en-US" dirty="0"/>
          </a:p>
          <a:p>
            <a:pPr algn="just"/>
            <a:r>
              <a:rPr lang="en-US" b="1" dirty="0"/>
              <a:t>Architecture patterns </a:t>
            </a:r>
            <a:r>
              <a:rPr lang="en-US" dirty="0"/>
              <a:t>describe reusable structural building block patterns that can be used within each of the architecture styles to solve a particular problem.</a:t>
            </a:r>
            <a:endParaRPr lang="en-US" dirty="0"/>
          </a:p>
          <a:p>
            <a:pPr algn="just"/>
            <a:r>
              <a:rPr lang="en-US" dirty="0"/>
              <a:t>Architecture patterns differ from </a:t>
            </a:r>
            <a:r>
              <a:rPr lang="en-US" b="1" dirty="0"/>
              <a:t>design patterns </a:t>
            </a:r>
            <a:r>
              <a:rPr lang="en-US" dirty="0"/>
              <a:t>in that an architecture pattern impacts the structural aspect of a system, whereas a </a:t>
            </a:r>
            <a:r>
              <a:rPr lang="en-US" b="1" dirty="0"/>
              <a:t>design pattern </a:t>
            </a:r>
            <a:r>
              <a:rPr lang="en-US" dirty="0"/>
              <a:t>impacts how the source code is designed. </a:t>
            </a:r>
            <a:endParaRPr lang="en-US" dirty="0"/>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dirty="0">
                <a:latin typeface="Söhne"/>
              </a:rPr>
              <a:t>Advantages of Event-Driven Architecture</a:t>
            </a:r>
            <a:endParaRPr lang="en-US" sz="4000" b="1" dirty="0">
              <a:latin typeface="Söhne"/>
            </a:endParaRPr>
          </a:p>
        </p:txBody>
      </p:sp>
      <p:sp>
        <p:nvSpPr>
          <p:cNvPr id="3" name="Content Placeholder 2"/>
          <p:cNvSpPr>
            <a:spLocks noGrp="1"/>
          </p:cNvSpPr>
          <p:nvPr>
            <p:ph idx="1"/>
          </p:nvPr>
        </p:nvSpPr>
        <p:spPr>
          <a:xfrm>
            <a:off x="838200" y="1325563"/>
            <a:ext cx="10515600" cy="5167312"/>
          </a:xfrm>
        </p:spPr>
        <p:txBody>
          <a:bodyPr>
            <a:normAutofit fontScale="85000" lnSpcReduction="10000"/>
          </a:bodyPr>
          <a:lstStyle/>
          <a:p>
            <a:pPr algn="just">
              <a:buFont typeface="+mj-lt"/>
              <a:buAutoNum type="arabicPeriod"/>
            </a:pPr>
            <a:r>
              <a:rPr lang="en-US" b="1" dirty="0"/>
              <a:t>Loose Coupling: </a:t>
            </a:r>
            <a:r>
              <a:rPr lang="en-US" dirty="0"/>
              <a:t>Event-driven systems promote loose coupling between components. Event sources and consumers do not need to have direct knowledge of each other. This makes the system more modular and easier to maintain.</a:t>
            </a:r>
            <a:endParaRPr lang="en-US" dirty="0"/>
          </a:p>
          <a:p>
            <a:pPr algn="just">
              <a:buFont typeface="+mj-lt"/>
              <a:buAutoNum type="arabicPeriod"/>
            </a:pPr>
            <a:r>
              <a:rPr lang="en-US" b="1" dirty="0"/>
              <a:t>Scalability</a:t>
            </a:r>
            <a:r>
              <a:rPr lang="en-US" dirty="0"/>
              <a:t>: Event-driven architectures can scale horizontally by adding more event consumers or processors to handle increased event loads. This scalability is essential for handling fluctuating workloads or sudden bursts of activity.</a:t>
            </a:r>
            <a:endParaRPr lang="en-US" dirty="0"/>
          </a:p>
          <a:p>
            <a:pPr algn="just">
              <a:buFont typeface="+mj-lt"/>
              <a:buAutoNum type="arabicPeriod"/>
            </a:pPr>
            <a:r>
              <a:rPr lang="en-US" b="1" dirty="0"/>
              <a:t>Responsiveness</a:t>
            </a:r>
            <a:r>
              <a:rPr lang="en-US" dirty="0"/>
              <a:t>: Event-driven systems are highly responsive to events as they occur. Components can react immediately to relevant events, allowing real-time processing and quick feedback to users.</a:t>
            </a:r>
            <a:endParaRPr lang="en-US" dirty="0"/>
          </a:p>
          <a:p>
            <a:pPr algn="just">
              <a:buFont typeface="+mj-lt"/>
              <a:buAutoNum type="arabicPeriod"/>
            </a:pPr>
            <a:r>
              <a:rPr lang="en-US" b="1" dirty="0"/>
              <a:t>Flexibility</a:t>
            </a:r>
            <a:r>
              <a:rPr lang="en-US" dirty="0"/>
              <a:t>: New event consumers can be added or existing ones modified without affecting the source of events. This flexibility facilitates system evolution and adaptability.</a:t>
            </a:r>
            <a:endParaRPr lang="en-US" dirty="0"/>
          </a:p>
          <a:p>
            <a:pPr algn="just">
              <a:buFont typeface="+mj-lt"/>
              <a:buAutoNum type="arabicPeriod"/>
            </a:pPr>
            <a:r>
              <a:rPr lang="en-US" b="1" dirty="0"/>
              <a:t>Integration</a:t>
            </a:r>
            <a:r>
              <a:rPr lang="en-US" dirty="0"/>
              <a:t>: Event-driven architecture is well-suited for integrating various systems and components, both within and outside an organization. Events can serve as the integration points between different services or microservices.</a:t>
            </a:r>
            <a:endParaRPr lang="en-US" dirty="0"/>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latin typeface="Söhne"/>
              </a:rPr>
              <a:t>Challenges and Considerations</a:t>
            </a:r>
            <a:endParaRPr lang="en-US" b="1" dirty="0">
              <a:latin typeface="Söhne"/>
            </a:endParaRPr>
          </a:p>
        </p:txBody>
      </p:sp>
      <p:sp>
        <p:nvSpPr>
          <p:cNvPr id="3" name="Content Placeholder 2"/>
          <p:cNvSpPr>
            <a:spLocks noGrp="1"/>
          </p:cNvSpPr>
          <p:nvPr>
            <p:ph idx="1"/>
          </p:nvPr>
        </p:nvSpPr>
        <p:spPr>
          <a:xfrm>
            <a:off x="838200" y="1325563"/>
            <a:ext cx="10515600" cy="5430128"/>
          </a:xfrm>
        </p:spPr>
        <p:txBody>
          <a:bodyPr>
            <a:normAutofit fontScale="92500" lnSpcReduction="20000"/>
          </a:bodyPr>
          <a:lstStyle/>
          <a:p>
            <a:pPr algn="just">
              <a:buFont typeface="+mj-lt"/>
              <a:buAutoNum type="arabicPeriod"/>
            </a:pPr>
            <a:r>
              <a:rPr lang="en-US" b="1" dirty="0"/>
              <a:t>Complexity</a:t>
            </a:r>
            <a:r>
              <a:rPr lang="en-US" dirty="0"/>
              <a:t>: Event-driven systems can become complex to manage, especially as the number of events and consumers grows. Proper event naming, versioning, and documentation are essential.</a:t>
            </a:r>
            <a:endParaRPr lang="en-US" dirty="0"/>
          </a:p>
          <a:p>
            <a:pPr algn="just">
              <a:buFont typeface="+mj-lt"/>
              <a:buAutoNum type="arabicPeriod"/>
            </a:pPr>
            <a:r>
              <a:rPr lang="en-US" b="1" dirty="0"/>
              <a:t>Event Ordering</a:t>
            </a:r>
            <a:r>
              <a:rPr lang="en-US" dirty="0"/>
              <a:t>: Maintaining the order of events can be challenging, especially in distributed systems. Ensuring the correct sequence of events is critical for data consistency.</a:t>
            </a:r>
            <a:endParaRPr lang="en-US" dirty="0"/>
          </a:p>
          <a:p>
            <a:pPr algn="just">
              <a:buFont typeface="+mj-lt"/>
              <a:buAutoNum type="arabicPeriod"/>
            </a:pPr>
            <a:r>
              <a:rPr lang="en-US" b="1" dirty="0"/>
              <a:t>Error Handling: </a:t>
            </a:r>
            <a:r>
              <a:rPr lang="en-US" dirty="0"/>
              <a:t>Handling errors and exceptions that occur during event processing requires careful consideration. Implementing proper error-handling strategies is essential to maintain system reliability.</a:t>
            </a:r>
            <a:endParaRPr lang="en-US" dirty="0"/>
          </a:p>
          <a:p>
            <a:pPr algn="just">
              <a:buFont typeface="+mj-lt"/>
              <a:buAutoNum type="arabicPeriod"/>
            </a:pPr>
            <a:r>
              <a:rPr lang="en-US" b="1" dirty="0"/>
              <a:t>Monitoring and Debugging: </a:t>
            </a:r>
            <a:r>
              <a:rPr lang="en-US" dirty="0"/>
              <a:t>Debugging and monitoring event-driven systems can be more challenging than traditional systems, as events can propagate asynchronously through the system. Robust logging and monitoring tools are crucial.</a:t>
            </a:r>
            <a:endParaRPr lang="en-US" dirty="0"/>
          </a:p>
          <a:p>
            <a:pPr algn="just">
              <a:buFont typeface="+mj-lt"/>
              <a:buAutoNum type="arabicPeriod"/>
            </a:pPr>
            <a:r>
              <a:rPr lang="en-US" b="1" dirty="0"/>
              <a:t>Complex Event Processing (CEP): </a:t>
            </a:r>
            <a:r>
              <a:rPr lang="en-US" dirty="0"/>
              <a:t>In some cases, event-driven architectures may require complex event processing techniques to analyze and respond to patterns of events in real-time.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öhne"/>
              </a:rPr>
              <a:t>Client-Server Architecture</a:t>
            </a:r>
            <a:endParaRPr lang="en-US" b="1" dirty="0">
              <a:latin typeface="Söhne"/>
            </a:endParaRPr>
          </a:p>
        </p:txBody>
      </p:sp>
      <p:sp>
        <p:nvSpPr>
          <p:cNvPr id="3" name="Content Placeholder 2"/>
          <p:cNvSpPr>
            <a:spLocks noGrp="1"/>
          </p:cNvSpPr>
          <p:nvPr>
            <p:ph idx="1"/>
          </p:nvPr>
        </p:nvSpPr>
        <p:spPr/>
        <p:txBody>
          <a:bodyPr>
            <a:normAutofit fontScale="92500"/>
          </a:bodyPr>
          <a:lstStyle/>
          <a:p>
            <a:r>
              <a:rPr lang="en-US" dirty="0"/>
              <a:t>In a client–server architecture, the functionality of the system is organized into services, with each service delivered from a separate server. </a:t>
            </a:r>
            <a:endParaRPr lang="en-US" dirty="0"/>
          </a:p>
          <a:p>
            <a:r>
              <a:rPr lang="en-US" dirty="0"/>
              <a:t>Clients are users of these services and access servers to make use of them.</a:t>
            </a:r>
            <a:endParaRPr lang="en-US" dirty="0"/>
          </a:p>
          <a:p>
            <a:r>
              <a:rPr lang="en-US" dirty="0"/>
              <a:t>Client components send requests to the server, which processes them and responds back.</a:t>
            </a:r>
            <a:endParaRPr lang="en-US" dirty="0"/>
          </a:p>
          <a:p>
            <a:r>
              <a:rPr lang="en-US" dirty="0"/>
              <a:t>When a server accepts a request from a client, it opens a connection with the client over a specific protocol.</a:t>
            </a:r>
            <a:endParaRPr lang="en-US" dirty="0"/>
          </a:p>
          <a:p>
            <a:r>
              <a:rPr lang="en-US" dirty="0"/>
              <a:t>Servers can be stateful or stateless. A stateful server can receive multiple requests from clients. It maintains a record of requests from the client, and this record is called a ‘session’.</a:t>
            </a: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öhne"/>
              </a:rPr>
              <a:t>Model–View–Controller (MVC) Architecture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buFont typeface="Wingdings" panose="05000000000000000000" charset="0"/>
              <a:buChar char="q"/>
            </a:pPr>
            <a:r>
              <a:rPr lang="en-US">
                <a:solidFill>
                  <a:srgbClr val="FF0000"/>
                </a:solidFill>
              </a:rPr>
              <a:t>Hybrid architecture styles are common in the</a:t>
            </a:r>
            <a:r>
              <a:rPr lang="en-GB" altLang="en-US">
                <a:solidFill>
                  <a:srgbClr val="FF0000"/>
                </a:solidFill>
              </a:rPr>
              <a:t> </a:t>
            </a:r>
            <a:r>
              <a:rPr lang="en-US">
                <a:solidFill>
                  <a:srgbClr val="FF0000"/>
                </a:solidFill>
              </a:rPr>
              <a:t>real world because not every architecture style can solve every business problem.</a:t>
            </a:r>
            <a:endParaRPr lang="en-US">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274320"/>
            <a:ext cx="11109960" cy="6583679"/>
          </a:xfrm>
        </p:spPr>
        <p:txBody>
          <a:bodyPr>
            <a:normAutofit fontScale="85000" lnSpcReduction="20000"/>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Architecture styles can be composed of architectural patterns, which in turn can be composed of design patterns </a:t>
            </a:r>
            <a:endParaRPr lang="en-US" dirty="0"/>
          </a:p>
          <a:p>
            <a:pPr algn="just"/>
            <a:r>
              <a:rPr lang="en-US" dirty="0"/>
              <a:t>Design patterns and architecture patterns are typically combined to form a complete solution</a:t>
            </a:r>
            <a:endParaRPr lang="en-US" dirty="0"/>
          </a:p>
          <a:p>
            <a:pPr algn="just"/>
            <a:r>
              <a:rPr lang="en-US" dirty="0"/>
              <a:t>Architecture styles can also be combined when building software solutions to form a complete solution – Hybrid architecture</a:t>
            </a:r>
            <a:endParaRPr lang="en-US" dirty="0"/>
          </a:p>
          <a:p>
            <a:endParaRPr lang="en-US"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75461" y="274320"/>
            <a:ext cx="8521037" cy="44348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125"/>
            <a:ext cx="10515600" cy="986155"/>
          </a:xfrm>
        </p:spPr>
        <p:txBody>
          <a:bodyPr>
            <a:noAutofit/>
          </a:bodyPr>
          <a:lstStyle/>
          <a:p>
            <a:r>
              <a:rPr lang="en-US" sz="3600" b="1" dirty="0">
                <a:latin typeface="Söhne"/>
              </a:rPr>
              <a:t>Architecture Classification - Monolithic Architectures</a:t>
            </a:r>
            <a:endParaRPr lang="en-US" sz="3600" b="1" dirty="0">
              <a:latin typeface="Söhne"/>
            </a:endParaRPr>
          </a:p>
        </p:txBody>
      </p:sp>
      <p:sp>
        <p:nvSpPr>
          <p:cNvPr id="3" name="Content Placeholder 2"/>
          <p:cNvSpPr>
            <a:spLocks noGrp="1"/>
          </p:cNvSpPr>
          <p:nvPr>
            <p:ph idx="1"/>
          </p:nvPr>
        </p:nvSpPr>
        <p:spPr>
          <a:xfrm>
            <a:off x="838200" y="1097280"/>
            <a:ext cx="7565502" cy="5417820"/>
          </a:xfrm>
        </p:spPr>
        <p:txBody>
          <a:bodyPr>
            <a:noAutofit/>
          </a:bodyPr>
          <a:lstStyle/>
          <a:p>
            <a:r>
              <a:rPr lang="en-US" dirty="0"/>
              <a:t>generally much simpler than distributed ones, and as such are easier to design and implement.</a:t>
            </a:r>
            <a:endParaRPr lang="en-US" dirty="0"/>
          </a:p>
          <a:p>
            <a:r>
              <a:rPr lang="en-US" dirty="0"/>
              <a:t>fairly inexpensive from an overall cost standpoint</a:t>
            </a:r>
            <a:endParaRPr lang="en-US" dirty="0"/>
          </a:p>
          <a:p>
            <a:r>
              <a:rPr lang="en-US" dirty="0"/>
              <a:t>can be developed and deployed much more quickly than distributed ones</a:t>
            </a:r>
            <a:endParaRPr lang="en-US" dirty="0"/>
          </a:p>
          <a:p>
            <a:r>
              <a:rPr lang="en-US" dirty="0"/>
              <a:t>scalability, fault tolerance, and elasticity are its weak points. </a:t>
            </a:r>
            <a:endParaRPr lang="en-US" dirty="0"/>
          </a:p>
          <a:p>
            <a:r>
              <a:rPr lang="en-US" dirty="0"/>
              <a:t>A fatal error (such as an out-of-memory condition) in a monolithic architecture causes all of the functionality to fail.</a:t>
            </a:r>
            <a:endParaRPr lang="en-US" dirty="0"/>
          </a:p>
          <a:p>
            <a:pPr marL="0" indent="0">
              <a:buNone/>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26780" y="1097280"/>
            <a:ext cx="2950098" cy="4663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125"/>
            <a:ext cx="10515600" cy="986155"/>
          </a:xfrm>
        </p:spPr>
        <p:txBody>
          <a:bodyPr>
            <a:noAutofit/>
          </a:bodyPr>
          <a:lstStyle/>
          <a:p>
            <a:r>
              <a:rPr lang="en-US" sz="3600" b="1" dirty="0">
                <a:latin typeface="Söhne"/>
              </a:rPr>
              <a:t>Architecture Classification - Distributed Architectures</a:t>
            </a:r>
            <a:endParaRPr lang="en-US" sz="3600" b="1" dirty="0">
              <a:latin typeface="Söhne"/>
            </a:endParaRPr>
          </a:p>
        </p:txBody>
      </p:sp>
      <p:sp>
        <p:nvSpPr>
          <p:cNvPr id="3" name="Content Placeholder 2"/>
          <p:cNvSpPr>
            <a:spLocks noGrp="1"/>
          </p:cNvSpPr>
          <p:nvPr>
            <p:ph idx="1"/>
          </p:nvPr>
        </p:nvSpPr>
        <p:spPr>
          <a:xfrm>
            <a:off x="381963" y="1097279"/>
            <a:ext cx="8021739" cy="5649595"/>
          </a:xfrm>
        </p:spPr>
        <p:txBody>
          <a:bodyPr>
            <a:noAutofit/>
          </a:bodyPr>
          <a:lstStyle/>
          <a:p>
            <a:r>
              <a:rPr lang="en-US" sz="2700" dirty="0"/>
              <a:t>consist of multiple deployment units that work together to perform some sort of cohesive business function</a:t>
            </a:r>
            <a:endParaRPr lang="en-US" sz="2700" dirty="0"/>
          </a:p>
          <a:p>
            <a:r>
              <a:rPr lang="en-US" sz="2700" dirty="0"/>
              <a:t>Advantages include scalability, elasticity, fault tolerance, and in some cases, performance</a:t>
            </a:r>
            <a:endParaRPr lang="en-US" sz="2700" dirty="0"/>
          </a:p>
          <a:p>
            <a:r>
              <a:rPr lang="en-US" sz="2700" dirty="0"/>
              <a:t>MT</a:t>
            </a:r>
            <a:r>
              <a:rPr lang="en-GB" altLang="en-US" sz="2700" dirty="0"/>
              <a:t>TD </a:t>
            </a:r>
            <a:r>
              <a:rPr lang="en-US" sz="2700" dirty="0"/>
              <a:t>and MTTR are much smaller than with a monolithic application, measured usually in seconds (and in some cases milliseconds) rather than minutes in Monolithic.</a:t>
            </a:r>
            <a:endParaRPr lang="en-US" sz="2700" dirty="0"/>
          </a:p>
          <a:p>
            <a:r>
              <a:rPr lang="en-US" sz="2700" dirty="0"/>
              <a:t>Distributed architectures are plagued with what is known as the fallacies of distributed computing, a set of eight things we believe to be true about networks and distributed computing, but are in fact false</a:t>
            </a:r>
            <a:endParaRPr lang="en-US" sz="2700" dirty="0"/>
          </a:p>
          <a:p>
            <a:pPr marL="0" indent="0">
              <a:buNone/>
            </a:pPr>
            <a:endParaRPr lang="en-US" sz="24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03702" y="1097280"/>
            <a:ext cx="3406335" cy="48466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284765"/>
          </a:xfrm>
        </p:spPr>
        <p:txBody>
          <a:bodyPr/>
          <a:lstStyle/>
          <a:p>
            <a:r>
              <a:rPr lang="en-US" b="1" dirty="0">
                <a:latin typeface="Söhne"/>
              </a:rPr>
              <a:t>Layered Architecture</a:t>
            </a:r>
            <a:endParaRPr lang="en-US" b="1" dirty="0">
              <a:latin typeface="Söhne"/>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90583" y="1303021"/>
            <a:ext cx="8410834" cy="521208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1031875"/>
          </a:xfrm>
        </p:spPr>
        <p:txBody>
          <a:bodyPr/>
          <a:lstStyle/>
          <a:p>
            <a:r>
              <a:rPr lang="en-US" b="1" dirty="0">
                <a:latin typeface="Söhne"/>
              </a:rPr>
              <a:t>Layered Architecture: Description</a:t>
            </a:r>
            <a:endParaRPr lang="en-US" b="1" dirty="0">
              <a:latin typeface="Söhne"/>
            </a:endParaRPr>
          </a:p>
        </p:txBody>
      </p:sp>
      <p:sp>
        <p:nvSpPr>
          <p:cNvPr id="3" name="Content Placeholder 2"/>
          <p:cNvSpPr>
            <a:spLocks noGrp="1"/>
          </p:cNvSpPr>
          <p:nvPr>
            <p:ph idx="1"/>
          </p:nvPr>
        </p:nvSpPr>
        <p:spPr>
          <a:xfrm>
            <a:off x="617220" y="1188720"/>
            <a:ext cx="10736580" cy="5512435"/>
          </a:xfrm>
        </p:spPr>
        <p:txBody>
          <a:bodyPr/>
          <a:lstStyle/>
          <a:p>
            <a:r>
              <a:rPr lang="en-US" dirty="0"/>
              <a:t>The most common architectural style is the layered architecture</a:t>
            </a:r>
            <a:endParaRPr lang="en-US" dirty="0"/>
          </a:p>
          <a:p>
            <a:r>
              <a:rPr lang="en-US" dirty="0"/>
              <a:t>otherwise known as the n-tier architecture</a:t>
            </a:r>
            <a:endParaRPr lang="en-US" dirty="0"/>
          </a:p>
          <a:p>
            <a:r>
              <a:rPr lang="en-US" dirty="0"/>
              <a:t>Components within the layered architecture style are organized into horizontal layers, each performing a specific role within the application</a:t>
            </a:r>
            <a:endParaRPr lang="en-US" dirty="0"/>
          </a:p>
          <a:p>
            <a:r>
              <a:rPr lang="en-US" dirty="0"/>
              <a:t>Although the number of layers may vary, most layered architectures consist of four standard layers: presentation, business, persistence, and database</a:t>
            </a:r>
            <a:endParaRPr lang="en-US" dirty="0"/>
          </a:p>
          <a:p>
            <a:r>
              <a:rPr lang="en-US" dirty="0"/>
              <a:t>One of the powerful features of the layered architecture style is the separation of concerns among components. Components within a specific layer deal only with logic that pertains to that layer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1280160"/>
            <a:ext cx="11109960" cy="5212715"/>
          </a:xfrm>
        </p:spPr>
        <p:txBody>
          <a:bodyPr>
            <a:normAutofit lnSpcReduction="10000"/>
          </a:bodyPr>
          <a:lstStyle/>
          <a:p>
            <a:pPr algn="just"/>
            <a:r>
              <a:rPr lang="en-US" dirty="0"/>
              <a:t>In this architecture style, layers can be either open or closed.</a:t>
            </a:r>
            <a:endParaRPr lang="en-US" dirty="0"/>
          </a:p>
          <a:p>
            <a:pPr algn="just"/>
            <a:r>
              <a:rPr lang="en-US" dirty="0"/>
              <a:t>A closed layer means that as a request moves from layer to layer, it must go through the layer right below it to get to the next layer below that one.</a:t>
            </a:r>
            <a:endParaRPr lang="en-US" dirty="0"/>
          </a:p>
          <a:p>
            <a:pPr algn="just"/>
            <a:r>
              <a:rPr lang="en-US" dirty="0"/>
              <a:t>This might result in certain bottlenecks like speed, efficiency, accuracy, etc. To avoid this scenario the layer of isolation concept is used</a:t>
            </a:r>
            <a:endParaRPr lang="en-US" dirty="0"/>
          </a:p>
          <a:p>
            <a:pPr algn="just"/>
            <a:r>
              <a:rPr lang="en-US" dirty="0"/>
              <a:t>The </a:t>
            </a:r>
            <a:r>
              <a:rPr lang="en-US" b="1" dirty="0"/>
              <a:t>layers of isolation</a:t>
            </a:r>
            <a:r>
              <a:rPr lang="en-US" dirty="0"/>
              <a:t> concept means that changes made in one layer of the architecture generally don’t impact or affect components in other layers</a:t>
            </a:r>
            <a:endParaRPr lang="en-US" dirty="0"/>
          </a:p>
          <a:p>
            <a:pPr algn="just"/>
            <a:r>
              <a:rPr lang="en-US" dirty="0"/>
              <a:t>Each layer is independent of the other layers, thereby having little or no knowledge of the inner workings of other layers in the architecture</a:t>
            </a:r>
            <a:endParaRPr lang="en-US" dirty="0"/>
          </a:p>
          <a:p>
            <a:pPr algn="just"/>
            <a:r>
              <a:rPr lang="en-US" dirty="0"/>
              <a:t>tightly coupled and brittle architectures that are very difficult to test, maintain, and deploy are issues that may arise in the layered architecture</a:t>
            </a:r>
            <a:endParaRPr lang="en-US" dirty="0"/>
          </a:p>
          <a:p>
            <a:pPr algn="just"/>
            <a:endParaRPr lang="en-US" dirty="0"/>
          </a:p>
        </p:txBody>
      </p:sp>
      <p:sp>
        <p:nvSpPr>
          <p:cNvPr id="4" name="Title 1"/>
          <p:cNvSpPr>
            <a:spLocks noGrp="1"/>
          </p:cNvSpPr>
          <p:nvPr>
            <p:ph type="title"/>
          </p:nvPr>
        </p:nvSpPr>
        <p:spPr>
          <a:xfrm>
            <a:off x="838200" y="365125"/>
            <a:ext cx="10515600" cy="915035"/>
          </a:xfrm>
        </p:spPr>
        <p:txBody>
          <a:bodyPr/>
          <a:lstStyle/>
          <a:p>
            <a:r>
              <a:rPr lang="en-US" b="1" dirty="0">
                <a:latin typeface="Söhne"/>
              </a:rPr>
              <a:t>Layered Architecture: Key Concepts</a:t>
            </a:r>
            <a:endParaRPr lang="en-US" b="1" dirty="0">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426"/>
            <a:ext cx="10515600" cy="569912"/>
          </a:xfrm>
        </p:spPr>
        <p:txBody>
          <a:bodyPr>
            <a:noAutofit/>
          </a:bodyPr>
          <a:lstStyle/>
          <a:p>
            <a:r>
              <a:rPr lang="en-US" sz="3600" b="1" dirty="0">
                <a:latin typeface="Söhne"/>
              </a:rPr>
              <a:t>Layered Architecture: When to consider</a:t>
            </a:r>
            <a:endParaRPr lang="en-US" sz="3600" dirty="0">
              <a:latin typeface="Söhne"/>
            </a:endParaRPr>
          </a:p>
        </p:txBody>
      </p:sp>
      <p:sp>
        <p:nvSpPr>
          <p:cNvPr id="3" name="Content Placeholder 2"/>
          <p:cNvSpPr>
            <a:spLocks noGrp="1"/>
          </p:cNvSpPr>
          <p:nvPr>
            <p:ph idx="1"/>
          </p:nvPr>
        </p:nvSpPr>
        <p:spPr>
          <a:xfrm>
            <a:off x="358140" y="1028700"/>
            <a:ext cx="11247706" cy="6012180"/>
          </a:xfrm>
        </p:spPr>
        <p:txBody>
          <a:bodyPr>
            <a:noAutofit/>
          </a:bodyPr>
          <a:lstStyle/>
          <a:p>
            <a:pPr algn="just">
              <a:buFont typeface="+mj-lt"/>
              <a:buAutoNum type="arabicPeriod"/>
            </a:pPr>
            <a:r>
              <a:rPr lang="en-US" sz="2200" b="1" dirty="0"/>
              <a:t>Complexity</a:t>
            </a:r>
            <a:r>
              <a:rPr lang="en-US" sz="2200" dirty="0"/>
              <a:t>: It helps manage and reduce complexity by breaking down the system into smaller, manageable parts. Each layer has a well-defined purpose, which makes it easier to understand and maintain the system.</a:t>
            </a:r>
            <a:endParaRPr lang="en-US" sz="2200" dirty="0"/>
          </a:p>
          <a:p>
            <a:pPr algn="just">
              <a:buFont typeface="+mj-lt"/>
              <a:buAutoNum type="arabicPeriod"/>
            </a:pPr>
            <a:r>
              <a:rPr lang="en-US" sz="2200" b="1" dirty="0"/>
              <a:t>Modularity</a:t>
            </a:r>
            <a:r>
              <a:rPr lang="en-US" sz="2200" dirty="0"/>
              <a:t>: If you want your system to be modular, with clearly defined and independent components, this can help. Each layer can be developed and maintained independently, making it easier to replace or upgrade specific parts of the system without affecting others.</a:t>
            </a:r>
            <a:endParaRPr lang="en-US" sz="2200" dirty="0"/>
          </a:p>
          <a:p>
            <a:pPr algn="just">
              <a:buFont typeface="+mj-lt"/>
              <a:buAutoNum type="arabicPeriod"/>
            </a:pPr>
            <a:r>
              <a:rPr lang="en-US" sz="2200" b="1" dirty="0"/>
              <a:t>Scalability</a:t>
            </a:r>
            <a:r>
              <a:rPr lang="en-US" sz="2200" dirty="0"/>
              <a:t>: This can be scaled horizontally by adding more instances of a particular layer (e.g., adding more web servers). This can help you handle increased load or demand without having to rework the entire system.</a:t>
            </a:r>
            <a:endParaRPr lang="en-US" sz="2200" dirty="0"/>
          </a:p>
          <a:p>
            <a:pPr algn="just">
              <a:buFont typeface="+mj-lt"/>
              <a:buAutoNum type="arabicPeriod"/>
            </a:pPr>
            <a:r>
              <a:rPr lang="en-US" sz="2200" b="1" dirty="0"/>
              <a:t>Flexibility</a:t>
            </a:r>
            <a:r>
              <a:rPr lang="en-US" sz="2200" dirty="0"/>
              <a:t>: When you anticipate that different parts of the system might change at different rates or be developed by different teams. Teams can work on their respective layers without interfering with others, as long as the interfaces between layers are well-defined.</a:t>
            </a:r>
            <a:endParaRPr lang="en-US" sz="2200" dirty="0"/>
          </a:p>
          <a:p>
            <a:pPr algn="just">
              <a:buFont typeface="+mj-lt"/>
              <a:buAutoNum type="arabicPeriod"/>
            </a:pPr>
            <a:r>
              <a:rPr lang="en-US" sz="2200" b="1" dirty="0"/>
              <a:t>Security</a:t>
            </a:r>
            <a:r>
              <a:rPr lang="en-US" sz="2200" dirty="0"/>
              <a:t>: Separating concerns into layers can enhance security. For example, sensitive data can be isolated in a secure layer, and access to it can be controlled and monitored.</a:t>
            </a:r>
            <a:endParaRPr lang="en-US" sz="2200" dirty="0"/>
          </a:p>
          <a:p>
            <a:pPr algn="just">
              <a:buFont typeface="+mj-lt"/>
              <a:buAutoNum type="arabicPeriod"/>
            </a:pPr>
            <a:r>
              <a:rPr lang="en-US" sz="2200" b="1" dirty="0"/>
              <a:t>Maintainability</a:t>
            </a:r>
            <a:r>
              <a:rPr lang="en-US" sz="2200" dirty="0"/>
              <a:t>: Make it easier to maintain and update a system over time. You can make changes or improvements to one layer without affecting the others, reducing the risk of introducing bugs or unintended side effects.</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14396</Words>
  <Application>WPS Presentation</Application>
  <PresentationFormat>Widescreen</PresentationFormat>
  <Paragraphs>177</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Söhne</vt:lpstr>
      <vt:lpstr>Segoe Print</vt:lpstr>
      <vt:lpstr>Calibri</vt:lpstr>
      <vt:lpstr>Microsoft YaHei</vt:lpstr>
      <vt:lpstr>Arial Unicode MS</vt:lpstr>
      <vt:lpstr>Calibri Light</vt:lpstr>
      <vt:lpstr>Wingdings</vt:lpstr>
      <vt:lpstr>Office Theme</vt:lpstr>
      <vt:lpstr>SOFTWARE ARCHITECTURE AND DESIGN</vt:lpstr>
      <vt:lpstr>Architecture Styles and Patterns</vt:lpstr>
      <vt:lpstr>PowerPoint 演示文稿</vt:lpstr>
      <vt:lpstr>Architecture Classification - Monolithic Architectures</vt:lpstr>
      <vt:lpstr>Architecture Classification - Distributed Architectures</vt:lpstr>
      <vt:lpstr>Layered Architecture</vt:lpstr>
      <vt:lpstr>Layered Architecture: Description</vt:lpstr>
      <vt:lpstr>Layered Architecture: Key Concepts</vt:lpstr>
      <vt:lpstr>Layered Architecture: When to consider</vt:lpstr>
      <vt:lpstr>Challenges and Considerations</vt:lpstr>
      <vt:lpstr>Microkernel Architecture</vt:lpstr>
      <vt:lpstr>Microkernel Architecture</vt:lpstr>
      <vt:lpstr>Microkernel Architecture Concepts</vt:lpstr>
      <vt:lpstr>Microkernel Architecture Application</vt:lpstr>
      <vt:lpstr>When to Consider This Style</vt:lpstr>
      <vt:lpstr>Challenges and Considerations</vt:lpstr>
      <vt:lpstr>Event-Driven Architecture</vt:lpstr>
      <vt:lpstr>Event-Driven Architecture</vt:lpstr>
      <vt:lpstr>Event-Driven Architecture Components</vt:lpstr>
      <vt:lpstr>Advantages of Event-Driven Architecture</vt:lpstr>
      <vt:lpstr>Challenges and Considerations</vt:lpstr>
      <vt:lpstr>Client-Server Architecture</vt:lpstr>
      <vt:lpstr>Model–View–Controller (MVC) Architecture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OKESOLA</dc:creator>
  <cp:lastModifiedBy>kikelomo okesola</cp:lastModifiedBy>
  <cp:revision>7</cp:revision>
  <dcterms:created xsi:type="dcterms:W3CDTF">2023-10-24T13:26:00Z</dcterms:created>
  <dcterms:modified xsi:type="dcterms:W3CDTF">2023-10-31T13:44:15Z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67DF2743ADBC43CEB9B6CDED5CE6668F_13</vt:lpwstr>
  </property>
  <property fmtid="{D5CDD505-2E9C-101B-9397-08002B2CF9AE}" pid="3" name="KSOProductBuildVer">
    <vt:lpwstr>1033-12.2.0.13266</vt:lpwstr>
  </property>
</Properties>
</file>