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1" r:id="rId3"/>
    <p:sldId id="257" r:id="rId4"/>
    <p:sldId id="260" r:id="rId5"/>
    <p:sldId id="263"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8639" y="1729533"/>
            <a:ext cx="8915399" cy="1126283"/>
          </a:xfrm>
        </p:spPr>
        <p:txBody>
          <a:bodyPr/>
          <a:lstStyle/>
          <a:p>
            <a:pPr algn="ctr"/>
            <a:r>
              <a:rPr lang="en-US" dirty="0">
                <a:solidFill>
                  <a:srgbClr val="C00000"/>
                </a:solidFill>
                <a:latin typeface="Algerian" panose="04020705040A02060702" pitchFamily="82" charset="0"/>
              </a:rPr>
              <a:t>COSC 323</a:t>
            </a:r>
            <a:endParaRPr lang="en-US" dirty="0">
              <a:solidFill>
                <a:srgbClr val="C00000"/>
              </a:solidFill>
              <a:latin typeface="Algerian" panose="04020705040A02060702" pitchFamily="82" charset="0"/>
            </a:endParaRPr>
          </a:p>
        </p:txBody>
      </p:sp>
      <p:sp>
        <p:nvSpPr>
          <p:cNvPr id="3" name="Subtitle 2"/>
          <p:cNvSpPr>
            <a:spLocks noGrp="1"/>
          </p:cNvSpPr>
          <p:nvPr>
            <p:ph type="subTitle" idx="1"/>
          </p:nvPr>
        </p:nvSpPr>
        <p:spPr>
          <a:xfrm>
            <a:off x="1929848" y="4002185"/>
            <a:ext cx="8915399" cy="815039"/>
          </a:xfrm>
        </p:spPr>
        <p:txBody>
          <a:bodyPr>
            <a:noAutofit/>
          </a:bodyPr>
          <a:lstStyle/>
          <a:p>
            <a:pPr algn="ctr"/>
            <a:r>
              <a:rPr lang="en-US" sz="4800" dirty="0">
                <a:solidFill>
                  <a:srgbClr val="FF0000"/>
                </a:solidFill>
                <a:latin typeface="Chiller" panose="04020404031007020602" pitchFamily="82" charset="0"/>
              </a:rPr>
              <a:t>Computer Organization and Assembly Language</a:t>
            </a:r>
            <a:endParaRPr lang="en-US" sz="4800" dirty="0">
              <a:solidFill>
                <a:srgbClr val="FF0000"/>
              </a:solidFill>
              <a:latin typeface="Chiller" panose="040204040310070206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13482" y="219166"/>
            <a:ext cx="8911687" cy="562712"/>
          </a:xfrm>
        </p:spPr>
        <p:txBody>
          <a:bodyPr>
            <a:noAutofit/>
          </a:bodyPr>
          <a:lstStyle/>
          <a:p>
            <a:r>
              <a:rPr lang="en-US" sz="2800" dirty="0">
                <a:solidFill>
                  <a:srgbClr val="FF0000"/>
                </a:solidFill>
                <a:effectLst>
                  <a:outerShdw blurRad="38100" dist="38100" dir="2700000" algn="tl">
                    <a:srgbClr val="000000">
                      <a:alpha val="43137"/>
                    </a:srgbClr>
                  </a:outerShdw>
                </a:effectLst>
              </a:rPr>
              <a:t>Representation of Basic Information</a:t>
            </a:r>
            <a:br>
              <a:rPr lang="en-US" sz="2800" dirty="0">
                <a:solidFill>
                  <a:srgbClr val="FF0000"/>
                </a:solidFill>
                <a:effectLst>
                  <a:outerShdw blurRad="38100" dist="38100" dir="2700000" algn="tl">
                    <a:srgbClr val="000000">
                      <a:alpha val="43137"/>
                    </a:srgbClr>
                  </a:outerShdw>
                </a:effectLst>
              </a:rPr>
            </a:br>
            <a:endParaRPr lang="en-US" sz="2800" dirty="0">
              <a:solidFill>
                <a:srgbClr val="FF0000"/>
              </a:solidFill>
              <a:effectLst>
                <a:outerShdw blurRad="38100" dist="38100" dir="2700000" algn="tl">
                  <a:srgbClr val="000000">
                    <a:alpha val="43137"/>
                  </a:srgbClr>
                </a:outerShdw>
              </a:effectLst>
            </a:endParaRPr>
          </a:p>
        </p:txBody>
      </p:sp>
      <p:sp>
        <p:nvSpPr>
          <p:cNvPr id="6" name="Content Placeholder 5"/>
          <p:cNvSpPr>
            <a:spLocks noGrp="1"/>
          </p:cNvSpPr>
          <p:nvPr>
            <p:ph idx="1"/>
          </p:nvPr>
        </p:nvSpPr>
        <p:spPr>
          <a:xfrm>
            <a:off x="1656522" y="1272208"/>
            <a:ext cx="9753600" cy="5194852"/>
          </a:xfrm>
        </p:spPr>
        <p:txBody>
          <a:bodyPr>
            <a:normAutofit fontScale="92500" lnSpcReduction="10000"/>
          </a:bodyPr>
          <a:lstStyle/>
          <a:p>
            <a:pPr marL="0" indent="0">
              <a:buNone/>
            </a:pPr>
            <a:r>
              <a:rPr lang="en-US" dirty="0">
                <a:solidFill>
                  <a:schemeClr val="tx1"/>
                </a:solidFill>
              </a:rPr>
              <a:t>In summary, we have;</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marL="0" indent="0">
              <a:buNone/>
            </a:pPr>
            <a:r>
              <a:rPr lang="en-US" dirty="0">
                <a:solidFill>
                  <a:srgbClr val="C00000"/>
                </a:solidFill>
              </a:rPr>
              <a:t>Note:</a:t>
            </a:r>
            <a:r>
              <a:rPr lang="en-US" dirty="0">
                <a:solidFill>
                  <a:schemeClr val="tx1"/>
                </a:solidFill>
              </a:rPr>
              <a:t> </a:t>
            </a:r>
            <a:endParaRPr lang="en-US" dirty="0">
              <a:solidFill>
                <a:schemeClr val="tx1"/>
              </a:solidFill>
            </a:endParaRPr>
          </a:p>
          <a:p>
            <a:r>
              <a:rPr lang="en-US" dirty="0">
                <a:solidFill>
                  <a:schemeClr val="tx1"/>
                </a:solidFill>
              </a:rPr>
              <a:t>The abbreviations for numbers of bits use a lower-case "b" bytes use an upper-case "B". </a:t>
            </a:r>
            <a:endParaRPr lang="en-US" dirty="0">
              <a:solidFill>
                <a:schemeClr val="tx1"/>
              </a:solidFill>
            </a:endParaRPr>
          </a:p>
          <a:p>
            <a:r>
              <a:rPr lang="en-US" dirty="0">
                <a:solidFill>
                  <a:schemeClr val="tx1"/>
                </a:solidFill>
              </a:rPr>
              <a:t>For example, a broadband Internet connection with a download speed of 3.0 Mbps, its speed is 3.0 megabits per second, or 0.375 megabytes per second (which would be abbreviated as 0.375 </a:t>
            </a:r>
            <a:r>
              <a:rPr lang="en-US" dirty="0" err="1">
                <a:solidFill>
                  <a:schemeClr val="tx1"/>
                </a:solidFill>
              </a:rPr>
              <a:t>MBps</a:t>
            </a:r>
            <a:r>
              <a:rPr lang="en-US" dirty="0">
                <a:solidFill>
                  <a:schemeClr val="tx1"/>
                </a:solidFill>
              </a:rPr>
              <a:t>). </a:t>
            </a:r>
            <a:endParaRPr lang="en-US" dirty="0">
              <a:solidFill>
                <a:schemeClr val="tx1"/>
              </a:solidFill>
            </a:endParaRPr>
          </a:p>
          <a:p>
            <a:r>
              <a:rPr lang="en-US" dirty="0">
                <a:solidFill>
                  <a:schemeClr val="tx1"/>
                </a:solidFill>
              </a:rPr>
              <a:t>Bits and bit rates (bits over time, as in bits per second [bps]) are most commonly used to describe connection speeds, so pay particular attention when comparing Internet connection providers and services.</a:t>
            </a:r>
            <a:endParaRPr lang="en-US" dirty="0">
              <a:solidFill>
                <a:schemeClr val="tx1"/>
              </a:solidFill>
            </a:endParaRPr>
          </a:p>
        </p:txBody>
      </p:sp>
      <p:graphicFrame>
        <p:nvGraphicFramePr>
          <p:cNvPr id="2" name="Table 1"/>
          <p:cNvGraphicFramePr>
            <a:graphicFrameLocks noGrp="1"/>
          </p:cNvGraphicFramePr>
          <p:nvPr/>
        </p:nvGraphicFramePr>
        <p:xfrm>
          <a:off x="3150345" y="1473144"/>
          <a:ext cx="5891350" cy="2133600"/>
        </p:xfrm>
        <a:graphic>
          <a:graphicData uri="http://schemas.openxmlformats.org/drawingml/2006/table">
            <a:tbl>
              <a:tblPr/>
              <a:tblGrid>
                <a:gridCol w="2945675"/>
                <a:gridCol w="2945675"/>
              </a:tblGrid>
              <a:tr h="0">
                <a:tc>
                  <a:txBody>
                    <a:bodyPr/>
                    <a:lstStyle/>
                    <a:p>
                      <a:pPr algn="l" fontAlgn="t"/>
                      <a:r>
                        <a:rPr lang="en-US">
                          <a:effectLst/>
                          <a:latin typeface="inherit"/>
                        </a:rPr>
                        <a:t>1 kilobyte (KB)</a:t>
                      </a:r>
                      <a:endParaRPr lang="en-US">
                        <a:effectLst/>
                        <a:latin typeface="inheri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latin typeface="inherit"/>
                        </a:rPr>
                        <a:t>1,024 bytes</a:t>
                      </a:r>
                      <a:endParaRPr lang="en-US" dirty="0">
                        <a:effectLst/>
                        <a:latin typeface="inheri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effectLst/>
                          <a:latin typeface="inherit"/>
                        </a:rPr>
                        <a:t>1 megabyte (MB)</a:t>
                      </a:r>
                      <a:endParaRPr lang="en-US">
                        <a:effectLst/>
                        <a:latin typeface="inheri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latin typeface="inherit"/>
                        </a:rPr>
                        <a:t>1,048,576 bytes</a:t>
                      </a:r>
                      <a:endParaRPr lang="en-US">
                        <a:effectLst/>
                        <a:latin typeface="inheri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effectLst/>
                          <a:latin typeface="inherit"/>
                        </a:rPr>
                        <a:t>1 gigabyte (GB)</a:t>
                      </a:r>
                      <a:endParaRPr lang="en-US">
                        <a:effectLst/>
                        <a:latin typeface="inheri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latin typeface="inherit"/>
                        </a:rPr>
                        <a:t>1,073,741,824 bytes</a:t>
                      </a:r>
                      <a:endParaRPr lang="en-US">
                        <a:effectLst/>
                        <a:latin typeface="inheri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effectLst/>
                          <a:latin typeface="inherit"/>
                        </a:rPr>
                        <a:t>1 terabyte (TB)</a:t>
                      </a:r>
                      <a:endParaRPr lang="en-US">
                        <a:effectLst/>
                        <a:latin typeface="inheri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latin typeface="inherit"/>
                        </a:rPr>
                        <a:t>1,099,511,627,776 bytes</a:t>
                      </a:r>
                      <a:endParaRPr lang="en-US">
                        <a:effectLst/>
                        <a:latin typeface="inheri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effectLst/>
                          <a:latin typeface="inherit"/>
                        </a:rPr>
                        <a:t>1 petabyte (PB)</a:t>
                      </a:r>
                      <a:endParaRPr lang="en-US" dirty="0">
                        <a:effectLst/>
                        <a:latin typeface="inheri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F0228E"/>
                      </a:solidFill>
                      <a:prstDash val="solid"/>
                      <a:round/>
                      <a:headEnd type="none" w="med" len="med"/>
                      <a:tailEnd type="none" w="med" len="med"/>
                    </a:lnB>
                    <a:solidFill>
                      <a:srgbClr val="FFFFFF"/>
                    </a:solidFill>
                  </a:tcPr>
                </a:tc>
                <a:tc>
                  <a:txBody>
                    <a:bodyPr/>
                    <a:lstStyle/>
                    <a:p>
                      <a:pPr algn="l" fontAlgn="t"/>
                      <a:r>
                        <a:rPr lang="en-US" dirty="0">
                          <a:effectLst/>
                          <a:latin typeface="inherit"/>
                        </a:rPr>
                        <a:t>1,125,899,906,842,624 bytes</a:t>
                      </a:r>
                      <a:endParaRPr lang="en-US" dirty="0">
                        <a:effectLst/>
                        <a:latin typeface="inheri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10238E"/>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13482" y="219166"/>
            <a:ext cx="8911687" cy="562712"/>
          </a:xfrm>
        </p:spPr>
        <p:txBody>
          <a:bodyPr>
            <a:noAutofit/>
          </a:bodyPr>
          <a:lstStyle/>
          <a:p>
            <a:r>
              <a:rPr lang="en-US" sz="2800" dirty="0">
                <a:solidFill>
                  <a:srgbClr val="FF0000"/>
                </a:solidFill>
                <a:effectLst>
                  <a:outerShdw blurRad="38100" dist="38100" dir="2700000" algn="tl">
                    <a:srgbClr val="000000">
                      <a:alpha val="43137"/>
                    </a:srgbClr>
                  </a:outerShdw>
                </a:effectLst>
              </a:rPr>
              <a:t>Computer Organization and Architecture</a:t>
            </a:r>
            <a:br>
              <a:rPr lang="en-US" sz="2800" dirty="0">
                <a:solidFill>
                  <a:srgbClr val="FF0000"/>
                </a:solidFill>
                <a:effectLst>
                  <a:outerShdw blurRad="38100" dist="38100" dir="2700000" algn="tl">
                    <a:srgbClr val="000000">
                      <a:alpha val="43137"/>
                    </a:srgbClr>
                  </a:outerShdw>
                </a:effectLst>
              </a:rPr>
            </a:br>
            <a:br>
              <a:rPr lang="en-US" sz="2800" dirty="0">
                <a:solidFill>
                  <a:srgbClr val="FF0000"/>
                </a:solidFill>
                <a:effectLst>
                  <a:outerShdw blurRad="38100" dist="38100" dir="2700000" algn="tl">
                    <a:srgbClr val="000000">
                      <a:alpha val="43137"/>
                    </a:srgbClr>
                  </a:outerShdw>
                </a:effectLst>
              </a:rPr>
            </a:br>
            <a:endParaRPr lang="en-US" sz="2800" dirty="0">
              <a:solidFill>
                <a:srgbClr val="FF0000"/>
              </a:solidFill>
              <a:effectLst>
                <a:outerShdw blurRad="38100" dist="38100" dir="2700000" algn="tl">
                  <a:srgbClr val="000000">
                    <a:alpha val="43137"/>
                  </a:srgbClr>
                </a:outerShdw>
              </a:effectLst>
            </a:endParaRPr>
          </a:p>
        </p:txBody>
      </p:sp>
      <p:sp>
        <p:nvSpPr>
          <p:cNvPr id="6" name="Content Placeholder 5"/>
          <p:cNvSpPr>
            <a:spLocks noGrp="1"/>
          </p:cNvSpPr>
          <p:nvPr>
            <p:ph idx="1"/>
          </p:nvPr>
        </p:nvSpPr>
        <p:spPr>
          <a:xfrm>
            <a:off x="1656522" y="1272208"/>
            <a:ext cx="10005391" cy="5585792"/>
          </a:xfrm>
        </p:spPr>
        <p:txBody>
          <a:bodyPr>
            <a:normAutofit fontScale="92500" lnSpcReduction="20000"/>
          </a:bodyPr>
          <a:lstStyle/>
          <a:p>
            <a:r>
              <a:rPr lang="en-US" dirty="0">
                <a:solidFill>
                  <a:schemeClr val="tx1"/>
                </a:solidFill>
              </a:rPr>
              <a:t>Computer technology has made incredible improvement in the past years. </a:t>
            </a:r>
            <a:endParaRPr lang="en-US" dirty="0">
              <a:solidFill>
                <a:schemeClr val="tx1"/>
              </a:solidFill>
            </a:endParaRPr>
          </a:p>
          <a:p>
            <a:r>
              <a:rPr lang="en-US" dirty="0">
                <a:solidFill>
                  <a:schemeClr val="tx1"/>
                </a:solidFill>
              </a:rPr>
              <a:t>In the early part of computer evolution, there were no stored-program computer, the computational power was less and on the top of it the size of the computer was a very huge one.</a:t>
            </a:r>
            <a:endParaRPr lang="en-US" dirty="0">
              <a:solidFill>
                <a:schemeClr val="tx1"/>
              </a:solidFill>
            </a:endParaRPr>
          </a:p>
          <a:p>
            <a:r>
              <a:rPr lang="en-US" dirty="0">
                <a:solidFill>
                  <a:schemeClr val="tx1"/>
                </a:solidFill>
              </a:rPr>
              <a:t>Today, a personal computer has more computational power, more main memory, more disk storage, smaller in size and it is available in affordable cost.</a:t>
            </a:r>
            <a:endParaRPr lang="en-US" dirty="0">
              <a:solidFill>
                <a:schemeClr val="tx1"/>
              </a:solidFill>
            </a:endParaRPr>
          </a:p>
          <a:p>
            <a:r>
              <a:rPr lang="en-US" dirty="0">
                <a:solidFill>
                  <a:schemeClr val="tx1"/>
                </a:solidFill>
              </a:rPr>
              <a:t>This rapid rate of improvement has come both from advances in the technology used to build computers and from innovation in computer design which is based on the initial Von Neumann machine.</a:t>
            </a:r>
            <a:r>
              <a:rPr lang="en-US" dirty="0">
                <a:latin typeface="Calibri" panose="020F0502020204030204" charset="0"/>
                <a:ea typeface="Calibri" panose="020F0502020204030204" charset="0"/>
                <a:cs typeface="Times New Roman" panose="02020603050405020304" pitchFamily="18" charset="0"/>
              </a:rPr>
              <a:t> </a:t>
            </a:r>
            <a:endParaRPr lang="en-US" dirty="0">
              <a:latin typeface="Calibri" panose="020F0502020204030204" charset="0"/>
              <a:ea typeface="Calibri" panose="020F0502020204030204" charset="0"/>
              <a:cs typeface="Times New Roman" panose="02020603050405020304" pitchFamily="18" charset="0"/>
            </a:endParaRPr>
          </a:p>
          <a:p>
            <a:r>
              <a:rPr lang="en-US" dirty="0">
                <a:latin typeface="Calibri" panose="020F0502020204030204" charset="0"/>
                <a:ea typeface="Calibri" panose="020F0502020204030204" charset="0"/>
                <a:cs typeface="Times New Roman" panose="02020603050405020304" pitchFamily="18" charset="0"/>
              </a:rPr>
              <a:t>Computer System is a device that accepts input, processes data, stores data, and produces output, all according to a series of stored instructions.</a:t>
            </a:r>
            <a:endParaRPr lang="en-US" dirty="0">
              <a:latin typeface="Calibri" panose="020F0502020204030204" charset="0"/>
              <a:ea typeface="Calibri" panose="020F0502020204030204" charset="0"/>
              <a:cs typeface="Times New Roman" panose="02020603050405020304" pitchFamily="18" charset="0"/>
            </a:endParaRPr>
          </a:p>
          <a:p>
            <a:r>
              <a:rPr lang="en-US" dirty="0">
                <a:latin typeface="Calibri" panose="020F0502020204030204" charset="0"/>
                <a:ea typeface="Calibri" panose="020F0502020204030204" charset="0"/>
                <a:cs typeface="Times New Roman" panose="02020603050405020304" pitchFamily="18" charset="0"/>
              </a:rPr>
              <a:t>A computer system consists of an interrelated set of components characterized in terms of:</a:t>
            </a:r>
            <a:endParaRPr lang="en-US" dirty="0">
              <a:latin typeface="Calibri" panose="020F0502020204030204" charset="0"/>
              <a:ea typeface="Calibri" panose="020F0502020204030204" charset="0"/>
              <a:cs typeface="Times New Roman" panose="02020603050405020304" pitchFamily="18" charset="0"/>
            </a:endParaRPr>
          </a:p>
          <a:p>
            <a:pPr marL="0" indent="0">
              <a:buNone/>
            </a:pPr>
            <a:r>
              <a:rPr lang="en-US" dirty="0">
                <a:latin typeface="Calibri" panose="020F0502020204030204" charset="0"/>
                <a:ea typeface="Calibri" panose="020F0502020204030204" charset="0"/>
                <a:cs typeface="Times New Roman" panose="02020603050405020304" pitchFamily="18" charset="0"/>
              </a:rPr>
              <a:t>			</a:t>
            </a:r>
            <a:r>
              <a:rPr lang="en-US" dirty="0">
                <a:solidFill>
                  <a:srgbClr val="C00000"/>
                </a:solidFill>
                <a:latin typeface="Calibri" panose="020F0502020204030204" charset="0"/>
                <a:ea typeface="Calibri" panose="020F0502020204030204" charset="0"/>
                <a:cs typeface="Times New Roman" panose="02020603050405020304" pitchFamily="18" charset="0"/>
              </a:rPr>
              <a:t>Structure  - the way in which components are interconnected, and </a:t>
            </a:r>
            <a:endParaRPr lang="en-US" dirty="0">
              <a:solidFill>
                <a:srgbClr val="C00000"/>
              </a:solidFill>
              <a:latin typeface="Calibri" panose="020F0502020204030204" charset="0"/>
              <a:ea typeface="Calibri" panose="020F0502020204030204" charset="0"/>
              <a:cs typeface="Times New Roman" panose="02020603050405020304" pitchFamily="18" charset="0"/>
            </a:endParaRPr>
          </a:p>
          <a:p>
            <a:pPr marL="0" indent="0">
              <a:buNone/>
            </a:pPr>
            <a:r>
              <a:rPr lang="en-US" dirty="0">
                <a:solidFill>
                  <a:srgbClr val="C00000"/>
                </a:solidFill>
                <a:latin typeface="Calibri" panose="020F0502020204030204" charset="0"/>
                <a:ea typeface="Calibri" panose="020F0502020204030204" charset="0"/>
                <a:cs typeface="Times New Roman" panose="02020603050405020304" pitchFamily="18" charset="0"/>
              </a:rPr>
              <a:t>			Function - the operation of the individual components.</a:t>
            </a:r>
            <a:endParaRPr lang="en-US" dirty="0">
              <a:solidFill>
                <a:srgbClr val="C00000"/>
              </a:solidFill>
              <a:latin typeface="Calibri" panose="020F0502020204030204" charset="0"/>
              <a:ea typeface="Calibri" panose="020F0502020204030204" charset="0"/>
              <a:cs typeface="Times New Roman" panose="02020603050405020304" pitchFamily="18" charset="0"/>
            </a:endParaRPr>
          </a:p>
          <a:p>
            <a:r>
              <a:rPr lang="en-US" dirty="0">
                <a:solidFill>
                  <a:schemeClr val="tx1"/>
                </a:solidFill>
                <a:latin typeface="Calibri" panose="020F0502020204030204" charset="0"/>
                <a:ea typeface="Calibri" panose="020F0502020204030204" charset="0"/>
                <a:cs typeface="Times New Roman" panose="02020603050405020304" pitchFamily="18" charset="0"/>
              </a:rPr>
              <a:t>Four basic functions a computer can perform are:</a:t>
            </a:r>
            <a:endParaRPr lang="en-US" dirty="0">
              <a:solidFill>
                <a:schemeClr val="tx1"/>
              </a:solidFill>
              <a:latin typeface="Calibri" panose="020F0502020204030204" charset="0"/>
              <a:ea typeface="Calibri" panose="020F0502020204030204" charset="0"/>
              <a:cs typeface="Times New Roman" panose="02020603050405020304" pitchFamily="18" charset="0"/>
            </a:endParaRPr>
          </a:p>
          <a:p>
            <a:pPr marL="0" indent="0">
              <a:buNone/>
            </a:pPr>
            <a:r>
              <a:rPr lang="en-US" dirty="0">
                <a:solidFill>
                  <a:schemeClr val="tx1"/>
                </a:solidFill>
                <a:latin typeface="Calibri" panose="020F0502020204030204" charset="0"/>
                <a:ea typeface="Calibri" panose="020F0502020204030204" charset="0"/>
                <a:cs typeface="Times New Roman" panose="02020603050405020304" pitchFamily="18" charset="0"/>
              </a:rPr>
              <a:t>		-        Data processing</a:t>
            </a:r>
            <a:endParaRPr lang="en-US" dirty="0">
              <a:solidFill>
                <a:schemeClr val="tx1"/>
              </a:solidFill>
              <a:latin typeface="Calibri" panose="020F0502020204030204" charset="0"/>
              <a:ea typeface="Calibri" panose="020F0502020204030204" charset="0"/>
              <a:cs typeface="Times New Roman" panose="02020603050405020304" pitchFamily="18" charset="0"/>
            </a:endParaRPr>
          </a:p>
          <a:p>
            <a:pPr marL="0" indent="0">
              <a:buNone/>
            </a:pPr>
            <a:r>
              <a:rPr lang="en-US" dirty="0">
                <a:solidFill>
                  <a:schemeClr val="tx1"/>
                </a:solidFill>
                <a:latin typeface="Calibri" panose="020F0502020204030204" charset="0"/>
                <a:ea typeface="Calibri" panose="020F0502020204030204" charset="0"/>
                <a:cs typeface="Times New Roman" panose="02020603050405020304" pitchFamily="18" charset="0"/>
              </a:rPr>
              <a:t>		-        Data storage</a:t>
            </a:r>
            <a:endParaRPr lang="en-US" dirty="0">
              <a:solidFill>
                <a:schemeClr val="tx1"/>
              </a:solidFill>
              <a:latin typeface="Calibri" panose="020F0502020204030204" charset="0"/>
              <a:ea typeface="Calibri" panose="020F0502020204030204" charset="0"/>
              <a:cs typeface="Times New Roman" panose="02020603050405020304" pitchFamily="18" charset="0"/>
            </a:endParaRPr>
          </a:p>
          <a:p>
            <a:pPr marL="0" indent="0">
              <a:buNone/>
            </a:pPr>
            <a:r>
              <a:rPr lang="en-US" dirty="0">
                <a:solidFill>
                  <a:schemeClr val="tx1"/>
                </a:solidFill>
                <a:latin typeface="Calibri" panose="020F0502020204030204" charset="0"/>
                <a:ea typeface="Calibri" panose="020F0502020204030204" charset="0"/>
                <a:cs typeface="Times New Roman" panose="02020603050405020304" pitchFamily="18" charset="0"/>
              </a:rPr>
              <a:t>		-        Data movement, and</a:t>
            </a:r>
            <a:endParaRPr lang="en-US" dirty="0">
              <a:solidFill>
                <a:schemeClr val="tx1"/>
              </a:solidFill>
              <a:latin typeface="Calibri" panose="020F0502020204030204" charset="0"/>
              <a:ea typeface="Calibri" panose="020F0502020204030204" charset="0"/>
              <a:cs typeface="Times New Roman" panose="02020603050405020304" pitchFamily="18" charset="0"/>
            </a:endParaRPr>
          </a:p>
          <a:p>
            <a:pPr marL="0" indent="0">
              <a:buNone/>
            </a:pPr>
            <a:r>
              <a:rPr lang="en-US" dirty="0">
                <a:solidFill>
                  <a:schemeClr val="tx1"/>
                </a:solidFill>
                <a:latin typeface="Calibri" panose="020F0502020204030204" charset="0"/>
                <a:ea typeface="Calibri" panose="020F0502020204030204" charset="0"/>
                <a:cs typeface="Times New Roman" panose="02020603050405020304" pitchFamily="18" charset="0"/>
              </a:rPr>
              <a:t>        			Control</a:t>
            </a:r>
            <a:endParaRPr lang="en-US" dirty="0">
              <a:solidFill>
                <a:schemeClr val="tx1"/>
              </a:solidFill>
              <a:latin typeface="Calibri" panose="020F0502020204030204" charset="0"/>
              <a:ea typeface="Calibri" panose="020F0502020204030204" charset="0"/>
              <a:cs typeface="Times New Roman" panose="02020603050405020304" pitchFamily="18" charset="0"/>
            </a:endParaRPr>
          </a:p>
          <a:p>
            <a:pPr marL="0" indent="0">
              <a:buNone/>
            </a:pPr>
            <a:endParaRPr lang="en-US" dirty="0">
              <a:solidFill>
                <a:srgbClr val="C00000"/>
              </a:solidFill>
              <a:latin typeface="Calibri" panose="020F0502020204030204" charset="0"/>
              <a:ea typeface="Calibri" panose="020F0502020204030204" charset="0"/>
              <a:cs typeface="Times New Roman" panose="02020603050405020304" pitchFamily="18" charset="0"/>
            </a:endParaRPr>
          </a:p>
          <a:p>
            <a:endParaRPr lang="en-US" dirty="0">
              <a:latin typeface="Calibri" panose="020F0502020204030204" charset="0"/>
              <a:ea typeface="Calibri" panose="020F0502020204030204" charset="0"/>
              <a:cs typeface="Times New Roman" panose="02020603050405020304" pitchFamily="18" charset="0"/>
            </a:endParaRPr>
          </a:p>
          <a:p>
            <a:endParaRPr lang="en-US" dirty="0">
              <a:latin typeface="Calibri" panose="020F0502020204030204" charset="0"/>
              <a:ea typeface="Calibri" panose="020F0502020204030204" charset="0"/>
              <a:cs typeface="Times New Roman" panose="02020603050405020304" pitchFamily="18" charset="0"/>
            </a:endParaRPr>
          </a:p>
          <a:p>
            <a:pPr marL="0" indent="0">
              <a:buNone/>
            </a:pPr>
            <a:endParaRPr lang="en-US" dirty="0">
              <a:solidFill>
                <a:schemeClr val="tx1"/>
              </a:solidFill>
            </a:endParaRPr>
          </a:p>
          <a:p>
            <a:pPr marL="0" indent="0">
              <a:buNone/>
            </a:pPr>
            <a:endParaRPr lang="en-US"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13482" y="219166"/>
            <a:ext cx="8911687" cy="562712"/>
          </a:xfrm>
        </p:spPr>
        <p:txBody>
          <a:bodyPr>
            <a:noAutofit/>
          </a:bodyPr>
          <a:lstStyle/>
          <a:p>
            <a:r>
              <a:rPr lang="en-US" sz="2800" dirty="0">
                <a:solidFill>
                  <a:srgbClr val="FF0000"/>
                </a:solidFill>
                <a:effectLst>
                  <a:outerShdw blurRad="38100" dist="38100" dir="2700000" algn="tl">
                    <a:srgbClr val="000000">
                      <a:alpha val="43137"/>
                    </a:srgbClr>
                  </a:outerShdw>
                </a:effectLst>
              </a:rPr>
              <a:t>Computer Organization and Architecture</a:t>
            </a:r>
            <a:br>
              <a:rPr lang="en-US" sz="2800" dirty="0">
                <a:solidFill>
                  <a:srgbClr val="FF0000"/>
                </a:solidFill>
                <a:effectLst>
                  <a:outerShdw blurRad="38100" dist="38100" dir="2700000" algn="tl">
                    <a:srgbClr val="000000">
                      <a:alpha val="43137"/>
                    </a:srgbClr>
                  </a:outerShdw>
                </a:effectLst>
              </a:rPr>
            </a:br>
            <a:br>
              <a:rPr lang="en-US" sz="2800" dirty="0">
                <a:solidFill>
                  <a:srgbClr val="FF0000"/>
                </a:solidFill>
                <a:effectLst>
                  <a:outerShdw blurRad="38100" dist="38100" dir="2700000" algn="tl">
                    <a:srgbClr val="000000">
                      <a:alpha val="43137"/>
                    </a:srgbClr>
                  </a:outerShdw>
                </a:effectLst>
              </a:rPr>
            </a:br>
            <a:endParaRPr lang="en-US" sz="2800" dirty="0">
              <a:solidFill>
                <a:srgbClr val="FF0000"/>
              </a:solidFill>
              <a:effectLst>
                <a:outerShdw blurRad="38100" dist="38100" dir="2700000" algn="tl">
                  <a:srgbClr val="000000">
                    <a:alpha val="43137"/>
                  </a:srgbClr>
                </a:outerShdw>
              </a:effectLst>
            </a:endParaRPr>
          </a:p>
        </p:txBody>
      </p:sp>
      <p:sp>
        <p:nvSpPr>
          <p:cNvPr id="6" name="Content Placeholder 5"/>
          <p:cNvSpPr>
            <a:spLocks noGrp="1"/>
          </p:cNvSpPr>
          <p:nvPr>
            <p:ph idx="1"/>
          </p:nvPr>
        </p:nvSpPr>
        <p:spPr>
          <a:xfrm>
            <a:off x="1656522" y="901148"/>
            <a:ext cx="9753600" cy="5737686"/>
          </a:xfrm>
        </p:spPr>
        <p:txBody>
          <a:bodyPr>
            <a:normAutofit fontScale="92500"/>
          </a:bodyPr>
          <a:lstStyle/>
          <a:p>
            <a:r>
              <a:rPr lang="en-US" dirty="0">
                <a:solidFill>
                  <a:schemeClr val="tx1"/>
                </a:solidFill>
                <a:latin typeface="Calibri" panose="020F0502020204030204" charset="0"/>
                <a:ea typeface="Calibri" panose="020F0502020204030204" charset="0"/>
                <a:cs typeface="Calibri" panose="020F0502020204030204" charset="0"/>
              </a:rPr>
              <a:t>The term architecture implies structure, and therefore computer architecture tells us something about the way in which the elements of a computer relate to each other. Computer architecture is generally thought of as the programmer’s view of a computer; that is, the idealized or abstract view of a computer. Computer Architecture is a functional description of requirements and design implementation for the various parts of a computer. It deals with the functional behavior of computer units. </a:t>
            </a:r>
            <a:endParaRPr lang="en-US" dirty="0">
              <a:solidFill>
                <a:schemeClr val="tx1"/>
              </a:solidFill>
              <a:latin typeface="Calibri" panose="020F0502020204030204" charset="0"/>
              <a:ea typeface="Calibri" panose="020F0502020204030204" charset="0"/>
              <a:cs typeface="Calibri" panose="020F0502020204030204" charset="0"/>
            </a:endParaRPr>
          </a:p>
          <a:p>
            <a:r>
              <a:rPr lang="en-US" dirty="0">
                <a:solidFill>
                  <a:schemeClr val="tx1"/>
                </a:solidFill>
                <a:latin typeface="Calibri" panose="020F0502020204030204" charset="0"/>
                <a:ea typeface="Calibri" panose="020F0502020204030204" charset="0"/>
                <a:cs typeface="Calibri" panose="020F0502020204030204" charset="0"/>
              </a:rPr>
              <a:t>Computer Organization refers to the operational units and their interconnections that realize the architectural specifications. Computer Organization is how operational attributes are linked together and contribute to realizing the architectural specification. </a:t>
            </a:r>
            <a:endParaRPr lang="en-US" dirty="0">
              <a:solidFill>
                <a:schemeClr val="tx1"/>
              </a:solidFill>
              <a:latin typeface="Calibri" panose="020F0502020204030204" charset="0"/>
              <a:ea typeface="Calibri" panose="020F0502020204030204" charset="0"/>
              <a:cs typeface="Calibri" panose="020F0502020204030204" charset="0"/>
            </a:endParaRPr>
          </a:p>
          <a:p>
            <a:r>
              <a:rPr lang="en-US" dirty="0">
                <a:solidFill>
                  <a:schemeClr val="tx1"/>
                </a:solidFill>
                <a:latin typeface="Calibri" panose="020F0502020204030204" charset="0"/>
                <a:cs typeface="Calibri" panose="020F0502020204030204" charset="0"/>
              </a:rPr>
              <a:t>Therefore, Computer Organization and Architecture is the study of internal working, structuring, and implementation of a computer system.</a:t>
            </a:r>
            <a:endParaRPr lang="en-US" dirty="0">
              <a:solidFill>
                <a:schemeClr val="tx1"/>
              </a:solidFill>
              <a:latin typeface="Calibri" panose="020F0502020204030204" charset="0"/>
              <a:cs typeface="Calibri" panose="020F0502020204030204" charset="0"/>
            </a:endParaRPr>
          </a:p>
          <a:p>
            <a:r>
              <a:rPr lang="en-US" dirty="0">
                <a:solidFill>
                  <a:schemeClr val="tx1"/>
                </a:solidFill>
                <a:latin typeface="Calibri" panose="020F0502020204030204" charset="0"/>
                <a:cs typeface="Calibri" panose="020F0502020204030204" charset="0"/>
              </a:rPr>
              <a:t>The four main structural components of a computer are:</a:t>
            </a:r>
            <a:endParaRPr lang="en-US" dirty="0">
              <a:solidFill>
                <a:schemeClr val="tx1"/>
              </a:solidFill>
              <a:latin typeface="Calibri" panose="020F0502020204030204" charset="0"/>
              <a:cs typeface="Calibri" panose="020F0502020204030204" charset="0"/>
            </a:endParaRPr>
          </a:p>
          <a:p>
            <a:pPr marL="400050" indent="-400050">
              <a:buFont typeface="+mj-lt"/>
              <a:buAutoNum type="romanLcPeriod"/>
            </a:pPr>
            <a:r>
              <a:rPr lang="en-US" dirty="0">
                <a:solidFill>
                  <a:schemeClr val="tx1"/>
                </a:solidFill>
                <a:latin typeface="Calibri" panose="020F0502020204030204" charset="0"/>
                <a:cs typeface="Calibri" panose="020F0502020204030204" charset="0"/>
              </a:rPr>
              <a:t>		</a:t>
            </a:r>
            <a:r>
              <a:rPr lang="en-US" b="1" dirty="0">
                <a:solidFill>
                  <a:schemeClr val="tx1"/>
                </a:solidFill>
                <a:latin typeface="Calibri" panose="020F0502020204030204" charset="0"/>
                <a:cs typeface="Calibri" panose="020F0502020204030204" charset="0"/>
              </a:rPr>
              <a:t>Central processing unit (CPU): </a:t>
            </a:r>
            <a:r>
              <a:rPr lang="en-US" dirty="0">
                <a:solidFill>
                  <a:schemeClr val="tx1"/>
                </a:solidFill>
                <a:latin typeface="Calibri" panose="020F0502020204030204" charset="0"/>
                <a:cs typeface="Calibri" panose="020F0502020204030204" charset="0"/>
              </a:rPr>
              <a:t>Controls the operation of the computer and performs its data 			processing functions; often simply referred to as processor.</a:t>
            </a:r>
            <a:endParaRPr lang="en-US" dirty="0">
              <a:solidFill>
                <a:schemeClr val="tx1"/>
              </a:solidFill>
              <a:latin typeface="Calibri" panose="020F0502020204030204" charset="0"/>
              <a:cs typeface="Calibri" panose="020F0502020204030204" charset="0"/>
            </a:endParaRPr>
          </a:p>
          <a:p>
            <a:pPr marL="400050" indent="-400050">
              <a:buFont typeface="+mj-lt"/>
              <a:buAutoNum type="romanLcPeriod"/>
            </a:pPr>
            <a:r>
              <a:rPr lang="en-US" dirty="0">
                <a:solidFill>
                  <a:schemeClr val="tx1"/>
                </a:solidFill>
                <a:latin typeface="Calibri" panose="020F0502020204030204" charset="0"/>
                <a:cs typeface="Calibri" panose="020F0502020204030204" charset="0"/>
              </a:rPr>
              <a:t>		</a:t>
            </a:r>
            <a:r>
              <a:rPr lang="en-US" b="1" dirty="0">
                <a:solidFill>
                  <a:schemeClr val="tx1"/>
                </a:solidFill>
                <a:latin typeface="Calibri" panose="020F0502020204030204" charset="0"/>
                <a:cs typeface="Calibri" panose="020F0502020204030204" charset="0"/>
              </a:rPr>
              <a:t>Main memory: </a:t>
            </a:r>
            <a:r>
              <a:rPr lang="en-US" dirty="0">
                <a:solidFill>
                  <a:schemeClr val="tx1"/>
                </a:solidFill>
                <a:latin typeface="Calibri" panose="020F0502020204030204" charset="0"/>
                <a:cs typeface="Calibri" panose="020F0502020204030204" charset="0"/>
              </a:rPr>
              <a:t>Stores data.</a:t>
            </a:r>
            <a:endParaRPr lang="en-US" dirty="0">
              <a:solidFill>
                <a:schemeClr val="tx1"/>
              </a:solidFill>
              <a:latin typeface="Calibri" panose="020F0502020204030204" charset="0"/>
              <a:cs typeface="Calibri" panose="020F0502020204030204" charset="0"/>
            </a:endParaRPr>
          </a:p>
          <a:p>
            <a:pPr marL="400050" indent="-400050">
              <a:buFont typeface="+mj-lt"/>
              <a:buAutoNum type="romanLcPeriod"/>
            </a:pPr>
            <a:r>
              <a:rPr lang="en-US" dirty="0">
                <a:solidFill>
                  <a:schemeClr val="tx1"/>
                </a:solidFill>
                <a:latin typeface="Calibri" panose="020F0502020204030204" charset="0"/>
                <a:cs typeface="Calibri" panose="020F0502020204030204" charset="0"/>
              </a:rPr>
              <a:t>		</a:t>
            </a:r>
            <a:r>
              <a:rPr lang="en-US" b="1" dirty="0">
                <a:solidFill>
                  <a:schemeClr val="tx1"/>
                </a:solidFill>
                <a:latin typeface="Calibri" panose="020F0502020204030204" charset="0"/>
                <a:cs typeface="Calibri" panose="020F0502020204030204" charset="0"/>
              </a:rPr>
              <a:t>I/O:</a:t>
            </a:r>
            <a:r>
              <a:rPr lang="en-US" dirty="0">
                <a:solidFill>
                  <a:schemeClr val="tx1"/>
                </a:solidFill>
                <a:latin typeface="Calibri" panose="020F0502020204030204" charset="0"/>
                <a:cs typeface="Calibri" panose="020F0502020204030204" charset="0"/>
              </a:rPr>
              <a:t> Moves data between the computer and its external 	environment.</a:t>
            </a:r>
            <a:endParaRPr lang="en-US" dirty="0">
              <a:solidFill>
                <a:schemeClr val="tx1"/>
              </a:solidFill>
              <a:latin typeface="Calibri" panose="020F0502020204030204" charset="0"/>
              <a:cs typeface="Calibri" panose="020F0502020204030204" charset="0"/>
            </a:endParaRPr>
          </a:p>
          <a:p>
            <a:pPr marL="400050" indent="-400050">
              <a:buFont typeface="+mj-lt"/>
              <a:buAutoNum type="romanLcPeriod"/>
            </a:pPr>
            <a:r>
              <a:rPr lang="en-US" dirty="0">
                <a:solidFill>
                  <a:schemeClr val="tx1"/>
                </a:solidFill>
                <a:latin typeface="Calibri" panose="020F0502020204030204" charset="0"/>
                <a:cs typeface="Calibri" panose="020F0502020204030204" charset="0"/>
              </a:rPr>
              <a:t>		</a:t>
            </a:r>
            <a:r>
              <a:rPr lang="en-US" b="1" dirty="0">
                <a:solidFill>
                  <a:schemeClr val="tx1"/>
                </a:solidFill>
                <a:latin typeface="Calibri" panose="020F0502020204030204" charset="0"/>
                <a:cs typeface="Calibri" panose="020F0502020204030204" charset="0"/>
              </a:rPr>
              <a:t>System interconnection: </a:t>
            </a:r>
            <a:r>
              <a:rPr lang="en-US" dirty="0">
                <a:solidFill>
                  <a:schemeClr val="tx1"/>
                </a:solidFill>
                <a:latin typeface="Calibri" panose="020F0502020204030204" charset="0"/>
                <a:cs typeface="Calibri" panose="020F0502020204030204" charset="0"/>
              </a:rPr>
              <a:t>Some mechanism that provides for communication among CPU, main 		memory, and I/O. A common name of system interconnection is system bus, consisting of a 			number of conducting wires to which all the other components are attached.</a:t>
            </a:r>
            <a:endParaRPr lang="en-US" dirty="0">
              <a:solidFill>
                <a:schemeClr val="tx1"/>
              </a:solidFill>
              <a:latin typeface="Calibri" panose="020F0502020204030204" charset="0"/>
              <a:cs typeface="Calibri" panose="020F0502020204030204" charset="0"/>
            </a:endParaRPr>
          </a:p>
          <a:p>
            <a:pPr marL="0" indent="0">
              <a:buNone/>
            </a:pPr>
            <a:endParaRPr lang="en-US" dirty="0">
              <a:solidFill>
                <a:schemeClr val="tx1"/>
              </a:solidFill>
              <a:latin typeface="Calibri" panose="020F0502020204030204" charset="0"/>
              <a:cs typeface="Calibri" panose="020F0502020204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13482" y="219166"/>
            <a:ext cx="9996640" cy="562712"/>
          </a:xfrm>
        </p:spPr>
        <p:txBody>
          <a:bodyPr>
            <a:noAutofit/>
          </a:bodyPr>
          <a:lstStyle/>
          <a:p>
            <a:r>
              <a:rPr lang="en-US" sz="2800" dirty="0">
                <a:solidFill>
                  <a:srgbClr val="FF0000"/>
                </a:solidFill>
                <a:effectLst>
                  <a:outerShdw blurRad="38100" dist="38100" dir="2700000" algn="tl">
                    <a:srgbClr val="000000">
                      <a:alpha val="43137"/>
                    </a:srgbClr>
                  </a:outerShdw>
                </a:effectLst>
              </a:rPr>
              <a:t>Basic Computer Model and different units of Computer</a:t>
            </a:r>
            <a:br>
              <a:rPr lang="en-US" sz="2800" dirty="0">
                <a:solidFill>
                  <a:srgbClr val="FF0000"/>
                </a:solidFill>
                <a:effectLst>
                  <a:outerShdw blurRad="38100" dist="38100" dir="2700000" algn="tl">
                    <a:srgbClr val="000000">
                      <a:alpha val="43137"/>
                    </a:srgbClr>
                  </a:outerShdw>
                </a:effectLst>
              </a:rPr>
            </a:br>
            <a:br>
              <a:rPr lang="en-US" sz="2800" dirty="0">
                <a:solidFill>
                  <a:srgbClr val="FF0000"/>
                </a:solidFill>
                <a:effectLst>
                  <a:outerShdw blurRad="38100" dist="38100" dir="2700000" algn="tl">
                    <a:srgbClr val="000000">
                      <a:alpha val="43137"/>
                    </a:srgbClr>
                  </a:outerShdw>
                </a:effectLst>
              </a:rPr>
            </a:br>
            <a:br>
              <a:rPr lang="en-US" sz="1800" dirty="0">
                <a:solidFill>
                  <a:schemeClr val="tx1"/>
                </a:solidFill>
                <a:effectLst>
                  <a:outerShdw blurRad="38100" dist="38100" dir="2700000" algn="tl">
                    <a:srgbClr val="000000">
                      <a:alpha val="43137"/>
                    </a:srgbClr>
                  </a:outerShdw>
                </a:effectLst>
              </a:rPr>
            </a:br>
            <a:endParaRPr lang="en-US" sz="1800" dirty="0">
              <a:solidFill>
                <a:schemeClr val="tx1"/>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1"/>
          <a:stretch>
            <a:fillRect/>
          </a:stretch>
        </p:blipFill>
        <p:spPr>
          <a:xfrm>
            <a:off x="1272208" y="4441456"/>
            <a:ext cx="2873829" cy="1213805"/>
          </a:xfrm>
        </p:spPr>
      </p:pic>
      <p:pic>
        <p:nvPicPr>
          <p:cNvPr id="2" name="Picture 1"/>
          <p:cNvPicPr>
            <a:picLocks noChangeAspect="1"/>
          </p:cNvPicPr>
          <p:nvPr/>
        </p:nvPicPr>
        <p:blipFill>
          <a:blip r:embed="rId2"/>
          <a:stretch>
            <a:fillRect/>
          </a:stretch>
        </p:blipFill>
        <p:spPr>
          <a:xfrm>
            <a:off x="6096000" y="1859238"/>
            <a:ext cx="5857461" cy="4130745"/>
          </a:xfrm>
          <a:prstGeom prst="rect">
            <a:avLst/>
          </a:prstGeom>
        </p:spPr>
      </p:pic>
      <p:sp>
        <p:nvSpPr>
          <p:cNvPr id="8" name="TextBox 7"/>
          <p:cNvSpPr txBox="1"/>
          <p:nvPr/>
        </p:nvSpPr>
        <p:spPr>
          <a:xfrm>
            <a:off x="1272208" y="1513642"/>
            <a:ext cx="6096000" cy="2031325"/>
          </a:xfrm>
          <a:prstGeom prst="rect">
            <a:avLst/>
          </a:prstGeom>
          <a:noFill/>
        </p:spPr>
        <p:txBody>
          <a:bodyPr wrap="square">
            <a:spAutoFit/>
          </a:bodyPr>
          <a:lstStyle/>
          <a:p>
            <a:r>
              <a:rPr lang="en-US" dirty="0"/>
              <a:t>The model of a computer can be described by four basic units in high level abstraction. These basic units</a:t>
            </a:r>
            <a:endParaRPr lang="en-US" dirty="0"/>
          </a:p>
          <a:p>
            <a:r>
              <a:rPr lang="en-US" dirty="0"/>
              <a:t>are:</a:t>
            </a:r>
            <a:endParaRPr lang="en-US" dirty="0"/>
          </a:p>
          <a:p>
            <a:pPr marL="400050" indent="-400050">
              <a:buFont typeface="+mj-lt"/>
              <a:buAutoNum type="romanLcPeriod"/>
            </a:pPr>
            <a:r>
              <a:rPr lang="en-US" dirty="0"/>
              <a:t>Central Processor Unit</a:t>
            </a:r>
            <a:endParaRPr lang="en-US" dirty="0"/>
          </a:p>
          <a:p>
            <a:pPr marL="400050" indent="-400050">
              <a:buFont typeface="+mj-lt"/>
              <a:buAutoNum type="romanLcPeriod"/>
            </a:pPr>
            <a:r>
              <a:rPr lang="en-US" dirty="0"/>
              <a:t>Input Unit</a:t>
            </a:r>
            <a:endParaRPr lang="en-US" dirty="0"/>
          </a:p>
          <a:p>
            <a:pPr marL="400050" indent="-400050">
              <a:buFont typeface="+mj-lt"/>
              <a:buAutoNum type="romanLcPeriod"/>
            </a:pPr>
            <a:r>
              <a:rPr lang="en-US" dirty="0"/>
              <a:t>Output Unit</a:t>
            </a:r>
            <a:endParaRPr lang="en-US" dirty="0"/>
          </a:p>
          <a:p>
            <a:pPr marL="400050" indent="-400050">
              <a:buFont typeface="+mj-lt"/>
              <a:buAutoNum type="romanLcPeriod"/>
            </a:pPr>
            <a:r>
              <a:rPr lang="en-US" dirty="0"/>
              <a:t>Memory Unit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13482" y="219166"/>
            <a:ext cx="9996640" cy="562712"/>
          </a:xfrm>
        </p:spPr>
        <p:txBody>
          <a:bodyPr>
            <a:noAutofit/>
          </a:bodyPr>
          <a:lstStyle/>
          <a:p>
            <a:r>
              <a:rPr lang="en-US" sz="2800" dirty="0">
                <a:solidFill>
                  <a:srgbClr val="FF0000"/>
                </a:solidFill>
                <a:effectLst>
                  <a:outerShdw blurRad="38100" dist="38100" dir="2700000" algn="tl">
                    <a:srgbClr val="000000">
                      <a:alpha val="43137"/>
                    </a:srgbClr>
                  </a:outerShdw>
                </a:effectLst>
              </a:rPr>
              <a:t>Basic Computer Model and different units of Computer</a:t>
            </a:r>
            <a:br>
              <a:rPr lang="en-US" sz="2800" dirty="0">
                <a:solidFill>
                  <a:srgbClr val="FF0000"/>
                </a:solidFill>
                <a:effectLst>
                  <a:outerShdw blurRad="38100" dist="38100" dir="2700000" algn="tl">
                    <a:srgbClr val="000000">
                      <a:alpha val="43137"/>
                    </a:srgbClr>
                  </a:outerShdw>
                </a:effectLst>
              </a:rPr>
            </a:br>
            <a:br>
              <a:rPr lang="en-US" sz="2800" dirty="0">
                <a:solidFill>
                  <a:srgbClr val="FF0000"/>
                </a:solidFill>
                <a:effectLst>
                  <a:outerShdw blurRad="38100" dist="38100" dir="2700000" algn="tl">
                    <a:srgbClr val="000000">
                      <a:alpha val="43137"/>
                    </a:srgbClr>
                  </a:outerShdw>
                </a:effectLst>
              </a:rPr>
            </a:br>
            <a:br>
              <a:rPr lang="en-US" sz="2800" dirty="0">
                <a:solidFill>
                  <a:srgbClr val="FF0000"/>
                </a:solidFill>
                <a:effectLst>
                  <a:outerShdw blurRad="38100" dist="38100" dir="2700000" algn="tl">
                    <a:srgbClr val="000000">
                      <a:alpha val="43137"/>
                    </a:srgbClr>
                  </a:outerShdw>
                </a:effectLst>
              </a:rPr>
            </a:br>
            <a:endParaRPr lang="en-US" sz="2800" dirty="0">
              <a:solidFill>
                <a:srgbClr val="FF0000"/>
              </a:solidFill>
              <a:effectLst>
                <a:outerShdw blurRad="38100" dist="38100" dir="2700000" algn="tl">
                  <a:srgbClr val="000000">
                    <a:alpha val="43137"/>
                  </a:srgbClr>
                </a:outerShdw>
              </a:effectLst>
            </a:endParaRPr>
          </a:p>
        </p:txBody>
      </p:sp>
      <p:sp>
        <p:nvSpPr>
          <p:cNvPr id="6" name="Content Placeholder 5"/>
          <p:cNvSpPr>
            <a:spLocks noGrp="1"/>
          </p:cNvSpPr>
          <p:nvPr>
            <p:ph idx="1"/>
          </p:nvPr>
        </p:nvSpPr>
        <p:spPr>
          <a:xfrm>
            <a:off x="1656522" y="1272208"/>
            <a:ext cx="9753600" cy="5585792"/>
          </a:xfrm>
        </p:spPr>
        <p:txBody>
          <a:bodyPr>
            <a:normAutofit fontScale="85000" lnSpcReduction="20000"/>
          </a:bodyPr>
          <a:lstStyle/>
          <a:p>
            <a:pPr marL="0" indent="0">
              <a:buNone/>
            </a:pPr>
            <a:r>
              <a:rPr lang="en-US" b="1" dirty="0">
                <a:solidFill>
                  <a:schemeClr val="tx1"/>
                </a:solidFill>
                <a:latin typeface="Calibri" panose="020F0502020204030204" charset="0"/>
                <a:cs typeface="Calibri" panose="020F0502020204030204" charset="0"/>
              </a:rPr>
              <a:t>Central Processing Unit [CPU] :</a:t>
            </a:r>
            <a:endParaRPr lang="en-US" b="1" dirty="0">
              <a:solidFill>
                <a:schemeClr val="tx1"/>
              </a:solidFill>
              <a:latin typeface="Calibri" panose="020F0502020204030204" charset="0"/>
              <a:cs typeface="Calibri" panose="020F0502020204030204" charset="0"/>
            </a:endParaRPr>
          </a:p>
          <a:p>
            <a:r>
              <a:rPr lang="en-US" dirty="0">
                <a:solidFill>
                  <a:schemeClr val="tx1"/>
                </a:solidFill>
                <a:latin typeface="Calibri" panose="020F0502020204030204" charset="0"/>
                <a:cs typeface="Calibri" panose="020F0502020204030204" charset="0"/>
              </a:rPr>
              <a:t>The “brain” of the machine that is responsible for carrying out computational task. It contains</a:t>
            </a:r>
            <a:endParaRPr lang="en-US" dirty="0">
              <a:solidFill>
                <a:schemeClr val="tx1"/>
              </a:solidFill>
              <a:latin typeface="Calibri" panose="020F0502020204030204" charset="0"/>
              <a:cs typeface="Calibri" panose="020F0502020204030204" charset="0"/>
            </a:endParaRPr>
          </a:p>
          <a:p>
            <a:pPr marL="0" indent="0">
              <a:buNone/>
            </a:pPr>
            <a:r>
              <a:rPr lang="en-US" dirty="0">
                <a:solidFill>
                  <a:schemeClr val="tx1"/>
                </a:solidFill>
                <a:latin typeface="Calibri" panose="020F0502020204030204" charset="0"/>
                <a:cs typeface="Calibri" panose="020F0502020204030204" charset="0"/>
              </a:rPr>
              <a:t>ALU, CU, Registers</a:t>
            </a:r>
            <a:endParaRPr lang="en-US" dirty="0">
              <a:solidFill>
                <a:schemeClr val="tx1"/>
              </a:solidFill>
              <a:latin typeface="Calibri" panose="020F0502020204030204" charset="0"/>
              <a:cs typeface="Calibri" panose="020F0502020204030204" charset="0"/>
            </a:endParaRPr>
          </a:p>
          <a:p>
            <a:r>
              <a:rPr lang="en-US" dirty="0">
                <a:solidFill>
                  <a:schemeClr val="tx1"/>
                </a:solidFill>
                <a:latin typeface="Calibri" panose="020F0502020204030204" charset="0"/>
                <a:cs typeface="Calibri" panose="020F0502020204030204" charset="0"/>
              </a:rPr>
              <a:t>Central processing unit shortly referred to as Processor consists of two basic blocks :</a:t>
            </a:r>
            <a:endParaRPr lang="en-US" dirty="0">
              <a:solidFill>
                <a:schemeClr val="tx1"/>
              </a:solidFill>
              <a:latin typeface="Calibri" panose="020F0502020204030204" charset="0"/>
              <a:cs typeface="Calibri" panose="020F0502020204030204" charset="0"/>
            </a:endParaRPr>
          </a:p>
          <a:p>
            <a:pPr marL="400050" indent="-400050">
              <a:buFont typeface="+mj-lt"/>
              <a:buAutoNum type="romanLcPeriod"/>
            </a:pPr>
            <a:r>
              <a:rPr lang="en-US" dirty="0">
                <a:solidFill>
                  <a:srgbClr val="FF0000"/>
                </a:solidFill>
                <a:latin typeface="Calibri" panose="020F0502020204030204" charset="0"/>
                <a:cs typeface="Calibri" panose="020F0502020204030204" charset="0"/>
              </a:rPr>
              <a:t>The program control unit </a:t>
            </a:r>
            <a:r>
              <a:rPr lang="en-US" dirty="0">
                <a:solidFill>
                  <a:schemeClr val="tx1"/>
                </a:solidFill>
                <a:latin typeface="Calibri" panose="020F0502020204030204" charset="0"/>
                <a:cs typeface="Calibri" panose="020F0502020204030204" charset="0"/>
              </a:rPr>
              <a:t>has a set of registers and control circuit to generate control signals.</a:t>
            </a:r>
            <a:endParaRPr lang="en-US" dirty="0">
              <a:solidFill>
                <a:schemeClr val="tx1"/>
              </a:solidFill>
              <a:latin typeface="Calibri" panose="020F0502020204030204" charset="0"/>
              <a:cs typeface="Calibri" panose="020F0502020204030204" charset="0"/>
            </a:endParaRPr>
          </a:p>
          <a:p>
            <a:pPr marL="400050" indent="-400050">
              <a:buFont typeface="+mj-lt"/>
              <a:buAutoNum type="romanLcPeriod"/>
            </a:pPr>
            <a:r>
              <a:rPr lang="en-US" dirty="0">
                <a:solidFill>
                  <a:srgbClr val="FF0000"/>
                </a:solidFill>
                <a:latin typeface="Calibri" panose="020F0502020204030204" charset="0"/>
                <a:cs typeface="Calibri" panose="020F0502020204030204" charset="0"/>
              </a:rPr>
              <a:t>The execution unit or data processing unit</a:t>
            </a:r>
            <a:r>
              <a:rPr lang="en-US" dirty="0">
                <a:solidFill>
                  <a:schemeClr val="tx1"/>
                </a:solidFill>
                <a:latin typeface="Calibri" panose="020F0502020204030204" charset="0"/>
                <a:cs typeface="Calibri" panose="020F0502020204030204" charset="0"/>
              </a:rPr>
              <a:t> contains a set of registers for storing data and an Arithmetic and Logic Unit (ALU) for execution of arithmetic and logical operations.</a:t>
            </a:r>
            <a:endParaRPr lang="en-US" dirty="0">
              <a:solidFill>
                <a:schemeClr val="tx1"/>
              </a:solidFill>
              <a:latin typeface="Calibri" panose="020F0502020204030204" charset="0"/>
              <a:cs typeface="Calibri" panose="020F0502020204030204" charset="0"/>
            </a:endParaRPr>
          </a:p>
          <a:p>
            <a:r>
              <a:rPr lang="en-US" dirty="0">
                <a:solidFill>
                  <a:schemeClr val="tx1"/>
                </a:solidFill>
                <a:latin typeface="Calibri" panose="020F0502020204030204" charset="0"/>
                <a:cs typeface="Calibri" panose="020F0502020204030204" charset="0"/>
              </a:rPr>
              <a:t>Major components of  a processor are :</a:t>
            </a:r>
            <a:endParaRPr lang="en-US" dirty="0">
              <a:solidFill>
                <a:schemeClr val="tx1"/>
              </a:solidFill>
              <a:latin typeface="Calibri" panose="020F0502020204030204" charset="0"/>
              <a:cs typeface="Calibri" panose="020F0502020204030204" charset="0"/>
            </a:endParaRPr>
          </a:p>
          <a:p>
            <a:pPr marL="400050" indent="-400050">
              <a:buFont typeface="+mj-lt"/>
              <a:buAutoNum type="romanLcPeriod"/>
            </a:pPr>
            <a:r>
              <a:rPr lang="en-US" dirty="0">
                <a:solidFill>
                  <a:srgbClr val="FF0000"/>
                </a:solidFill>
                <a:latin typeface="Calibri" panose="020F0502020204030204" charset="0"/>
                <a:cs typeface="Calibri" panose="020F0502020204030204" charset="0"/>
              </a:rPr>
              <a:t>Control Unit: </a:t>
            </a:r>
            <a:r>
              <a:rPr lang="en-US" dirty="0">
                <a:solidFill>
                  <a:schemeClr val="tx1"/>
                </a:solidFill>
                <a:latin typeface="Calibri" panose="020F0502020204030204" charset="0"/>
                <a:cs typeface="Calibri" panose="020F0502020204030204" charset="0"/>
              </a:rPr>
              <a:t>Provides control signals for the operation and coordination of all processor components</a:t>
            </a:r>
            <a:endParaRPr lang="en-US" dirty="0">
              <a:solidFill>
                <a:schemeClr val="tx1"/>
              </a:solidFill>
              <a:latin typeface="Calibri" panose="020F0502020204030204" charset="0"/>
              <a:cs typeface="Calibri" panose="020F0502020204030204" charset="0"/>
            </a:endParaRPr>
          </a:p>
          <a:p>
            <a:pPr marL="400050" indent="-400050">
              <a:buFont typeface="+mj-lt"/>
              <a:buAutoNum type="romanLcPeriod"/>
            </a:pPr>
            <a:r>
              <a:rPr lang="en-US" dirty="0">
                <a:solidFill>
                  <a:srgbClr val="FF0000"/>
                </a:solidFill>
                <a:latin typeface="Calibri" panose="020F0502020204030204" charset="0"/>
                <a:cs typeface="Calibri" panose="020F0502020204030204" charset="0"/>
              </a:rPr>
              <a:t>ALU:</a:t>
            </a:r>
            <a:r>
              <a:rPr lang="en-US" dirty="0">
                <a:solidFill>
                  <a:schemeClr val="tx1"/>
                </a:solidFill>
                <a:latin typeface="Calibri" panose="020F0502020204030204" charset="0"/>
                <a:cs typeface="Calibri" panose="020F0502020204030204" charset="0"/>
              </a:rPr>
              <a:t>  Arithmetic logic unit -This is the part of the CPU that executes individual instructions involving data (operands).</a:t>
            </a:r>
            <a:endParaRPr lang="en-US" dirty="0">
              <a:solidFill>
                <a:schemeClr val="tx1"/>
              </a:solidFill>
              <a:latin typeface="Calibri" panose="020F0502020204030204" charset="0"/>
              <a:cs typeface="Calibri" panose="020F0502020204030204" charset="0"/>
            </a:endParaRPr>
          </a:p>
          <a:p>
            <a:pPr marL="400050" indent="-400050">
              <a:buFont typeface="+mj-lt"/>
              <a:buAutoNum type="romanLcPeriod"/>
            </a:pPr>
            <a:r>
              <a:rPr lang="en-US" dirty="0">
                <a:solidFill>
                  <a:srgbClr val="FF0000"/>
                </a:solidFill>
                <a:latin typeface="Calibri" panose="020F0502020204030204" charset="0"/>
                <a:cs typeface="Calibri" panose="020F0502020204030204" charset="0"/>
              </a:rPr>
              <a:t>Register:</a:t>
            </a:r>
            <a:r>
              <a:rPr lang="en-US" dirty="0">
                <a:solidFill>
                  <a:schemeClr val="tx1"/>
                </a:solidFill>
                <a:latin typeface="Calibri" panose="020F0502020204030204" charset="0"/>
                <a:cs typeface="Calibri" panose="020F0502020204030204" charset="0"/>
              </a:rPr>
              <a:t> High-speed memory units within the CPU which holds a fixed amount of data. Registers of most current systems hold 64 bits or 8 bytes of data.</a:t>
            </a:r>
            <a:endParaRPr lang="en-US" dirty="0">
              <a:solidFill>
                <a:schemeClr val="tx1"/>
              </a:solidFill>
              <a:latin typeface="Calibri" panose="020F0502020204030204" charset="0"/>
              <a:cs typeface="Calibri" panose="020F0502020204030204" charset="0"/>
            </a:endParaRPr>
          </a:p>
          <a:p>
            <a:pPr marL="400050" indent="-400050">
              <a:buFont typeface="+mj-lt"/>
              <a:buAutoNum type="romanLcPeriod"/>
            </a:pPr>
            <a:r>
              <a:rPr lang="en-US" dirty="0">
                <a:solidFill>
                  <a:srgbClr val="FF0000"/>
                </a:solidFill>
                <a:latin typeface="Calibri" panose="020F0502020204030204" charset="0"/>
                <a:cs typeface="Calibri" panose="020F0502020204030204" charset="0"/>
              </a:rPr>
              <a:t>PC:</a:t>
            </a:r>
            <a:r>
              <a:rPr lang="en-US" dirty="0">
                <a:solidFill>
                  <a:schemeClr val="tx1"/>
                </a:solidFill>
                <a:latin typeface="Calibri" panose="020F0502020204030204" charset="0"/>
                <a:cs typeface="Calibri" panose="020F0502020204030204" charset="0"/>
              </a:rPr>
              <a:t> Program counter - Also called the instruction pointer, is a register which holds the memory address of the next instruction to be executed.</a:t>
            </a:r>
            <a:endParaRPr lang="en-US" dirty="0">
              <a:solidFill>
                <a:schemeClr val="tx1"/>
              </a:solidFill>
              <a:latin typeface="Calibri" panose="020F0502020204030204" charset="0"/>
              <a:cs typeface="Calibri" panose="020F0502020204030204" charset="0"/>
            </a:endParaRPr>
          </a:p>
          <a:p>
            <a:pPr marL="400050" indent="-400050">
              <a:buFont typeface="+mj-lt"/>
              <a:buAutoNum type="romanLcPeriod"/>
            </a:pPr>
            <a:r>
              <a:rPr lang="en-US" dirty="0">
                <a:solidFill>
                  <a:srgbClr val="FF0000"/>
                </a:solidFill>
                <a:latin typeface="Calibri" panose="020F0502020204030204" charset="0"/>
                <a:cs typeface="Calibri" panose="020F0502020204030204" charset="0"/>
              </a:rPr>
              <a:t>IR: </a:t>
            </a:r>
            <a:r>
              <a:rPr lang="en-US" dirty="0">
                <a:solidFill>
                  <a:schemeClr val="tx1"/>
                </a:solidFill>
                <a:latin typeface="Calibri" panose="020F0502020204030204" charset="0"/>
                <a:cs typeface="Calibri" panose="020F0502020204030204" charset="0"/>
              </a:rPr>
              <a:t>Instruction register - A register which holds the current instruction being executed.</a:t>
            </a:r>
            <a:endParaRPr lang="en-US" dirty="0">
              <a:solidFill>
                <a:schemeClr val="tx1"/>
              </a:solidFill>
              <a:latin typeface="Calibri" panose="020F0502020204030204" charset="0"/>
              <a:cs typeface="Calibri" panose="020F0502020204030204" charset="0"/>
            </a:endParaRPr>
          </a:p>
          <a:p>
            <a:pPr marL="400050" indent="-400050">
              <a:buFont typeface="+mj-lt"/>
              <a:buAutoNum type="romanLcPeriod"/>
            </a:pPr>
            <a:r>
              <a:rPr lang="en-US" dirty="0">
                <a:solidFill>
                  <a:srgbClr val="FF0000"/>
                </a:solidFill>
                <a:latin typeface="Calibri" panose="020F0502020204030204" charset="0"/>
                <a:cs typeface="Calibri" panose="020F0502020204030204" charset="0"/>
              </a:rPr>
              <a:t>Acc:</a:t>
            </a:r>
            <a:r>
              <a:rPr lang="en-US" dirty="0">
                <a:solidFill>
                  <a:schemeClr val="tx1"/>
                </a:solidFill>
                <a:latin typeface="Calibri" panose="020F0502020204030204" charset="0"/>
                <a:cs typeface="Calibri" panose="020F0502020204030204" charset="0"/>
              </a:rPr>
              <a:t> Accumulator  - A register designated to hold the result of an operation performed by the ALU.</a:t>
            </a:r>
            <a:endParaRPr lang="en-US" dirty="0">
              <a:solidFill>
                <a:schemeClr val="tx1"/>
              </a:solidFill>
              <a:latin typeface="Calibri" panose="020F0502020204030204" charset="0"/>
              <a:cs typeface="Calibri" panose="020F0502020204030204" charset="0"/>
            </a:endParaRPr>
          </a:p>
          <a:p>
            <a:pPr marL="400050" indent="-400050">
              <a:buFont typeface="+mj-lt"/>
              <a:buAutoNum type="romanLcPeriod"/>
            </a:pPr>
            <a:r>
              <a:rPr lang="en-US" dirty="0">
                <a:solidFill>
                  <a:srgbClr val="FF0000"/>
                </a:solidFill>
                <a:latin typeface="Calibri" panose="020F0502020204030204" charset="0"/>
                <a:cs typeface="Calibri" panose="020F0502020204030204" charset="0"/>
              </a:rPr>
              <a:t>Busses:</a:t>
            </a:r>
            <a:r>
              <a:rPr lang="en-US" dirty="0">
                <a:solidFill>
                  <a:schemeClr val="tx1"/>
                </a:solidFill>
                <a:latin typeface="Calibri" panose="020F0502020204030204" charset="0"/>
                <a:cs typeface="Calibri" panose="020F0502020204030204" charset="0"/>
              </a:rPr>
              <a:t> Carries data, control signals and addresses between the processor components and other devices within the computer.</a:t>
            </a:r>
            <a:endParaRPr lang="en-US" dirty="0">
              <a:solidFill>
                <a:schemeClr val="tx1"/>
              </a:solidFill>
              <a:latin typeface="Calibri" panose="020F0502020204030204" charset="0"/>
              <a:cs typeface="Calibri" panose="020F0502020204030204" charset="0"/>
            </a:endParaRPr>
          </a:p>
          <a:p>
            <a:pPr marL="400050" indent="-400050">
              <a:buFont typeface="+mj-lt"/>
              <a:buAutoNum type="romanLcPeriod"/>
            </a:pPr>
            <a:r>
              <a:rPr lang="en-US" dirty="0">
                <a:solidFill>
                  <a:srgbClr val="FF0000"/>
                </a:solidFill>
                <a:latin typeface="Calibri" panose="020F0502020204030204" charset="0"/>
                <a:cs typeface="Calibri" panose="020F0502020204030204" charset="0"/>
              </a:rPr>
              <a:t>Clock: </a:t>
            </a:r>
            <a:r>
              <a:rPr lang="en-US" dirty="0">
                <a:solidFill>
                  <a:schemeClr val="tx1"/>
                </a:solidFill>
                <a:latin typeface="Calibri" panose="020F0502020204030204" charset="0"/>
                <a:cs typeface="Calibri" panose="020F0502020204030204" charset="0"/>
              </a:rPr>
              <a:t>synchronizes all the steps in fetching, decoding and executing instructions.</a:t>
            </a:r>
            <a:endParaRPr lang="en-US" dirty="0">
              <a:solidFill>
                <a:schemeClr val="tx1"/>
              </a:solidFill>
              <a:latin typeface="Calibri" panose="020F0502020204030204" charset="0"/>
              <a:cs typeface="Calibri" panose="020F0502020204030204" charset="0"/>
            </a:endParaRPr>
          </a:p>
          <a:p>
            <a:pPr marL="0" indent="0">
              <a:buNone/>
            </a:pPr>
            <a:endParaRPr lang="en-US" dirty="0">
              <a:solidFill>
                <a:schemeClr val="tx1"/>
              </a:solidFill>
              <a:latin typeface="Calibri" panose="020F0502020204030204" charset="0"/>
              <a:cs typeface="Calibri" panose="020F050202020403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13482" y="219166"/>
            <a:ext cx="9996640" cy="562712"/>
          </a:xfrm>
        </p:spPr>
        <p:txBody>
          <a:bodyPr>
            <a:noAutofit/>
          </a:bodyPr>
          <a:lstStyle/>
          <a:p>
            <a:r>
              <a:rPr lang="en-US" sz="2800" dirty="0">
                <a:solidFill>
                  <a:srgbClr val="FF0000"/>
                </a:solidFill>
                <a:effectLst>
                  <a:outerShdw blurRad="38100" dist="38100" dir="2700000" algn="tl">
                    <a:srgbClr val="000000">
                      <a:alpha val="43137"/>
                    </a:srgbClr>
                  </a:outerShdw>
                </a:effectLst>
              </a:rPr>
              <a:t>Basic Computer Model and different units of Computer</a:t>
            </a:r>
            <a:br>
              <a:rPr lang="en-US" sz="2800" dirty="0">
                <a:solidFill>
                  <a:srgbClr val="FF0000"/>
                </a:solidFill>
                <a:effectLst>
                  <a:outerShdw blurRad="38100" dist="38100" dir="2700000" algn="tl">
                    <a:srgbClr val="000000">
                      <a:alpha val="43137"/>
                    </a:srgbClr>
                  </a:outerShdw>
                </a:effectLst>
              </a:rPr>
            </a:br>
            <a:br>
              <a:rPr lang="en-US" sz="2800" dirty="0">
                <a:solidFill>
                  <a:srgbClr val="FF0000"/>
                </a:solidFill>
                <a:effectLst>
                  <a:outerShdw blurRad="38100" dist="38100" dir="2700000" algn="tl">
                    <a:srgbClr val="000000">
                      <a:alpha val="43137"/>
                    </a:srgbClr>
                  </a:outerShdw>
                </a:effectLst>
              </a:rPr>
            </a:br>
            <a:br>
              <a:rPr lang="en-US" sz="2800" dirty="0">
                <a:solidFill>
                  <a:srgbClr val="FF0000"/>
                </a:solidFill>
                <a:effectLst>
                  <a:outerShdw blurRad="38100" dist="38100" dir="2700000" algn="tl">
                    <a:srgbClr val="000000">
                      <a:alpha val="43137"/>
                    </a:srgbClr>
                  </a:outerShdw>
                </a:effectLst>
              </a:rPr>
            </a:br>
            <a:endParaRPr lang="en-US" sz="2800" dirty="0">
              <a:solidFill>
                <a:srgbClr val="FF0000"/>
              </a:solidFill>
              <a:effectLst>
                <a:outerShdw blurRad="38100" dist="38100" dir="2700000" algn="tl">
                  <a:srgbClr val="000000">
                    <a:alpha val="43137"/>
                  </a:srgbClr>
                </a:outerShdw>
              </a:effectLst>
            </a:endParaRPr>
          </a:p>
        </p:txBody>
      </p:sp>
      <p:sp>
        <p:nvSpPr>
          <p:cNvPr id="6" name="Content Placeholder 5"/>
          <p:cNvSpPr>
            <a:spLocks noGrp="1"/>
          </p:cNvSpPr>
          <p:nvPr>
            <p:ph idx="1"/>
          </p:nvPr>
        </p:nvSpPr>
        <p:spPr>
          <a:xfrm>
            <a:off x="1656522" y="1272208"/>
            <a:ext cx="9753600" cy="5366626"/>
          </a:xfrm>
        </p:spPr>
        <p:txBody>
          <a:bodyPr>
            <a:normAutofit lnSpcReduction="10000"/>
          </a:bodyPr>
          <a:lstStyle/>
          <a:p>
            <a:pPr marL="0" indent="0">
              <a:buNone/>
            </a:pPr>
            <a:r>
              <a:rPr lang="en-US" sz="2000" b="1" dirty="0">
                <a:solidFill>
                  <a:schemeClr val="tx1"/>
                </a:solidFill>
                <a:latin typeface="Calibri" panose="020F0502020204030204" charset="0"/>
                <a:cs typeface="Calibri" panose="020F0502020204030204" charset="0"/>
              </a:rPr>
              <a:t>Input Unit :</a:t>
            </a:r>
            <a:endParaRPr lang="en-US" sz="2000" b="1" dirty="0">
              <a:solidFill>
                <a:schemeClr val="tx1"/>
              </a:solidFill>
              <a:latin typeface="Calibri" panose="020F0502020204030204" charset="0"/>
              <a:cs typeface="Calibri" panose="020F0502020204030204" charset="0"/>
            </a:endParaRPr>
          </a:p>
          <a:p>
            <a:r>
              <a:rPr lang="en-US" sz="2000" dirty="0">
                <a:solidFill>
                  <a:schemeClr val="tx1"/>
                </a:solidFill>
                <a:latin typeface="Calibri" panose="020F0502020204030204" charset="0"/>
                <a:cs typeface="Calibri" panose="020F0502020204030204" charset="0"/>
              </a:rPr>
              <a:t>With the help of input unit data from outside can be supplied to the computer. </a:t>
            </a:r>
            <a:endParaRPr lang="en-US" sz="2000" dirty="0">
              <a:solidFill>
                <a:schemeClr val="tx1"/>
              </a:solidFill>
              <a:latin typeface="Calibri" panose="020F0502020204030204" charset="0"/>
              <a:cs typeface="Calibri" panose="020F0502020204030204" charset="0"/>
            </a:endParaRPr>
          </a:p>
          <a:p>
            <a:r>
              <a:rPr lang="en-US" sz="2000" dirty="0">
                <a:solidFill>
                  <a:schemeClr val="tx1"/>
                </a:solidFill>
                <a:latin typeface="Calibri" panose="020F0502020204030204" charset="0"/>
                <a:cs typeface="Calibri" panose="020F0502020204030204" charset="0"/>
              </a:rPr>
              <a:t>Program or data is read into main storage from input device or secondary storage under the control of CPU input instruction.</a:t>
            </a:r>
            <a:endParaRPr lang="en-US" sz="2000" dirty="0">
              <a:solidFill>
                <a:schemeClr val="tx1"/>
              </a:solidFill>
              <a:latin typeface="Calibri" panose="020F0502020204030204" charset="0"/>
              <a:cs typeface="Calibri" panose="020F0502020204030204" charset="0"/>
            </a:endParaRPr>
          </a:p>
          <a:p>
            <a:r>
              <a:rPr lang="en-US" sz="2000" dirty="0">
                <a:solidFill>
                  <a:schemeClr val="tx1"/>
                </a:solidFill>
                <a:latin typeface="Calibri" panose="020F0502020204030204" charset="0"/>
                <a:cs typeface="Calibri" panose="020F0502020204030204" charset="0"/>
              </a:rPr>
              <a:t>Converts the external world data to a binary format, which can be understood by CPU</a:t>
            </a:r>
            <a:endParaRPr lang="en-US" sz="2000" dirty="0">
              <a:solidFill>
                <a:schemeClr val="tx1"/>
              </a:solidFill>
              <a:latin typeface="Calibri" panose="020F0502020204030204" charset="0"/>
              <a:cs typeface="Calibri" panose="020F0502020204030204" charset="0"/>
            </a:endParaRPr>
          </a:p>
          <a:p>
            <a:r>
              <a:rPr lang="en-US" sz="2000" dirty="0">
                <a:solidFill>
                  <a:schemeClr val="tx1"/>
                </a:solidFill>
                <a:latin typeface="Calibri" panose="020F0502020204030204" charset="0"/>
                <a:cs typeface="Calibri" panose="020F0502020204030204" charset="0"/>
              </a:rPr>
              <a:t>Example of input devices: Keyboard, Mouse, Hard disk, Floppy disk, CD-ROM drive etc.</a:t>
            </a:r>
            <a:endParaRPr lang="en-US" sz="2000" dirty="0">
              <a:solidFill>
                <a:schemeClr val="tx1"/>
              </a:solidFill>
              <a:latin typeface="Calibri" panose="020F0502020204030204" charset="0"/>
              <a:cs typeface="Calibri" panose="020F0502020204030204" charset="0"/>
            </a:endParaRPr>
          </a:p>
          <a:p>
            <a:pPr marL="0" indent="0">
              <a:buNone/>
            </a:pPr>
            <a:endParaRPr lang="en-US" sz="2000" dirty="0">
              <a:solidFill>
                <a:schemeClr val="tx1"/>
              </a:solidFill>
              <a:latin typeface="Calibri" panose="020F0502020204030204" charset="0"/>
              <a:cs typeface="Calibri" panose="020F0502020204030204" charset="0"/>
            </a:endParaRPr>
          </a:p>
          <a:p>
            <a:pPr marL="0" indent="0">
              <a:buNone/>
            </a:pPr>
            <a:r>
              <a:rPr lang="en-US" sz="2000" b="1" dirty="0">
                <a:solidFill>
                  <a:schemeClr val="tx1"/>
                </a:solidFill>
                <a:latin typeface="Calibri" panose="020F0502020204030204" charset="0"/>
                <a:cs typeface="Calibri" panose="020F0502020204030204" charset="0"/>
              </a:rPr>
              <a:t>Output Unit :</a:t>
            </a:r>
            <a:endParaRPr lang="en-US" sz="2000" b="1" dirty="0">
              <a:solidFill>
                <a:schemeClr val="tx1"/>
              </a:solidFill>
              <a:latin typeface="Calibri" panose="020F0502020204030204" charset="0"/>
              <a:cs typeface="Calibri" panose="020F0502020204030204" charset="0"/>
            </a:endParaRPr>
          </a:p>
          <a:p>
            <a:r>
              <a:rPr lang="en-US" sz="2000" dirty="0">
                <a:solidFill>
                  <a:schemeClr val="tx1"/>
                </a:solidFill>
                <a:latin typeface="Calibri" panose="020F0502020204030204" charset="0"/>
                <a:cs typeface="Calibri" panose="020F0502020204030204" charset="0"/>
              </a:rPr>
              <a:t>With the help of output unit computer results can be provided to the user or it can be stored in storage device permanently for future use. </a:t>
            </a:r>
            <a:endParaRPr lang="en-US" sz="2000" dirty="0">
              <a:solidFill>
                <a:schemeClr val="tx1"/>
              </a:solidFill>
              <a:latin typeface="Calibri" panose="020F0502020204030204" charset="0"/>
              <a:cs typeface="Calibri" panose="020F0502020204030204" charset="0"/>
            </a:endParaRPr>
          </a:p>
          <a:p>
            <a:r>
              <a:rPr lang="en-US" sz="2000" dirty="0">
                <a:solidFill>
                  <a:schemeClr val="tx1"/>
                </a:solidFill>
                <a:latin typeface="Calibri" panose="020F0502020204030204" charset="0"/>
                <a:cs typeface="Calibri" panose="020F0502020204030204" charset="0"/>
              </a:rPr>
              <a:t>Output data from main storage go to output device under the control of CPU output instructions.</a:t>
            </a:r>
            <a:endParaRPr lang="en-US" sz="2000" dirty="0">
              <a:solidFill>
                <a:schemeClr val="tx1"/>
              </a:solidFill>
              <a:latin typeface="Calibri" panose="020F0502020204030204" charset="0"/>
              <a:cs typeface="Calibri" panose="020F0502020204030204" charset="0"/>
            </a:endParaRPr>
          </a:p>
          <a:p>
            <a:r>
              <a:rPr lang="en-US" sz="2000" dirty="0">
                <a:solidFill>
                  <a:schemeClr val="tx1"/>
                </a:solidFill>
                <a:latin typeface="Calibri" panose="020F0502020204030204" charset="0"/>
                <a:cs typeface="Calibri" panose="020F0502020204030204" charset="0"/>
              </a:rPr>
              <a:t>Converts the binary format data to a format that a common man can understand</a:t>
            </a:r>
            <a:endParaRPr lang="en-US" sz="2000" dirty="0">
              <a:solidFill>
                <a:schemeClr val="tx1"/>
              </a:solidFill>
              <a:latin typeface="Calibri" panose="020F0502020204030204" charset="0"/>
              <a:cs typeface="Calibri" panose="020F0502020204030204" charset="0"/>
            </a:endParaRPr>
          </a:p>
          <a:p>
            <a:pPr marL="0" indent="0">
              <a:buNone/>
            </a:pPr>
            <a:r>
              <a:rPr lang="en-US" sz="2000" dirty="0">
                <a:solidFill>
                  <a:schemeClr val="tx1"/>
                </a:solidFill>
                <a:latin typeface="Calibri" panose="020F0502020204030204" charset="0"/>
                <a:cs typeface="Calibri" panose="020F0502020204030204" charset="0"/>
              </a:rPr>
              <a:t>Example of output devices: Printer, Monitor, Plotter, Hard Disk, Floppy Disk etc.</a:t>
            </a:r>
            <a:endParaRPr lang="en-US" sz="2000" dirty="0">
              <a:solidFill>
                <a:schemeClr val="tx1"/>
              </a:solidFill>
              <a:latin typeface="Calibri" panose="020F0502020204030204" charset="0"/>
              <a:cs typeface="Calibri" panose="020F0502020204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13482" y="219166"/>
            <a:ext cx="9996640" cy="562712"/>
          </a:xfrm>
        </p:spPr>
        <p:txBody>
          <a:bodyPr>
            <a:noAutofit/>
          </a:bodyPr>
          <a:lstStyle/>
          <a:p>
            <a:r>
              <a:rPr lang="en-US" sz="2800" dirty="0">
                <a:solidFill>
                  <a:srgbClr val="FF0000"/>
                </a:solidFill>
                <a:effectLst>
                  <a:outerShdw blurRad="38100" dist="38100" dir="2700000" algn="tl">
                    <a:srgbClr val="000000">
                      <a:alpha val="43137"/>
                    </a:srgbClr>
                  </a:outerShdw>
                </a:effectLst>
              </a:rPr>
              <a:t>Basic Computer Model and different units of Computer</a:t>
            </a:r>
            <a:br>
              <a:rPr lang="en-US" sz="2800" dirty="0">
                <a:solidFill>
                  <a:srgbClr val="FF0000"/>
                </a:solidFill>
                <a:effectLst>
                  <a:outerShdw blurRad="38100" dist="38100" dir="2700000" algn="tl">
                    <a:srgbClr val="000000">
                      <a:alpha val="43137"/>
                    </a:srgbClr>
                  </a:outerShdw>
                </a:effectLst>
              </a:rPr>
            </a:br>
            <a:br>
              <a:rPr lang="en-US" sz="2800" dirty="0">
                <a:solidFill>
                  <a:srgbClr val="FF0000"/>
                </a:solidFill>
                <a:effectLst>
                  <a:outerShdw blurRad="38100" dist="38100" dir="2700000" algn="tl">
                    <a:srgbClr val="000000">
                      <a:alpha val="43137"/>
                    </a:srgbClr>
                  </a:outerShdw>
                </a:effectLst>
              </a:rPr>
            </a:br>
            <a:br>
              <a:rPr lang="en-US" sz="2800" dirty="0">
                <a:solidFill>
                  <a:srgbClr val="FF0000"/>
                </a:solidFill>
                <a:effectLst>
                  <a:outerShdw blurRad="38100" dist="38100" dir="2700000" algn="tl">
                    <a:srgbClr val="000000">
                      <a:alpha val="43137"/>
                    </a:srgbClr>
                  </a:outerShdw>
                </a:effectLst>
              </a:rPr>
            </a:br>
            <a:endParaRPr lang="en-US" sz="2800" dirty="0">
              <a:solidFill>
                <a:srgbClr val="FF0000"/>
              </a:solidFill>
              <a:effectLst>
                <a:outerShdw blurRad="38100" dist="38100" dir="2700000" algn="tl">
                  <a:srgbClr val="000000">
                    <a:alpha val="43137"/>
                  </a:srgbClr>
                </a:outerShdw>
              </a:effectLst>
            </a:endParaRPr>
          </a:p>
        </p:txBody>
      </p:sp>
      <p:sp>
        <p:nvSpPr>
          <p:cNvPr id="6" name="Content Placeholder 5"/>
          <p:cNvSpPr>
            <a:spLocks noGrp="1"/>
          </p:cNvSpPr>
          <p:nvPr>
            <p:ph idx="1"/>
          </p:nvPr>
        </p:nvSpPr>
        <p:spPr>
          <a:xfrm>
            <a:off x="1656522" y="1272208"/>
            <a:ext cx="9753600" cy="5194852"/>
          </a:xfrm>
        </p:spPr>
        <p:txBody>
          <a:bodyPr>
            <a:normAutofit/>
          </a:bodyPr>
          <a:lstStyle/>
          <a:p>
            <a:pPr marL="0" indent="0">
              <a:buNone/>
            </a:pPr>
            <a:r>
              <a:rPr lang="en-US" b="1" dirty="0">
                <a:solidFill>
                  <a:schemeClr val="tx1"/>
                </a:solidFill>
                <a:latin typeface="Calibri" panose="020F0502020204030204" charset="0"/>
                <a:cs typeface="Calibri" panose="020F0502020204030204" charset="0"/>
              </a:rPr>
              <a:t>Memory Unit :</a:t>
            </a:r>
            <a:endParaRPr lang="en-US" b="1" dirty="0">
              <a:solidFill>
                <a:schemeClr val="tx1"/>
              </a:solidFill>
              <a:latin typeface="Calibri" panose="020F0502020204030204" charset="0"/>
              <a:cs typeface="Calibri" panose="020F0502020204030204" charset="0"/>
            </a:endParaRPr>
          </a:p>
          <a:p>
            <a:r>
              <a:rPr lang="en-US" dirty="0">
                <a:solidFill>
                  <a:schemeClr val="tx1"/>
                </a:solidFill>
                <a:latin typeface="Calibri" panose="020F0502020204030204" charset="0"/>
                <a:cs typeface="Calibri" panose="020F0502020204030204" charset="0"/>
              </a:rPr>
              <a:t>Memory unit is used to store data, results, programs.</a:t>
            </a:r>
            <a:endParaRPr lang="en-US" dirty="0">
              <a:solidFill>
                <a:schemeClr val="tx1"/>
              </a:solidFill>
              <a:latin typeface="Calibri" panose="020F0502020204030204" charset="0"/>
              <a:cs typeface="Calibri" panose="020F0502020204030204" charset="0"/>
            </a:endParaRPr>
          </a:p>
          <a:p>
            <a:r>
              <a:rPr lang="en-US" dirty="0">
                <a:solidFill>
                  <a:schemeClr val="tx1"/>
                </a:solidFill>
                <a:latin typeface="Calibri" panose="020F0502020204030204" charset="0"/>
                <a:cs typeface="Calibri" panose="020F0502020204030204" charset="0"/>
              </a:rPr>
              <a:t>There are two classes of storage</a:t>
            </a:r>
            <a:endParaRPr lang="en-US" dirty="0">
              <a:solidFill>
                <a:schemeClr val="tx1"/>
              </a:solidFill>
              <a:latin typeface="Calibri" panose="020F0502020204030204" charset="0"/>
              <a:cs typeface="Calibri" panose="020F0502020204030204" charset="0"/>
            </a:endParaRPr>
          </a:p>
          <a:p>
            <a:pPr marL="400050" indent="-400050">
              <a:buFont typeface="+mj-lt"/>
              <a:buAutoNum type="romanLcPeriod"/>
            </a:pPr>
            <a:r>
              <a:rPr lang="en-US" dirty="0">
                <a:solidFill>
                  <a:schemeClr val="tx1"/>
                </a:solidFill>
                <a:latin typeface="Calibri" panose="020F0502020204030204" charset="0"/>
                <a:cs typeface="Calibri" panose="020F0502020204030204" charset="0"/>
              </a:rPr>
              <a:t> 		Primary </a:t>
            </a:r>
            <a:endParaRPr lang="en-US" dirty="0">
              <a:solidFill>
                <a:schemeClr val="tx1"/>
              </a:solidFill>
              <a:latin typeface="Calibri" panose="020F0502020204030204" charset="0"/>
              <a:cs typeface="Calibri" panose="020F0502020204030204" charset="0"/>
            </a:endParaRPr>
          </a:p>
          <a:p>
            <a:pPr marL="400050" indent="-400050">
              <a:buFont typeface="+mj-lt"/>
              <a:buAutoNum type="romanLcPeriod"/>
            </a:pPr>
            <a:r>
              <a:rPr lang="en-US" dirty="0">
                <a:solidFill>
                  <a:schemeClr val="tx1"/>
                </a:solidFill>
                <a:latin typeface="Calibri" panose="020F0502020204030204" charset="0"/>
                <a:cs typeface="Calibri" panose="020F0502020204030204" charset="0"/>
              </a:rPr>
              <a:t>		Secondary </a:t>
            </a:r>
            <a:endParaRPr lang="en-US" dirty="0">
              <a:solidFill>
                <a:schemeClr val="tx1"/>
              </a:solidFill>
              <a:latin typeface="Calibri" panose="020F0502020204030204" charset="0"/>
              <a:cs typeface="Calibri" panose="020F0502020204030204" charset="0"/>
            </a:endParaRPr>
          </a:p>
          <a:p>
            <a:pPr marL="0" indent="0">
              <a:buNone/>
            </a:pPr>
            <a:r>
              <a:rPr lang="en-US" dirty="0">
                <a:solidFill>
                  <a:srgbClr val="FF0000"/>
                </a:solidFill>
                <a:latin typeface="Calibri" panose="020F0502020204030204" charset="0"/>
                <a:cs typeface="Calibri" panose="020F0502020204030204" charset="0"/>
              </a:rPr>
              <a:t>Primary </a:t>
            </a:r>
            <a:endParaRPr lang="en-US" dirty="0">
              <a:solidFill>
                <a:srgbClr val="FF0000"/>
              </a:solidFill>
              <a:latin typeface="Calibri" panose="020F0502020204030204" charset="0"/>
              <a:cs typeface="Calibri" panose="020F0502020204030204" charset="0"/>
            </a:endParaRPr>
          </a:p>
          <a:p>
            <a:r>
              <a:rPr lang="en-US" dirty="0">
                <a:solidFill>
                  <a:schemeClr val="tx1"/>
                </a:solidFill>
                <a:latin typeface="Calibri" panose="020F0502020204030204" charset="0"/>
                <a:cs typeface="Calibri" panose="020F0502020204030204" charset="0"/>
              </a:rPr>
              <a:t>This memory unit is termed as main memory module. CPU works directly with the information stored in primary memory unit. </a:t>
            </a:r>
            <a:endParaRPr lang="en-US" dirty="0">
              <a:solidFill>
                <a:schemeClr val="tx1"/>
              </a:solidFill>
              <a:latin typeface="Calibri" panose="020F0502020204030204" charset="0"/>
              <a:cs typeface="Calibri" panose="020F0502020204030204" charset="0"/>
            </a:endParaRPr>
          </a:p>
          <a:p>
            <a:r>
              <a:rPr lang="en-US" dirty="0">
                <a:solidFill>
                  <a:schemeClr val="tx1"/>
                </a:solidFill>
                <a:latin typeface="Calibri" panose="020F0502020204030204" charset="0"/>
                <a:cs typeface="Calibri" panose="020F0502020204030204" charset="0"/>
              </a:rPr>
              <a:t>They are basically semi conductor memories and are divided into two:</a:t>
            </a:r>
            <a:endParaRPr lang="en-US" dirty="0">
              <a:solidFill>
                <a:schemeClr val="tx1"/>
              </a:solidFill>
              <a:latin typeface="Calibri" panose="020F0502020204030204" charset="0"/>
              <a:cs typeface="Calibri" panose="020F0502020204030204" charset="0"/>
            </a:endParaRPr>
          </a:p>
          <a:p>
            <a:pPr marL="400050" indent="-400050">
              <a:buFont typeface="+mj-lt"/>
              <a:buAutoNum type="romanLcPeriod"/>
            </a:pPr>
            <a:r>
              <a:rPr lang="en-US" b="1" dirty="0">
                <a:solidFill>
                  <a:schemeClr val="tx1"/>
                </a:solidFill>
                <a:latin typeface="Calibri" panose="020F0502020204030204" charset="0"/>
                <a:cs typeface="Calibri" panose="020F0502020204030204" charset="0"/>
              </a:rPr>
              <a:t>Volatile Memory </a:t>
            </a:r>
            <a:r>
              <a:rPr lang="en-US" dirty="0">
                <a:solidFill>
                  <a:schemeClr val="tx1"/>
                </a:solidFill>
                <a:latin typeface="Calibri" panose="020F0502020204030204" charset="0"/>
                <a:cs typeface="Calibri" panose="020F0502020204030204" charset="0"/>
              </a:rPr>
              <a:t>: RAM (Random Access Memory).</a:t>
            </a:r>
            <a:endParaRPr lang="en-US" dirty="0">
              <a:solidFill>
                <a:schemeClr val="tx1"/>
              </a:solidFill>
              <a:latin typeface="Calibri" panose="020F0502020204030204" charset="0"/>
              <a:cs typeface="Calibri" panose="020F0502020204030204" charset="0"/>
            </a:endParaRPr>
          </a:p>
          <a:p>
            <a:pPr marL="400050" indent="-400050">
              <a:buFont typeface="+mj-lt"/>
              <a:buAutoNum type="romanLcPeriod"/>
            </a:pPr>
            <a:r>
              <a:rPr lang="en-US" b="1" dirty="0">
                <a:solidFill>
                  <a:schemeClr val="tx1"/>
                </a:solidFill>
                <a:latin typeface="Calibri" panose="020F0502020204030204" charset="0"/>
                <a:cs typeface="Calibri" panose="020F0502020204030204" charset="0"/>
              </a:rPr>
              <a:t>Non-Volatile Memory </a:t>
            </a:r>
            <a:r>
              <a:rPr lang="en-US" dirty="0">
                <a:solidFill>
                  <a:schemeClr val="tx1"/>
                </a:solidFill>
                <a:latin typeface="Calibri" panose="020F0502020204030204" charset="0"/>
                <a:cs typeface="Calibri" panose="020F0502020204030204" charset="0"/>
              </a:rPr>
              <a:t>: ROM (Read only Memory), PROM (Programmable ROM) EPROM (Erasable PROM), EEPROM (Electrically Erasable PROM).</a:t>
            </a:r>
            <a:endParaRPr lang="en-US" dirty="0">
              <a:solidFill>
                <a:schemeClr val="tx1"/>
              </a:solidFill>
              <a:latin typeface="Calibri" panose="020F0502020204030204" charset="0"/>
              <a:cs typeface="Calibri" panose="020F050202020403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13482" y="219166"/>
            <a:ext cx="9996640" cy="562712"/>
          </a:xfrm>
        </p:spPr>
        <p:txBody>
          <a:bodyPr>
            <a:noAutofit/>
          </a:bodyPr>
          <a:lstStyle/>
          <a:p>
            <a:r>
              <a:rPr lang="en-US" sz="2800" dirty="0">
                <a:solidFill>
                  <a:srgbClr val="FF0000"/>
                </a:solidFill>
                <a:effectLst>
                  <a:outerShdw blurRad="38100" dist="38100" dir="2700000" algn="tl">
                    <a:srgbClr val="000000">
                      <a:alpha val="43137"/>
                    </a:srgbClr>
                  </a:outerShdw>
                </a:effectLst>
              </a:rPr>
              <a:t>Basic Computer Model and different units of Computer</a:t>
            </a:r>
            <a:br>
              <a:rPr lang="en-US" sz="2800" dirty="0">
                <a:solidFill>
                  <a:srgbClr val="FF0000"/>
                </a:solidFill>
                <a:effectLst>
                  <a:outerShdw blurRad="38100" dist="38100" dir="2700000" algn="tl">
                    <a:srgbClr val="000000">
                      <a:alpha val="43137"/>
                    </a:srgbClr>
                  </a:outerShdw>
                </a:effectLst>
              </a:rPr>
            </a:br>
            <a:br>
              <a:rPr lang="en-US" sz="2800" dirty="0">
                <a:solidFill>
                  <a:srgbClr val="FF0000"/>
                </a:solidFill>
                <a:effectLst>
                  <a:outerShdw blurRad="38100" dist="38100" dir="2700000" algn="tl">
                    <a:srgbClr val="000000">
                      <a:alpha val="43137"/>
                    </a:srgbClr>
                  </a:outerShdw>
                </a:effectLst>
              </a:rPr>
            </a:br>
            <a:br>
              <a:rPr lang="en-US" sz="2800" dirty="0">
                <a:solidFill>
                  <a:srgbClr val="FF0000"/>
                </a:solidFill>
                <a:effectLst>
                  <a:outerShdw blurRad="38100" dist="38100" dir="2700000" algn="tl">
                    <a:srgbClr val="000000">
                      <a:alpha val="43137"/>
                    </a:srgbClr>
                  </a:outerShdw>
                </a:effectLst>
              </a:rPr>
            </a:br>
            <a:endParaRPr lang="en-US" sz="2800" dirty="0">
              <a:solidFill>
                <a:srgbClr val="FF0000"/>
              </a:solidFill>
              <a:effectLst>
                <a:outerShdw blurRad="38100" dist="38100" dir="2700000" algn="tl">
                  <a:srgbClr val="000000">
                    <a:alpha val="43137"/>
                  </a:srgbClr>
                </a:outerShdw>
              </a:effectLst>
            </a:endParaRPr>
          </a:p>
        </p:txBody>
      </p:sp>
      <p:sp>
        <p:nvSpPr>
          <p:cNvPr id="6" name="Content Placeholder 5"/>
          <p:cNvSpPr>
            <a:spLocks noGrp="1"/>
          </p:cNvSpPr>
          <p:nvPr>
            <p:ph idx="1"/>
          </p:nvPr>
        </p:nvSpPr>
        <p:spPr>
          <a:xfrm>
            <a:off x="1656522" y="1272208"/>
            <a:ext cx="9753600" cy="5194852"/>
          </a:xfrm>
        </p:spPr>
        <p:txBody>
          <a:bodyPr>
            <a:normAutofit/>
          </a:bodyPr>
          <a:lstStyle/>
          <a:p>
            <a:pPr marL="0" indent="0">
              <a:buNone/>
            </a:pPr>
            <a:r>
              <a:rPr lang="en-US" b="1" dirty="0">
                <a:solidFill>
                  <a:schemeClr val="tx1"/>
                </a:solidFill>
                <a:latin typeface="Calibri" panose="020F0502020204030204" charset="0"/>
                <a:cs typeface="Calibri" panose="020F0502020204030204" charset="0"/>
              </a:rPr>
              <a:t>Memory Unit :</a:t>
            </a:r>
            <a:endParaRPr lang="en-US" b="1" dirty="0">
              <a:solidFill>
                <a:schemeClr val="tx1"/>
              </a:solidFill>
              <a:latin typeface="Calibri" panose="020F0502020204030204" charset="0"/>
              <a:cs typeface="Calibri" panose="020F0502020204030204" charset="0"/>
            </a:endParaRPr>
          </a:p>
          <a:p>
            <a:pPr marL="0" indent="0">
              <a:buNone/>
            </a:pPr>
            <a:r>
              <a:rPr lang="en-US" dirty="0">
                <a:solidFill>
                  <a:srgbClr val="FF0000"/>
                </a:solidFill>
                <a:latin typeface="Calibri" panose="020F0502020204030204" charset="0"/>
                <a:cs typeface="Calibri" panose="020F0502020204030204" charset="0"/>
              </a:rPr>
              <a:t>Secondary </a:t>
            </a:r>
            <a:endParaRPr lang="en-US" dirty="0">
              <a:solidFill>
                <a:srgbClr val="FF0000"/>
              </a:solidFill>
              <a:latin typeface="Calibri" panose="020F0502020204030204" charset="0"/>
              <a:cs typeface="Calibri" panose="020F0502020204030204" charset="0"/>
            </a:endParaRPr>
          </a:p>
          <a:p>
            <a:r>
              <a:rPr lang="en-US" dirty="0">
                <a:solidFill>
                  <a:schemeClr val="tx1"/>
                </a:solidFill>
                <a:latin typeface="Calibri" panose="020F0502020204030204" charset="0"/>
                <a:cs typeface="Calibri" panose="020F0502020204030204" charset="0"/>
              </a:rPr>
              <a:t>Secondary memories are non volatile memory and they are used for permanent storage of data and program.</a:t>
            </a:r>
            <a:endParaRPr lang="en-US" dirty="0">
              <a:solidFill>
                <a:schemeClr val="tx1"/>
              </a:solidFill>
              <a:latin typeface="Calibri" panose="020F0502020204030204" charset="0"/>
              <a:cs typeface="Calibri" panose="020F0502020204030204" charset="0"/>
            </a:endParaRPr>
          </a:p>
          <a:p>
            <a:r>
              <a:rPr lang="en-US" dirty="0">
                <a:solidFill>
                  <a:schemeClr val="tx1"/>
                </a:solidFill>
                <a:latin typeface="Calibri" panose="020F0502020204030204" charset="0"/>
                <a:cs typeface="Calibri" panose="020F0502020204030204" charset="0"/>
              </a:rPr>
              <a:t>Example of secondary memories:</a:t>
            </a:r>
            <a:endParaRPr lang="en-US" dirty="0">
              <a:solidFill>
                <a:schemeClr val="tx1"/>
              </a:solidFill>
              <a:latin typeface="Calibri" panose="020F0502020204030204" charset="0"/>
              <a:cs typeface="Calibri" panose="020F0502020204030204" charset="0"/>
            </a:endParaRPr>
          </a:p>
          <a:p>
            <a:pPr marL="400050" indent="-400050">
              <a:buFont typeface="+mj-lt"/>
              <a:buAutoNum type="romanLcPeriod"/>
            </a:pPr>
            <a:r>
              <a:rPr lang="en-US" dirty="0">
                <a:solidFill>
                  <a:schemeClr val="tx1"/>
                </a:solidFill>
                <a:latin typeface="Calibri" panose="020F0502020204030204" charset="0"/>
                <a:cs typeface="Calibri" panose="020F0502020204030204" charset="0"/>
              </a:rPr>
              <a:t>Hard Disk, Floppy Disk, Magnetic Tape ------ These are magnetic devices,</a:t>
            </a:r>
            <a:endParaRPr lang="en-US" dirty="0">
              <a:solidFill>
                <a:schemeClr val="tx1"/>
              </a:solidFill>
              <a:latin typeface="Calibri" panose="020F0502020204030204" charset="0"/>
              <a:cs typeface="Calibri" panose="020F0502020204030204" charset="0"/>
            </a:endParaRPr>
          </a:p>
          <a:p>
            <a:pPr marL="400050" indent="-400050">
              <a:buFont typeface="+mj-lt"/>
              <a:buAutoNum type="romanLcPeriod"/>
            </a:pPr>
            <a:r>
              <a:rPr lang="en-US" dirty="0">
                <a:solidFill>
                  <a:schemeClr val="tx1"/>
                </a:solidFill>
                <a:latin typeface="Calibri" panose="020F0502020204030204" charset="0"/>
                <a:cs typeface="Calibri" panose="020F0502020204030204" charset="0"/>
              </a:rPr>
              <a:t>CD-ROM ------ is optical device</a:t>
            </a:r>
            <a:endParaRPr lang="en-US" dirty="0">
              <a:solidFill>
                <a:schemeClr val="tx1"/>
              </a:solidFill>
              <a:latin typeface="Calibri" panose="020F0502020204030204" charset="0"/>
              <a:cs typeface="Calibri" panose="020F0502020204030204" charset="0"/>
            </a:endParaRPr>
          </a:p>
          <a:p>
            <a:pPr marL="400050" indent="-400050">
              <a:buFont typeface="+mj-lt"/>
              <a:buAutoNum type="romanLcPeriod"/>
            </a:pPr>
            <a:r>
              <a:rPr lang="en-US" dirty="0">
                <a:solidFill>
                  <a:schemeClr val="tx1"/>
                </a:solidFill>
                <a:latin typeface="Calibri" panose="020F0502020204030204" charset="0"/>
                <a:cs typeface="Calibri" panose="020F0502020204030204" charset="0"/>
              </a:rPr>
              <a:t>USB drive (or pen drive) ------ is semiconductor memory.</a:t>
            </a:r>
            <a:endParaRPr lang="en-US" dirty="0">
              <a:solidFill>
                <a:schemeClr val="tx1"/>
              </a:solidFill>
              <a:latin typeface="Calibri" panose="020F0502020204030204" charset="0"/>
              <a:cs typeface="Calibri" panose="020F050202020403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13482" y="219166"/>
            <a:ext cx="9996640" cy="562712"/>
          </a:xfrm>
        </p:spPr>
        <p:txBody>
          <a:bodyPr>
            <a:noAutofit/>
          </a:bodyPr>
          <a:lstStyle/>
          <a:p>
            <a:r>
              <a:rPr lang="en-US" sz="2800" dirty="0">
                <a:solidFill>
                  <a:srgbClr val="FF0000"/>
                </a:solidFill>
                <a:effectLst>
                  <a:outerShdw blurRad="38100" dist="38100" dir="2700000" algn="tl">
                    <a:srgbClr val="000000">
                      <a:alpha val="43137"/>
                    </a:srgbClr>
                  </a:outerShdw>
                </a:effectLst>
              </a:rPr>
              <a:t>Basic Computer Model and different units of Computer</a:t>
            </a:r>
            <a:br>
              <a:rPr lang="en-US" sz="2800" dirty="0">
                <a:solidFill>
                  <a:srgbClr val="FF0000"/>
                </a:solidFill>
                <a:effectLst>
                  <a:outerShdw blurRad="38100" dist="38100" dir="2700000" algn="tl">
                    <a:srgbClr val="000000">
                      <a:alpha val="43137"/>
                    </a:srgbClr>
                  </a:outerShdw>
                </a:effectLst>
              </a:rPr>
            </a:br>
            <a:br>
              <a:rPr lang="en-US" sz="2800" dirty="0">
                <a:solidFill>
                  <a:srgbClr val="FF0000"/>
                </a:solidFill>
                <a:effectLst>
                  <a:outerShdw blurRad="38100" dist="38100" dir="2700000" algn="tl">
                    <a:srgbClr val="000000">
                      <a:alpha val="43137"/>
                    </a:srgbClr>
                  </a:outerShdw>
                </a:effectLst>
              </a:rPr>
            </a:br>
            <a:br>
              <a:rPr lang="en-US" sz="2800" dirty="0">
                <a:solidFill>
                  <a:srgbClr val="FF0000"/>
                </a:solidFill>
                <a:effectLst>
                  <a:outerShdw blurRad="38100" dist="38100" dir="2700000" algn="tl">
                    <a:srgbClr val="000000">
                      <a:alpha val="43137"/>
                    </a:srgbClr>
                  </a:outerShdw>
                </a:effectLst>
              </a:rPr>
            </a:br>
            <a:endParaRPr lang="en-US" sz="2800" dirty="0">
              <a:solidFill>
                <a:srgbClr val="FF0000"/>
              </a:solidFill>
              <a:effectLst>
                <a:outerShdw blurRad="38100" dist="38100" dir="2700000" algn="tl">
                  <a:srgbClr val="000000">
                    <a:alpha val="43137"/>
                  </a:srgbClr>
                </a:outerShdw>
              </a:effectLst>
            </a:endParaRPr>
          </a:p>
        </p:txBody>
      </p:sp>
      <p:sp>
        <p:nvSpPr>
          <p:cNvPr id="6" name="Content Placeholder 5"/>
          <p:cNvSpPr>
            <a:spLocks noGrp="1"/>
          </p:cNvSpPr>
          <p:nvPr>
            <p:ph idx="1"/>
          </p:nvPr>
        </p:nvSpPr>
        <p:spPr>
          <a:xfrm>
            <a:off x="1656522" y="1272208"/>
            <a:ext cx="9753600" cy="5194852"/>
          </a:xfrm>
        </p:spPr>
        <p:txBody>
          <a:bodyPr>
            <a:normAutofit/>
          </a:bodyPr>
          <a:lstStyle/>
          <a:p>
            <a:pPr marL="0" indent="0">
              <a:buNone/>
            </a:pPr>
            <a:r>
              <a:rPr lang="en-US" b="1" dirty="0">
                <a:solidFill>
                  <a:schemeClr val="tx1"/>
                </a:solidFill>
                <a:latin typeface="Calibri" panose="020F0502020204030204" charset="0"/>
                <a:cs typeface="Calibri" panose="020F0502020204030204" charset="0"/>
              </a:rPr>
              <a:t>Computer Bus:</a:t>
            </a:r>
            <a:endParaRPr lang="en-US" dirty="0">
              <a:solidFill>
                <a:srgbClr val="FF0000"/>
              </a:solidFill>
              <a:latin typeface="Calibri" panose="020F0502020204030204" charset="0"/>
              <a:cs typeface="Calibri" panose="020F0502020204030204" charset="0"/>
            </a:endParaRPr>
          </a:p>
          <a:p>
            <a:r>
              <a:rPr lang="en-US" dirty="0">
                <a:solidFill>
                  <a:schemeClr val="tx1"/>
                </a:solidFill>
                <a:latin typeface="Calibri" panose="020F0502020204030204" charset="0"/>
                <a:cs typeface="Calibri" panose="020F0502020204030204" charset="0"/>
              </a:rPr>
              <a:t>A negligible but an important unit of a computer system.</a:t>
            </a:r>
            <a:endParaRPr lang="en-US" dirty="0">
              <a:solidFill>
                <a:schemeClr val="tx1"/>
              </a:solidFill>
              <a:latin typeface="Calibri" panose="020F0502020204030204" charset="0"/>
              <a:cs typeface="Calibri" panose="020F0502020204030204" charset="0"/>
            </a:endParaRPr>
          </a:p>
          <a:p>
            <a:r>
              <a:rPr lang="en-US" dirty="0">
                <a:solidFill>
                  <a:schemeClr val="tx1"/>
                </a:solidFill>
                <a:latin typeface="Calibri" panose="020F0502020204030204" charset="0"/>
                <a:cs typeface="Calibri" panose="020F0502020204030204" charset="0"/>
              </a:rPr>
              <a:t>A collection of parallel electrical conductors called ‘lines’ onto which a number of components or devices may be connected or  it is a common pathway or channel between multiple devices. </a:t>
            </a:r>
            <a:endParaRPr lang="en-US" dirty="0">
              <a:solidFill>
                <a:schemeClr val="tx1"/>
              </a:solidFill>
              <a:latin typeface="Calibri" panose="020F0502020204030204" charset="0"/>
              <a:cs typeface="Calibri" panose="020F0502020204030204" charset="0"/>
            </a:endParaRPr>
          </a:p>
          <a:p>
            <a:r>
              <a:rPr lang="en-US" dirty="0">
                <a:solidFill>
                  <a:schemeClr val="tx1"/>
                </a:solidFill>
                <a:latin typeface="Calibri" panose="020F0502020204030204" charset="0"/>
                <a:cs typeface="Calibri" panose="020F0502020204030204" charset="0"/>
              </a:rPr>
              <a:t>For instance, a 16-bit bus transfers 2 bytes at a time over 16 wires, and a 32-bit bus uses 32 wires, and so on.</a:t>
            </a:r>
            <a:endParaRPr lang="en-US" dirty="0">
              <a:solidFill>
                <a:schemeClr val="tx1"/>
              </a:solidFill>
              <a:latin typeface="Calibri" panose="020F0502020204030204" charset="0"/>
              <a:cs typeface="Calibri" panose="020F0502020204030204" charset="0"/>
            </a:endParaRPr>
          </a:p>
          <a:p>
            <a:r>
              <a:rPr lang="en-US" dirty="0">
                <a:solidFill>
                  <a:schemeClr val="tx1"/>
                </a:solidFill>
                <a:latin typeface="Calibri" panose="020F0502020204030204" charset="0"/>
                <a:cs typeface="Calibri" panose="020F0502020204030204" charset="0"/>
              </a:rPr>
              <a:t>Three types of Bus Systems:</a:t>
            </a:r>
            <a:endParaRPr lang="en-US" dirty="0">
              <a:solidFill>
                <a:schemeClr val="tx1"/>
              </a:solidFill>
              <a:latin typeface="Calibri" panose="020F0502020204030204" charset="0"/>
              <a:cs typeface="Calibri" panose="020F0502020204030204" charset="0"/>
            </a:endParaRPr>
          </a:p>
          <a:p>
            <a:pPr marL="800100" lvl="1" indent="-400050">
              <a:buFont typeface="+mj-lt"/>
              <a:buAutoNum type="romanLcPeriod"/>
            </a:pPr>
            <a:r>
              <a:rPr lang="en-US" dirty="0">
                <a:solidFill>
                  <a:schemeClr val="tx1"/>
                </a:solidFill>
                <a:latin typeface="Calibri" panose="020F0502020204030204" charset="0"/>
                <a:cs typeface="Calibri" panose="020F0502020204030204" charset="0"/>
              </a:rPr>
              <a:t>Address bus</a:t>
            </a:r>
            <a:endParaRPr lang="en-US" dirty="0">
              <a:solidFill>
                <a:schemeClr val="tx1"/>
              </a:solidFill>
              <a:latin typeface="Calibri" panose="020F0502020204030204" charset="0"/>
              <a:cs typeface="Calibri" panose="020F0502020204030204" charset="0"/>
            </a:endParaRPr>
          </a:p>
          <a:p>
            <a:pPr marL="800100" lvl="1" indent="-400050">
              <a:buFont typeface="+mj-lt"/>
              <a:buAutoNum type="romanLcPeriod"/>
            </a:pPr>
            <a:r>
              <a:rPr lang="en-US" dirty="0">
                <a:solidFill>
                  <a:schemeClr val="tx1"/>
                </a:solidFill>
                <a:latin typeface="Calibri" panose="020F0502020204030204" charset="0"/>
                <a:cs typeface="Calibri" panose="020F0502020204030204" charset="0"/>
              </a:rPr>
              <a:t>Data bus</a:t>
            </a:r>
            <a:endParaRPr lang="en-US" dirty="0">
              <a:solidFill>
                <a:schemeClr val="tx1"/>
              </a:solidFill>
              <a:latin typeface="Calibri" panose="020F0502020204030204" charset="0"/>
              <a:cs typeface="Calibri" panose="020F0502020204030204" charset="0"/>
            </a:endParaRPr>
          </a:p>
          <a:p>
            <a:pPr marL="800100" lvl="1" indent="-400050">
              <a:buFont typeface="+mj-lt"/>
              <a:buAutoNum type="romanLcPeriod"/>
            </a:pPr>
            <a:r>
              <a:rPr lang="en-US" dirty="0">
                <a:solidFill>
                  <a:schemeClr val="tx1"/>
                </a:solidFill>
                <a:latin typeface="Calibri" panose="020F0502020204030204" charset="0"/>
                <a:cs typeface="Calibri" panose="020F0502020204030204" charset="0"/>
              </a:rPr>
              <a:t>Control bus</a:t>
            </a:r>
            <a:endParaRPr lang="en-US" dirty="0">
              <a:solidFill>
                <a:schemeClr val="tx1"/>
              </a:solidFill>
              <a:latin typeface="Calibri" panose="020F0502020204030204" charset="0"/>
              <a:cs typeface="Calibri" panose="020F0502020204030204" charset="0"/>
            </a:endParaRPr>
          </a:p>
          <a:p>
            <a:pPr marL="400050" lvl="1" indent="0">
              <a:buNone/>
            </a:pPr>
            <a:endParaRPr lang="en-US" dirty="0">
              <a:solidFill>
                <a:schemeClr val="tx1"/>
              </a:solidFill>
              <a:latin typeface="Calibri" panose="020F0502020204030204" charset="0"/>
              <a:cs typeface="Calibri" panose="020F050202020403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13482" y="219166"/>
            <a:ext cx="9996640" cy="562712"/>
          </a:xfrm>
        </p:spPr>
        <p:txBody>
          <a:bodyPr>
            <a:noAutofit/>
          </a:bodyPr>
          <a:lstStyle/>
          <a:p>
            <a:r>
              <a:rPr lang="en-US" sz="2800" dirty="0">
                <a:solidFill>
                  <a:srgbClr val="FF0000"/>
                </a:solidFill>
                <a:effectLst>
                  <a:outerShdw blurRad="38100" dist="38100" dir="2700000" algn="tl">
                    <a:srgbClr val="000000">
                      <a:alpha val="43137"/>
                    </a:srgbClr>
                  </a:outerShdw>
                </a:effectLst>
              </a:rPr>
              <a:t>Basic Computer Model and different units of Computer</a:t>
            </a:r>
            <a:br>
              <a:rPr lang="en-US" sz="2800" dirty="0">
                <a:solidFill>
                  <a:srgbClr val="FF0000"/>
                </a:solidFill>
                <a:effectLst>
                  <a:outerShdw blurRad="38100" dist="38100" dir="2700000" algn="tl">
                    <a:srgbClr val="000000">
                      <a:alpha val="43137"/>
                    </a:srgbClr>
                  </a:outerShdw>
                </a:effectLst>
              </a:rPr>
            </a:br>
            <a:br>
              <a:rPr lang="en-US" sz="2800" dirty="0">
                <a:solidFill>
                  <a:srgbClr val="FF0000"/>
                </a:solidFill>
                <a:effectLst>
                  <a:outerShdw blurRad="38100" dist="38100" dir="2700000" algn="tl">
                    <a:srgbClr val="000000">
                      <a:alpha val="43137"/>
                    </a:srgbClr>
                  </a:outerShdw>
                </a:effectLst>
              </a:rPr>
            </a:br>
            <a:br>
              <a:rPr lang="en-US" sz="2800" dirty="0">
                <a:solidFill>
                  <a:srgbClr val="FF0000"/>
                </a:solidFill>
                <a:effectLst>
                  <a:outerShdw blurRad="38100" dist="38100" dir="2700000" algn="tl">
                    <a:srgbClr val="000000">
                      <a:alpha val="43137"/>
                    </a:srgbClr>
                  </a:outerShdw>
                </a:effectLst>
              </a:rPr>
            </a:br>
            <a:endParaRPr lang="en-US" sz="2800" dirty="0">
              <a:solidFill>
                <a:srgbClr val="FF0000"/>
              </a:solidFill>
              <a:effectLst>
                <a:outerShdw blurRad="38100" dist="38100" dir="2700000" algn="tl">
                  <a:srgbClr val="000000">
                    <a:alpha val="43137"/>
                  </a:srgbClr>
                </a:outerShdw>
              </a:effectLst>
            </a:endParaRPr>
          </a:p>
        </p:txBody>
      </p:sp>
      <p:sp>
        <p:nvSpPr>
          <p:cNvPr id="6" name="Content Placeholder 5"/>
          <p:cNvSpPr>
            <a:spLocks noGrp="1"/>
          </p:cNvSpPr>
          <p:nvPr>
            <p:ph idx="1"/>
          </p:nvPr>
        </p:nvSpPr>
        <p:spPr>
          <a:xfrm>
            <a:off x="1656522" y="1272208"/>
            <a:ext cx="9753600" cy="5194852"/>
          </a:xfrm>
        </p:spPr>
        <p:txBody>
          <a:bodyPr>
            <a:normAutofit fontScale="92500" lnSpcReduction="10000"/>
          </a:bodyPr>
          <a:lstStyle/>
          <a:p>
            <a:pPr marL="0" indent="0">
              <a:buNone/>
            </a:pPr>
            <a:r>
              <a:rPr lang="en-US" b="1" dirty="0">
                <a:solidFill>
                  <a:schemeClr val="tx1"/>
                </a:solidFill>
                <a:latin typeface="Calibri" panose="020F0502020204030204" charset="0"/>
                <a:cs typeface="Calibri" panose="020F0502020204030204" charset="0"/>
              </a:rPr>
              <a:t>Computer Bus:</a:t>
            </a:r>
            <a:endParaRPr lang="en-US" b="1" dirty="0">
              <a:solidFill>
                <a:srgbClr val="FF0000"/>
              </a:solidFill>
              <a:latin typeface="Calibri" panose="020F0502020204030204" charset="0"/>
              <a:cs typeface="Calibri" panose="020F0502020204030204" charset="0"/>
            </a:endParaRPr>
          </a:p>
          <a:p>
            <a:pPr marL="0" indent="0">
              <a:buNone/>
            </a:pPr>
            <a:r>
              <a:rPr lang="en-US" b="1" dirty="0">
                <a:solidFill>
                  <a:srgbClr val="FF0000"/>
                </a:solidFill>
                <a:latin typeface="Calibri" panose="020F0502020204030204" charset="0"/>
                <a:cs typeface="Calibri" panose="020F0502020204030204" charset="0"/>
              </a:rPr>
              <a:t>Address bus:</a:t>
            </a:r>
            <a:endParaRPr lang="en-US" b="1" dirty="0">
              <a:solidFill>
                <a:srgbClr val="FF0000"/>
              </a:solidFill>
              <a:latin typeface="Calibri" panose="020F0502020204030204" charset="0"/>
              <a:cs typeface="Calibri" panose="020F0502020204030204" charset="0"/>
            </a:endParaRPr>
          </a:p>
          <a:p>
            <a:r>
              <a:rPr lang="en-US" dirty="0">
                <a:solidFill>
                  <a:schemeClr val="tx1"/>
                </a:solidFill>
                <a:latin typeface="Calibri" panose="020F0502020204030204" charset="0"/>
                <a:cs typeface="Calibri" panose="020F0502020204030204" charset="0"/>
              </a:rPr>
              <a:t>	It is used to transport the source and destination addresses of information  transmitted on the data bus. </a:t>
            </a:r>
            <a:endParaRPr lang="en-US" dirty="0">
              <a:solidFill>
                <a:schemeClr val="tx1"/>
              </a:solidFill>
              <a:latin typeface="Calibri" panose="020F0502020204030204" charset="0"/>
              <a:cs typeface="Calibri" panose="020F0502020204030204" charset="0"/>
            </a:endParaRPr>
          </a:p>
          <a:p>
            <a:r>
              <a:rPr lang="en-US" dirty="0">
                <a:solidFill>
                  <a:schemeClr val="tx1"/>
                </a:solidFill>
                <a:latin typeface="Calibri" panose="020F0502020204030204" charset="0"/>
                <a:cs typeface="Calibri" panose="020F0502020204030204" charset="0"/>
              </a:rPr>
              <a:t>	It is also used to indicate memory locations generated by the  microprocessor, bus master, or DMA.</a:t>
            </a:r>
            <a:endParaRPr lang="en-US" dirty="0">
              <a:solidFill>
                <a:schemeClr val="tx1"/>
              </a:solidFill>
              <a:latin typeface="Calibri" panose="020F0502020204030204" charset="0"/>
              <a:cs typeface="Calibri" panose="020F0502020204030204" charset="0"/>
            </a:endParaRPr>
          </a:p>
          <a:p>
            <a:pPr marL="0" indent="0">
              <a:buNone/>
            </a:pPr>
            <a:endParaRPr lang="en-US" dirty="0">
              <a:solidFill>
                <a:schemeClr val="tx1"/>
              </a:solidFill>
              <a:latin typeface="Calibri" panose="020F0502020204030204" charset="0"/>
              <a:cs typeface="Calibri" panose="020F0502020204030204" charset="0"/>
            </a:endParaRPr>
          </a:p>
          <a:p>
            <a:pPr marL="0" indent="0">
              <a:buNone/>
            </a:pPr>
            <a:r>
              <a:rPr lang="en-US" b="1" dirty="0">
                <a:solidFill>
                  <a:srgbClr val="FF0000"/>
                </a:solidFill>
                <a:latin typeface="Calibri" panose="020F0502020204030204" charset="0"/>
                <a:cs typeface="Calibri" panose="020F0502020204030204" charset="0"/>
              </a:rPr>
              <a:t>Data bus: </a:t>
            </a:r>
            <a:endParaRPr lang="en-US" b="1" dirty="0">
              <a:solidFill>
                <a:srgbClr val="FF0000"/>
              </a:solidFill>
              <a:latin typeface="Calibri" panose="020F0502020204030204" charset="0"/>
              <a:cs typeface="Calibri" panose="020F0502020204030204" charset="0"/>
            </a:endParaRPr>
          </a:p>
          <a:p>
            <a:r>
              <a:rPr lang="en-US" dirty="0">
                <a:solidFill>
                  <a:schemeClr val="tx1"/>
                </a:solidFill>
                <a:latin typeface="Calibri" panose="020F0502020204030204" charset="0"/>
                <a:cs typeface="Calibri" panose="020F0502020204030204" charset="0"/>
              </a:rPr>
              <a:t>It is the internal pathway across which data is transferred to and from the  processor or to and from memory.</a:t>
            </a:r>
            <a:endParaRPr lang="en-US" dirty="0">
              <a:solidFill>
                <a:schemeClr val="tx1"/>
              </a:solidFill>
              <a:latin typeface="Calibri" panose="020F0502020204030204" charset="0"/>
              <a:cs typeface="Calibri" panose="020F0502020204030204" charset="0"/>
            </a:endParaRPr>
          </a:p>
          <a:p>
            <a:r>
              <a:rPr lang="en-US" dirty="0">
                <a:solidFill>
                  <a:schemeClr val="tx1"/>
                </a:solidFill>
                <a:latin typeface="Calibri" panose="020F0502020204030204" charset="0"/>
                <a:cs typeface="Calibri" panose="020F0502020204030204" charset="0"/>
              </a:rPr>
              <a:t>The width and speed of the data bus directly affects performance and significantly influence system throughput. </a:t>
            </a:r>
            <a:endParaRPr lang="en-US" dirty="0">
              <a:solidFill>
                <a:schemeClr val="tx1"/>
              </a:solidFill>
              <a:latin typeface="Calibri" panose="020F0502020204030204" charset="0"/>
              <a:cs typeface="Calibri" panose="020F0502020204030204" charset="0"/>
            </a:endParaRPr>
          </a:p>
          <a:p>
            <a:r>
              <a:rPr lang="en-US" dirty="0">
                <a:solidFill>
                  <a:schemeClr val="tx1"/>
                </a:solidFill>
                <a:latin typeface="Calibri" panose="020F0502020204030204" charset="0"/>
                <a:cs typeface="Calibri" panose="020F0502020204030204" charset="0"/>
              </a:rPr>
              <a:t>Data bus width indicates how many bytes the bus can carry during each  transfer.</a:t>
            </a:r>
            <a:endParaRPr lang="en-US" dirty="0">
              <a:solidFill>
                <a:schemeClr val="tx1"/>
              </a:solidFill>
              <a:latin typeface="Calibri" panose="020F0502020204030204" charset="0"/>
              <a:cs typeface="Calibri" panose="020F0502020204030204" charset="0"/>
            </a:endParaRPr>
          </a:p>
          <a:p>
            <a:pPr marL="0" indent="0">
              <a:buNone/>
            </a:pPr>
            <a:endParaRPr lang="en-US" dirty="0">
              <a:solidFill>
                <a:schemeClr val="tx1"/>
              </a:solidFill>
              <a:latin typeface="Calibri" panose="020F0502020204030204" charset="0"/>
              <a:cs typeface="Calibri" panose="020F0502020204030204" charset="0"/>
            </a:endParaRPr>
          </a:p>
          <a:p>
            <a:pPr marL="0" indent="0">
              <a:buNone/>
            </a:pPr>
            <a:r>
              <a:rPr lang="en-US" b="1" dirty="0">
                <a:solidFill>
                  <a:srgbClr val="FF0000"/>
                </a:solidFill>
                <a:latin typeface="Calibri" panose="020F0502020204030204" charset="0"/>
                <a:cs typeface="Calibri" panose="020F0502020204030204" charset="0"/>
              </a:rPr>
              <a:t>Control bus:</a:t>
            </a:r>
            <a:endParaRPr lang="en-US" b="1" dirty="0">
              <a:solidFill>
                <a:srgbClr val="FF0000"/>
              </a:solidFill>
              <a:latin typeface="Calibri" panose="020F0502020204030204" charset="0"/>
              <a:cs typeface="Calibri" panose="020F0502020204030204" charset="0"/>
            </a:endParaRPr>
          </a:p>
          <a:p>
            <a:r>
              <a:rPr lang="en-US" dirty="0">
                <a:solidFill>
                  <a:schemeClr val="tx1"/>
                </a:solidFill>
                <a:latin typeface="Calibri" panose="020F0502020204030204" charset="0"/>
                <a:cs typeface="Calibri" panose="020F0502020204030204" charset="0"/>
              </a:rPr>
              <a:t>	It is technically a pathway for collection of control signals.</a:t>
            </a:r>
            <a:endParaRPr lang="en-US" dirty="0">
              <a:solidFill>
                <a:schemeClr val="tx1"/>
              </a:solidFill>
              <a:latin typeface="Calibri" panose="020F0502020204030204" charset="0"/>
              <a:cs typeface="Calibri" panose="020F0502020204030204" charset="0"/>
            </a:endParaRPr>
          </a:p>
          <a:p>
            <a:r>
              <a:rPr lang="en-US" dirty="0">
                <a:solidFill>
                  <a:schemeClr val="tx1"/>
                </a:solidFill>
                <a:latin typeface="Calibri" panose="020F0502020204030204" charset="0"/>
                <a:cs typeface="Calibri" panose="020F0502020204030204" charset="0"/>
              </a:rPr>
              <a:t>	It is used to identify the type of bus cycle and indicate when the cycle is complete. </a:t>
            </a:r>
            <a:endParaRPr lang="en-US" dirty="0">
              <a:solidFill>
                <a:schemeClr val="tx1"/>
              </a:solidFill>
              <a:latin typeface="Calibri" panose="020F0502020204030204" charset="0"/>
              <a:cs typeface="Calibri" panose="020F0502020204030204" charset="0"/>
            </a:endParaRPr>
          </a:p>
          <a:p>
            <a:pPr marL="400050" lvl="1" indent="0">
              <a:buNone/>
            </a:pPr>
            <a:endParaRPr lang="en-US" dirty="0">
              <a:solidFill>
                <a:schemeClr val="tx1"/>
              </a:solidFill>
              <a:latin typeface="Calibri" panose="020F0502020204030204" charset="0"/>
              <a:cs typeface="Calibri" panose="020F05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130" y="159026"/>
            <a:ext cx="8911687" cy="701107"/>
          </a:xfrm>
        </p:spPr>
        <p:txBody>
          <a:bodyPr>
            <a:normAutofit/>
          </a:bodyPr>
          <a:lstStyle/>
          <a:p>
            <a:r>
              <a:rPr lang="en-US" dirty="0">
                <a:solidFill>
                  <a:srgbClr val="FF0000"/>
                </a:solidFill>
                <a:latin typeface="Broadway" panose="04040905080B02020502" pitchFamily="82" charset="0"/>
              </a:rPr>
              <a:t>Content:</a:t>
            </a:r>
            <a:endParaRPr lang="en-US" dirty="0">
              <a:solidFill>
                <a:srgbClr val="FF0000"/>
              </a:solidFill>
              <a:latin typeface="Broadway" panose="04040905080B02020502" pitchFamily="82" charset="0"/>
            </a:endParaRPr>
          </a:p>
        </p:txBody>
      </p:sp>
      <p:sp>
        <p:nvSpPr>
          <p:cNvPr id="3" name="Content Placeholder 2"/>
          <p:cNvSpPr>
            <a:spLocks noGrp="1"/>
          </p:cNvSpPr>
          <p:nvPr>
            <p:ph sz="half" idx="1"/>
          </p:nvPr>
        </p:nvSpPr>
        <p:spPr>
          <a:xfrm>
            <a:off x="1669774" y="1139687"/>
            <a:ext cx="5100780" cy="5459896"/>
          </a:xfrm>
        </p:spPr>
        <p:txBody>
          <a:bodyPr>
            <a:normAutofit fontScale="85000" lnSpcReduction="10000"/>
          </a:bodyPr>
          <a:lstStyle/>
          <a:p>
            <a:r>
              <a:rPr lang="en-US" dirty="0"/>
              <a:t>Basic Computer Architecture and Organization</a:t>
            </a:r>
            <a:endParaRPr lang="en-US" dirty="0"/>
          </a:p>
          <a:p>
            <a:pPr lvl="1"/>
            <a:r>
              <a:rPr lang="en-US" dirty="0"/>
              <a:t>Representation of Basic Information</a:t>
            </a:r>
            <a:endParaRPr lang="en-US" dirty="0"/>
          </a:p>
          <a:p>
            <a:pPr lvl="1"/>
            <a:r>
              <a:rPr lang="en-US" dirty="0"/>
              <a:t>Computer Organization and Architecture</a:t>
            </a:r>
            <a:endParaRPr lang="en-US" dirty="0"/>
          </a:p>
          <a:p>
            <a:pPr lvl="1"/>
            <a:r>
              <a:rPr lang="en-US" dirty="0"/>
              <a:t>Basic Computer Model and different units of Computer</a:t>
            </a:r>
            <a:endParaRPr lang="en-US" dirty="0"/>
          </a:p>
          <a:p>
            <a:r>
              <a:rPr lang="en-US" dirty="0"/>
              <a:t>Basic Digital Electronics in Computer Architecture and Organization</a:t>
            </a:r>
            <a:endParaRPr lang="en-US" dirty="0"/>
          </a:p>
          <a:p>
            <a:pPr lvl="1"/>
            <a:r>
              <a:rPr lang="en-US" dirty="0"/>
              <a:t>Digital Circuits</a:t>
            </a:r>
            <a:endParaRPr lang="en-US" dirty="0"/>
          </a:p>
          <a:p>
            <a:pPr lvl="1"/>
            <a:r>
              <a:rPr lang="en-US" dirty="0"/>
              <a:t>Logic Gates/ Basic Logic Operations</a:t>
            </a:r>
            <a:endParaRPr lang="en-US" dirty="0"/>
          </a:p>
          <a:p>
            <a:pPr lvl="1"/>
            <a:r>
              <a:rPr lang="en-US" dirty="0"/>
              <a:t>The Truth Table</a:t>
            </a:r>
            <a:endParaRPr lang="en-US" dirty="0"/>
          </a:p>
          <a:p>
            <a:pPr lvl="1"/>
            <a:r>
              <a:rPr lang="en-US" dirty="0"/>
              <a:t>Digital Comparators</a:t>
            </a:r>
            <a:endParaRPr lang="en-US" dirty="0"/>
          </a:p>
          <a:p>
            <a:pPr lvl="1"/>
            <a:r>
              <a:rPr lang="en-US" dirty="0"/>
              <a:t>Microprocessor History and Background</a:t>
            </a:r>
            <a:endParaRPr lang="en-US" dirty="0"/>
          </a:p>
          <a:p>
            <a:r>
              <a:rPr lang="en-US" dirty="0"/>
              <a:t>Microprocessor Organization &amp; Introduction to Programming languages</a:t>
            </a:r>
            <a:endParaRPr lang="en-US" dirty="0"/>
          </a:p>
          <a:p>
            <a:pPr lvl="1"/>
            <a:r>
              <a:rPr lang="en-US" dirty="0"/>
              <a:t>Basic Microprocessor Structure and Function</a:t>
            </a:r>
            <a:endParaRPr lang="en-US" dirty="0"/>
          </a:p>
          <a:p>
            <a:pPr lvl="1"/>
            <a:r>
              <a:rPr lang="en-US" dirty="0"/>
              <a:t>Machine Language</a:t>
            </a:r>
            <a:endParaRPr lang="en-US" dirty="0"/>
          </a:p>
          <a:p>
            <a:pPr lvl="1"/>
            <a:r>
              <a:rPr lang="en-US" dirty="0"/>
              <a:t>Low-Level Language</a:t>
            </a:r>
            <a:endParaRPr lang="en-US" dirty="0"/>
          </a:p>
          <a:p>
            <a:pPr lvl="1"/>
            <a:r>
              <a:rPr lang="en-US" dirty="0"/>
              <a:t>High-Level Language</a:t>
            </a:r>
            <a:endParaRPr lang="en-US" dirty="0"/>
          </a:p>
          <a:p>
            <a:endParaRPr lang="en-US" dirty="0"/>
          </a:p>
        </p:txBody>
      </p:sp>
      <p:sp>
        <p:nvSpPr>
          <p:cNvPr id="4" name="Content Placeholder 3"/>
          <p:cNvSpPr>
            <a:spLocks noGrp="1"/>
          </p:cNvSpPr>
          <p:nvPr>
            <p:ph sz="half" idx="2"/>
          </p:nvPr>
        </p:nvSpPr>
        <p:spPr>
          <a:xfrm>
            <a:off x="6997148" y="1139687"/>
            <a:ext cx="4876799" cy="5459896"/>
          </a:xfrm>
        </p:spPr>
        <p:txBody>
          <a:bodyPr>
            <a:normAutofit fontScale="85000" lnSpcReduction="10000"/>
          </a:bodyPr>
          <a:lstStyle/>
          <a:p>
            <a:r>
              <a:rPr lang="en-US" dirty="0"/>
              <a:t>Data Representation &amp; Numbering Systems</a:t>
            </a:r>
            <a:endParaRPr lang="en-US" dirty="0"/>
          </a:p>
          <a:p>
            <a:pPr lvl="1"/>
            <a:r>
              <a:rPr lang="en-US" dirty="0"/>
              <a:t>Binary Numbering Systems</a:t>
            </a:r>
            <a:endParaRPr lang="en-US" dirty="0"/>
          </a:p>
          <a:p>
            <a:pPr lvl="1"/>
            <a:r>
              <a:rPr lang="en-US" dirty="0"/>
              <a:t>Octal Numbering Systems</a:t>
            </a:r>
            <a:endParaRPr lang="en-US" dirty="0"/>
          </a:p>
          <a:p>
            <a:pPr lvl="1"/>
            <a:r>
              <a:rPr lang="en-US" dirty="0"/>
              <a:t>Decimal Numbering Systems</a:t>
            </a:r>
            <a:endParaRPr lang="en-US" dirty="0"/>
          </a:p>
          <a:p>
            <a:pPr lvl="1"/>
            <a:r>
              <a:rPr lang="en-US" dirty="0"/>
              <a:t>Hexadecimal Numbering Systems</a:t>
            </a:r>
            <a:endParaRPr lang="en-US" dirty="0"/>
          </a:p>
          <a:p>
            <a:r>
              <a:rPr lang="en-US" dirty="0"/>
              <a:t>Types of encoding &amp; Mode of data representation</a:t>
            </a:r>
            <a:endParaRPr lang="en-US" dirty="0"/>
          </a:p>
          <a:p>
            <a:pPr lvl="1"/>
            <a:r>
              <a:rPr lang="en-US" dirty="0"/>
              <a:t>American Standard Code for Information Interchange (ASCII)</a:t>
            </a:r>
            <a:endParaRPr lang="en-US" dirty="0"/>
          </a:p>
          <a:p>
            <a:pPr lvl="1"/>
            <a:r>
              <a:rPr lang="en-US" dirty="0"/>
              <a:t>Binary Coded Decimal (BCD)</a:t>
            </a:r>
            <a:endParaRPr lang="en-US" dirty="0"/>
          </a:p>
          <a:p>
            <a:pPr lvl="1"/>
            <a:r>
              <a:rPr lang="en-US" dirty="0"/>
              <a:t>Extended Binary Coded Decimal Interchange Code (EBCDIC)</a:t>
            </a:r>
            <a:endParaRPr lang="en-US" dirty="0"/>
          </a:p>
          <a:p>
            <a:pPr lvl="1"/>
            <a:r>
              <a:rPr lang="en-US" dirty="0"/>
              <a:t>Integer Representation</a:t>
            </a:r>
            <a:endParaRPr lang="en-US" dirty="0"/>
          </a:p>
          <a:p>
            <a:pPr lvl="1"/>
            <a:r>
              <a:rPr lang="en-US" dirty="0"/>
              <a:t>Floating Point Representation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1290" y="2788555"/>
            <a:ext cx="8911687" cy="1280890"/>
          </a:xfrm>
        </p:spPr>
        <p:txBody>
          <a:bodyPr>
            <a:noAutofit/>
          </a:bodyPr>
          <a:lstStyle/>
          <a:p>
            <a:pPr algn="ctr"/>
            <a:r>
              <a:rPr lang="en-US" sz="8000" b="1" dirty="0">
                <a:solidFill>
                  <a:srgbClr val="FF0000"/>
                </a:solidFill>
                <a:effectLst>
                  <a:outerShdw blurRad="38100" dist="38100" dir="2700000" algn="tl">
                    <a:srgbClr val="000000">
                      <a:alpha val="43137"/>
                    </a:srgbClr>
                  </a:outerShdw>
                </a:effectLst>
                <a:latin typeface="Blackadder ITC" panose="04020505051007020D02" pitchFamily="82" charset="0"/>
              </a:rPr>
              <a:t>Thank you</a:t>
            </a:r>
            <a:endParaRPr lang="en-US" sz="8000" b="1" dirty="0">
              <a:solidFill>
                <a:srgbClr val="FF0000"/>
              </a:solidFill>
              <a:effectLst>
                <a:outerShdw blurRad="38100" dist="38100" dir="2700000" algn="tl">
                  <a:srgbClr val="000000">
                    <a:alpha val="43137"/>
                  </a:srgbClr>
                </a:outerShdw>
              </a:effectLst>
              <a:latin typeface="Blackadder ITC" panose="04020505051007020D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683027" y="224537"/>
            <a:ext cx="4412974" cy="6401550"/>
          </a:xfrm>
        </p:spPr>
        <p:txBody>
          <a:bodyPr>
            <a:normAutofit/>
          </a:bodyPr>
          <a:lstStyle/>
          <a:p>
            <a:endParaRPr lang="en-US" dirty="0"/>
          </a:p>
          <a:p>
            <a:r>
              <a:rPr lang="en-US" dirty="0"/>
              <a:t>Computer instruction set</a:t>
            </a:r>
            <a:endParaRPr lang="en-US" dirty="0"/>
          </a:p>
          <a:p>
            <a:pPr lvl="1"/>
            <a:r>
              <a:rPr lang="en-US" dirty="0"/>
              <a:t>Reduced Instruction Set Computer (RISC)</a:t>
            </a:r>
            <a:endParaRPr lang="en-US" dirty="0"/>
          </a:p>
          <a:p>
            <a:pPr lvl="1"/>
            <a:r>
              <a:rPr lang="en-US" dirty="0"/>
              <a:t>Complex Instruction Set Computer (CISC)</a:t>
            </a:r>
            <a:endParaRPr lang="en-US" dirty="0"/>
          </a:p>
          <a:p>
            <a:r>
              <a:rPr lang="en-US" dirty="0"/>
              <a:t>Registers</a:t>
            </a:r>
            <a:endParaRPr lang="en-US" dirty="0"/>
          </a:p>
          <a:p>
            <a:pPr lvl="1"/>
            <a:r>
              <a:rPr lang="en-US" dirty="0"/>
              <a:t>General Purpose Registers</a:t>
            </a:r>
            <a:endParaRPr lang="en-US" dirty="0"/>
          </a:p>
          <a:p>
            <a:pPr lvl="1"/>
            <a:r>
              <a:rPr lang="en-US" dirty="0"/>
              <a:t>Segment Registers</a:t>
            </a:r>
            <a:endParaRPr lang="en-US" dirty="0"/>
          </a:p>
          <a:p>
            <a:pPr lvl="1"/>
            <a:r>
              <a:rPr lang="en-US" dirty="0"/>
              <a:t>Special Purpose Registers</a:t>
            </a:r>
            <a:endParaRPr lang="en-US" dirty="0"/>
          </a:p>
          <a:p>
            <a:r>
              <a:rPr lang="en-US" dirty="0"/>
              <a:t>80x86 instruction sets and Modes of addressing</a:t>
            </a:r>
            <a:endParaRPr lang="en-US" dirty="0"/>
          </a:p>
          <a:p>
            <a:pPr lvl="1"/>
            <a:r>
              <a:rPr lang="en-US" dirty="0"/>
              <a:t>Addressing modes with Register operands</a:t>
            </a:r>
            <a:endParaRPr lang="en-US" dirty="0"/>
          </a:p>
          <a:p>
            <a:pPr lvl="1"/>
            <a:r>
              <a:rPr lang="en-US" dirty="0"/>
              <a:t>Addressing modes with constants</a:t>
            </a:r>
            <a:endParaRPr lang="en-US" dirty="0"/>
          </a:p>
          <a:p>
            <a:pPr lvl="1"/>
            <a:r>
              <a:rPr lang="en-US" dirty="0"/>
              <a:t>Addressing modes with memory operands</a:t>
            </a:r>
            <a:endParaRPr lang="en-US" dirty="0"/>
          </a:p>
          <a:p>
            <a:pPr lvl="1"/>
            <a:r>
              <a:rPr lang="en-US" dirty="0"/>
              <a:t>Addressing mode with stack memory</a:t>
            </a:r>
            <a:endParaRPr lang="en-US" dirty="0"/>
          </a:p>
          <a:p>
            <a:pPr marL="0" indent="0">
              <a:buNone/>
            </a:pPr>
            <a:endParaRPr lang="en-US" dirty="0"/>
          </a:p>
        </p:txBody>
      </p:sp>
      <p:sp>
        <p:nvSpPr>
          <p:cNvPr id="5" name="Content Placeholder 4"/>
          <p:cNvSpPr>
            <a:spLocks noGrp="1"/>
          </p:cNvSpPr>
          <p:nvPr>
            <p:ph sz="half" idx="2"/>
          </p:nvPr>
        </p:nvSpPr>
        <p:spPr>
          <a:xfrm>
            <a:off x="6268279" y="224537"/>
            <a:ext cx="5751444" cy="6401550"/>
          </a:xfrm>
        </p:spPr>
        <p:txBody>
          <a:bodyPr>
            <a:normAutofit/>
          </a:bodyPr>
          <a:lstStyle/>
          <a:p>
            <a:r>
              <a:rPr lang="en-US" dirty="0"/>
              <a:t>Instruction Sets</a:t>
            </a:r>
            <a:endParaRPr lang="en-US" dirty="0"/>
          </a:p>
          <a:p>
            <a:pPr lvl="1"/>
            <a:r>
              <a:rPr lang="en-US" dirty="0"/>
              <a:t>The 80x86 instruction sets</a:t>
            </a:r>
            <a:endParaRPr lang="en-US" dirty="0"/>
          </a:p>
          <a:p>
            <a:pPr lvl="1"/>
            <a:r>
              <a:rPr lang="en-US" dirty="0"/>
              <a:t>The control transfer instruction</a:t>
            </a:r>
            <a:endParaRPr lang="en-US" dirty="0"/>
          </a:p>
          <a:p>
            <a:pPr lvl="1"/>
            <a:r>
              <a:rPr lang="en-US" dirty="0"/>
              <a:t>The standard input routines</a:t>
            </a:r>
            <a:endParaRPr lang="en-US" dirty="0"/>
          </a:p>
          <a:p>
            <a:pPr lvl="1"/>
            <a:r>
              <a:rPr lang="en-US" dirty="0"/>
              <a:t>The standard output routines</a:t>
            </a:r>
            <a:endParaRPr lang="en-US" dirty="0"/>
          </a:p>
          <a:p>
            <a:pPr lvl="1"/>
            <a:r>
              <a:rPr lang="en-US" dirty="0"/>
              <a:t>Macros</a:t>
            </a:r>
            <a:endParaRPr lang="en-US" dirty="0"/>
          </a:p>
          <a:p>
            <a:r>
              <a:rPr lang="en-US" dirty="0"/>
              <a:t>Assembly Language Programs</a:t>
            </a:r>
            <a:endParaRPr lang="en-US" dirty="0"/>
          </a:p>
          <a:p>
            <a:pPr lvl="1"/>
            <a:r>
              <a:rPr lang="en-US" dirty="0"/>
              <a:t>An overview of Assembly Language program</a:t>
            </a:r>
            <a:endParaRPr lang="en-US" dirty="0"/>
          </a:p>
          <a:p>
            <a:pPr lvl="1"/>
            <a:r>
              <a:rPr lang="en-US" dirty="0"/>
              <a:t>The linker</a:t>
            </a:r>
            <a:endParaRPr lang="en-US" dirty="0"/>
          </a:p>
          <a:p>
            <a:pPr lvl="1"/>
            <a:r>
              <a:rPr lang="en-US" dirty="0"/>
              <a:t>Examples of common Assemblers</a:t>
            </a:r>
            <a:endParaRPr lang="en-US" dirty="0"/>
          </a:p>
          <a:p>
            <a:pPr lvl="1"/>
            <a:r>
              <a:rPr lang="en-US" dirty="0"/>
              <a:t>A simple Hello World Program using FASM</a:t>
            </a:r>
            <a:endParaRPr lang="en-US" dirty="0"/>
          </a:p>
          <a:p>
            <a:pPr lvl="1"/>
            <a:r>
              <a:rPr lang="en-US" dirty="0"/>
              <a:t>A simple Hello World Program using NASMS</a:t>
            </a:r>
            <a:endParaRPr lang="en-US" dirty="0"/>
          </a:p>
          <a:p>
            <a:r>
              <a:rPr lang="en-US" dirty="0"/>
              <a:t>Job Control Language</a:t>
            </a:r>
            <a:endParaRPr lang="en-US" dirty="0"/>
          </a:p>
          <a:p>
            <a:pPr lvl="1"/>
            <a:r>
              <a:rPr lang="en-US" dirty="0"/>
              <a:t>Introduction</a:t>
            </a:r>
            <a:endParaRPr lang="en-US" dirty="0"/>
          </a:p>
          <a:p>
            <a:pPr lvl="1"/>
            <a:r>
              <a:rPr lang="en-US" dirty="0"/>
              <a:t>Basic syntax of JCL statements</a:t>
            </a:r>
            <a:endParaRPr lang="en-US" dirty="0"/>
          </a:p>
          <a:p>
            <a:pPr lvl="1"/>
            <a:r>
              <a:rPr lang="en-US" dirty="0"/>
              <a:t>Types of JCL statements</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69604" y="2782985"/>
            <a:ext cx="8915399" cy="815039"/>
          </a:xfrm>
        </p:spPr>
        <p:txBody>
          <a:bodyPr>
            <a:noAutofit/>
          </a:bodyPr>
          <a:lstStyle/>
          <a:p>
            <a:pPr algn="ctr"/>
            <a:r>
              <a:rPr lang="en-US" sz="4800" dirty="0">
                <a:solidFill>
                  <a:srgbClr val="FF0000"/>
                </a:solidFill>
                <a:latin typeface="Chiller" panose="04020404031007020602" pitchFamily="82" charset="0"/>
              </a:rPr>
              <a:t>Basic Computer Architecture and Organization</a:t>
            </a:r>
            <a:endParaRPr lang="en-US" sz="4800" dirty="0">
              <a:solidFill>
                <a:srgbClr val="FF0000"/>
              </a:solidFill>
              <a:latin typeface="Chiller" panose="04020404031007020602" pitchFamily="82" charset="0"/>
            </a:endParaRPr>
          </a:p>
          <a:p>
            <a:pPr algn="ctr"/>
            <a:endParaRPr lang="en-US" sz="4800" dirty="0">
              <a:solidFill>
                <a:srgbClr val="FF0000"/>
              </a:solidFill>
              <a:latin typeface="Chiller" panose="04020404031007020602" pitchFamily="8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13482" y="219166"/>
            <a:ext cx="8911687" cy="562712"/>
          </a:xfrm>
        </p:spPr>
        <p:txBody>
          <a:bodyPr>
            <a:noAutofit/>
          </a:bodyPr>
          <a:lstStyle/>
          <a:p>
            <a:r>
              <a:rPr lang="en-US" sz="2800" dirty="0">
                <a:solidFill>
                  <a:srgbClr val="FF0000"/>
                </a:solidFill>
                <a:effectLst>
                  <a:outerShdw blurRad="38100" dist="38100" dir="2700000" algn="tl">
                    <a:srgbClr val="000000">
                      <a:alpha val="43137"/>
                    </a:srgbClr>
                  </a:outerShdw>
                </a:effectLst>
              </a:rPr>
              <a:t>Basic Computer Architecture and Organization</a:t>
            </a:r>
            <a:br>
              <a:rPr lang="en-US" sz="2800" dirty="0">
                <a:solidFill>
                  <a:srgbClr val="FF0000"/>
                </a:solidFill>
                <a:effectLst>
                  <a:outerShdw blurRad="38100" dist="38100" dir="2700000" algn="tl">
                    <a:srgbClr val="000000">
                      <a:alpha val="43137"/>
                    </a:srgbClr>
                  </a:outerShdw>
                </a:effectLst>
              </a:rPr>
            </a:br>
            <a:endParaRPr lang="en-US" sz="2800" dirty="0">
              <a:solidFill>
                <a:srgbClr val="FF0000"/>
              </a:solidFill>
              <a:effectLst>
                <a:outerShdw blurRad="38100" dist="38100" dir="2700000" algn="tl">
                  <a:srgbClr val="000000">
                    <a:alpha val="43137"/>
                  </a:srgbClr>
                </a:outerShdw>
              </a:effectLst>
            </a:endParaRPr>
          </a:p>
        </p:txBody>
      </p:sp>
      <p:sp>
        <p:nvSpPr>
          <p:cNvPr id="6" name="Content Placeholder 5"/>
          <p:cNvSpPr>
            <a:spLocks noGrp="1"/>
          </p:cNvSpPr>
          <p:nvPr>
            <p:ph idx="1"/>
          </p:nvPr>
        </p:nvSpPr>
        <p:spPr>
          <a:xfrm>
            <a:off x="2761490" y="1272208"/>
            <a:ext cx="7098127" cy="5194852"/>
          </a:xfrm>
        </p:spPr>
        <p:txBody>
          <a:bodyPr/>
          <a:lstStyle/>
          <a:p>
            <a:pPr marL="0" indent="0">
              <a:buNone/>
            </a:pPr>
            <a:r>
              <a:rPr lang="en-US" b="1" dirty="0"/>
              <a:t>Outline:</a:t>
            </a:r>
            <a:endParaRPr lang="en-US" b="1" dirty="0"/>
          </a:p>
          <a:p>
            <a:pPr marL="0" indent="0">
              <a:buNone/>
            </a:pPr>
            <a:endParaRPr lang="en-US" dirty="0"/>
          </a:p>
          <a:p>
            <a:r>
              <a:rPr lang="en-US" dirty="0"/>
              <a:t>Representation of Basic Information</a:t>
            </a:r>
            <a:endParaRPr lang="en-US" dirty="0"/>
          </a:p>
          <a:p>
            <a:r>
              <a:rPr lang="en-US" dirty="0"/>
              <a:t>Computer Organization and Architecture</a:t>
            </a:r>
            <a:endParaRPr lang="en-US" dirty="0"/>
          </a:p>
          <a:p>
            <a:r>
              <a:rPr lang="en-US" dirty="0"/>
              <a:t>Basic Computer Model and different units of Computer</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13482" y="219166"/>
            <a:ext cx="8911687" cy="562712"/>
          </a:xfrm>
        </p:spPr>
        <p:txBody>
          <a:bodyPr>
            <a:noAutofit/>
          </a:bodyPr>
          <a:lstStyle/>
          <a:p>
            <a:r>
              <a:rPr lang="en-US" sz="2800" dirty="0">
                <a:solidFill>
                  <a:srgbClr val="FF0000"/>
                </a:solidFill>
                <a:effectLst>
                  <a:outerShdw blurRad="38100" dist="38100" dir="2700000" algn="tl">
                    <a:srgbClr val="000000">
                      <a:alpha val="43137"/>
                    </a:srgbClr>
                  </a:outerShdw>
                </a:effectLst>
              </a:rPr>
              <a:t>Basic Computer Architecture and Organization</a:t>
            </a:r>
            <a:br>
              <a:rPr lang="en-US" sz="2800" dirty="0">
                <a:solidFill>
                  <a:srgbClr val="FF0000"/>
                </a:solidFill>
                <a:effectLst>
                  <a:outerShdw blurRad="38100" dist="38100" dir="2700000" algn="tl">
                    <a:srgbClr val="000000">
                      <a:alpha val="43137"/>
                    </a:srgbClr>
                  </a:outerShdw>
                </a:effectLst>
              </a:rPr>
            </a:br>
            <a:endParaRPr lang="en-US" sz="2800" dirty="0">
              <a:solidFill>
                <a:srgbClr val="FF0000"/>
              </a:solidFill>
              <a:effectLst>
                <a:outerShdw blurRad="38100" dist="38100" dir="2700000" algn="tl">
                  <a:srgbClr val="000000">
                    <a:alpha val="43137"/>
                  </a:srgbClr>
                </a:outerShdw>
              </a:effectLst>
            </a:endParaRPr>
          </a:p>
        </p:txBody>
      </p:sp>
      <p:sp>
        <p:nvSpPr>
          <p:cNvPr id="6" name="Content Placeholder 5"/>
          <p:cNvSpPr>
            <a:spLocks noGrp="1"/>
          </p:cNvSpPr>
          <p:nvPr>
            <p:ph idx="1"/>
          </p:nvPr>
        </p:nvSpPr>
        <p:spPr>
          <a:xfrm>
            <a:off x="2761490" y="1272208"/>
            <a:ext cx="7098127" cy="5194852"/>
          </a:xfrm>
        </p:spPr>
        <p:txBody>
          <a:bodyPr/>
          <a:lstStyle/>
          <a:p>
            <a:pPr marL="0" indent="0">
              <a:buNone/>
            </a:pPr>
            <a:r>
              <a:rPr lang="en-US" b="1" dirty="0"/>
              <a:t>Specific Objectives:</a:t>
            </a:r>
            <a:endParaRPr lang="en-US" b="1" dirty="0"/>
          </a:p>
          <a:p>
            <a:pPr marL="0" indent="0">
              <a:buNone/>
            </a:pPr>
            <a:endParaRPr lang="en-US" dirty="0"/>
          </a:p>
          <a:p>
            <a:pPr marL="0" indent="0">
              <a:buNone/>
            </a:pPr>
            <a:r>
              <a:rPr lang="en-US" dirty="0"/>
              <a:t>By the end of this module, you should be able:</a:t>
            </a:r>
            <a:endParaRPr lang="en-US" dirty="0"/>
          </a:p>
          <a:p>
            <a:endParaRPr lang="en-US" dirty="0"/>
          </a:p>
          <a:p>
            <a:r>
              <a:rPr lang="en-US" dirty="0"/>
              <a:t>Describe data representation in computer system</a:t>
            </a:r>
            <a:endParaRPr lang="en-US" dirty="0"/>
          </a:p>
          <a:p>
            <a:r>
              <a:rPr lang="en-US" dirty="0"/>
              <a:t>Define computer architecture and computer organization</a:t>
            </a:r>
            <a:endParaRPr lang="en-US" dirty="0"/>
          </a:p>
          <a:p>
            <a:r>
              <a:rPr lang="en-US" dirty="0"/>
              <a:t>Describe  the collective function of computer cooperating components</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13482" y="219166"/>
            <a:ext cx="8911687" cy="562712"/>
          </a:xfrm>
        </p:spPr>
        <p:txBody>
          <a:bodyPr>
            <a:noAutofit/>
          </a:bodyPr>
          <a:lstStyle/>
          <a:p>
            <a:r>
              <a:rPr lang="en-US" sz="2800" dirty="0">
                <a:solidFill>
                  <a:srgbClr val="FF0000"/>
                </a:solidFill>
                <a:effectLst>
                  <a:outerShdw blurRad="38100" dist="38100" dir="2700000" algn="tl">
                    <a:srgbClr val="000000">
                      <a:alpha val="43137"/>
                    </a:srgbClr>
                  </a:outerShdw>
                </a:effectLst>
              </a:rPr>
              <a:t>Representation of Basic Information</a:t>
            </a:r>
            <a:br>
              <a:rPr lang="en-US" sz="2800" dirty="0">
                <a:solidFill>
                  <a:srgbClr val="FF0000"/>
                </a:solidFill>
                <a:effectLst>
                  <a:outerShdw blurRad="38100" dist="38100" dir="2700000" algn="tl">
                    <a:srgbClr val="000000">
                      <a:alpha val="43137"/>
                    </a:srgbClr>
                  </a:outerShdw>
                </a:effectLst>
              </a:rPr>
            </a:br>
            <a:endParaRPr lang="en-US" sz="2800" dirty="0">
              <a:solidFill>
                <a:srgbClr val="FF0000"/>
              </a:solidFill>
              <a:effectLst>
                <a:outerShdw blurRad="38100" dist="38100" dir="2700000" algn="tl">
                  <a:srgbClr val="000000">
                    <a:alpha val="43137"/>
                  </a:srgbClr>
                </a:outerShdw>
              </a:effectLst>
            </a:endParaRPr>
          </a:p>
        </p:txBody>
      </p:sp>
      <p:sp>
        <p:nvSpPr>
          <p:cNvPr id="6" name="Content Placeholder 5"/>
          <p:cNvSpPr>
            <a:spLocks noGrp="1"/>
          </p:cNvSpPr>
          <p:nvPr>
            <p:ph idx="1"/>
          </p:nvPr>
        </p:nvSpPr>
        <p:spPr>
          <a:xfrm>
            <a:off x="1656522" y="1272208"/>
            <a:ext cx="9753600" cy="5194852"/>
          </a:xfrm>
        </p:spPr>
        <p:txBody>
          <a:bodyPr>
            <a:normAutofit fontScale="92500" lnSpcReduction="10000"/>
          </a:bodyPr>
          <a:lstStyle/>
          <a:p>
            <a:pPr marL="0" indent="0">
              <a:buNone/>
            </a:pPr>
            <a:endParaRPr lang="en-US" dirty="0"/>
          </a:p>
          <a:p>
            <a:r>
              <a:rPr lang="en-US" dirty="0"/>
              <a:t>A computer system consists of an interrelated set of components that are made of basic functional units.</a:t>
            </a:r>
            <a:endParaRPr lang="en-US" dirty="0"/>
          </a:p>
          <a:p>
            <a:r>
              <a:rPr lang="en-US" dirty="0"/>
              <a:t>The basic functional units of computer are made of electronics circuit and it works with electrical signal. We provide input to the computer in form of electrical signal and get the output in form of electrical signal.</a:t>
            </a:r>
            <a:endParaRPr lang="en-US" dirty="0"/>
          </a:p>
          <a:p>
            <a:r>
              <a:rPr lang="en-US" dirty="0"/>
              <a:t>There are two basic types of electrical signals;</a:t>
            </a:r>
            <a:endParaRPr lang="en-US" dirty="0"/>
          </a:p>
          <a:p>
            <a:pPr marL="1314450" lvl="2" indent="-400050">
              <a:buFont typeface="+mj-lt"/>
              <a:buAutoNum type="romanLcPeriod"/>
            </a:pPr>
            <a:r>
              <a:rPr lang="en-US" dirty="0"/>
              <a:t>Analog: analog signals are continuous in nature </a:t>
            </a:r>
            <a:endParaRPr lang="en-US" dirty="0"/>
          </a:p>
          <a:p>
            <a:pPr marL="1314450" lvl="2" indent="-400050">
              <a:buFont typeface="+mj-lt"/>
              <a:buAutoNum type="romanLcPeriod"/>
            </a:pPr>
            <a:r>
              <a:rPr lang="en-US" dirty="0"/>
              <a:t>Digital:  digital signals are discrete in nature.</a:t>
            </a:r>
            <a:endParaRPr lang="en-US" dirty="0"/>
          </a:p>
          <a:p>
            <a:r>
              <a:rPr lang="en-US" dirty="0"/>
              <a:t>The electronic device that works with continuous signals is known as analog device and the electronic device that works with discrete signals is known as digital device. In present days most of the computers are digital in nature and we will deal with Digital Computer in this course.</a:t>
            </a:r>
            <a:endParaRPr lang="en-US" dirty="0"/>
          </a:p>
          <a:p>
            <a:r>
              <a:rPr lang="en-US" dirty="0"/>
              <a:t>Computer is a digital device, which works on two levels of signal. We say these two levels of signal as High and Low. The High-level signal basically corresponds to some high-level signal (say 5 Volt or 12 Volt) and Low-level signal basically corresponds to Low-level signal (say 0 Volt).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13482" y="219166"/>
            <a:ext cx="8911687" cy="562712"/>
          </a:xfrm>
        </p:spPr>
        <p:txBody>
          <a:bodyPr>
            <a:noAutofit/>
          </a:bodyPr>
          <a:lstStyle/>
          <a:p>
            <a:r>
              <a:rPr lang="en-US" sz="2800" dirty="0">
                <a:solidFill>
                  <a:srgbClr val="FF0000"/>
                </a:solidFill>
                <a:effectLst>
                  <a:outerShdw blurRad="38100" dist="38100" dir="2700000" algn="tl">
                    <a:srgbClr val="000000">
                      <a:alpha val="43137"/>
                    </a:srgbClr>
                  </a:outerShdw>
                </a:effectLst>
              </a:rPr>
              <a:t>Representation of Basic Information</a:t>
            </a:r>
            <a:br>
              <a:rPr lang="en-US" sz="2800" dirty="0">
                <a:solidFill>
                  <a:srgbClr val="FF0000"/>
                </a:solidFill>
                <a:effectLst>
                  <a:outerShdw blurRad="38100" dist="38100" dir="2700000" algn="tl">
                    <a:srgbClr val="000000">
                      <a:alpha val="43137"/>
                    </a:srgbClr>
                  </a:outerShdw>
                </a:effectLst>
              </a:rPr>
            </a:br>
            <a:endParaRPr lang="en-US" sz="2800" dirty="0">
              <a:solidFill>
                <a:srgbClr val="FF0000"/>
              </a:solidFill>
              <a:effectLst>
                <a:outerShdw blurRad="38100" dist="38100" dir="2700000" algn="tl">
                  <a:srgbClr val="000000">
                    <a:alpha val="43137"/>
                  </a:srgbClr>
                </a:outerShdw>
              </a:effectLst>
            </a:endParaRPr>
          </a:p>
        </p:txBody>
      </p:sp>
      <p:sp>
        <p:nvSpPr>
          <p:cNvPr id="6" name="Content Placeholder 5"/>
          <p:cNvSpPr>
            <a:spLocks noGrp="1"/>
          </p:cNvSpPr>
          <p:nvPr>
            <p:ph idx="1"/>
          </p:nvPr>
        </p:nvSpPr>
        <p:spPr>
          <a:xfrm>
            <a:off x="1656522" y="1272208"/>
            <a:ext cx="9753600" cy="5194852"/>
          </a:xfrm>
        </p:spPr>
        <p:txBody>
          <a:bodyPr>
            <a:normAutofit/>
          </a:bodyPr>
          <a:lstStyle/>
          <a:p>
            <a:pPr marL="0" indent="0">
              <a:buNone/>
            </a:pPr>
            <a:endParaRPr lang="en-US" dirty="0"/>
          </a:p>
          <a:p>
            <a:r>
              <a:rPr lang="en-US" dirty="0"/>
              <a:t>Computer is used to solve mainly numerical problems. Again it is not convenient to work with symbolic representation. For that purpose numeric representation are used as follow;</a:t>
            </a:r>
            <a:endParaRPr lang="en-US" dirty="0"/>
          </a:p>
          <a:p>
            <a:pPr marL="0" indent="0">
              <a:buNone/>
            </a:pPr>
            <a:r>
              <a:rPr lang="en-US" dirty="0"/>
              <a:t>							</a:t>
            </a:r>
            <a:r>
              <a:rPr lang="en-US" dirty="0">
                <a:solidFill>
                  <a:srgbClr val="FF0000"/>
                </a:solidFill>
              </a:rPr>
              <a:t>0 means LOW</a:t>
            </a:r>
            <a:endParaRPr lang="en-US" dirty="0">
              <a:solidFill>
                <a:srgbClr val="FF0000"/>
              </a:solidFill>
            </a:endParaRPr>
          </a:p>
          <a:p>
            <a:pPr marL="0" indent="0">
              <a:buNone/>
            </a:pPr>
            <a:r>
              <a:rPr lang="en-US" dirty="0">
                <a:solidFill>
                  <a:srgbClr val="FF0000"/>
                </a:solidFill>
              </a:rPr>
              <a:t>							1 means HIGH</a:t>
            </a:r>
            <a:endParaRPr lang="en-US" dirty="0">
              <a:solidFill>
                <a:srgbClr val="FF0000"/>
              </a:solidFill>
            </a:endParaRPr>
          </a:p>
          <a:p>
            <a:r>
              <a:rPr lang="en-US" dirty="0">
                <a:solidFill>
                  <a:schemeClr val="tx1"/>
                </a:solidFill>
              </a:rPr>
              <a:t>These two numeric symbols, 0 and 1 are used to explain the working principle of computer, that is all the functionalities of computer can be captured with 0 and 1 and its theoretical background corresponds to two valued Boolean algebra.</a:t>
            </a:r>
            <a:endParaRPr lang="en-US" dirty="0">
              <a:solidFill>
                <a:schemeClr val="tx1"/>
              </a:solidFill>
            </a:endParaRPr>
          </a:p>
          <a:p>
            <a:r>
              <a:rPr lang="en-US" dirty="0">
                <a:solidFill>
                  <a:schemeClr val="tx1"/>
                </a:solidFill>
              </a:rPr>
              <a:t>With the symbol 0 and 1, we arrived at a mathematical system, which is knows as binary number system. </a:t>
            </a:r>
            <a:endParaRPr lang="en-US" dirty="0">
              <a:solidFill>
                <a:schemeClr val="tx1"/>
              </a:solidFill>
            </a:endParaRPr>
          </a:p>
          <a:p>
            <a:r>
              <a:rPr lang="en-US" dirty="0">
                <a:solidFill>
                  <a:schemeClr val="tx1"/>
                </a:solidFill>
              </a:rPr>
              <a:t>Basically binary number system is used to represent the information and manipulation of information in computer. Computer information is basically strings of 0s and 1s.</a:t>
            </a:r>
            <a:endParaRPr lang="en-US"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13482" y="219166"/>
            <a:ext cx="8911687" cy="562712"/>
          </a:xfrm>
        </p:spPr>
        <p:txBody>
          <a:bodyPr>
            <a:noAutofit/>
          </a:bodyPr>
          <a:lstStyle/>
          <a:p>
            <a:r>
              <a:rPr lang="en-US" sz="2800" dirty="0">
                <a:solidFill>
                  <a:srgbClr val="FF0000"/>
                </a:solidFill>
                <a:effectLst>
                  <a:outerShdw blurRad="38100" dist="38100" dir="2700000" algn="tl">
                    <a:srgbClr val="000000">
                      <a:alpha val="43137"/>
                    </a:srgbClr>
                  </a:outerShdw>
                </a:effectLst>
              </a:rPr>
              <a:t>Representation of Basic Information</a:t>
            </a:r>
            <a:br>
              <a:rPr lang="en-US" sz="2800" dirty="0">
                <a:solidFill>
                  <a:srgbClr val="FF0000"/>
                </a:solidFill>
                <a:effectLst>
                  <a:outerShdw blurRad="38100" dist="38100" dir="2700000" algn="tl">
                    <a:srgbClr val="000000">
                      <a:alpha val="43137"/>
                    </a:srgbClr>
                  </a:outerShdw>
                </a:effectLst>
              </a:rPr>
            </a:br>
            <a:endParaRPr lang="en-US" sz="2800" dirty="0">
              <a:solidFill>
                <a:srgbClr val="FF0000"/>
              </a:solidFill>
              <a:effectLst>
                <a:outerShdw blurRad="38100" dist="38100" dir="2700000" algn="tl">
                  <a:srgbClr val="000000">
                    <a:alpha val="43137"/>
                  </a:srgbClr>
                </a:outerShdw>
              </a:effectLst>
            </a:endParaRPr>
          </a:p>
        </p:txBody>
      </p:sp>
      <p:sp>
        <p:nvSpPr>
          <p:cNvPr id="6" name="Content Placeholder 5"/>
          <p:cNvSpPr>
            <a:spLocks noGrp="1"/>
          </p:cNvSpPr>
          <p:nvPr>
            <p:ph idx="1"/>
          </p:nvPr>
        </p:nvSpPr>
        <p:spPr>
          <a:xfrm>
            <a:off x="1656522" y="1272208"/>
            <a:ext cx="9753600" cy="5194852"/>
          </a:xfrm>
        </p:spPr>
        <p:txBody>
          <a:bodyPr>
            <a:normAutofit fontScale="92500" lnSpcReduction="10000"/>
          </a:bodyPr>
          <a:lstStyle/>
          <a:p>
            <a:pPr marL="0" indent="0">
              <a:buNone/>
            </a:pPr>
            <a:endParaRPr lang="en-US" dirty="0"/>
          </a:p>
          <a:p>
            <a:r>
              <a:rPr lang="en-US" dirty="0">
                <a:solidFill>
                  <a:schemeClr val="tx1"/>
                </a:solidFill>
              </a:rPr>
              <a:t>The smallest unit of information that is represented in computer is known as Bit ( Binary Digit ), which is either 0 or 1. </a:t>
            </a:r>
            <a:endParaRPr lang="en-US" dirty="0">
              <a:solidFill>
                <a:schemeClr val="tx1"/>
              </a:solidFill>
            </a:endParaRPr>
          </a:p>
          <a:p>
            <a:pPr marL="400050" lvl="1" indent="0">
              <a:buNone/>
            </a:pPr>
            <a:r>
              <a:rPr lang="en-US" dirty="0"/>
              <a:t>				</a:t>
            </a:r>
            <a:r>
              <a:rPr lang="en-US" dirty="0">
                <a:solidFill>
                  <a:schemeClr val="tx1"/>
                </a:solidFill>
              </a:rPr>
              <a:t>Four bits such as 1001 is known as a Nibble</a:t>
            </a:r>
            <a:endParaRPr lang="en-US" dirty="0">
              <a:solidFill>
                <a:schemeClr val="tx1"/>
              </a:solidFill>
            </a:endParaRPr>
          </a:p>
          <a:p>
            <a:pPr marL="400050" lvl="1" indent="0">
              <a:buNone/>
            </a:pPr>
            <a:r>
              <a:rPr lang="en-US" dirty="0">
                <a:solidFill>
                  <a:schemeClr val="tx1"/>
                </a:solidFill>
              </a:rPr>
              <a:t>				Eight bits such as 10100101 is known as a Byte.</a:t>
            </a:r>
            <a:endParaRPr lang="en-US" dirty="0">
              <a:solidFill>
                <a:schemeClr val="tx1"/>
              </a:solidFill>
            </a:endParaRPr>
          </a:p>
          <a:p>
            <a:pPr marL="400050" lvl="1" indent="0">
              <a:buNone/>
            </a:pPr>
            <a:r>
              <a:rPr lang="en-US" dirty="0">
                <a:solidFill>
                  <a:schemeClr val="tx1"/>
                </a:solidFill>
              </a:rPr>
              <a:t>				2</a:t>
            </a:r>
            <a:r>
              <a:rPr lang="en-US" baseline="30000" dirty="0">
                <a:solidFill>
                  <a:schemeClr val="tx1"/>
                </a:solidFill>
              </a:rPr>
              <a:t>10</a:t>
            </a:r>
            <a:r>
              <a:rPr lang="en-US" dirty="0">
                <a:solidFill>
                  <a:schemeClr val="tx1"/>
                </a:solidFill>
              </a:rPr>
              <a:t> (1024) bytes  = 1kilobyte</a:t>
            </a:r>
            <a:endParaRPr lang="en-US" dirty="0">
              <a:solidFill>
                <a:schemeClr val="tx1"/>
              </a:solidFill>
            </a:endParaRPr>
          </a:p>
          <a:p>
            <a:pPr marL="285750"/>
            <a:r>
              <a:rPr lang="en-US" dirty="0">
                <a:solidFill>
                  <a:schemeClr val="tx1"/>
                </a:solidFill>
              </a:rPr>
              <a:t>Computer storage and memory is often measured in megabytes (MB) and gigabytes (GB). 1 MB is 1,024 kilobytes, or 1,048,576 (1024x1024) bytes.</a:t>
            </a:r>
            <a:endParaRPr lang="en-US" dirty="0">
              <a:solidFill>
                <a:schemeClr val="tx1"/>
              </a:solidFill>
            </a:endParaRPr>
          </a:p>
          <a:p>
            <a:pPr marL="285750"/>
            <a:r>
              <a:rPr lang="en-US" dirty="0">
                <a:solidFill>
                  <a:schemeClr val="tx1"/>
                </a:solidFill>
              </a:rPr>
              <a:t>Similarly, one 1 GB is 1,024 MB, or 1,073,741,824 (1024x1024x1024) bytes. </a:t>
            </a:r>
            <a:endParaRPr lang="en-US" dirty="0">
              <a:solidFill>
                <a:schemeClr val="tx1"/>
              </a:solidFill>
            </a:endParaRPr>
          </a:p>
          <a:p>
            <a:pPr marL="285750"/>
            <a:r>
              <a:rPr lang="en-US" dirty="0">
                <a:solidFill>
                  <a:schemeClr val="tx1"/>
                </a:solidFill>
              </a:rPr>
              <a:t>A terabyte (TB) is 1,024 GB; 1 TB is about the same amount of information as all of the books in a large library, or roughly 1,610 CDs worth of data.</a:t>
            </a:r>
            <a:endParaRPr lang="en-US" dirty="0">
              <a:solidFill>
                <a:schemeClr val="tx1"/>
              </a:solidFill>
            </a:endParaRPr>
          </a:p>
          <a:p>
            <a:pPr marL="285750"/>
            <a:r>
              <a:rPr lang="en-US" dirty="0">
                <a:solidFill>
                  <a:schemeClr val="tx1"/>
                </a:solidFill>
              </a:rPr>
              <a:t> A petabyte (PB) is 1,024 TB. 1 PB of data, if written on DVDs, would create roughly 223,100 DVDs, i.e., a stack about 878 feet tall, or a stack of CDs a mile high. </a:t>
            </a:r>
            <a:endParaRPr lang="en-US" dirty="0">
              <a:solidFill>
                <a:schemeClr val="tx1"/>
              </a:solidFill>
            </a:endParaRPr>
          </a:p>
          <a:p>
            <a:pPr marL="285750"/>
            <a:r>
              <a:rPr lang="en-US" dirty="0">
                <a:solidFill>
                  <a:schemeClr val="tx1"/>
                </a:solidFill>
              </a:rPr>
              <a:t>An exabyte (EB) is 1,024 PB. </a:t>
            </a:r>
            <a:endParaRPr lang="en-US" dirty="0">
              <a:solidFill>
                <a:schemeClr val="tx1"/>
              </a:solidFill>
            </a:endParaRPr>
          </a:p>
          <a:p>
            <a:pPr marL="285750"/>
            <a:r>
              <a:rPr lang="en-US" dirty="0">
                <a:solidFill>
                  <a:schemeClr val="tx1"/>
                </a:solidFill>
              </a:rPr>
              <a:t>A zettabyte (ZB) is 1,024 EB. </a:t>
            </a:r>
            <a:endParaRPr lang="en-US" dirty="0">
              <a:solidFill>
                <a:schemeClr val="tx1"/>
              </a:solidFill>
            </a:endParaRPr>
          </a:p>
          <a:p>
            <a:pPr marL="285750"/>
            <a:r>
              <a:rPr lang="en-US" dirty="0">
                <a:solidFill>
                  <a:schemeClr val="tx1"/>
                </a:solidFill>
              </a:rPr>
              <a:t>Finally, a yottabyte (YB) is 1,024 ZB.</a:t>
            </a:r>
            <a:endParaRPr lang="en-US" dirty="0">
              <a:solidFill>
                <a:schemeClr val="tx1"/>
              </a:solidFill>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13059</Words>
  <Application>WPS Presentation</Application>
  <PresentationFormat>Widescreen</PresentationFormat>
  <Paragraphs>286</Paragraphs>
  <Slides>20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20</vt:i4>
      </vt:variant>
    </vt:vector>
  </HeadingPairs>
  <TitlesOfParts>
    <vt:vector size="37" baseType="lpstr">
      <vt:lpstr>Arial</vt:lpstr>
      <vt:lpstr>SimSun</vt:lpstr>
      <vt:lpstr>Wingdings</vt:lpstr>
      <vt:lpstr>Wingdings 3</vt:lpstr>
      <vt:lpstr>Arial</vt:lpstr>
      <vt:lpstr>Algerian</vt:lpstr>
      <vt:lpstr>Chiller</vt:lpstr>
      <vt:lpstr>Broadway</vt:lpstr>
      <vt:lpstr>inherit</vt:lpstr>
      <vt:lpstr>Segoe Print</vt:lpstr>
      <vt:lpstr>Microsoft YaHei</vt:lpstr>
      <vt:lpstr>Arial Unicode MS</vt:lpstr>
      <vt:lpstr>Century Gothic</vt:lpstr>
      <vt:lpstr>Calibri</vt:lpstr>
      <vt:lpstr>Times New Roman</vt:lpstr>
      <vt:lpstr>Blackadder ITC</vt:lpstr>
      <vt:lpstr>Wisp</vt:lpstr>
      <vt:lpstr>COSC 323</vt:lpstr>
      <vt:lpstr>Content:</vt:lpstr>
      <vt:lpstr>PowerPoint 演示文稿</vt:lpstr>
      <vt:lpstr>PowerPoint 演示文稿</vt:lpstr>
      <vt:lpstr>Basic Computer Architecture and Organization </vt:lpstr>
      <vt:lpstr>Basic Computer Architecture and Organization </vt:lpstr>
      <vt:lpstr>Representation of Basic Information </vt:lpstr>
      <vt:lpstr>Representation of Basic Information </vt:lpstr>
      <vt:lpstr>Representation of Basic Information </vt:lpstr>
      <vt:lpstr>Representation of Basic Information </vt:lpstr>
      <vt:lpstr>Computer Organization and Architecture  </vt:lpstr>
      <vt:lpstr>Computer Organization and Architecture  </vt:lpstr>
      <vt:lpstr>Basic Computer Model and different units of Computer   </vt:lpstr>
      <vt:lpstr>Basic Computer Model and different units of Computer   </vt:lpstr>
      <vt:lpstr>Basic Computer Model and different units of Computer   </vt:lpstr>
      <vt:lpstr>Basic Computer Model and different units of Computer   </vt:lpstr>
      <vt:lpstr>Basic Computer Model and different units of Computer   </vt:lpstr>
      <vt:lpstr>Basic Computer Model and different units of Computer   </vt:lpstr>
      <vt:lpstr>Basic Computer Model and different units of Computer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dc:title>
  <dc:creator>hp</dc:creator>
  <cp:lastModifiedBy>Bolu</cp:lastModifiedBy>
  <cp:revision>11</cp:revision>
  <dcterms:created xsi:type="dcterms:W3CDTF">2022-08-12T18:41:00Z</dcterms:created>
  <dcterms:modified xsi:type="dcterms:W3CDTF">2023-10-04T01:55:41Z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F1BEFA696DEC44B0B3F17FBF2C1D0170_12</vt:lpwstr>
  </property>
  <property fmtid="{D5CDD505-2E9C-101B-9397-08002B2CF9AE}" pid="3" name="KSOProductBuildVer">
    <vt:lpwstr>1033-12.2.0.13215</vt:lpwstr>
  </property>
</Properties>
</file>