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7" r:id="rId3"/>
  </p:sldMasterIdLst>
  <p:sldIdLst>
    <p:sldId id="257" r:id="rId4"/>
    <p:sldId id="262" r:id="rId5"/>
    <p:sldId id="263" r:id="rId6"/>
    <p:sldId id="264" r:id="rId7"/>
    <p:sldId id="265" r:id="rId8"/>
    <p:sldId id="266" r:id="rId9"/>
    <p:sldId id="267" r:id="rId10"/>
    <p:sldId id="268" r:id="rId11"/>
    <p:sldId id="269" r:id="rId12"/>
    <p:sldId id="270" r:id="rId13"/>
    <p:sldId id="271" r:id="rId14"/>
    <p:sldId id="272" r:id="rId15"/>
    <p:sldId id="276" r:id="rId16"/>
    <p:sldId id="277" r:id="rId17"/>
    <p:sldId id="278" r:id="rId18"/>
    <p:sldId id="279" r:id="rId19"/>
    <p:sldId id="280" r:id="rId20"/>
    <p:sldId id="275"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17DD7-957F-897A-A03E-0842848EE2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31FAFF-1C47-53A7-9A2C-D285910837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9100EE-3355-4DA1-D71E-3C4A39A40AB0}"/>
              </a:ext>
            </a:extLst>
          </p:cNvPr>
          <p:cNvSpPr>
            <a:spLocks noGrp="1"/>
          </p:cNvSpPr>
          <p:nvPr>
            <p:ph type="dt" sz="half" idx="10"/>
          </p:nvPr>
        </p:nvSpPr>
        <p:spPr/>
        <p:txBody>
          <a:bodyPr/>
          <a:lstStyle/>
          <a:p>
            <a:fld id="{2A3A76B7-5D5A-4B12-8D61-050D73FB32BE}" type="datetimeFigureOut">
              <a:rPr lang="en-US" smtClean="0"/>
              <a:t>10/10/2023</a:t>
            </a:fld>
            <a:endParaRPr lang="en-US"/>
          </a:p>
        </p:txBody>
      </p:sp>
      <p:sp>
        <p:nvSpPr>
          <p:cNvPr id="5" name="Footer Placeholder 4">
            <a:extLst>
              <a:ext uri="{FF2B5EF4-FFF2-40B4-BE49-F238E27FC236}">
                <a16:creationId xmlns:a16="http://schemas.microsoft.com/office/drawing/2014/main" id="{F25E6985-7E55-EB69-F180-1BDCAEE86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38454-F290-DACF-15B0-AD6220ACC6B4}"/>
              </a:ext>
            </a:extLst>
          </p:cNvPr>
          <p:cNvSpPr>
            <a:spLocks noGrp="1"/>
          </p:cNvSpPr>
          <p:nvPr>
            <p:ph type="sldNum" sz="quarter" idx="12"/>
          </p:nvPr>
        </p:nvSpPr>
        <p:spPr/>
        <p:txBody>
          <a:bodyPr/>
          <a:lstStyle/>
          <a:p>
            <a:fld id="{AD67B4D6-8F43-4E8A-A596-468723E358E7}" type="slidenum">
              <a:rPr lang="en-US" smtClean="0"/>
              <a:t>‹#›</a:t>
            </a:fld>
            <a:endParaRPr lang="en-US"/>
          </a:p>
        </p:txBody>
      </p:sp>
    </p:spTree>
    <p:extLst>
      <p:ext uri="{BB962C8B-B14F-4D97-AF65-F5344CB8AC3E}">
        <p14:creationId xmlns:p14="http://schemas.microsoft.com/office/powerpoint/2010/main" val="4197086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47A9-D6DE-6FBB-4AAE-7CA77B6D15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3BFDF3-1899-C606-F3AE-FB381F40FC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8AF05-00B7-7EA6-07A2-EB03B7BAE711}"/>
              </a:ext>
            </a:extLst>
          </p:cNvPr>
          <p:cNvSpPr>
            <a:spLocks noGrp="1"/>
          </p:cNvSpPr>
          <p:nvPr>
            <p:ph type="dt" sz="half" idx="10"/>
          </p:nvPr>
        </p:nvSpPr>
        <p:spPr/>
        <p:txBody>
          <a:bodyPr/>
          <a:lstStyle/>
          <a:p>
            <a:fld id="{2A3A76B7-5D5A-4B12-8D61-050D73FB32BE}" type="datetimeFigureOut">
              <a:rPr lang="en-US" smtClean="0"/>
              <a:t>10/10/2023</a:t>
            </a:fld>
            <a:endParaRPr lang="en-US"/>
          </a:p>
        </p:txBody>
      </p:sp>
      <p:sp>
        <p:nvSpPr>
          <p:cNvPr id="5" name="Footer Placeholder 4">
            <a:extLst>
              <a:ext uri="{FF2B5EF4-FFF2-40B4-BE49-F238E27FC236}">
                <a16:creationId xmlns:a16="http://schemas.microsoft.com/office/drawing/2014/main" id="{177D30EA-A0BD-7AD6-FE95-2E70711999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C077A9-DE7F-A5E5-AAE5-0A3525C4501B}"/>
              </a:ext>
            </a:extLst>
          </p:cNvPr>
          <p:cNvSpPr>
            <a:spLocks noGrp="1"/>
          </p:cNvSpPr>
          <p:nvPr>
            <p:ph type="sldNum" sz="quarter" idx="12"/>
          </p:nvPr>
        </p:nvSpPr>
        <p:spPr/>
        <p:txBody>
          <a:bodyPr/>
          <a:lstStyle/>
          <a:p>
            <a:fld id="{AD67B4D6-8F43-4E8A-A596-468723E358E7}" type="slidenum">
              <a:rPr lang="en-US" smtClean="0"/>
              <a:t>‹#›</a:t>
            </a:fld>
            <a:endParaRPr lang="en-US"/>
          </a:p>
        </p:txBody>
      </p:sp>
    </p:spTree>
    <p:extLst>
      <p:ext uri="{BB962C8B-B14F-4D97-AF65-F5344CB8AC3E}">
        <p14:creationId xmlns:p14="http://schemas.microsoft.com/office/powerpoint/2010/main" val="1327339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03E742-BBD0-03AD-48E8-1583F88D5A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45B4EA-6A31-58FF-9261-8B4A2AECCE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959C40-BF28-C3DE-BAFD-27F5E39669A9}"/>
              </a:ext>
            </a:extLst>
          </p:cNvPr>
          <p:cNvSpPr>
            <a:spLocks noGrp="1"/>
          </p:cNvSpPr>
          <p:nvPr>
            <p:ph type="dt" sz="half" idx="10"/>
          </p:nvPr>
        </p:nvSpPr>
        <p:spPr/>
        <p:txBody>
          <a:bodyPr/>
          <a:lstStyle/>
          <a:p>
            <a:fld id="{2A3A76B7-5D5A-4B12-8D61-050D73FB32BE}" type="datetimeFigureOut">
              <a:rPr lang="en-US" smtClean="0"/>
              <a:t>10/10/2023</a:t>
            </a:fld>
            <a:endParaRPr lang="en-US"/>
          </a:p>
        </p:txBody>
      </p:sp>
      <p:sp>
        <p:nvSpPr>
          <p:cNvPr id="5" name="Footer Placeholder 4">
            <a:extLst>
              <a:ext uri="{FF2B5EF4-FFF2-40B4-BE49-F238E27FC236}">
                <a16:creationId xmlns:a16="http://schemas.microsoft.com/office/drawing/2014/main" id="{7F60548B-82A4-4853-2C8F-5792DFF175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7B9CA-3F9F-2CA5-CE3E-08B64D617662}"/>
              </a:ext>
            </a:extLst>
          </p:cNvPr>
          <p:cNvSpPr>
            <a:spLocks noGrp="1"/>
          </p:cNvSpPr>
          <p:nvPr>
            <p:ph type="sldNum" sz="quarter" idx="12"/>
          </p:nvPr>
        </p:nvSpPr>
        <p:spPr/>
        <p:txBody>
          <a:bodyPr/>
          <a:lstStyle/>
          <a:p>
            <a:fld id="{AD67B4D6-8F43-4E8A-A596-468723E358E7}" type="slidenum">
              <a:rPr lang="en-US" smtClean="0"/>
              <a:t>‹#›</a:t>
            </a:fld>
            <a:endParaRPr lang="en-US"/>
          </a:p>
        </p:txBody>
      </p:sp>
    </p:spTree>
    <p:extLst>
      <p:ext uri="{BB962C8B-B14F-4D97-AF65-F5344CB8AC3E}">
        <p14:creationId xmlns:p14="http://schemas.microsoft.com/office/powerpoint/2010/main" val="3705859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26886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94400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4084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96717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8771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01160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12400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31804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FF291-FB3F-5FBF-1BDC-938281F03C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662C9C-E5A5-0B26-594E-2A549012F9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52E10-E62E-2C54-96B1-0B8CE9FED4EE}"/>
              </a:ext>
            </a:extLst>
          </p:cNvPr>
          <p:cNvSpPr>
            <a:spLocks noGrp="1"/>
          </p:cNvSpPr>
          <p:nvPr>
            <p:ph type="dt" sz="half" idx="10"/>
          </p:nvPr>
        </p:nvSpPr>
        <p:spPr/>
        <p:txBody>
          <a:bodyPr/>
          <a:lstStyle/>
          <a:p>
            <a:fld id="{2A3A76B7-5D5A-4B12-8D61-050D73FB32BE}" type="datetimeFigureOut">
              <a:rPr lang="en-US" smtClean="0"/>
              <a:t>10/10/2023</a:t>
            </a:fld>
            <a:endParaRPr lang="en-US"/>
          </a:p>
        </p:txBody>
      </p:sp>
      <p:sp>
        <p:nvSpPr>
          <p:cNvPr id="5" name="Footer Placeholder 4">
            <a:extLst>
              <a:ext uri="{FF2B5EF4-FFF2-40B4-BE49-F238E27FC236}">
                <a16:creationId xmlns:a16="http://schemas.microsoft.com/office/drawing/2014/main" id="{3DE67AB7-D6B9-151D-4E67-72D2911E3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16C43-4DC2-8E5B-E93D-059BECC22F15}"/>
              </a:ext>
            </a:extLst>
          </p:cNvPr>
          <p:cNvSpPr>
            <a:spLocks noGrp="1"/>
          </p:cNvSpPr>
          <p:nvPr>
            <p:ph type="sldNum" sz="quarter" idx="12"/>
          </p:nvPr>
        </p:nvSpPr>
        <p:spPr/>
        <p:txBody>
          <a:bodyPr/>
          <a:lstStyle/>
          <a:p>
            <a:fld id="{AD67B4D6-8F43-4E8A-A596-468723E358E7}" type="slidenum">
              <a:rPr lang="en-US" smtClean="0"/>
              <a:t>‹#›</a:t>
            </a:fld>
            <a:endParaRPr lang="en-US"/>
          </a:p>
        </p:txBody>
      </p:sp>
    </p:spTree>
    <p:extLst>
      <p:ext uri="{BB962C8B-B14F-4D97-AF65-F5344CB8AC3E}">
        <p14:creationId xmlns:p14="http://schemas.microsoft.com/office/powerpoint/2010/main" val="39782505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066413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968090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503917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962796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631540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031387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89757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62735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53D06E-BFEF-4AD9-A225-2379CEF2A7CE}"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B4179-ED14-4F9A-BE22-6CF3D3838494}" type="slidenum">
              <a:rPr lang="en-US" smtClean="0"/>
              <a:t>‹#›</a:t>
            </a:fld>
            <a:endParaRPr lang="en-US"/>
          </a:p>
        </p:txBody>
      </p:sp>
    </p:spTree>
    <p:extLst>
      <p:ext uri="{BB962C8B-B14F-4D97-AF65-F5344CB8AC3E}">
        <p14:creationId xmlns:p14="http://schemas.microsoft.com/office/powerpoint/2010/main" val="19446016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53D06E-BFEF-4AD9-A225-2379CEF2A7CE}"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B4179-ED14-4F9A-BE22-6CF3D3838494}" type="slidenum">
              <a:rPr lang="en-US" smtClean="0"/>
              <a:t>‹#›</a:t>
            </a:fld>
            <a:endParaRPr lang="en-US"/>
          </a:p>
        </p:txBody>
      </p:sp>
    </p:spTree>
    <p:extLst>
      <p:ext uri="{BB962C8B-B14F-4D97-AF65-F5344CB8AC3E}">
        <p14:creationId xmlns:p14="http://schemas.microsoft.com/office/powerpoint/2010/main" val="1388466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9C230-200E-9405-9E35-20C2CF21B8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6B6ABC-330A-70D2-2B08-779CD747DC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50216B-4179-5DF7-34E7-B61072858E13}"/>
              </a:ext>
            </a:extLst>
          </p:cNvPr>
          <p:cNvSpPr>
            <a:spLocks noGrp="1"/>
          </p:cNvSpPr>
          <p:nvPr>
            <p:ph type="dt" sz="half" idx="10"/>
          </p:nvPr>
        </p:nvSpPr>
        <p:spPr/>
        <p:txBody>
          <a:bodyPr/>
          <a:lstStyle/>
          <a:p>
            <a:fld id="{2A3A76B7-5D5A-4B12-8D61-050D73FB32BE}" type="datetimeFigureOut">
              <a:rPr lang="en-US" smtClean="0"/>
              <a:t>10/10/2023</a:t>
            </a:fld>
            <a:endParaRPr lang="en-US"/>
          </a:p>
        </p:txBody>
      </p:sp>
      <p:sp>
        <p:nvSpPr>
          <p:cNvPr id="5" name="Footer Placeholder 4">
            <a:extLst>
              <a:ext uri="{FF2B5EF4-FFF2-40B4-BE49-F238E27FC236}">
                <a16:creationId xmlns:a16="http://schemas.microsoft.com/office/drawing/2014/main" id="{AF095C48-7595-B693-4307-6448FC765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49932-7956-B9AB-0324-7E65C22504CA}"/>
              </a:ext>
            </a:extLst>
          </p:cNvPr>
          <p:cNvSpPr>
            <a:spLocks noGrp="1"/>
          </p:cNvSpPr>
          <p:nvPr>
            <p:ph type="sldNum" sz="quarter" idx="12"/>
          </p:nvPr>
        </p:nvSpPr>
        <p:spPr/>
        <p:txBody>
          <a:bodyPr/>
          <a:lstStyle/>
          <a:p>
            <a:fld id="{AD67B4D6-8F43-4E8A-A596-468723E358E7}" type="slidenum">
              <a:rPr lang="en-US" smtClean="0"/>
              <a:t>‹#›</a:t>
            </a:fld>
            <a:endParaRPr lang="en-US"/>
          </a:p>
        </p:txBody>
      </p:sp>
    </p:spTree>
    <p:extLst>
      <p:ext uri="{BB962C8B-B14F-4D97-AF65-F5344CB8AC3E}">
        <p14:creationId xmlns:p14="http://schemas.microsoft.com/office/powerpoint/2010/main" val="20930086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53D06E-BFEF-4AD9-A225-2379CEF2A7CE}"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B4179-ED14-4F9A-BE22-6CF3D3838494}" type="slidenum">
              <a:rPr lang="en-US" smtClean="0"/>
              <a:t>‹#›</a:t>
            </a:fld>
            <a:endParaRPr lang="en-US"/>
          </a:p>
        </p:txBody>
      </p:sp>
    </p:spTree>
    <p:extLst>
      <p:ext uri="{BB962C8B-B14F-4D97-AF65-F5344CB8AC3E}">
        <p14:creationId xmlns:p14="http://schemas.microsoft.com/office/powerpoint/2010/main" val="1776632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53D06E-BFEF-4AD9-A225-2379CEF2A7CE}"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B4179-ED14-4F9A-BE22-6CF3D3838494}" type="slidenum">
              <a:rPr lang="en-US" smtClean="0"/>
              <a:t>‹#›</a:t>
            </a:fld>
            <a:endParaRPr lang="en-US"/>
          </a:p>
        </p:txBody>
      </p:sp>
    </p:spTree>
    <p:extLst>
      <p:ext uri="{BB962C8B-B14F-4D97-AF65-F5344CB8AC3E}">
        <p14:creationId xmlns:p14="http://schemas.microsoft.com/office/powerpoint/2010/main" val="3069872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53D06E-BFEF-4AD9-A225-2379CEF2A7CE}" type="datetimeFigureOut">
              <a:rPr lang="en-US" smtClean="0"/>
              <a:t>10/10/2023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BB4179-ED14-4F9A-BE22-6CF3D3838494}" type="slidenum">
              <a:rPr lang="en-US" smtClean="0"/>
              <a:t>‹#›</a:t>
            </a:fld>
            <a:endParaRPr lang="en-US"/>
          </a:p>
        </p:txBody>
      </p:sp>
    </p:spTree>
    <p:extLst>
      <p:ext uri="{BB962C8B-B14F-4D97-AF65-F5344CB8AC3E}">
        <p14:creationId xmlns:p14="http://schemas.microsoft.com/office/powerpoint/2010/main" val="39549478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53D06E-BFEF-4AD9-A225-2379CEF2A7CE}" type="datetimeFigureOut">
              <a:rPr lang="en-US" smtClean="0"/>
              <a:t>10/10/2023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BB4179-ED14-4F9A-BE22-6CF3D3838494}" type="slidenum">
              <a:rPr lang="en-US" smtClean="0"/>
              <a:t>‹#›</a:t>
            </a:fld>
            <a:endParaRPr lang="en-US"/>
          </a:p>
        </p:txBody>
      </p:sp>
    </p:spTree>
    <p:extLst>
      <p:ext uri="{BB962C8B-B14F-4D97-AF65-F5344CB8AC3E}">
        <p14:creationId xmlns:p14="http://schemas.microsoft.com/office/powerpoint/2010/main" val="15850297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53D06E-BFEF-4AD9-A225-2379CEF2A7CE}" type="datetimeFigureOut">
              <a:rPr lang="en-US" smtClean="0"/>
              <a:t>10/10/2023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BB4179-ED14-4F9A-BE22-6CF3D3838494}" type="slidenum">
              <a:rPr lang="en-US" smtClean="0"/>
              <a:t>‹#›</a:t>
            </a:fld>
            <a:endParaRPr lang="en-US"/>
          </a:p>
        </p:txBody>
      </p:sp>
    </p:spTree>
    <p:extLst>
      <p:ext uri="{BB962C8B-B14F-4D97-AF65-F5344CB8AC3E}">
        <p14:creationId xmlns:p14="http://schemas.microsoft.com/office/powerpoint/2010/main" val="27724243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53D06E-BFEF-4AD9-A225-2379CEF2A7CE}"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B4179-ED14-4F9A-BE22-6CF3D3838494}" type="slidenum">
              <a:rPr lang="en-US" smtClean="0"/>
              <a:t>‹#›</a:t>
            </a:fld>
            <a:endParaRPr lang="en-US"/>
          </a:p>
        </p:txBody>
      </p:sp>
    </p:spTree>
    <p:extLst>
      <p:ext uri="{BB962C8B-B14F-4D97-AF65-F5344CB8AC3E}">
        <p14:creationId xmlns:p14="http://schemas.microsoft.com/office/powerpoint/2010/main" val="34131285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53D06E-BFEF-4AD9-A225-2379CEF2A7CE}"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B4179-ED14-4F9A-BE22-6CF3D3838494}" type="slidenum">
              <a:rPr lang="en-US" smtClean="0"/>
              <a:t>‹#›</a:t>
            </a:fld>
            <a:endParaRPr lang="en-US"/>
          </a:p>
        </p:txBody>
      </p:sp>
    </p:spTree>
    <p:extLst>
      <p:ext uri="{BB962C8B-B14F-4D97-AF65-F5344CB8AC3E}">
        <p14:creationId xmlns:p14="http://schemas.microsoft.com/office/powerpoint/2010/main" val="25800608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53D06E-BFEF-4AD9-A225-2379CEF2A7CE}"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B4179-ED14-4F9A-BE22-6CF3D3838494}" type="slidenum">
              <a:rPr lang="en-US" smtClean="0"/>
              <a:t>‹#›</a:t>
            </a:fld>
            <a:endParaRPr lang="en-US"/>
          </a:p>
        </p:txBody>
      </p:sp>
    </p:spTree>
    <p:extLst>
      <p:ext uri="{BB962C8B-B14F-4D97-AF65-F5344CB8AC3E}">
        <p14:creationId xmlns:p14="http://schemas.microsoft.com/office/powerpoint/2010/main" val="41131442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53D06E-BFEF-4AD9-A225-2379CEF2A7CE}"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B4179-ED14-4F9A-BE22-6CF3D3838494}" type="slidenum">
              <a:rPr lang="en-US" smtClean="0"/>
              <a:t>‹#›</a:t>
            </a:fld>
            <a:endParaRPr lang="en-US"/>
          </a:p>
        </p:txBody>
      </p:sp>
    </p:spTree>
    <p:extLst>
      <p:ext uri="{BB962C8B-B14F-4D97-AF65-F5344CB8AC3E}">
        <p14:creationId xmlns:p14="http://schemas.microsoft.com/office/powerpoint/2010/main" val="3474200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10E6E-13F8-37AE-48E1-1B0B933208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FD218C-9EC1-66BF-E84B-B99E4DD141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231092-302F-C152-7C16-AE999DC039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3B27CB-4188-0E2D-0892-929CF0877957}"/>
              </a:ext>
            </a:extLst>
          </p:cNvPr>
          <p:cNvSpPr>
            <a:spLocks noGrp="1"/>
          </p:cNvSpPr>
          <p:nvPr>
            <p:ph type="dt" sz="half" idx="10"/>
          </p:nvPr>
        </p:nvSpPr>
        <p:spPr/>
        <p:txBody>
          <a:bodyPr/>
          <a:lstStyle/>
          <a:p>
            <a:fld id="{2A3A76B7-5D5A-4B12-8D61-050D73FB32BE}" type="datetimeFigureOut">
              <a:rPr lang="en-US" smtClean="0"/>
              <a:t>10/10/2023</a:t>
            </a:fld>
            <a:endParaRPr lang="en-US"/>
          </a:p>
        </p:txBody>
      </p:sp>
      <p:sp>
        <p:nvSpPr>
          <p:cNvPr id="6" name="Footer Placeholder 5">
            <a:extLst>
              <a:ext uri="{FF2B5EF4-FFF2-40B4-BE49-F238E27FC236}">
                <a16:creationId xmlns:a16="http://schemas.microsoft.com/office/drawing/2014/main" id="{6F08B9B1-D8F7-907E-DFA4-483C19DFD5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919EF-CC94-ACF9-7503-304F683354E3}"/>
              </a:ext>
            </a:extLst>
          </p:cNvPr>
          <p:cNvSpPr>
            <a:spLocks noGrp="1"/>
          </p:cNvSpPr>
          <p:nvPr>
            <p:ph type="sldNum" sz="quarter" idx="12"/>
          </p:nvPr>
        </p:nvSpPr>
        <p:spPr/>
        <p:txBody>
          <a:bodyPr/>
          <a:lstStyle/>
          <a:p>
            <a:fld id="{AD67B4D6-8F43-4E8A-A596-468723E358E7}" type="slidenum">
              <a:rPr lang="en-US" smtClean="0"/>
              <a:t>‹#›</a:t>
            </a:fld>
            <a:endParaRPr lang="en-US"/>
          </a:p>
        </p:txBody>
      </p:sp>
    </p:spTree>
    <p:extLst>
      <p:ext uri="{BB962C8B-B14F-4D97-AF65-F5344CB8AC3E}">
        <p14:creationId xmlns:p14="http://schemas.microsoft.com/office/powerpoint/2010/main" val="4125088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38C45-0B39-DC0F-71EA-E67360E51A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7DA875-5111-ADE8-B2FE-F4DA727D7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E618FD-729C-10DB-93C9-4861261A03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57E3BE-57A7-2DE0-57CA-CAFC7D417E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5ED5D1-1A91-1E89-28ED-D848048CFE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C79892-245A-3F7E-B1B1-4CCC7B5B2271}"/>
              </a:ext>
            </a:extLst>
          </p:cNvPr>
          <p:cNvSpPr>
            <a:spLocks noGrp="1"/>
          </p:cNvSpPr>
          <p:nvPr>
            <p:ph type="dt" sz="half" idx="10"/>
          </p:nvPr>
        </p:nvSpPr>
        <p:spPr/>
        <p:txBody>
          <a:bodyPr/>
          <a:lstStyle/>
          <a:p>
            <a:fld id="{2A3A76B7-5D5A-4B12-8D61-050D73FB32BE}" type="datetimeFigureOut">
              <a:rPr lang="en-US" smtClean="0"/>
              <a:t>10/10/2023</a:t>
            </a:fld>
            <a:endParaRPr lang="en-US"/>
          </a:p>
        </p:txBody>
      </p:sp>
      <p:sp>
        <p:nvSpPr>
          <p:cNvPr id="8" name="Footer Placeholder 7">
            <a:extLst>
              <a:ext uri="{FF2B5EF4-FFF2-40B4-BE49-F238E27FC236}">
                <a16:creationId xmlns:a16="http://schemas.microsoft.com/office/drawing/2014/main" id="{65F345BE-CCAE-DB61-F102-14EF158BF2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3E8E62-C593-BB38-BC1A-C9042EE5CE9F}"/>
              </a:ext>
            </a:extLst>
          </p:cNvPr>
          <p:cNvSpPr>
            <a:spLocks noGrp="1"/>
          </p:cNvSpPr>
          <p:nvPr>
            <p:ph type="sldNum" sz="quarter" idx="12"/>
          </p:nvPr>
        </p:nvSpPr>
        <p:spPr/>
        <p:txBody>
          <a:bodyPr/>
          <a:lstStyle/>
          <a:p>
            <a:fld id="{AD67B4D6-8F43-4E8A-A596-468723E358E7}" type="slidenum">
              <a:rPr lang="en-US" smtClean="0"/>
              <a:t>‹#›</a:t>
            </a:fld>
            <a:endParaRPr lang="en-US"/>
          </a:p>
        </p:txBody>
      </p:sp>
    </p:spTree>
    <p:extLst>
      <p:ext uri="{BB962C8B-B14F-4D97-AF65-F5344CB8AC3E}">
        <p14:creationId xmlns:p14="http://schemas.microsoft.com/office/powerpoint/2010/main" val="3654284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14861-57F7-5B91-1F11-1992138505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511B5A-7016-356A-DE5D-7833A730E319}"/>
              </a:ext>
            </a:extLst>
          </p:cNvPr>
          <p:cNvSpPr>
            <a:spLocks noGrp="1"/>
          </p:cNvSpPr>
          <p:nvPr>
            <p:ph type="dt" sz="half" idx="10"/>
          </p:nvPr>
        </p:nvSpPr>
        <p:spPr/>
        <p:txBody>
          <a:bodyPr/>
          <a:lstStyle/>
          <a:p>
            <a:fld id="{2A3A76B7-5D5A-4B12-8D61-050D73FB32BE}" type="datetimeFigureOut">
              <a:rPr lang="en-US" smtClean="0"/>
              <a:t>10/10/2023</a:t>
            </a:fld>
            <a:endParaRPr lang="en-US"/>
          </a:p>
        </p:txBody>
      </p:sp>
      <p:sp>
        <p:nvSpPr>
          <p:cNvPr id="4" name="Footer Placeholder 3">
            <a:extLst>
              <a:ext uri="{FF2B5EF4-FFF2-40B4-BE49-F238E27FC236}">
                <a16:creationId xmlns:a16="http://schemas.microsoft.com/office/drawing/2014/main" id="{6AF65B86-7E0F-C36F-4EDC-7FE709B93A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33D731-2C17-67F4-DE7C-CBDE12ED623C}"/>
              </a:ext>
            </a:extLst>
          </p:cNvPr>
          <p:cNvSpPr>
            <a:spLocks noGrp="1"/>
          </p:cNvSpPr>
          <p:nvPr>
            <p:ph type="sldNum" sz="quarter" idx="12"/>
          </p:nvPr>
        </p:nvSpPr>
        <p:spPr/>
        <p:txBody>
          <a:bodyPr/>
          <a:lstStyle/>
          <a:p>
            <a:fld id="{AD67B4D6-8F43-4E8A-A596-468723E358E7}" type="slidenum">
              <a:rPr lang="en-US" smtClean="0"/>
              <a:t>‹#›</a:t>
            </a:fld>
            <a:endParaRPr lang="en-US"/>
          </a:p>
        </p:txBody>
      </p:sp>
    </p:spTree>
    <p:extLst>
      <p:ext uri="{BB962C8B-B14F-4D97-AF65-F5344CB8AC3E}">
        <p14:creationId xmlns:p14="http://schemas.microsoft.com/office/powerpoint/2010/main" val="84271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AFAB4E-48E4-99F3-C17E-1482E9C58ADC}"/>
              </a:ext>
            </a:extLst>
          </p:cNvPr>
          <p:cNvSpPr>
            <a:spLocks noGrp="1"/>
          </p:cNvSpPr>
          <p:nvPr>
            <p:ph type="dt" sz="half" idx="10"/>
          </p:nvPr>
        </p:nvSpPr>
        <p:spPr/>
        <p:txBody>
          <a:bodyPr/>
          <a:lstStyle/>
          <a:p>
            <a:fld id="{2A3A76B7-5D5A-4B12-8D61-050D73FB32BE}" type="datetimeFigureOut">
              <a:rPr lang="en-US" smtClean="0"/>
              <a:t>10/10/2023</a:t>
            </a:fld>
            <a:endParaRPr lang="en-US"/>
          </a:p>
        </p:txBody>
      </p:sp>
      <p:sp>
        <p:nvSpPr>
          <p:cNvPr id="3" name="Footer Placeholder 2">
            <a:extLst>
              <a:ext uri="{FF2B5EF4-FFF2-40B4-BE49-F238E27FC236}">
                <a16:creationId xmlns:a16="http://schemas.microsoft.com/office/drawing/2014/main" id="{B287BFC9-CD1A-E40C-885F-02974A260D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F39255-5565-2E69-680A-58D9A60FC141}"/>
              </a:ext>
            </a:extLst>
          </p:cNvPr>
          <p:cNvSpPr>
            <a:spLocks noGrp="1"/>
          </p:cNvSpPr>
          <p:nvPr>
            <p:ph type="sldNum" sz="quarter" idx="12"/>
          </p:nvPr>
        </p:nvSpPr>
        <p:spPr/>
        <p:txBody>
          <a:bodyPr/>
          <a:lstStyle/>
          <a:p>
            <a:fld id="{AD67B4D6-8F43-4E8A-A596-468723E358E7}" type="slidenum">
              <a:rPr lang="en-US" smtClean="0"/>
              <a:t>‹#›</a:t>
            </a:fld>
            <a:endParaRPr lang="en-US"/>
          </a:p>
        </p:txBody>
      </p:sp>
    </p:spTree>
    <p:extLst>
      <p:ext uri="{BB962C8B-B14F-4D97-AF65-F5344CB8AC3E}">
        <p14:creationId xmlns:p14="http://schemas.microsoft.com/office/powerpoint/2010/main" val="3165910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0E16-9CCF-3299-E3A9-9B9996A0C0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8448CD-DB9C-85DA-67C9-3385D8638F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1E5754-2BA0-2D63-3B1F-E089F07B69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C20A81-FD1A-6BAC-712A-5EC4F93CFA6B}"/>
              </a:ext>
            </a:extLst>
          </p:cNvPr>
          <p:cNvSpPr>
            <a:spLocks noGrp="1"/>
          </p:cNvSpPr>
          <p:nvPr>
            <p:ph type="dt" sz="half" idx="10"/>
          </p:nvPr>
        </p:nvSpPr>
        <p:spPr/>
        <p:txBody>
          <a:bodyPr/>
          <a:lstStyle/>
          <a:p>
            <a:fld id="{2A3A76B7-5D5A-4B12-8D61-050D73FB32BE}" type="datetimeFigureOut">
              <a:rPr lang="en-US" smtClean="0"/>
              <a:t>10/10/2023</a:t>
            </a:fld>
            <a:endParaRPr lang="en-US"/>
          </a:p>
        </p:txBody>
      </p:sp>
      <p:sp>
        <p:nvSpPr>
          <p:cNvPr id="6" name="Footer Placeholder 5">
            <a:extLst>
              <a:ext uri="{FF2B5EF4-FFF2-40B4-BE49-F238E27FC236}">
                <a16:creationId xmlns:a16="http://schemas.microsoft.com/office/drawing/2014/main" id="{99299EF3-7866-D088-DDA2-8AA04CBE8B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82913E-C777-D0D4-76B6-884E2DE5BBB6}"/>
              </a:ext>
            </a:extLst>
          </p:cNvPr>
          <p:cNvSpPr>
            <a:spLocks noGrp="1"/>
          </p:cNvSpPr>
          <p:nvPr>
            <p:ph type="sldNum" sz="quarter" idx="12"/>
          </p:nvPr>
        </p:nvSpPr>
        <p:spPr/>
        <p:txBody>
          <a:bodyPr/>
          <a:lstStyle/>
          <a:p>
            <a:fld id="{AD67B4D6-8F43-4E8A-A596-468723E358E7}" type="slidenum">
              <a:rPr lang="en-US" smtClean="0"/>
              <a:t>‹#›</a:t>
            </a:fld>
            <a:endParaRPr lang="en-US"/>
          </a:p>
        </p:txBody>
      </p:sp>
    </p:spTree>
    <p:extLst>
      <p:ext uri="{BB962C8B-B14F-4D97-AF65-F5344CB8AC3E}">
        <p14:creationId xmlns:p14="http://schemas.microsoft.com/office/powerpoint/2010/main" val="1268021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D686B-D175-724E-24E6-3738915241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106BCB-4B10-A0D6-4391-63E96F86B9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1F5AA9-9289-6BB6-6CF2-393FAD1181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8D7A1B-C2F4-1DBC-999D-9A7E48186721}"/>
              </a:ext>
            </a:extLst>
          </p:cNvPr>
          <p:cNvSpPr>
            <a:spLocks noGrp="1"/>
          </p:cNvSpPr>
          <p:nvPr>
            <p:ph type="dt" sz="half" idx="10"/>
          </p:nvPr>
        </p:nvSpPr>
        <p:spPr/>
        <p:txBody>
          <a:bodyPr/>
          <a:lstStyle/>
          <a:p>
            <a:fld id="{2A3A76B7-5D5A-4B12-8D61-050D73FB32BE}" type="datetimeFigureOut">
              <a:rPr lang="en-US" smtClean="0"/>
              <a:t>10/10/2023</a:t>
            </a:fld>
            <a:endParaRPr lang="en-US"/>
          </a:p>
        </p:txBody>
      </p:sp>
      <p:sp>
        <p:nvSpPr>
          <p:cNvPr id="6" name="Footer Placeholder 5">
            <a:extLst>
              <a:ext uri="{FF2B5EF4-FFF2-40B4-BE49-F238E27FC236}">
                <a16:creationId xmlns:a16="http://schemas.microsoft.com/office/drawing/2014/main" id="{FCD0BF9A-7DE2-7F51-6A5A-EAFAFD6E41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E6EFE9-0EDA-B1CF-757B-B237F6ECEF1D}"/>
              </a:ext>
            </a:extLst>
          </p:cNvPr>
          <p:cNvSpPr>
            <a:spLocks noGrp="1"/>
          </p:cNvSpPr>
          <p:nvPr>
            <p:ph type="sldNum" sz="quarter" idx="12"/>
          </p:nvPr>
        </p:nvSpPr>
        <p:spPr/>
        <p:txBody>
          <a:bodyPr/>
          <a:lstStyle/>
          <a:p>
            <a:fld id="{AD67B4D6-8F43-4E8A-A596-468723E358E7}" type="slidenum">
              <a:rPr lang="en-US" smtClean="0"/>
              <a:t>‹#›</a:t>
            </a:fld>
            <a:endParaRPr lang="en-US"/>
          </a:p>
        </p:txBody>
      </p:sp>
    </p:spTree>
    <p:extLst>
      <p:ext uri="{BB962C8B-B14F-4D97-AF65-F5344CB8AC3E}">
        <p14:creationId xmlns:p14="http://schemas.microsoft.com/office/powerpoint/2010/main" val="2512612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A8A960-116D-2D6E-C87C-D4BBF536C2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B128B3-3ED4-ABB7-5F22-20535D4F0C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972734-8C88-F186-FAE2-EBAD6943B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A76B7-5D5A-4B12-8D61-050D73FB32BE}" type="datetimeFigureOut">
              <a:rPr lang="en-US" smtClean="0"/>
              <a:t>10/10/2023</a:t>
            </a:fld>
            <a:endParaRPr lang="en-US"/>
          </a:p>
        </p:txBody>
      </p:sp>
      <p:sp>
        <p:nvSpPr>
          <p:cNvPr id="5" name="Footer Placeholder 4">
            <a:extLst>
              <a:ext uri="{FF2B5EF4-FFF2-40B4-BE49-F238E27FC236}">
                <a16:creationId xmlns:a16="http://schemas.microsoft.com/office/drawing/2014/main" id="{6D9739DD-A45E-239C-342B-C82FA0E7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D0855A-DA7B-9CBD-E9F1-55CF55405A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7B4D6-8F43-4E8A-A596-468723E358E7}" type="slidenum">
              <a:rPr lang="en-US" smtClean="0"/>
              <a:t>‹#›</a:t>
            </a:fld>
            <a:endParaRPr lang="en-US"/>
          </a:p>
        </p:txBody>
      </p:sp>
    </p:spTree>
    <p:extLst>
      <p:ext uri="{BB962C8B-B14F-4D97-AF65-F5344CB8AC3E}">
        <p14:creationId xmlns:p14="http://schemas.microsoft.com/office/powerpoint/2010/main" val="995325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430302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3D06E-BFEF-4AD9-A225-2379CEF2A7CE}" type="datetimeFigureOut">
              <a:rPr lang="en-US" smtClean="0"/>
              <a:t>10/10/2023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BB4179-ED14-4F9A-BE22-6CF3D3838494}" type="slidenum">
              <a:rPr lang="en-US" smtClean="0"/>
              <a:t>‹#›</a:t>
            </a:fld>
            <a:endParaRPr lang="en-US"/>
          </a:p>
        </p:txBody>
      </p:sp>
    </p:spTree>
    <p:extLst>
      <p:ext uri="{BB962C8B-B14F-4D97-AF65-F5344CB8AC3E}">
        <p14:creationId xmlns:p14="http://schemas.microsoft.com/office/powerpoint/2010/main" val="383727579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DE08E-7BAD-2A42-C20E-9EE6001B8893}"/>
              </a:ext>
            </a:extLst>
          </p:cNvPr>
          <p:cNvSpPr>
            <a:spLocks noGrp="1"/>
          </p:cNvSpPr>
          <p:nvPr>
            <p:ph type="ctrTitle"/>
          </p:nvPr>
        </p:nvSpPr>
        <p:spPr>
          <a:xfrm>
            <a:off x="1524000" y="2358887"/>
            <a:ext cx="9144000" cy="1070113"/>
          </a:xfrm>
        </p:spPr>
        <p:txBody>
          <a:bodyPr>
            <a:normAutofit/>
          </a:bodyPr>
          <a:lstStyle/>
          <a:p>
            <a:r>
              <a:rPr lang="en-US" dirty="0">
                <a:solidFill>
                  <a:srgbClr val="C00000"/>
                </a:solidFill>
                <a:latin typeface="Algerian" panose="04020705040A02060702" pitchFamily="82" charset="0"/>
              </a:rPr>
              <a:t>COSC 323</a:t>
            </a:r>
            <a:endParaRPr lang="en-US" dirty="0"/>
          </a:p>
        </p:txBody>
      </p:sp>
      <p:sp>
        <p:nvSpPr>
          <p:cNvPr id="3" name="Subtitle 2">
            <a:extLst>
              <a:ext uri="{FF2B5EF4-FFF2-40B4-BE49-F238E27FC236}">
                <a16:creationId xmlns:a16="http://schemas.microsoft.com/office/drawing/2014/main" id="{B353400C-11E4-9C2A-3A8A-5031F9BA7FCC}"/>
              </a:ext>
            </a:extLst>
          </p:cNvPr>
          <p:cNvSpPr>
            <a:spLocks noGrp="1"/>
          </p:cNvSpPr>
          <p:nvPr>
            <p:ph type="subTitle" idx="1"/>
          </p:nvPr>
        </p:nvSpPr>
        <p:spPr>
          <a:xfrm>
            <a:off x="1524000" y="3602038"/>
            <a:ext cx="9144000" cy="1606065"/>
          </a:xfrm>
        </p:spPr>
        <p:txBody>
          <a:bodyPr>
            <a:noAutofit/>
          </a:bodyPr>
          <a:lstStyle/>
          <a:p>
            <a:r>
              <a:rPr lang="en-US" sz="5400" dirty="0">
                <a:solidFill>
                  <a:srgbClr val="FF0000"/>
                </a:solidFill>
                <a:latin typeface="Chiller" panose="04020404031007020602" pitchFamily="82" charset="0"/>
              </a:rPr>
              <a:t>Microprocessor Organization &amp; </a:t>
            </a:r>
          </a:p>
          <a:p>
            <a:r>
              <a:rPr lang="en-US" sz="5400" dirty="0">
                <a:solidFill>
                  <a:srgbClr val="FF0000"/>
                </a:solidFill>
                <a:latin typeface="Chiller" panose="04020404031007020602" pitchFamily="82" charset="0"/>
              </a:rPr>
              <a:t>Introduction to Programming languages</a:t>
            </a:r>
          </a:p>
        </p:txBody>
      </p:sp>
    </p:spTree>
    <p:extLst>
      <p:ext uri="{BB962C8B-B14F-4D97-AF65-F5344CB8AC3E}">
        <p14:creationId xmlns:p14="http://schemas.microsoft.com/office/powerpoint/2010/main" val="1141252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647" y="716392"/>
            <a:ext cx="12192000" cy="617861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The registers in the processor perform two roles: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33655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User-visible registers: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Enable the machine- or assembly language programmer to minimize main memory references by optimizing use of registers. These are:</a:t>
            </a:r>
          </a:p>
          <a:p>
            <a:pPr marL="12001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General purpose</a:t>
            </a:r>
          </a:p>
          <a:p>
            <a:pPr marL="12001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Data</a:t>
            </a:r>
          </a:p>
          <a:p>
            <a:pPr marL="12001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Address</a:t>
            </a:r>
          </a:p>
          <a:p>
            <a:pPr marL="12001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Condition codes</a:t>
            </a:r>
          </a:p>
          <a:p>
            <a:pPr marL="91440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33655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Control and status registers: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Used by the control unit to control the operation of the processor and by privileged, operating system programs to control the execution of programs. These are:</a:t>
            </a:r>
          </a:p>
          <a:p>
            <a:pPr marL="1196975" marR="0" lvl="0" indent="-28257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Program counter (PC): Contains the address of an instruction to be fetched</a:t>
            </a:r>
          </a:p>
          <a:p>
            <a:pPr marL="1196975" marR="0" lvl="0" indent="-28257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Instruction register (IR): Contains the instruction most recently fetched</a:t>
            </a:r>
          </a:p>
          <a:p>
            <a:pPr marL="1196975" marR="0" lvl="0" indent="-28257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Memory address register (MAR): Contains the address of a location in memory</a:t>
            </a:r>
          </a:p>
          <a:p>
            <a:pPr marL="1196975" marR="0" lvl="0" indent="-282575"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Memory buffer register (MBR): Contains a word of data to be written to memory or the word most recently read </a:t>
            </a:r>
          </a:p>
          <a:p>
            <a:pPr marL="91440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2065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These registers serve as input and output registers for the ALU and exchange data with the MBR and user-visible registers.  </a:t>
            </a:r>
          </a:p>
        </p:txBody>
      </p:sp>
      <p:sp>
        <p:nvSpPr>
          <p:cNvPr id="3" name="TextBox 2"/>
          <p:cNvSpPr txBox="1"/>
          <p:nvPr/>
        </p:nvSpPr>
        <p:spPr>
          <a:xfrm>
            <a:off x="4383741" y="40341"/>
            <a:ext cx="181535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The Register</a:t>
            </a:r>
          </a:p>
        </p:txBody>
      </p:sp>
    </p:spTree>
    <p:extLst>
      <p:ext uri="{BB962C8B-B14F-4D97-AF65-F5344CB8AC3E}">
        <p14:creationId xmlns:p14="http://schemas.microsoft.com/office/powerpoint/2010/main" val="471733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6" y="704253"/>
            <a:ext cx="12192000" cy="1107996"/>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 Computer </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Bus System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is defined as a common pathway or channel between multiple devices. This internal bus of a computer also known as the local bus, host bus, or processor bus provides a parallel data transfer path between the CPU and main memory and to the peripheral buses</a:t>
            </a:r>
          </a:p>
        </p:txBody>
      </p:sp>
      <p:sp>
        <p:nvSpPr>
          <p:cNvPr id="3" name="TextBox 2"/>
          <p:cNvSpPr txBox="1"/>
          <p:nvPr/>
        </p:nvSpPr>
        <p:spPr>
          <a:xfrm>
            <a:off x="4572000" y="53789"/>
            <a:ext cx="188258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Bus Systems</a:t>
            </a:r>
          </a:p>
        </p:txBody>
      </p:sp>
      <p:sp>
        <p:nvSpPr>
          <p:cNvPr id="4" name="Rectangle 3"/>
          <p:cNvSpPr/>
          <p:nvPr/>
        </p:nvSpPr>
        <p:spPr>
          <a:xfrm>
            <a:off x="0" y="2395966"/>
            <a:ext cx="12192000" cy="441659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Address bus:</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577850" marR="0" lvl="0" indent="-2952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Is used to transport the source and destination addresses of information transmitted on the data bus.  </a:t>
            </a:r>
          </a:p>
          <a:p>
            <a:pPr marL="577850" marR="0" lvl="0" indent="-2952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Is also used to indicate memory locations generated by the microprocessor, bus master, or DMA. </a:t>
            </a:r>
          </a:p>
          <a:p>
            <a:pPr marL="577850" marR="0" lvl="0" indent="-2952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The number of lines available to the address bus determines the address space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Data bus:</a:t>
            </a:r>
          </a:p>
          <a:p>
            <a:pPr marL="577850" marR="0" lvl="0" indent="-2952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Is the internal pathway across which data is transferred to and from the processor or to and from memory. </a:t>
            </a:r>
          </a:p>
          <a:p>
            <a:pPr marL="577850" marR="0" lvl="0" indent="-2952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The width and speed of the data bus directly affects performance and significantly influence system throughput. </a:t>
            </a:r>
          </a:p>
          <a:p>
            <a:pPr marL="577850" marR="0" lvl="0" indent="-2952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The width of the bus is usually equal to the number of data pins on the microprocessor.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Control bus:</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577850" marR="0" lvl="0" indent="-2952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Is used to identify the type of bus cycle and indicate when the cycle is complete.</a:t>
            </a:r>
          </a:p>
          <a:p>
            <a:pPr marL="577850" marR="0" lvl="0" indent="-2952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Is used to carry control signals, such as those needed to determine whether a device will read or write data and the operation being performed is to memory or I/O. </a:t>
            </a:r>
          </a:p>
        </p:txBody>
      </p:sp>
      <p:sp>
        <p:nvSpPr>
          <p:cNvPr id="5" name="TextBox 4"/>
          <p:cNvSpPr txBox="1"/>
          <p:nvPr/>
        </p:nvSpPr>
        <p:spPr>
          <a:xfrm>
            <a:off x="-13446" y="1963271"/>
            <a:ext cx="4155140"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Three types of buses:</a:t>
            </a:r>
          </a:p>
        </p:txBody>
      </p:sp>
    </p:spTree>
    <p:extLst>
      <p:ext uri="{BB962C8B-B14F-4D97-AF65-F5344CB8AC3E}">
        <p14:creationId xmlns:p14="http://schemas.microsoft.com/office/powerpoint/2010/main" val="381119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07576"/>
            <a:ext cx="10919011" cy="4612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Learning how the sequential algorithm of the CPU execute each basic instruction</a:t>
            </a:r>
          </a:p>
        </p:txBody>
      </p:sp>
      <p:pic>
        <p:nvPicPr>
          <p:cNvPr id="3" name="Picture 2"/>
          <p:cNvPicPr>
            <a:picLocks noChangeAspect="1"/>
          </p:cNvPicPr>
          <p:nvPr/>
        </p:nvPicPr>
        <p:blipFill>
          <a:blip r:embed="rId2"/>
          <a:stretch>
            <a:fillRect/>
          </a:stretch>
        </p:blipFill>
        <p:spPr>
          <a:xfrm>
            <a:off x="0" y="1021976"/>
            <a:ext cx="5741894" cy="5513295"/>
          </a:xfrm>
          <a:prstGeom prst="rect">
            <a:avLst/>
          </a:prstGeom>
        </p:spPr>
      </p:pic>
      <p:sp>
        <p:nvSpPr>
          <p:cNvPr id="6" name="Rectangle 5"/>
          <p:cNvSpPr/>
          <p:nvPr/>
        </p:nvSpPr>
        <p:spPr>
          <a:xfrm>
            <a:off x="6078071" y="806824"/>
            <a:ext cx="6113929" cy="5862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 typical sequential algorithm of how the CPU executes each basic instruction are as follows: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white"/>
                </a:solidFill>
                <a:effectLst/>
                <a:uLnTx/>
                <a:uFillTx/>
                <a:latin typeface="Calibri" panose="020F0502020204030204"/>
                <a:ea typeface="+mn-ea"/>
                <a:cs typeface="+mn-cs"/>
              </a:rPr>
              <a:t>i</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Fetch the next instruction from memory into the instruction register(IR)</a:t>
            </a:r>
          </a:p>
          <a:p>
            <a:pPr marL="457200" marR="0" lvl="0" indent="-45720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ii.	Change the program counter(PC) to point to the following instruction</a:t>
            </a:r>
          </a:p>
          <a:p>
            <a:pPr marL="457200" marR="0" lvl="0" indent="-45720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iii.	Determine the type of instruction just fetched</a:t>
            </a:r>
          </a:p>
          <a:p>
            <a:pPr marL="457200" marR="0" lvl="0" indent="-45720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iv.	If the instruction uses a word in memory, determine where it is</a:t>
            </a:r>
          </a:p>
          <a:p>
            <a:pPr marL="514350" marR="0" lvl="0" indent="-514350" algn="l" defTabSz="914400" rtl="0" eaLnBrk="1" fontAlgn="auto" latinLnBrk="0" hangingPunct="1">
              <a:lnSpc>
                <a:spcPct val="100000"/>
              </a:lnSpc>
              <a:spcBef>
                <a:spcPts val="0"/>
              </a:spcBef>
              <a:spcAft>
                <a:spcPts val="0"/>
              </a:spcAft>
              <a:buClrTx/>
              <a:buSzTx/>
              <a:buFontTx/>
              <a:buAutoNum type="romanLcPeriod" startAt="5"/>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Fetch the word, if needed, into a CPU register</a:t>
            </a:r>
          </a:p>
          <a:p>
            <a:pPr marL="514350" marR="0" lvl="0" indent="-514350" algn="l" defTabSz="914400" rtl="0" eaLnBrk="1" fontAlgn="auto" latinLnBrk="0" hangingPunct="1">
              <a:lnSpc>
                <a:spcPct val="100000"/>
              </a:lnSpc>
              <a:spcBef>
                <a:spcPts val="0"/>
              </a:spcBef>
              <a:spcAft>
                <a:spcPts val="0"/>
              </a:spcAft>
              <a:buClrTx/>
              <a:buSzTx/>
              <a:buFontTx/>
              <a:buAutoNum type="romanLcPeriod" startAt="5"/>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Execute the instruction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Go to (</a:t>
            </a:r>
            <a:r>
              <a:rPr kumimoji="0" lang="en-US" sz="2000" b="0" i="0" u="none" strike="noStrike" kern="1200" cap="none" spc="0" normalizeH="0" baseline="0" noProof="0" dirty="0" err="1">
                <a:ln>
                  <a:noFill/>
                </a:ln>
                <a:solidFill>
                  <a:prstClr val="white"/>
                </a:solidFill>
                <a:effectLst/>
                <a:uLnTx/>
                <a:uFillTx/>
                <a:latin typeface="Calibri" panose="020F0502020204030204"/>
                <a:ea typeface="+mn-ea"/>
                <a:cs typeface="+mn-cs"/>
              </a:rPr>
              <a:t>i</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to start executing the following (next) instruction.</a:t>
            </a:r>
          </a:p>
        </p:txBody>
      </p:sp>
    </p:spTree>
    <p:extLst>
      <p:ext uri="{BB962C8B-B14F-4D97-AF65-F5344CB8AC3E}">
        <p14:creationId xmlns:p14="http://schemas.microsoft.com/office/powerpoint/2010/main" val="563088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000" dirty="0">
                <a:solidFill>
                  <a:srgbClr val="FF0000"/>
                </a:solidFill>
                <a:effectLst>
                  <a:outerShdw blurRad="38100" dist="38100" dir="2700000" algn="tl">
                    <a:srgbClr val="000000">
                      <a:alpha val="43137"/>
                    </a:srgbClr>
                  </a:outerShdw>
                </a:effectLst>
              </a:rPr>
              <a:t>Introduction to Programming Languages</a:t>
            </a: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1815548" y="1272208"/>
            <a:ext cx="8719930" cy="4161183"/>
          </a:xfrm>
        </p:spPr>
        <p:txBody>
          <a:bodyPr>
            <a:normAutofit/>
          </a:bodyPr>
          <a:lstStyle/>
          <a:p>
            <a:r>
              <a:rPr lang="en-US" dirty="0"/>
              <a:t>A programming language is a tool or template through which instructions are passed to computers </a:t>
            </a:r>
          </a:p>
          <a:p>
            <a:r>
              <a:rPr lang="en-US" dirty="0"/>
              <a:t>Programmers write instructions in various programming languages, some directly understandable by computers and others requiring intermediate translation steps.</a:t>
            </a:r>
          </a:p>
          <a:p>
            <a:r>
              <a:rPr lang="en-US" dirty="0"/>
              <a:t>Hundreds of computer languages are in use today. These can be divided into three general types:</a:t>
            </a:r>
          </a:p>
          <a:p>
            <a:pPr marL="400050" lvl="1" indent="0">
              <a:buNone/>
            </a:pPr>
            <a:r>
              <a:rPr lang="en-US" dirty="0"/>
              <a:t>a. Machine Language</a:t>
            </a:r>
          </a:p>
          <a:p>
            <a:pPr marL="400050" lvl="1" indent="0">
              <a:buNone/>
            </a:pPr>
            <a:r>
              <a:rPr lang="en-US" dirty="0"/>
              <a:t>b. Low Level Language</a:t>
            </a:r>
          </a:p>
          <a:p>
            <a:pPr marL="400050" lvl="1" indent="0">
              <a:buNone/>
            </a:pPr>
            <a:r>
              <a:rPr lang="en-US" dirty="0"/>
              <a:t>c. High level Language</a:t>
            </a:r>
          </a:p>
        </p:txBody>
      </p:sp>
    </p:spTree>
    <p:extLst>
      <p:ext uri="{BB962C8B-B14F-4D97-AF65-F5344CB8AC3E}">
        <p14:creationId xmlns:p14="http://schemas.microsoft.com/office/powerpoint/2010/main" val="1497862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000" dirty="0">
                <a:solidFill>
                  <a:srgbClr val="FF0000"/>
                </a:solidFill>
                <a:effectLst>
                  <a:outerShdw blurRad="38100" dist="38100" dir="2700000" algn="tl">
                    <a:srgbClr val="000000">
                      <a:alpha val="43137"/>
                    </a:srgbClr>
                  </a:outerShdw>
                </a:effectLst>
              </a:rPr>
              <a:t>Machine Language </a:t>
            </a: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1815547" y="781878"/>
            <a:ext cx="9395791" cy="5856956"/>
          </a:xfrm>
        </p:spPr>
        <p:txBody>
          <a:bodyPr>
            <a:normAutofit/>
          </a:bodyPr>
          <a:lstStyle/>
          <a:p>
            <a:pPr algn="just"/>
            <a:r>
              <a:rPr lang="en-US" dirty="0"/>
              <a:t>Machine languages generally consist of strings of numbers (1s and 0s) that instruct computers to perform their most elementary operations one at a time.</a:t>
            </a:r>
          </a:p>
          <a:p>
            <a:pPr algn="just"/>
            <a:r>
              <a:rPr lang="en-US" dirty="0"/>
              <a:t>Machine language is the “natural language” of a computer and such is defined by its hardware design. </a:t>
            </a:r>
          </a:p>
          <a:p>
            <a:pPr algn="just"/>
            <a:r>
              <a:rPr lang="en-US" dirty="0"/>
              <a:t>Machine languages are machine dependent (</a:t>
            </a:r>
            <a:r>
              <a:rPr lang="en-US" dirty="0" err="1"/>
              <a:t>i.e</a:t>
            </a:r>
            <a:r>
              <a:rPr lang="en-US" dirty="0"/>
              <a:t> a particular machine language can be used on only one type of computer).</a:t>
            </a:r>
          </a:p>
          <a:p>
            <a:pPr marL="0" indent="0" algn="just">
              <a:buNone/>
            </a:pPr>
            <a:r>
              <a:rPr lang="en-US" b="1" dirty="0"/>
              <a:t>Advantages of Machine Language</a:t>
            </a:r>
          </a:p>
          <a:p>
            <a:pPr marL="0" indent="0" algn="just">
              <a:buNone/>
            </a:pPr>
            <a:r>
              <a:rPr lang="en-US" dirty="0"/>
              <a:t>	</a:t>
            </a:r>
            <a:r>
              <a:rPr lang="en-US" dirty="0" err="1"/>
              <a:t>i</a:t>
            </a:r>
            <a:r>
              <a:rPr lang="en-US" dirty="0"/>
              <a:t>. It uses computer storage more efficiently</a:t>
            </a:r>
          </a:p>
          <a:p>
            <a:pPr marL="0" indent="0" algn="just">
              <a:buNone/>
            </a:pPr>
            <a:r>
              <a:rPr lang="en-US" dirty="0"/>
              <a:t>	ii. It takes less time to process in a computer than any other programming 		language</a:t>
            </a:r>
          </a:p>
          <a:p>
            <a:pPr marL="0" indent="0" algn="just">
              <a:buNone/>
            </a:pPr>
            <a:r>
              <a:rPr lang="en-US" b="1" dirty="0"/>
              <a:t>Disadvantages of Machine Language</a:t>
            </a:r>
          </a:p>
          <a:p>
            <a:pPr marL="0" indent="0" algn="just">
              <a:buNone/>
            </a:pPr>
            <a:r>
              <a:rPr lang="en-US" dirty="0"/>
              <a:t>	</a:t>
            </a:r>
            <a:r>
              <a:rPr lang="en-US" dirty="0" err="1"/>
              <a:t>i</a:t>
            </a:r>
            <a:r>
              <a:rPr lang="en-US" dirty="0"/>
              <a:t>. It is time consuming</a:t>
            </a:r>
          </a:p>
          <a:p>
            <a:pPr marL="0" indent="0" algn="just">
              <a:buNone/>
            </a:pPr>
            <a:r>
              <a:rPr lang="en-US" dirty="0"/>
              <a:t>	ii. It is very tedious to write</a:t>
            </a:r>
          </a:p>
          <a:p>
            <a:pPr marL="0" indent="0" algn="just">
              <a:buNone/>
            </a:pPr>
            <a:r>
              <a:rPr lang="en-US" dirty="0"/>
              <a:t>	iii. It is subject to human error</a:t>
            </a:r>
          </a:p>
          <a:p>
            <a:pPr marL="0" indent="0" algn="just">
              <a:buNone/>
            </a:pPr>
            <a:r>
              <a:rPr lang="en-US" dirty="0"/>
              <a:t>	iv. It is expensive in program preparation and debugging stages</a:t>
            </a:r>
          </a:p>
        </p:txBody>
      </p:sp>
    </p:spTree>
    <p:extLst>
      <p:ext uri="{BB962C8B-B14F-4D97-AF65-F5344CB8AC3E}">
        <p14:creationId xmlns:p14="http://schemas.microsoft.com/office/powerpoint/2010/main" val="911794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000" dirty="0">
                <a:solidFill>
                  <a:srgbClr val="FF0000"/>
                </a:solidFill>
                <a:effectLst>
                  <a:outerShdw blurRad="38100" dist="38100" dir="2700000" algn="tl">
                    <a:srgbClr val="000000">
                      <a:alpha val="43137"/>
                    </a:srgbClr>
                  </a:outerShdw>
                </a:effectLst>
              </a:rPr>
              <a:t>Low Level Language</a:t>
            </a: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1815547" y="781878"/>
            <a:ext cx="9395791" cy="5856956"/>
          </a:xfrm>
        </p:spPr>
        <p:txBody>
          <a:bodyPr>
            <a:normAutofit lnSpcReduction="10000"/>
          </a:bodyPr>
          <a:lstStyle/>
          <a:p>
            <a:pPr algn="just"/>
            <a:r>
              <a:rPr lang="en-US" sz="2000" dirty="0"/>
              <a:t>In low level language, instructions are coded using mnemonics or symbolic codes such as DIV, ADD, SUB, MOV. </a:t>
            </a:r>
          </a:p>
          <a:p>
            <a:pPr algn="just"/>
            <a:r>
              <a:rPr lang="en-US" sz="2000" dirty="0"/>
              <a:t>Assembly language is an example of a low level language.</a:t>
            </a:r>
          </a:p>
          <a:p>
            <a:pPr algn="just"/>
            <a:r>
              <a:rPr lang="en-US" sz="2000" dirty="0"/>
              <a:t>An assembly language implements a symbolic representation of the numeric machine codes and other constants needed to program a particular CPU architecture.</a:t>
            </a:r>
          </a:p>
          <a:p>
            <a:pPr algn="just"/>
            <a:r>
              <a:rPr lang="en-US" sz="2000" dirty="0"/>
              <a:t>The  symbolic representation (called mnemonics) is usually defined by the hardware manufacturer and help the programmers remember individual instructions, registers, etc. </a:t>
            </a:r>
          </a:p>
          <a:p>
            <a:pPr algn="just"/>
            <a:r>
              <a:rPr lang="en-US" sz="2000" dirty="0"/>
              <a:t>An assembly language is thus specific to a certain physical or virtual computer architecture (as opposed to most high-level languages, which are usually portable).</a:t>
            </a:r>
          </a:p>
          <a:p>
            <a:pPr algn="just"/>
            <a:r>
              <a:rPr lang="en-US" sz="2000" dirty="0"/>
              <a:t>A utility program called an assembler is used to translate assembly language statements into the target computer's machine code.</a:t>
            </a:r>
          </a:p>
          <a:p>
            <a:pPr algn="just"/>
            <a:r>
              <a:rPr lang="en-US" sz="2000" dirty="0"/>
              <a:t>Today, assembly language is used primarily for direct hardware manipulation, access to specialized processor instructions, or to address critical performance issues.</a:t>
            </a:r>
          </a:p>
        </p:txBody>
      </p:sp>
    </p:spTree>
    <p:extLst>
      <p:ext uri="{BB962C8B-B14F-4D97-AF65-F5344CB8AC3E}">
        <p14:creationId xmlns:p14="http://schemas.microsoft.com/office/powerpoint/2010/main" val="2113724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000" dirty="0">
                <a:solidFill>
                  <a:srgbClr val="FF0000"/>
                </a:solidFill>
                <a:effectLst>
                  <a:outerShdw blurRad="38100" dist="38100" dir="2700000" algn="tl">
                    <a:srgbClr val="000000">
                      <a:alpha val="43137"/>
                    </a:srgbClr>
                  </a:outerShdw>
                </a:effectLst>
              </a:rPr>
              <a:t>Low Level Language</a:t>
            </a: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1815547" y="781878"/>
            <a:ext cx="9395791" cy="5856956"/>
          </a:xfrm>
        </p:spPr>
        <p:txBody>
          <a:bodyPr>
            <a:normAutofit/>
          </a:bodyPr>
          <a:lstStyle/>
          <a:p>
            <a:pPr marL="0" indent="0" algn="just">
              <a:buNone/>
            </a:pPr>
            <a:r>
              <a:rPr lang="en-US" sz="2000" b="1" dirty="0"/>
              <a:t>Advantages of Low Level Language</a:t>
            </a:r>
          </a:p>
          <a:p>
            <a:pPr marL="0" indent="0" algn="just">
              <a:buNone/>
            </a:pPr>
            <a:r>
              <a:rPr lang="en-US" sz="2000" dirty="0"/>
              <a:t>	</a:t>
            </a:r>
            <a:r>
              <a:rPr lang="en-US" sz="2000" dirty="0" err="1"/>
              <a:t>i</a:t>
            </a:r>
            <a:r>
              <a:rPr lang="en-US" sz="2000" dirty="0"/>
              <a:t>. It is more efficient than machine language</a:t>
            </a:r>
          </a:p>
          <a:p>
            <a:pPr marL="0" indent="0" algn="just">
              <a:buNone/>
            </a:pPr>
            <a:r>
              <a:rPr lang="en-US" sz="2000" dirty="0"/>
              <a:t>	ii. Symbols make it easier to use than machine language</a:t>
            </a:r>
          </a:p>
          <a:p>
            <a:pPr marL="0" indent="0" algn="just">
              <a:buNone/>
            </a:pPr>
            <a:r>
              <a:rPr lang="en-US" sz="2000" dirty="0"/>
              <a:t>	iii. It may be useful for security reasons</a:t>
            </a:r>
          </a:p>
          <a:p>
            <a:pPr marL="0" indent="0" algn="just">
              <a:buNone/>
            </a:pPr>
            <a:endParaRPr lang="en-US" sz="2000" dirty="0"/>
          </a:p>
          <a:p>
            <a:pPr marL="0" indent="0" algn="just">
              <a:buNone/>
            </a:pPr>
            <a:r>
              <a:rPr lang="en-US" sz="2000" b="1" dirty="0"/>
              <a:t>Disadvantages of Low Level Language</a:t>
            </a:r>
          </a:p>
          <a:p>
            <a:pPr marL="0" indent="0" algn="just">
              <a:buNone/>
            </a:pPr>
            <a:r>
              <a:rPr lang="en-US" sz="2000" dirty="0"/>
              <a:t>	</a:t>
            </a:r>
            <a:r>
              <a:rPr lang="en-US" sz="2000" dirty="0" err="1"/>
              <a:t>i</a:t>
            </a:r>
            <a:r>
              <a:rPr lang="en-US" sz="2000" dirty="0"/>
              <a:t>. It is defined for a particular processor</a:t>
            </a:r>
          </a:p>
          <a:p>
            <a:pPr marL="0" indent="0" algn="just">
              <a:buNone/>
            </a:pPr>
            <a:r>
              <a:rPr lang="en-US" sz="2000" dirty="0"/>
              <a:t>	ii. Assemblers are difficult to get</a:t>
            </a:r>
          </a:p>
          <a:p>
            <a:pPr marL="0" indent="0" algn="just">
              <a:buNone/>
            </a:pPr>
            <a:r>
              <a:rPr lang="en-US" sz="2000" dirty="0"/>
              <a:t>	iii. Although, low level language codes are clearer to humans, they are 		incomprehensible to computers until they are translated to 		machine language.</a:t>
            </a:r>
          </a:p>
        </p:txBody>
      </p:sp>
    </p:spTree>
    <p:extLst>
      <p:ext uri="{BB962C8B-B14F-4D97-AF65-F5344CB8AC3E}">
        <p14:creationId xmlns:p14="http://schemas.microsoft.com/office/powerpoint/2010/main" val="2147575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000" dirty="0">
                <a:solidFill>
                  <a:srgbClr val="FF0000"/>
                </a:solidFill>
                <a:effectLst>
                  <a:outerShdw blurRad="38100" dist="38100" dir="2700000" algn="tl">
                    <a:srgbClr val="000000">
                      <a:alpha val="43137"/>
                    </a:srgbClr>
                  </a:outerShdw>
                </a:effectLst>
              </a:rPr>
              <a:t>High Level Language</a:t>
            </a: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1815547" y="781878"/>
            <a:ext cx="9395791" cy="5856956"/>
          </a:xfrm>
        </p:spPr>
        <p:txBody>
          <a:bodyPr>
            <a:normAutofit/>
          </a:bodyPr>
          <a:lstStyle/>
          <a:p>
            <a:pPr algn="just"/>
            <a:r>
              <a:rPr lang="en-US" dirty="0"/>
              <a:t>High level language allows programmers to write instructions that look almost like everyday English and contain commonly used mathematical notations.</a:t>
            </a:r>
          </a:p>
          <a:p>
            <a:pPr algn="just"/>
            <a:r>
              <a:rPr lang="en-US" dirty="0"/>
              <a:t>High level languages were developed in which simple statements could be written to accomplish substantial tasks. </a:t>
            </a:r>
          </a:p>
          <a:p>
            <a:pPr algn="just"/>
            <a:r>
              <a:rPr lang="en-US" dirty="0"/>
              <a:t>Translator programs called compilers/interpreters convert high level language programs into machine language.</a:t>
            </a:r>
          </a:p>
          <a:p>
            <a:pPr marL="0" indent="0" algn="just">
              <a:buNone/>
            </a:pPr>
            <a:endParaRPr lang="en-US" dirty="0"/>
          </a:p>
          <a:p>
            <a:pPr marL="0" indent="0" algn="just">
              <a:buNone/>
            </a:pPr>
            <a:r>
              <a:rPr lang="en-US" b="1" dirty="0"/>
              <a:t>Advantages of High Level Language</a:t>
            </a:r>
          </a:p>
          <a:p>
            <a:pPr marL="0" indent="0" algn="just">
              <a:buNone/>
            </a:pPr>
            <a:r>
              <a:rPr lang="en-US" dirty="0"/>
              <a:t>	</a:t>
            </a:r>
            <a:r>
              <a:rPr lang="en-US" dirty="0" err="1"/>
              <a:t>i</a:t>
            </a:r>
            <a:r>
              <a:rPr lang="en-US" dirty="0"/>
              <a:t>. Compilers are easy to get.</a:t>
            </a:r>
          </a:p>
          <a:p>
            <a:pPr marL="0" indent="0" algn="just">
              <a:buNone/>
            </a:pPr>
            <a:r>
              <a:rPr lang="en-US" dirty="0"/>
              <a:t>	ii. It is easier to use than any other programming language</a:t>
            </a:r>
          </a:p>
          <a:p>
            <a:pPr marL="0" indent="0" algn="just">
              <a:buNone/>
            </a:pPr>
            <a:r>
              <a:rPr lang="en-US" dirty="0"/>
              <a:t>	iii. It is easier to understand compared to any other programming language</a:t>
            </a:r>
          </a:p>
          <a:p>
            <a:pPr marL="0" indent="0" algn="just">
              <a:buNone/>
            </a:pPr>
            <a:r>
              <a:rPr lang="en-US" b="1" dirty="0"/>
              <a:t>Disadvantages of High Level Language</a:t>
            </a:r>
          </a:p>
          <a:p>
            <a:pPr marL="0" indent="0" algn="just">
              <a:buNone/>
            </a:pPr>
            <a:r>
              <a:rPr lang="en-US" dirty="0"/>
              <a:t>	</a:t>
            </a:r>
            <a:r>
              <a:rPr lang="en-US" dirty="0" err="1"/>
              <a:t>i</a:t>
            </a:r>
            <a:r>
              <a:rPr lang="en-US" dirty="0"/>
              <a:t>. It takes more time to process in a computer than any other programming 	language</a:t>
            </a:r>
          </a:p>
          <a:p>
            <a:pPr marL="0" indent="0" algn="just">
              <a:buNone/>
            </a:pPr>
            <a:r>
              <a:rPr lang="en-US" b="1" dirty="0"/>
              <a:t>Question: </a:t>
            </a:r>
            <a:r>
              <a:rPr lang="en-US" dirty="0"/>
              <a:t>Mention at least 10 high level languages you known.</a:t>
            </a:r>
            <a:endParaRPr lang="en-US" b="1" dirty="0"/>
          </a:p>
        </p:txBody>
      </p:sp>
    </p:spTree>
    <p:extLst>
      <p:ext uri="{BB962C8B-B14F-4D97-AF65-F5344CB8AC3E}">
        <p14:creationId xmlns:p14="http://schemas.microsoft.com/office/powerpoint/2010/main" val="722042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64791" y="111169"/>
            <a:ext cx="4511813"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Why learn Assembly Language? </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3" name="Rectangle 2"/>
          <p:cNvSpPr/>
          <p:nvPr/>
        </p:nvSpPr>
        <p:spPr>
          <a:xfrm>
            <a:off x="295834" y="1316623"/>
            <a:ext cx="11712389" cy="585493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prstClr val="black"/>
                </a:solidFill>
                <a:latin typeface="Times New Roman" panose="02020603050405020304" pitchFamily="18" charset="0"/>
                <a:ea typeface="Times New Roman" panose="02020603050405020304" pitchFamily="18" charset="0"/>
              </a:rPr>
              <a:t>Our focus in this course is Assembly language</a:t>
            </a:r>
            <a:endPar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We learn Assembly Language program majorly for the following reasons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342900" marR="0" lvl="0" indent="-342900" algn="l" defTabSz="914400" rtl="0" eaLnBrk="1" fontAlgn="auto" latinLnBrk="0" hangingPunct="1">
              <a:lnSpc>
                <a:spcPct val="115000"/>
              </a:lnSpc>
              <a:spcBef>
                <a:spcPts val="0"/>
              </a:spcBef>
              <a:spcAft>
                <a:spcPts val="0"/>
              </a:spcAft>
              <a:buClrTx/>
              <a:buSzTx/>
              <a:buFont typeface="Symbol" panose="05050102010706020507" pitchFamily="18" charset="2"/>
              <a:buChar char=""/>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If bugs have to be analyzed,</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Symbol" panose="05050102010706020507" pitchFamily="18" charset="2"/>
              <a:buChar char=""/>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If the program executes different than designed and expected,</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Symbol" panose="05050102010706020507" pitchFamily="18" charset="2"/>
              <a:buChar char=""/>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If the higher-level language doesn't support the use of certain hardware features,</a:t>
            </a:r>
          </a:p>
          <a:p>
            <a:pPr marL="342900" marR="0" lvl="0" indent="-342900" algn="l" defTabSz="914400" rtl="0" eaLnBrk="1" fontAlgn="auto" latinLnBrk="0" hangingPunct="1">
              <a:lnSpc>
                <a:spcPct val="115000"/>
              </a:lnSpc>
              <a:spcBef>
                <a:spcPts val="0"/>
              </a:spcBef>
              <a:spcAft>
                <a:spcPts val="0"/>
              </a:spcAft>
              <a:buClrTx/>
              <a:buSzTx/>
              <a:buFont typeface="Symbol" panose="05050102010706020507" pitchFamily="18" charset="2"/>
              <a:buChar char=""/>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If time-critical in line routines require assembly language portions,</a:t>
            </a:r>
          </a:p>
          <a:p>
            <a:pPr marL="342900" marR="0" lvl="0" indent="-342900" algn="l" defTabSz="914400" rtl="0" eaLnBrk="1" fontAlgn="auto" latinLnBrk="0" hangingPunct="1">
              <a:lnSpc>
                <a:spcPct val="115000"/>
              </a:lnSpc>
              <a:spcBef>
                <a:spcPts val="0"/>
              </a:spcBef>
              <a:spcAft>
                <a:spcPts val="1000"/>
              </a:spcAft>
              <a:buClrTx/>
              <a:buSzTx/>
              <a:buFont typeface="Symbol" panose="05050102010706020507" pitchFamily="18" charset="2"/>
              <a:buChar char=""/>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If there is need for security </a:t>
            </a:r>
          </a:p>
          <a:p>
            <a:pPr marL="342900" marR="0" lvl="0" indent="-342900" algn="l" defTabSz="914400" rtl="0" eaLnBrk="1" fontAlgn="auto" latinLnBrk="0" hangingPunct="1">
              <a:lnSpc>
                <a:spcPct val="115000"/>
              </a:lnSpc>
              <a:spcBef>
                <a:spcPts val="0"/>
              </a:spcBef>
              <a:spcAft>
                <a:spcPts val="1000"/>
              </a:spcAft>
              <a:buClrTx/>
              <a:buSzTx/>
              <a:buFont typeface="Symbol" panose="05050102010706020507" pitchFamily="18" charset="2"/>
              <a:buChar char=""/>
              <a:tabLst/>
              <a:defRPr/>
            </a:pPr>
            <a:r>
              <a:rPr lang="en-US" sz="2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Others are:</a:t>
            </a: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
            </a:pPr>
            <a:r>
              <a:rPr lang="en-US" sz="2000" dirty="0"/>
              <a:t>Time-efficiency: Applications for which the execution speed is important fall under two categories: </a:t>
            </a:r>
          </a:p>
          <a:p>
            <a:pPr marL="914400" indent="511175">
              <a:buFont typeface="+mj-lt"/>
              <a:buAutoNum type="alphaLcParenR"/>
            </a:pPr>
            <a:r>
              <a:rPr lang="en-US" sz="2000" dirty="0"/>
              <a:t>Time convenience (to improve performance) </a:t>
            </a:r>
          </a:p>
          <a:p>
            <a:pPr marL="914400" indent="511175">
              <a:buFont typeface="+mj-lt"/>
              <a:buAutoNum type="alphaLcParenR"/>
            </a:pPr>
            <a:r>
              <a:rPr lang="en-US" sz="2000" dirty="0"/>
              <a:t>Time critical applications (to satisfy functionality) </a:t>
            </a:r>
          </a:p>
          <a:p>
            <a:pPr marL="342900" indent="-342900">
              <a:buFont typeface="Wingdings" panose="05000000000000000000" pitchFamily="2" charset="2"/>
              <a:buChar char="§"/>
            </a:pPr>
            <a:r>
              <a:rPr lang="en-US" sz="2000" dirty="0"/>
              <a:t>Accessibility to hardware </a:t>
            </a:r>
          </a:p>
          <a:p>
            <a:pPr marL="342900" indent="-342900">
              <a:buFont typeface="Wingdings" panose="05000000000000000000" pitchFamily="2" charset="2"/>
              <a:buChar char="§"/>
            </a:pPr>
            <a:r>
              <a:rPr lang="en-US" sz="2000" dirty="0"/>
              <a:t>Space-efficiency </a:t>
            </a:r>
          </a:p>
          <a:p>
            <a:endParaRPr lang="en-US" sz="2000" dirty="0"/>
          </a:p>
        </p:txBody>
      </p:sp>
    </p:spTree>
    <p:extLst>
      <p:ext uri="{BB962C8B-B14F-4D97-AF65-F5344CB8AC3E}">
        <p14:creationId xmlns:p14="http://schemas.microsoft.com/office/powerpoint/2010/main" val="3558570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91235"/>
            <a:ext cx="699247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To create a program in assembler different options exist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Rectangle 2"/>
          <p:cNvSpPr/>
          <p:nvPr/>
        </p:nvSpPr>
        <p:spPr>
          <a:xfrm>
            <a:off x="3973198" y="0"/>
            <a:ext cx="4353179" cy="461665"/>
          </a:xfrm>
          <a:prstGeom prst="rect">
            <a:avLst/>
          </a:prstGeom>
        </p:spPr>
        <p:txBody>
          <a:bodyPr wrap="non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Creating program in Assembler</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4" name="Rectangle 3"/>
          <p:cNvSpPr/>
          <p:nvPr/>
        </p:nvSpPr>
        <p:spPr>
          <a:xfrm>
            <a:off x="331694" y="1182470"/>
            <a:ext cx="11542058" cy="2308324"/>
          </a:xfrm>
          <a:prstGeom prst="rect">
            <a:avLst/>
          </a:prstGeom>
        </p:spPr>
        <p:txBody>
          <a:bodyPr wrap="square">
            <a:spAutoFit/>
          </a:bodyPr>
          <a:lstStyle/>
          <a:p>
            <a:pPr marL="914400" marR="0" lvl="0" indent="-914400" algn="just" defTabSz="914400" rtl="0" eaLnBrk="1" fontAlgn="auto" latinLnBrk="0" hangingPunct="1">
              <a:lnSpc>
                <a:spcPct val="100000"/>
              </a:lnSpc>
              <a:spcBef>
                <a:spcPts val="0"/>
              </a:spcBef>
              <a:spcAft>
                <a:spcPts val="0"/>
              </a:spcAft>
              <a:buClrTx/>
              <a:buSzTx/>
              <a:buFont typeface="+mj-lt"/>
              <a:buAutoNum type="romanLcPeriod"/>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The </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DEBUGGER</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editor</a:t>
            </a:r>
          </a:p>
          <a:p>
            <a:pPr marL="914400" marR="0" lvl="0" indent="-914400" algn="just" defTabSz="914400" rtl="0" eaLnBrk="1" fontAlgn="auto" latinLnBrk="0" hangingPunct="1">
              <a:lnSpc>
                <a:spcPct val="100000"/>
              </a:lnSpc>
              <a:spcBef>
                <a:spcPts val="0"/>
              </a:spcBef>
              <a:spcAft>
                <a:spcPts val="0"/>
              </a:spcAft>
              <a:buClrTx/>
              <a:buSzTx/>
              <a:buFont typeface="+mj-lt"/>
              <a:buAutoNum type="romanLcPeriod"/>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The </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TASM</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or Turbo Assembler, of Borland</a:t>
            </a:r>
          </a:p>
          <a:p>
            <a:pPr marL="914400" marR="0" lvl="0" indent="-914400" algn="just" defTabSz="914400" rtl="0" eaLnBrk="1" fontAlgn="auto" latinLnBrk="0" hangingPunct="1">
              <a:lnSpc>
                <a:spcPct val="100000"/>
              </a:lnSpc>
              <a:spcBef>
                <a:spcPts val="0"/>
              </a:spcBef>
              <a:spcAft>
                <a:spcPts val="0"/>
              </a:spcAft>
              <a:buClrTx/>
              <a:buSzTx/>
              <a:buFont typeface="+mj-lt"/>
              <a:buAutoNum type="romanLcPeriod"/>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The </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MASM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(Microsoft Assembler)</a:t>
            </a:r>
          </a:p>
          <a:p>
            <a:pPr marL="914400" marR="0" lvl="0" indent="-914400" algn="just" defTabSz="914400" rtl="0" eaLnBrk="1" fontAlgn="auto" latinLnBrk="0" hangingPunct="1">
              <a:lnSpc>
                <a:spcPct val="100000"/>
              </a:lnSpc>
              <a:spcBef>
                <a:spcPts val="0"/>
              </a:spcBef>
              <a:spcAft>
                <a:spcPts val="0"/>
              </a:spcAft>
              <a:buClrTx/>
              <a:buSzTx/>
              <a:buFont typeface="+mj-lt"/>
              <a:buAutoNum type="romanLcPeriod"/>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NASM</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24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Netwide</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Assembler); supports a varieties of format including Linux &amp; Microsoft windows.</a:t>
            </a:r>
          </a:p>
          <a:p>
            <a:pPr marL="914400" marR="0" lvl="0" indent="-914400" algn="just" defTabSz="914400" rtl="0" eaLnBrk="1" fontAlgn="auto" latinLnBrk="0" hangingPunct="1">
              <a:lnSpc>
                <a:spcPct val="100000"/>
              </a:lnSpc>
              <a:spcBef>
                <a:spcPts val="0"/>
              </a:spcBef>
              <a:spcAft>
                <a:spcPts val="0"/>
              </a:spcAft>
              <a:buClrTx/>
              <a:buSzTx/>
              <a:buFont typeface="+mj-lt"/>
              <a:buAutoNum type="romanLcPeriod"/>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Emu 8086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Assembler (Emulator 8086)</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8016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000" dirty="0">
                <a:solidFill>
                  <a:srgbClr val="FF0000"/>
                </a:solidFill>
                <a:effectLst>
                  <a:outerShdw blurRad="38100" dist="38100" dir="2700000" algn="tl">
                    <a:srgbClr val="000000">
                      <a:alpha val="43137"/>
                    </a:srgbClr>
                  </a:outerShdw>
                </a:effectLst>
              </a:rPr>
              <a:t>Microprocessor Organization &amp; Introduction to Programming languages</a:t>
            </a: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2761490" y="1272208"/>
            <a:ext cx="7098127" cy="5194852"/>
          </a:xfrm>
        </p:spPr>
        <p:txBody>
          <a:bodyPr>
            <a:normAutofit/>
          </a:bodyPr>
          <a:lstStyle/>
          <a:p>
            <a:pPr marL="0" indent="0">
              <a:buNone/>
            </a:pPr>
            <a:r>
              <a:rPr lang="en-US" b="1" dirty="0"/>
              <a:t>Outline:</a:t>
            </a:r>
          </a:p>
          <a:p>
            <a:pPr marL="0" indent="0">
              <a:buNone/>
            </a:pPr>
            <a:endParaRPr lang="en-US" dirty="0"/>
          </a:p>
          <a:p>
            <a:r>
              <a:rPr lang="en-US" dirty="0"/>
              <a:t>Basic Microprocessor Structure and Function</a:t>
            </a:r>
          </a:p>
          <a:p>
            <a:r>
              <a:rPr lang="en-US" dirty="0"/>
              <a:t>Machine Language</a:t>
            </a:r>
          </a:p>
          <a:p>
            <a:r>
              <a:rPr lang="en-US" dirty="0"/>
              <a:t>Low-Level Language</a:t>
            </a:r>
          </a:p>
          <a:p>
            <a:r>
              <a:rPr lang="en-US" dirty="0"/>
              <a:t>High-Level Language</a:t>
            </a:r>
          </a:p>
          <a:p>
            <a:endParaRPr lang="en-US" dirty="0"/>
          </a:p>
        </p:txBody>
      </p:sp>
    </p:spTree>
    <p:extLst>
      <p:ext uri="{BB962C8B-B14F-4D97-AF65-F5344CB8AC3E}">
        <p14:creationId xmlns:p14="http://schemas.microsoft.com/office/powerpoint/2010/main" val="490007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000" dirty="0">
                <a:solidFill>
                  <a:srgbClr val="FF0000"/>
                </a:solidFill>
                <a:effectLst>
                  <a:outerShdw blurRad="38100" dist="38100" dir="2700000" algn="tl">
                    <a:srgbClr val="000000">
                      <a:alpha val="43137"/>
                    </a:srgbClr>
                  </a:outerShdw>
                </a:effectLst>
              </a:rPr>
              <a:t>Microprocessor Organization &amp; Introduction to Programming languages</a:t>
            </a: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2761490" y="1272208"/>
            <a:ext cx="7098127" cy="5194852"/>
          </a:xfrm>
        </p:spPr>
        <p:txBody>
          <a:bodyPr>
            <a:normAutofit/>
          </a:bodyPr>
          <a:lstStyle/>
          <a:p>
            <a:pPr marL="0" indent="0">
              <a:buNone/>
            </a:pPr>
            <a:r>
              <a:rPr lang="en-US" b="1" dirty="0"/>
              <a:t>Specific Objectives:</a:t>
            </a:r>
          </a:p>
          <a:p>
            <a:pPr marL="0" indent="0">
              <a:buNone/>
            </a:pPr>
            <a:endParaRPr lang="en-US" dirty="0"/>
          </a:p>
          <a:p>
            <a:pPr marL="0" indent="0">
              <a:buNone/>
            </a:pPr>
            <a:r>
              <a:rPr lang="en-US" dirty="0"/>
              <a:t>By the end of this module, you should be able:</a:t>
            </a:r>
          </a:p>
          <a:p>
            <a:r>
              <a:rPr lang="en-US" dirty="0"/>
              <a:t>Describe the Processor Organizations and explain the internal components.</a:t>
            </a:r>
          </a:p>
          <a:p>
            <a:r>
              <a:rPr lang="en-US" dirty="0"/>
              <a:t>Expatiate on how the sequential algorithm of the CPU execute each basic instruction.</a:t>
            </a:r>
          </a:p>
          <a:p>
            <a:r>
              <a:rPr lang="en-US" dirty="0"/>
              <a:t>Explain machine language, assembly language and high level language.</a:t>
            </a:r>
          </a:p>
          <a:p>
            <a:r>
              <a:rPr lang="en-US" dirty="0"/>
              <a:t>State advantages and disadvantages of machine language, assembly language and high level language.</a:t>
            </a:r>
          </a:p>
          <a:p>
            <a:endParaRPr lang="en-US" dirty="0"/>
          </a:p>
        </p:txBody>
      </p:sp>
    </p:spTree>
    <p:extLst>
      <p:ext uri="{BB962C8B-B14F-4D97-AF65-F5344CB8AC3E}">
        <p14:creationId xmlns:p14="http://schemas.microsoft.com/office/powerpoint/2010/main" val="2286533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475" y="729023"/>
            <a:ext cx="12097871" cy="350865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Processor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The requirements placed on the processor or what  it must do are:</a:t>
            </a:r>
          </a:p>
          <a:p>
            <a:pPr marL="45720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Fetch instruction: The processor reads an instruction from memory (register, cache, main memory).</a:t>
            </a:r>
          </a:p>
          <a:p>
            <a:pPr marL="45720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Interpret instruction: The instruction is decoded to determine what action is required.</a:t>
            </a:r>
          </a:p>
          <a:p>
            <a:pPr marL="45720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Fetch data: The execution of an instruction may require reading data from memory or an I/O module.</a:t>
            </a:r>
          </a:p>
          <a:p>
            <a:pPr marL="45720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Process data: The execution of an instruction may require performing some arithmetic or logical operation 	on data.</a:t>
            </a:r>
          </a:p>
          <a:p>
            <a:pPr marL="45720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Write data: The results of an execution may require writing data to memory or an I/O module.</a:t>
            </a:r>
          </a:p>
        </p:txBody>
      </p:sp>
      <p:sp>
        <p:nvSpPr>
          <p:cNvPr id="3" name="TextBox 2"/>
          <p:cNvSpPr txBox="1"/>
          <p:nvPr/>
        </p:nvSpPr>
        <p:spPr>
          <a:xfrm>
            <a:off x="3227294" y="107577"/>
            <a:ext cx="578223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Understanding the Processor Organizations </a:t>
            </a:r>
          </a:p>
        </p:txBody>
      </p:sp>
      <p:sp>
        <p:nvSpPr>
          <p:cNvPr id="4" name="Rectangle 3"/>
          <p:cNvSpPr/>
          <p:nvPr/>
        </p:nvSpPr>
        <p:spPr>
          <a:xfrm>
            <a:off x="22411" y="4358699"/>
            <a:ext cx="12192000" cy="24314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To do these things:</a:t>
            </a:r>
          </a:p>
          <a:p>
            <a:pPr marL="80645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The processor needs to store some data temporarily. </a:t>
            </a:r>
          </a:p>
          <a:p>
            <a:pPr marL="80645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80645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It must remember the location of the last instruction so that it can know where to get the next instruction.</a:t>
            </a:r>
          </a:p>
          <a:p>
            <a:pPr marL="80645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80645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It needs to store instructions and data temporarily while an instruction is being executed.</a:t>
            </a:r>
          </a:p>
          <a:p>
            <a:pPr marL="80645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80645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The processor needs a small internal memory known as the register to temporarily store instruction as depicted in the next figure</a:t>
            </a:r>
          </a:p>
        </p:txBody>
      </p:sp>
    </p:spTree>
    <p:extLst>
      <p:ext uri="{BB962C8B-B14F-4D97-AF65-F5344CB8AC3E}">
        <p14:creationId xmlns:p14="http://schemas.microsoft.com/office/powerpoint/2010/main" val="1464981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44706" y="134470"/>
            <a:ext cx="9224682" cy="6320118"/>
          </a:xfrm>
          <a:prstGeom prst="rect">
            <a:avLst/>
          </a:prstGeom>
        </p:spPr>
      </p:pic>
    </p:spTree>
    <p:extLst>
      <p:ext uri="{BB962C8B-B14F-4D97-AF65-F5344CB8AC3E}">
        <p14:creationId xmlns:p14="http://schemas.microsoft.com/office/powerpoint/2010/main" val="1519843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819" y="724398"/>
            <a:ext cx="12192000" cy="246221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ALU has two main functions which are as follows:</a:t>
            </a:r>
          </a:p>
          <a:p>
            <a:pPr marL="914400" marR="0" lvl="0" indent="-45720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It performs arithmetic operations such as additions, subtractions, divisions and multiplications as the name suggests on a given set of data.</a:t>
            </a:r>
          </a:p>
          <a:p>
            <a:pPr marL="914400" marR="0" lvl="0" indent="-457200" algn="l"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914400" marR="0" lvl="0" indent="-45720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All logical operations such as comparison of two sets of data based on specified relationships like greater than, less than, equal or greater than, equal or less than, equal to, </a:t>
            </a:r>
            <a:r>
              <a:rPr kumimoji="0" lang="en-US" sz="2200" b="0" i="0" u="none" strike="noStrike" kern="1200" cap="none" spc="0" normalizeH="0" baseline="0" noProof="0" dirty="0" err="1">
                <a:ln>
                  <a:noFill/>
                </a:ln>
                <a:solidFill>
                  <a:prstClr val="black"/>
                </a:solidFill>
                <a:effectLst/>
                <a:uLnTx/>
                <a:uFillTx/>
                <a:latin typeface="Calibri" panose="020F0502020204030204"/>
                <a:ea typeface="+mn-ea"/>
                <a:cs typeface="+mn-cs"/>
              </a:rPr>
              <a:t>etc</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and given parameters are carried out by this unit.</a:t>
            </a:r>
          </a:p>
        </p:txBody>
      </p:sp>
      <p:sp>
        <p:nvSpPr>
          <p:cNvPr id="4" name="TextBox 3"/>
          <p:cNvSpPr txBox="1"/>
          <p:nvPr/>
        </p:nvSpPr>
        <p:spPr>
          <a:xfrm>
            <a:off x="3818966" y="53788"/>
            <a:ext cx="369794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Arithmetic Logic Unit (ALU)</a:t>
            </a:r>
          </a:p>
        </p:txBody>
      </p:sp>
      <p:sp>
        <p:nvSpPr>
          <p:cNvPr id="5" name="Rectangle 4"/>
          <p:cNvSpPr/>
          <p:nvPr/>
        </p:nvSpPr>
        <p:spPr>
          <a:xfrm>
            <a:off x="69478" y="3482403"/>
            <a:ext cx="12068733" cy="347787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Therefore;</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It is required that these data are fetched from the memory by ALU under the directive of the Control Unit at the beginning of every operation of ALU.  </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First, the data fetched is deposited into a register called Memory Data Register (MDR), which is located within ALU Later the same data is stored in another data registers called the Accumulators, which are also located within ALU.  </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Prior to the above process (normally referred to as Loading Data), the address of the data item would have been fetched from the Instruction Register (IR) to be located on Memory Address Register (MAR). </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The complete process of how ALU carries out its functions is shown in the flow chart </a:t>
            </a:r>
            <a:r>
              <a:rPr lang="en-US" sz="2000" dirty="0">
                <a:solidFill>
                  <a:prstClr val="black"/>
                </a:solidFill>
                <a:latin typeface="Calibri" panose="020F0502020204030204"/>
              </a:rPr>
              <a:t>below</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625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53790" y="80683"/>
            <a:ext cx="7758951" cy="6427694"/>
          </a:xfrm>
          <a:prstGeom prst="rect">
            <a:avLst/>
          </a:prstGeom>
          <a:noFill/>
          <a:ln w="9525">
            <a:noFill/>
            <a:miter lim="800000"/>
            <a:headEnd/>
            <a:tailEnd/>
          </a:ln>
        </p:spPr>
      </p:pic>
      <p:sp>
        <p:nvSpPr>
          <p:cNvPr id="4" name="TextBox 3"/>
          <p:cNvSpPr txBox="1"/>
          <p:nvPr/>
        </p:nvSpPr>
        <p:spPr>
          <a:xfrm>
            <a:off x="3644153" y="6508377"/>
            <a:ext cx="558052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Fig 7.2: Flow Chart for ALU’s Functions </a:t>
            </a:r>
          </a:p>
        </p:txBody>
      </p:sp>
      <p:sp>
        <p:nvSpPr>
          <p:cNvPr id="5" name="Rectangle 4"/>
          <p:cNvSpPr/>
          <p:nvPr/>
        </p:nvSpPr>
        <p:spPr>
          <a:xfrm>
            <a:off x="7678272" y="282388"/>
            <a:ext cx="4437528" cy="6225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white"/>
                </a:solidFill>
                <a:effectLst/>
                <a:uLnTx/>
                <a:uFillTx/>
                <a:latin typeface="Calibri" panose="020F0502020204030204"/>
                <a:ea typeface="+mn-ea"/>
                <a:cs typeface="+mn-cs"/>
              </a:rPr>
              <a:t>When the results of the operation of ALU are still required for further processing; </a:t>
            </a:r>
          </a:p>
          <a:p>
            <a:pPr marL="457200" marR="0" lvl="0" indent="-282575"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white"/>
                </a:solidFill>
                <a:effectLst/>
                <a:uLnTx/>
                <a:uFillTx/>
                <a:latin typeface="Calibri" panose="020F0502020204030204"/>
                <a:ea typeface="+mn-ea"/>
                <a:cs typeface="+mn-cs"/>
              </a:rPr>
              <a:t>They are temporarily stored in data registers located within ALU hardware such as OPERAND, RESULT.</a:t>
            </a:r>
          </a:p>
          <a:p>
            <a:pPr marL="457200" marR="0" lvl="0" indent="-282575"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282575"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white"/>
                </a:solidFill>
                <a:effectLst/>
                <a:uLnTx/>
                <a:uFillTx/>
                <a:latin typeface="Calibri" panose="020F0502020204030204"/>
                <a:ea typeface="+mn-ea"/>
                <a:cs typeface="+mn-cs"/>
              </a:rPr>
              <a:t>Otherwise, the results are sent to the main memory or computer output.  </a:t>
            </a:r>
          </a:p>
          <a:p>
            <a:pPr marL="457200" marR="0" lvl="0" indent="-282575"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282575"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white"/>
                </a:solidFill>
                <a:effectLst/>
                <a:uLnTx/>
                <a:uFillTx/>
                <a:latin typeface="Calibri" panose="020F0502020204030204"/>
                <a:ea typeface="+mn-ea"/>
                <a:cs typeface="+mn-cs"/>
              </a:rPr>
              <a:t>When the result is sent to the main memory, the process is called storing data. </a:t>
            </a:r>
          </a:p>
          <a:p>
            <a:pPr marL="457200" marR="0" lvl="0" indent="-282575"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457200" marR="0" lvl="0" indent="-282575"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white"/>
                </a:solidFill>
                <a:effectLst/>
                <a:uLnTx/>
                <a:uFillTx/>
                <a:latin typeface="Calibri" panose="020F0502020204030204"/>
                <a:ea typeface="+mn-ea"/>
                <a:cs typeface="+mn-cs"/>
              </a:rPr>
              <a:t>Every step of ALU’s operations is directed by the Control Unit</a:t>
            </a:r>
          </a:p>
        </p:txBody>
      </p:sp>
    </p:spTree>
    <p:extLst>
      <p:ext uri="{BB962C8B-B14F-4D97-AF65-F5344CB8AC3E}">
        <p14:creationId xmlns:p14="http://schemas.microsoft.com/office/powerpoint/2010/main" val="3214406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18046"/>
            <a:ext cx="12088905" cy="360868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The chief commander of any computer is its Control Unit (CU)</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685800" marR="0" lvl="0" indent="-3365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It is the nerve center of computer responsible for directing all computer operations from the inputs to the outputs. </a:t>
            </a:r>
          </a:p>
          <a:p>
            <a:pPr marL="685800" marR="0" lvl="0" indent="-3365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0" indent="-3365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No part of the computer hardware can function without a prior instruction/command from CU. </a:t>
            </a:r>
          </a:p>
          <a:p>
            <a:pPr marL="685800" marR="0" lvl="0" indent="-3365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0" indent="-3365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By so doing, the functions of every part of the computer are coordinated and synchronized just like the human body parts function in agreement with one another. </a:t>
            </a:r>
          </a:p>
          <a:p>
            <a:pPr marL="685800" marR="0" lvl="0" indent="-3365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0" indent="-3365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It determines what to do by interpreting the instructions and appoints which hardware does what is required.</a:t>
            </a:r>
          </a:p>
        </p:txBody>
      </p:sp>
      <p:sp>
        <p:nvSpPr>
          <p:cNvPr id="3" name="TextBox 2"/>
          <p:cNvSpPr txBox="1"/>
          <p:nvPr/>
        </p:nvSpPr>
        <p:spPr>
          <a:xfrm>
            <a:off x="4047565" y="80683"/>
            <a:ext cx="204395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Control Unit</a:t>
            </a:r>
          </a:p>
        </p:txBody>
      </p:sp>
    </p:spTree>
    <p:extLst>
      <p:ext uri="{BB962C8B-B14F-4D97-AF65-F5344CB8AC3E}">
        <p14:creationId xmlns:p14="http://schemas.microsoft.com/office/powerpoint/2010/main" val="3299670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0"/>
            <a:ext cx="5875836" cy="6468035"/>
          </a:xfrm>
          <a:prstGeom prst="rect">
            <a:avLst/>
          </a:prstGeom>
        </p:spPr>
      </p:pic>
      <p:sp>
        <p:nvSpPr>
          <p:cNvPr id="3" name="Rectangle 2"/>
          <p:cNvSpPr/>
          <p:nvPr/>
        </p:nvSpPr>
        <p:spPr>
          <a:xfrm>
            <a:off x="6078071" y="134472"/>
            <a:ext cx="6113929" cy="6723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Computer is made to carry out its functions step-by-step through organized instructions, which are loaded into the main memory.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3365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instruction to be executed is transferred one-by-one from the main memory to the Instruction Register, IR via the Memory Address Register </a:t>
            </a: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(MAR</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457200" marR="0" lvl="0" indent="-3365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3365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This happens when the main memory receives a signal from CU indicating the address of the instruction in the Memory Address Register (MAR) which is then moved as instructed.   </a:t>
            </a:r>
          </a:p>
          <a:p>
            <a:pPr marL="457200" marR="0" lvl="0" indent="-3365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3365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instruction in IR is interpreted by the Control Unit.  The result of this interpretation causes CU to command the appropriate hardware to execute the instruction.  </a:t>
            </a:r>
          </a:p>
          <a:p>
            <a:pPr marL="457200" marR="0" lvl="0" indent="-3365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3365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This process is repeated for the next instruction until the fetch-execution cycle is completed.  </a:t>
            </a:r>
          </a:p>
          <a:p>
            <a:pPr marL="457200" marR="0" lvl="0" indent="-3365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3365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 register called Program Counter (PC) holds the address of the next instruction to be executed and for every instruction fetched, the content of PC is increased by one..</a:t>
            </a:r>
          </a:p>
        </p:txBody>
      </p:sp>
      <p:sp>
        <p:nvSpPr>
          <p:cNvPr id="4" name="TextBox 3"/>
          <p:cNvSpPr txBox="1"/>
          <p:nvPr/>
        </p:nvSpPr>
        <p:spPr>
          <a:xfrm>
            <a:off x="322729" y="6494930"/>
            <a:ext cx="466613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Fig 7.3: Flow Chart for CU’s Functions </a:t>
            </a:r>
          </a:p>
        </p:txBody>
      </p:sp>
    </p:spTree>
    <p:extLst>
      <p:ext uri="{BB962C8B-B14F-4D97-AF65-F5344CB8AC3E}">
        <p14:creationId xmlns:p14="http://schemas.microsoft.com/office/powerpoint/2010/main" val="3629870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943</TotalTime>
  <Words>2125</Words>
  <Application>Microsoft Office PowerPoint</Application>
  <PresentationFormat>Widescreen</PresentationFormat>
  <Paragraphs>198</Paragraphs>
  <Slides>19</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19</vt:i4>
      </vt:variant>
    </vt:vector>
  </HeadingPairs>
  <TitlesOfParts>
    <vt:vector size="32" baseType="lpstr">
      <vt:lpstr>Algerian</vt:lpstr>
      <vt:lpstr>Arial</vt:lpstr>
      <vt:lpstr>Calibri</vt:lpstr>
      <vt:lpstr>Calibri Light</vt:lpstr>
      <vt:lpstr>Century Gothic</vt:lpstr>
      <vt:lpstr>Chiller</vt:lpstr>
      <vt:lpstr>Symbol</vt:lpstr>
      <vt:lpstr>Times New Roman</vt:lpstr>
      <vt:lpstr>Wingdings</vt:lpstr>
      <vt:lpstr>Wingdings 3</vt:lpstr>
      <vt:lpstr>Office Theme</vt:lpstr>
      <vt:lpstr>Wisp</vt:lpstr>
      <vt:lpstr>1_Office Theme</vt:lpstr>
      <vt:lpstr>COSC 323</vt:lpstr>
      <vt:lpstr>Microprocessor Organization &amp; Introduction to Programming languages</vt:lpstr>
      <vt:lpstr>Microprocessor Organization &amp; Introduction to Programming languages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Programming Languages</vt:lpstr>
      <vt:lpstr>Machine Language </vt:lpstr>
      <vt:lpstr>Low Level Language</vt:lpstr>
      <vt:lpstr>Low Level Language</vt:lpstr>
      <vt:lpstr>High Level Language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 323</dc:title>
  <dc:creator>hp</dc:creator>
  <cp:lastModifiedBy>hp</cp:lastModifiedBy>
  <cp:revision>4</cp:revision>
  <dcterms:created xsi:type="dcterms:W3CDTF">2022-09-15T21:42:32Z</dcterms:created>
  <dcterms:modified xsi:type="dcterms:W3CDTF">2023-10-10T14:55:44Z</dcterms:modified>
</cp:coreProperties>
</file>