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62" r:id="rId4"/>
    <p:sldId id="263" r:id="rId5"/>
    <p:sldId id="265" r:id="rId6"/>
    <p:sldId id="264" r:id="rId7"/>
    <p:sldId id="266" r:id="rId8"/>
    <p:sldId id="267" r:id="rId9"/>
    <p:sldId id="268" r:id="rId10"/>
    <p:sldId id="269" r:id="rId11"/>
    <p:sldId id="270" r:id="rId12"/>
    <p:sldId id="271" r:id="rId13"/>
    <p:sldId id="273" r:id="rId14"/>
    <p:sldId id="274" r:id="rId15"/>
    <p:sldId id="275" r:id="rId16"/>
    <p:sldId id="276" r:id="rId17"/>
    <p:sldId id="277" r:id="rId18"/>
    <p:sldId id="278" r:id="rId19"/>
    <p:sldId id="272"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66603-62BF-7312-F500-FD26B9998A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A228BC-973E-0796-CB19-151498498A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A154D-FA63-5836-2FDB-313A1737D5E0}"/>
              </a:ext>
            </a:extLst>
          </p:cNvPr>
          <p:cNvSpPr>
            <a:spLocks noGrp="1"/>
          </p:cNvSpPr>
          <p:nvPr>
            <p:ph type="dt" sz="half" idx="10"/>
          </p:nvPr>
        </p:nvSpPr>
        <p:spPr/>
        <p:txBody>
          <a:bodyPr/>
          <a:lstStyle/>
          <a:p>
            <a:fld id="{6EDD1775-300B-4D81-828A-99CD0AEE4EC0}" type="datetimeFigureOut">
              <a:rPr lang="en-US" smtClean="0"/>
              <a:t>10/24/2023</a:t>
            </a:fld>
            <a:endParaRPr lang="en-US"/>
          </a:p>
        </p:txBody>
      </p:sp>
      <p:sp>
        <p:nvSpPr>
          <p:cNvPr id="5" name="Footer Placeholder 4">
            <a:extLst>
              <a:ext uri="{FF2B5EF4-FFF2-40B4-BE49-F238E27FC236}">
                <a16:creationId xmlns:a16="http://schemas.microsoft.com/office/drawing/2014/main" id="{1044B8CA-E006-7792-1379-AF3215E1E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2D45C-31B9-4D09-0711-6174D7D59693}"/>
              </a:ext>
            </a:extLst>
          </p:cNvPr>
          <p:cNvSpPr>
            <a:spLocks noGrp="1"/>
          </p:cNvSpPr>
          <p:nvPr>
            <p:ph type="sldNum" sz="quarter" idx="12"/>
          </p:nvPr>
        </p:nvSpPr>
        <p:spPr/>
        <p:txBody>
          <a:bodyPr/>
          <a:lstStyle/>
          <a:p>
            <a:fld id="{445C6D10-2682-4495-A361-801A63DAFC1C}" type="slidenum">
              <a:rPr lang="en-US" smtClean="0"/>
              <a:t>‹#›</a:t>
            </a:fld>
            <a:endParaRPr lang="en-US"/>
          </a:p>
        </p:txBody>
      </p:sp>
    </p:spTree>
    <p:extLst>
      <p:ext uri="{BB962C8B-B14F-4D97-AF65-F5344CB8AC3E}">
        <p14:creationId xmlns:p14="http://schemas.microsoft.com/office/powerpoint/2010/main" val="1196935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233F3-F7D3-3313-354C-007ACD55F1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003C4F-ED1D-0709-C1CE-3A473970D9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91810-699F-B3E6-C38D-0ACD7F5F52A7}"/>
              </a:ext>
            </a:extLst>
          </p:cNvPr>
          <p:cNvSpPr>
            <a:spLocks noGrp="1"/>
          </p:cNvSpPr>
          <p:nvPr>
            <p:ph type="dt" sz="half" idx="10"/>
          </p:nvPr>
        </p:nvSpPr>
        <p:spPr/>
        <p:txBody>
          <a:bodyPr/>
          <a:lstStyle/>
          <a:p>
            <a:fld id="{6EDD1775-300B-4D81-828A-99CD0AEE4EC0}" type="datetimeFigureOut">
              <a:rPr lang="en-US" smtClean="0"/>
              <a:t>10/24/2023</a:t>
            </a:fld>
            <a:endParaRPr lang="en-US"/>
          </a:p>
        </p:txBody>
      </p:sp>
      <p:sp>
        <p:nvSpPr>
          <p:cNvPr id="5" name="Footer Placeholder 4">
            <a:extLst>
              <a:ext uri="{FF2B5EF4-FFF2-40B4-BE49-F238E27FC236}">
                <a16:creationId xmlns:a16="http://schemas.microsoft.com/office/drawing/2014/main" id="{A13E1BBF-4359-C395-0B74-39E08B345D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B4F6A-9D5F-9C00-0EB3-0094A715A77D}"/>
              </a:ext>
            </a:extLst>
          </p:cNvPr>
          <p:cNvSpPr>
            <a:spLocks noGrp="1"/>
          </p:cNvSpPr>
          <p:nvPr>
            <p:ph type="sldNum" sz="quarter" idx="12"/>
          </p:nvPr>
        </p:nvSpPr>
        <p:spPr/>
        <p:txBody>
          <a:bodyPr/>
          <a:lstStyle/>
          <a:p>
            <a:fld id="{445C6D10-2682-4495-A361-801A63DAFC1C}" type="slidenum">
              <a:rPr lang="en-US" smtClean="0"/>
              <a:t>‹#›</a:t>
            </a:fld>
            <a:endParaRPr lang="en-US"/>
          </a:p>
        </p:txBody>
      </p:sp>
    </p:spTree>
    <p:extLst>
      <p:ext uri="{BB962C8B-B14F-4D97-AF65-F5344CB8AC3E}">
        <p14:creationId xmlns:p14="http://schemas.microsoft.com/office/powerpoint/2010/main" val="580222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753553-D8B2-542E-51FC-1603CEF160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F5A56F-F7CC-B8E1-F9D7-C880ECB52C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644D2A-322F-8DAB-6003-406C11891E1D}"/>
              </a:ext>
            </a:extLst>
          </p:cNvPr>
          <p:cNvSpPr>
            <a:spLocks noGrp="1"/>
          </p:cNvSpPr>
          <p:nvPr>
            <p:ph type="dt" sz="half" idx="10"/>
          </p:nvPr>
        </p:nvSpPr>
        <p:spPr/>
        <p:txBody>
          <a:bodyPr/>
          <a:lstStyle/>
          <a:p>
            <a:fld id="{6EDD1775-300B-4D81-828A-99CD0AEE4EC0}" type="datetimeFigureOut">
              <a:rPr lang="en-US" smtClean="0"/>
              <a:t>10/24/2023</a:t>
            </a:fld>
            <a:endParaRPr lang="en-US"/>
          </a:p>
        </p:txBody>
      </p:sp>
      <p:sp>
        <p:nvSpPr>
          <p:cNvPr id="5" name="Footer Placeholder 4">
            <a:extLst>
              <a:ext uri="{FF2B5EF4-FFF2-40B4-BE49-F238E27FC236}">
                <a16:creationId xmlns:a16="http://schemas.microsoft.com/office/drawing/2014/main" id="{98A9B940-F8F8-DACA-CB6C-0E1E7E05C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1EB072-C9C0-C2AB-3648-9376A5E305C2}"/>
              </a:ext>
            </a:extLst>
          </p:cNvPr>
          <p:cNvSpPr>
            <a:spLocks noGrp="1"/>
          </p:cNvSpPr>
          <p:nvPr>
            <p:ph type="sldNum" sz="quarter" idx="12"/>
          </p:nvPr>
        </p:nvSpPr>
        <p:spPr/>
        <p:txBody>
          <a:bodyPr/>
          <a:lstStyle/>
          <a:p>
            <a:fld id="{445C6D10-2682-4495-A361-801A63DAFC1C}" type="slidenum">
              <a:rPr lang="en-US" smtClean="0"/>
              <a:t>‹#›</a:t>
            </a:fld>
            <a:endParaRPr lang="en-US"/>
          </a:p>
        </p:txBody>
      </p:sp>
    </p:spTree>
    <p:extLst>
      <p:ext uri="{BB962C8B-B14F-4D97-AF65-F5344CB8AC3E}">
        <p14:creationId xmlns:p14="http://schemas.microsoft.com/office/powerpoint/2010/main" val="1893326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19210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39527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70851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86760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9357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233915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087568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90891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EC32-4F95-04AB-744E-60F39A86FA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012834-99E1-F103-6B70-80A99081F9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870431-DE89-59A7-DFE4-B573B992E46C}"/>
              </a:ext>
            </a:extLst>
          </p:cNvPr>
          <p:cNvSpPr>
            <a:spLocks noGrp="1"/>
          </p:cNvSpPr>
          <p:nvPr>
            <p:ph type="dt" sz="half" idx="10"/>
          </p:nvPr>
        </p:nvSpPr>
        <p:spPr/>
        <p:txBody>
          <a:bodyPr/>
          <a:lstStyle/>
          <a:p>
            <a:fld id="{6EDD1775-300B-4D81-828A-99CD0AEE4EC0}" type="datetimeFigureOut">
              <a:rPr lang="en-US" smtClean="0"/>
              <a:t>10/24/2023</a:t>
            </a:fld>
            <a:endParaRPr lang="en-US"/>
          </a:p>
        </p:txBody>
      </p:sp>
      <p:sp>
        <p:nvSpPr>
          <p:cNvPr id="5" name="Footer Placeholder 4">
            <a:extLst>
              <a:ext uri="{FF2B5EF4-FFF2-40B4-BE49-F238E27FC236}">
                <a16:creationId xmlns:a16="http://schemas.microsoft.com/office/drawing/2014/main" id="{16908F78-7EBE-2585-4A08-F8BF8011E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92485-C52E-46BA-0A12-25C35B99C97D}"/>
              </a:ext>
            </a:extLst>
          </p:cNvPr>
          <p:cNvSpPr>
            <a:spLocks noGrp="1"/>
          </p:cNvSpPr>
          <p:nvPr>
            <p:ph type="sldNum" sz="quarter" idx="12"/>
          </p:nvPr>
        </p:nvSpPr>
        <p:spPr/>
        <p:txBody>
          <a:bodyPr/>
          <a:lstStyle/>
          <a:p>
            <a:fld id="{445C6D10-2682-4495-A361-801A63DAFC1C}" type="slidenum">
              <a:rPr lang="en-US" smtClean="0"/>
              <a:t>‹#›</a:t>
            </a:fld>
            <a:endParaRPr lang="en-US"/>
          </a:p>
        </p:txBody>
      </p:sp>
    </p:spTree>
    <p:extLst>
      <p:ext uri="{BB962C8B-B14F-4D97-AF65-F5344CB8AC3E}">
        <p14:creationId xmlns:p14="http://schemas.microsoft.com/office/powerpoint/2010/main" val="32377595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07853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146377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8711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009128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233462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40886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040342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5126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4F066-DBE0-3B9D-57FA-98D0724440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3F2D8E-6904-4D94-54C2-AAEAA6210F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9EFDE3-0FE7-3C1B-E6E5-0BCD11AB35B0}"/>
              </a:ext>
            </a:extLst>
          </p:cNvPr>
          <p:cNvSpPr>
            <a:spLocks noGrp="1"/>
          </p:cNvSpPr>
          <p:nvPr>
            <p:ph type="dt" sz="half" idx="10"/>
          </p:nvPr>
        </p:nvSpPr>
        <p:spPr/>
        <p:txBody>
          <a:bodyPr/>
          <a:lstStyle/>
          <a:p>
            <a:fld id="{6EDD1775-300B-4D81-828A-99CD0AEE4EC0}" type="datetimeFigureOut">
              <a:rPr lang="en-US" smtClean="0"/>
              <a:t>10/24/2023</a:t>
            </a:fld>
            <a:endParaRPr lang="en-US"/>
          </a:p>
        </p:txBody>
      </p:sp>
      <p:sp>
        <p:nvSpPr>
          <p:cNvPr id="5" name="Footer Placeholder 4">
            <a:extLst>
              <a:ext uri="{FF2B5EF4-FFF2-40B4-BE49-F238E27FC236}">
                <a16:creationId xmlns:a16="http://schemas.microsoft.com/office/drawing/2014/main" id="{A5885A31-7036-C6B9-328A-D4617982C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2463F-F5BA-B31E-1FF7-6ED68A5BB7C2}"/>
              </a:ext>
            </a:extLst>
          </p:cNvPr>
          <p:cNvSpPr>
            <a:spLocks noGrp="1"/>
          </p:cNvSpPr>
          <p:nvPr>
            <p:ph type="sldNum" sz="quarter" idx="12"/>
          </p:nvPr>
        </p:nvSpPr>
        <p:spPr/>
        <p:txBody>
          <a:bodyPr/>
          <a:lstStyle/>
          <a:p>
            <a:fld id="{445C6D10-2682-4495-A361-801A63DAFC1C}" type="slidenum">
              <a:rPr lang="en-US" smtClean="0"/>
              <a:t>‹#›</a:t>
            </a:fld>
            <a:endParaRPr lang="en-US"/>
          </a:p>
        </p:txBody>
      </p:sp>
    </p:spTree>
    <p:extLst>
      <p:ext uri="{BB962C8B-B14F-4D97-AF65-F5344CB8AC3E}">
        <p14:creationId xmlns:p14="http://schemas.microsoft.com/office/powerpoint/2010/main" val="3220531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485F8-16DB-4832-8EAC-F4492F0208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3B832A-03E7-8DB9-9FDA-046587C1B1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A13BFE-FAAC-52AE-B892-A38B2128CA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879689-9BF0-D12A-019B-95D696E9BF4B}"/>
              </a:ext>
            </a:extLst>
          </p:cNvPr>
          <p:cNvSpPr>
            <a:spLocks noGrp="1"/>
          </p:cNvSpPr>
          <p:nvPr>
            <p:ph type="dt" sz="half" idx="10"/>
          </p:nvPr>
        </p:nvSpPr>
        <p:spPr/>
        <p:txBody>
          <a:bodyPr/>
          <a:lstStyle/>
          <a:p>
            <a:fld id="{6EDD1775-300B-4D81-828A-99CD0AEE4EC0}" type="datetimeFigureOut">
              <a:rPr lang="en-US" smtClean="0"/>
              <a:t>10/24/2023</a:t>
            </a:fld>
            <a:endParaRPr lang="en-US"/>
          </a:p>
        </p:txBody>
      </p:sp>
      <p:sp>
        <p:nvSpPr>
          <p:cNvPr id="6" name="Footer Placeholder 5">
            <a:extLst>
              <a:ext uri="{FF2B5EF4-FFF2-40B4-BE49-F238E27FC236}">
                <a16:creationId xmlns:a16="http://schemas.microsoft.com/office/drawing/2014/main" id="{21B51106-CF43-7547-F623-FB62EDB2EC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999FFD-456B-6050-3AFA-C9927847972D}"/>
              </a:ext>
            </a:extLst>
          </p:cNvPr>
          <p:cNvSpPr>
            <a:spLocks noGrp="1"/>
          </p:cNvSpPr>
          <p:nvPr>
            <p:ph type="sldNum" sz="quarter" idx="12"/>
          </p:nvPr>
        </p:nvSpPr>
        <p:spPr/>
        <p:txBody>
          <a:bodyPr/>
          <a:lstStyle/>
          <a:p>
            <a:fld id="{445C6D10-2682-4495-A361-801A63DAFC1C}" type="slidenum">
              <a:rPr lang="en-US" smtClean="0"/>
              <a:t>‹#›</a:t>
            </a:fld>
            <a:endParaRPr lang="en-US"/>
          </a:p>
        </p:txBody>
      </p:sp>
    </p:spTree>
    <p:extLst>
      <p:ext uri="{BB962C8B-B14F-4D97-AF65-F5344CB8AC3E}">
        <p14:creationId xmlns:p14="http://schemas.microsoft.com/office/powerpoint/2010/main" val="3596182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C0430-81CA-68B0-B1DA-CB37238438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A347E6-4251-5A3F-0A63-314047804B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C1DB4B-7DD3-1E81-6EA9-E2461D388A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7AC406-72E6-6371-B1C5-1AB181045C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D82CCF-9CD0-CFC3-B974-BDD642C125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732160-4B0E-CCB1-0884-B100D890FA9A}"/>
              </a:ext>
            </a:extLst>
          </p:cNvPr>
          <p:cNvSpPr>
            <a:spLocks noGrp="1"/>
          </p:cNvSpPr>
          <p:nvPr>
            <p:ph type="dt" sz="half" idx="10"/>
          </p:nvPr>
        </p:nvSpPr>
        <p:spPr/>
        <p:txBody>
          <a:bodyPr/>
          <a:lstStyle/>
          <a:p>
            <a:fld id="{6EDD1775-300B-4D81-828A-99CD0AEE4EC0}" type="datetimeFigureOut">
              <a:rPr lang="en-US" smtClean="0"/>
              <a:t>10/24/2023</a:t>
            </a:fld>
            <a:endParaRPr lang="en-US"/>
          </a:p>
        </p:txBody>
      </p:sp>
      <p:sp>
        <p:nvSpPr>
          <p:cNvPr id="8" name="Footer Placeholder 7">
            <a:extLst>
              <a:ext uri="{FF2B5EF4-FFF2-40B4-BE49-F238E27FC236}">
                <a16:creationId xmlns:a16="http://schemas.microsoft.com/office/drawing/2014/main" id="{F8F4410C-BB12-24C2-A49C-A5802AE7CE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8C393C-B50D-DFEB-FAE8-F8FE29F32BA5}"/>
              </a:ext>
            </a:extLst>
          </p:cNvPr>
          <p:cNvSpPr>
            <a:spLocks noGrp="1"/>
          </p:cNvSpPr>
          <p:nvPr>
            <p:ph type="sldNum" sz="quarter" idx="12"/>
          </p:nvPr>
        </p:nvSpPr>
        <p:spPr/>
        <p:txBody>
          <a:bodyPr/>
          <a:lstStyle/>
          <a:p>
            <a:fld id="{445C6D10-2682-4495-A361-801A63DAFC1C}" type="slidenum">
              <a:rPr lang="en-US" smtClean="0"/>
              <a:t>‹#›</a:t>
            </a:fld>
            <a:endParaRPr lang="en-US"/>
          </a:p>
        </p:txBody>
      </p:sp>
    </p:spTree>
    <p:extLst>
      <p:ext uri="{BB962C8B-B14F-4D97-AF65-F5344CB8AC3E}">
        <p14:creationId xmlns:p14="http://schemas.microsoft.com/office/powerpoint/2010/main" val="2895329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8D5DB-50D2-9A0D-C7C5-D497A56184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568D04-317C-F109-C3DB-B4787EA4E9DA}"/>
              </a:ext>
            </a:extLst>
          </p:cNvPr>
          <p:cNvSpPr>
            <a:spLocks noGrp="1"/>
          </p:cNvSpPr>
          <p:nvPr>
            <p:ph type="dt" sz="half" idx="10"/>
          </p:nvPr>
        </p:nvSpPr>
        <p:spPr/>
        <p:txBody>
          <a:bodyPr/>
          <a:lstStyle/>
          <a:p>
            <a:fld id="{6EDD1775-300B-4D81-828A-99CD0AEE4EC0}" type="datetimeFigureOut">
              <a:rPr lang="en-US" smtClean="0"/>
              <a:t>10/24/2023</a:t>
            </a:fld>
            <a:endParaRPr lang="en-US"/>
          </a:p>
        </p:txBody>
      </p:sp>
      <p:sp>
        <p:nvSpPr>
          <p:cNvPr id="4" name="Footer Placeholder 3">
            <a:extLst>
              <a:ext uri="{FF2B5EF4-FFF2-40B4-BE49-F238E27FC236}">
                <a16:creationId xmlns:a16="http://schemas.microsoft.com/office/drawing/2014/main" id="{B3742B10-DD4C-226D-CE7D-471823D020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F76A5C-FF26-DEC6-53A6-A2B95A86FF9F}"/>
              </a:ext>
            </a:extLst>
          </p:cNvPr>
          <p:cNvSpPr>
            <a:spLocks noGrp="1"/>
          </p:cNvSpPr>
          <p:nvPr>
            <p:ph type="sldNum" sz="quarter" idx="12"/>
          </p:nvPr>
        </p:nvSpPr>
        <p:spPr/>
        <p:txBody>
          <a:bodyPr/>
          <a:lstStyle/>
          <a:p>
            <a:fld id="{445C6D10-2682-4495-A361-801A63DAFC1C}" type="slidenum">
              <a:rPr lang="en-US" smtClean="0"/>
              <a:t>‹#›</a:t>
            </a:fld>
            <a:endParaRPr lang="en-US"/>
          </a:p>
        </p:txBody>
      </p:sp>
    </p:spTree>
    <p:extLst>
      <p:ext uri="{BB962C8B-B14F-4D97-AF65-F5344CB8AC3E}">
        <p14:creationId xmlns:p14="http://schemas.microsoft.com/office/powerpoint/2010/main" val="749974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0A8EDC-15BF-5E67-288F-EBF757103E62}"/>
              </a:ext>
            </a:extLst>
          </p:cNvPr>
          <p:cNvSpPr>
            <a:spLocks noGrp="1"/>
          </p:cNvSpPr>
          <p:nvPr>
            <p:ph type="dt" sz="half" idx="10"/>
          </p:nvPr>
        </p:nvSpPr>
        <p:spPr/>
        <p:txBody>
          <a:bodyPr/>
          <a:lstStyle/>
          <a:p>
            <a:fld id="{6EDD1775-300B-4D81-828A-99CD0AEE4EC0}" type="datetimeFigureOut">
              <a:rPr lang="en-US" smtClean="0"/>
              <a:t>10/24/2023</a:t>
            </a:fld>
            <a:endParaRPr lang="en-US"/>
          </a:p>
        </p:txBody>
      </p:sp>
      <p:sp>
        <p:nvSpPr>
          <p:cNvPr id="3" name="Footer Placeholder 2">
            <a:extLst>
              <a:ext uri="{FF2B5EF4-FFF2-40B4-BE49-F238E27FC236}">
                <a16:creationId xmlns:a16="http://schemas.microsoft.com/office/drawing/2014/main" id="{415E767D-CE3C-A1CB-7E18-AFAA04A31F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1F7163-ADFE-9D8B-814A-935BDCCCF151}"/>
              </a:ext>
            </a:extLst>
          </p:cNvPr>
          <p:cNvSpPr>
            <a:spLocks noGrp="1"/>
          </p:cNvSpPr>
          <p:nvPr>
            <p:ph type="sldNum" sz="quarter" idx="12"/>
          </p:nvPr>
        </p:nvSpPr>
        <p:spPr/>
        <p:txBody>
          <a:bodyPr/>
          <a:lstStyle/>
          <a:p>
            <a:fld id="{445C6D10-2682-4495-A361-801A63DAFC1C}" type="slidenum">
              <a:rPr lang="en-US" smtClean="0"/>
              <a:t>‹#›</a:t>
            </a:fld>
            <a:endParaRPr lang="en-US"/>
          </a:p>
        </p:txBody>
      </p:sp>
    </p:spTree>
    <p:extLst>
      <p:ext uri="{BB962C8B-B14F-4D97-AF65-F5344CB8AC3E}">
        <p14:creationId xmlns:p14="http://schemas.microsoft.com/office/powerpoint/2010/main" val="121860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029A-1CB5-F4BA-FF3E-94F027ECE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C1D761-77E8-2FC1-FD78-2CD68781AD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066508-7B1F-6C13-45F2-7109CAB34E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C41801-6B4F-22EA-68E9-CA580C253A7B}"/>
              </a:ext>
            </a:extLst>
          </p:cNvPr>
          <p:cNvSpPr>
            <a:spLocks noGrp="1"/>
          </p:cNvSpPr>
          <p:nvPr>
            <p:ph type="dt" sz="half" idx="10"/>
          </p:nvPr>
        </p:nvSpPr>
        <p:spPr/>
        <p:txBody>
          <a:bodyPr/>
          <a:lstStyle/>
          <a:p>
            <a:fld id="{6EDD1775-300B-4D81-828A-99CD0AEE4EC0}" type="datetimeFigureOut">
              <a:rPr lang="en-US" smtClean="0"/>
              <a:t>10/24/2023</a:t>
            </a:fld>
            <a:endParaRPr lang="en-US"/>
          </a:p>
        </p:txBody>
      </p:sp>
      <p:sp>
        <p:nvSpPr>
          <p:cNvPr id="6" name="Footer Placeholder 5">
            <a:extLst>
              <a:ext uri="{FF2B5EF4-FFF2-40B4-BE49-F238E27FC236}">
                <a16:creationId xmlns:a16="http://schemas.microsoft.com/office/drawing/2014/main" id="{0A2720D3-A881-09EE-2822-8B151065C5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E5AB92-1388-7FE7-603C-C08902D995D0}"/>
              </a:ext>
            </a:extLst>
          </p:cNvPr>
          <p:cNvSpPr>
            <a:spLocks noGrp="1"/>
          </p:cNvSpPr>
          <p:nvPr>
            <p:ph type="sldNum" sz="quarter" idx="12"/>
          </p:nvPr>
        </p:nvSpPr>
        <p:spPr/>
        <p:txBody>
          <a:bodyPr/>
          <a:lstStyle/>
          <a:p>
            <a:fld id="{445C6D10-2682-4495-A361-801A63DAFC1C}" type="slidenum">
              <a:rPr lang="en-US" smtClean="0"/>
              <a:t>‹#›</a:t>
            </a:fld>
            <a:endParaRPr lang="en-US"/>
          </a:p>
        </p:txBody>
      </p:sp>
    </p:spTree>
    <p:extLst>
      <p:ext uri="{BB962C8B-B14F-4D97-AF65-F5344CB8AC3E}">
        <p14:creationId xmlns:p14="http://schemas.microsoft.com/office/powerpoint/2010/main" val="90355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72912-3EE6-E644-A9EA-5CE1C4561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C1D1A7-25F7-6214-FC3E-4C6C865035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2D90E8-E070-79F6-117D-1D82A9797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EAB47C-7F7E-9631-F250-C8CAEB6C338C}"/>
              </a:ext>
            </a:extLst>
          </p:cNvPr>
          <p:cNvSpPr>
            <a:spLocks noGrp="1"/>
          </p:cNvSpPr>
          <p:nvPr>
            <p:ph type="dt" sz="half" idx="10"/>
          </p:nvPr>
        </p:nvSpPr>
        <p:spPr/>
        <p:txBody>
          <a:bodyPr/>
          <a:lstStyle/>
          <a:p>
            <a:fld id="{6EDD1775-300B-4D81-828A-99CD0AEE4EC0}" type="datetimeFigureOut">
              <a:rPr lang="en-US" smtClean="0"/>
              <a:t>10/24/2023</a:t>
            </a:fld>
            <a:endParaRPr lang="en-US"/>
          </a:p>
        </p:txBody>
      </p:sp>
      <p:sp>
        <p:nvSpPr>
          <p:cNvPr id="6" name="Footer Placeholder 5">
            <a:extLst>
              <a:ext uri="{FF2B5EF4-FFF2-40B4-BE49-F238E27FC236}">
                <a16:creationId xmlns:a16="http://schemas.microsoft.com/office/drawing/2014/main" id="{805A7CA3-AD5E-8912-FE35-D507C189CE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05334-8162-D2A9-6D01-6524F1D68F82}"/>
              </a:ext>
            </a:extLst>
          </p:cNvPr>
          <p:cNvSpPr>
            <a:spLocks noGrp="1"/>
          </p:cNvSpPr>
          <p:nvPr>
            <p:ph type="sldNum" sz="quarter" idx="12"/>
          </p:nvPr>
        </p:nvSpPr>
        <p:spPr/>
        <p:txBody>
          <a:bodyPr/>
          <a:lstStyle/>
          <a:p>
            <a:fld id="{445C6D10-2682-4495-A361-801A63DAFC1C}" type="slidenum">
              <a:rPr lang="en-US" smtClean="0"/>
              <a:t>‹#›</a:t>
            </a:fld>
            <a:endParaRPr lang="en-US"/>
          </a:p>
        </p:txBody>
      </p:sp>
    </p:spTree>
    <p:extLst>
      <p:ext uri="{BB962C8B-B14F-4D97-AF65-F5344CB8AC3E}">
        <p14:creationId xmlns:p14="http://schemas.microsoft.com/office/powerpoint/2010/main" val="254007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9B8539-8C6F-2B18-8A2C-303F609B98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28D70A-8151-4045-7D25-BB6ED27198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388359-3BE9-BC67-CFAD-AC17534DF2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D1775-300B-4D81-828A-99CD0AEE4EC0}" type="datetimeFigureOut">
              <a:rPr lang="en-US" smtClean="0"/>
              <a:t>10/24/2023</a:t>
            </a:fld>
            <a:endParaRPr lang="en-US"/>
          </a:p>
        </p:txBody>
      </p:sp>
      <p:sp>
        <p:nvSpPr>
          <p:cNvPr id="5" name="Footer Placeholder 4">
            <a:extLst>
              <a:ext uri="{FF2B5EF4-FFF2-40B4-BE49-F238E27FC236}">
                <a16:creationId xmlns:a16="http://schemas.microsoft.com/office/drawing/2014/main" id="{F922DCFB-13C8-2EB8-F0C9-E0D37CA189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3E1ABE-E66E-8389-E6E6-EF94E5D7B9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5C6D10-2682-4495-A361-801A63DAFC1C}" type="slidenum">
              <a:rPr lang="en-US" smtClean="0"/>
              <a:t>‹#›</a:t>
            </a:fld>
            <a:endParaRPr lang="en-US"/>
          </a:p>
        </p:txBody>
      </p:sp>
    </p:spTree>
    <p:extLst>
      <p:ext uri="{BB962C8B-B14F-4D97-AF65-F5344CB8AC3E}">
        <p14:creationId xmlns:p14="http://schemas.microsoft.com/office/powerpoint/2010/main" val="334115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10/24/2023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62840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DE08E-7BAD-2A42-C20E-9EE6001B8893}"/>
              </a:ext>
            </a:extLst>
          </p:cNvPr>
          <p:cNvSpPr>
            <a:spLocks noGrp="1"/>
          </p:cNvSpPr>
          <p:nvPr>
            <p:ph type="ctrTitle"/>
          </p:nvPr>
        </p:nvSpPr>
        <p:spPr>
          <a:xfrm>
            <a:off x="1524000" y="2358887"/>
            <a:ext cx="9144000" cy="1070113"/>
          </a:xfrm>
        </p:spPr>
        <p:txBody>
          <a:bodyPr>
            <a:normAutofit/>
          </a:bodyPr>
          <a:lstStyle/>
          <a:p>
            <a:r>
              <a:rPr lang="en-US" dirty="0">
                <a:solidFill>
                  <a:srgbClr val="C00000"/>
                </a:solidFill>
                <a:latin typeface="Algerian" panose="04020705040A02060702" pitchFamily="82" charset="0"/>
              </a:rPr>
              <a:t>COSC 323</a:t>
            </a:r>
            <a:endParaRPr lang="en-US" dirty="0"/>
          </a:p>
        </p:txBody>
      </p:sp>
      <p:sp>
        <p:nvSpPr>
          <p:cNvPr id="3" name="Subtitle 2">
            <a:extLst>
              <a:ext uri="{FF2B5EF4-FFF2-40B4-BE49-F238E27FC236}">
                <a16:creationId xmlns:a16="http://schemas.microsoft.com/office/drawing/2014/main" id="{B353400C-11E4-9C2A-3A8A-5031F9BA7FCC}"/>
              </a:ext>
            </a:extLst>
          </p:cNvPr>
          <p:cNvSpPr>
            <a:spLocks noGrp="1"/>
          </p:cNvSpPr>
          <p:nvPr>
            <p:ph type="subTitle" idx="1"/>
          </p:nvPr>
        </p:nvSpPr>
        <p:spPr>
          <a:xfrm>
            <a:off x="1524000" y="3602038"/>
            <a:ext cx="9144000" cy="1606065"/>
          </a:xfrm>
        </p:spPr>
        <p:txBody>
          <a:bodyPr>
            <a:noAutofit/>
          </a:bodyPr>
          <a:lstStyle/>
          <a:p>
            <a:r>
              <a:rPr lang="en-US" sz="5400" dirty="0">
                <a:solidFill>
                  <a:srgbClr val="FF0000"/>
                </a:solidFill>
                <a:latin typeface="Chiller" panose="04020404031007020602" pitchFamily="82" charset="0"/>
              </a:rPr>
              <a:t>Data Representation &amp; Numbering Systems</a:t>
            </a:r>
            <a:br>
              <a:rPr lang="en-US" sz="5400" dirty="0"/>
            </a:br>
            <a:endParaRPr lang="en-US" sz="5400" dirty="0"/>
          </a:p>
        </p:txBody>
      </p:sp>
    </p:spTree>
    <p:extLst>
      <p:ext uri="{BB962C8B-B14F-4D97-AF65-F5344CB8AC3E}">
        <p14:creationId xmlns:p14="http://schemas.microsoft.com/office/powerpoint/2010/main" val="1141252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413482" y="219166"/>
            <a:ext cx="10433961" cy="562712"/>
          </a:xfrm>
        </p:spPr>
        <p:txBody>
          <a:bodyPr>
            <a:noAutofit/>
          </a:bodyPr>
          <a:lstStyle/>
          <a:p>
            <a:r>
              <a:rPr lang="en-US" sz="2400" dirty="0">
                <a:solidFill>
                  <a:srgbClr val="FF0000"/>
                </a:solidFill>
                <a:effectLst>
                  <a:outerShdw blurRad="38100" dist="38100" dir="2700000" algn="tl">
                    <a:srgbClr val="000000">
                      <a:alpha val="43137"/>
                    </a:srgbClr>
                  </a:outerShdw>
                </a:effectLst>
              </a:rPr>
              <a:t> Hexadecimal Number System Representation (B</a:t>
            </a:r>
            <a:r>
              <a:rPr lang="en-US" sz="2400" baseline="-25000" dirty="0">
                <a:solidFill>
                  <a:srgbClr val="FF0000"/>
                </a:solidFill>
                <a:effectLst>
                  <a:outerShdw blurRad="38100" dist="38100" dir="2700000" algn="tl">
                    <a:srgbClr val="000000">
                      <a:alpha val="43137"/>
                    </a:srgbClr>
                  </a:outerShdw>
                </a:effectLst>
              </a:rPr>
              <a:t>16</a:t>
            </a:r>
            <a:r>
              <a:rPr lang="en-US" sz="2400" dirty="0">
                <a:solidFill>
                  <a:srgbClr val="FF0000"/>
                </a:solidFill>
                <a:effectLst>
                  <a:outerShdw blurRad="38100" dist="38100" dir="2700000" algn="tl">
                    <a:srgbClr val="000000">
                      <a:alpha val="43137"/>
                    </a:srgbClr>
                  </a:outerShdw>
                </a:effectLst>
              </a:rPr>
              <a:t>)</a:t>
            </a:r>
            <a:br>
              <a:rPr lang="en-US" sz="2400" dirty="0">
                <a:solidFill>
                  <a:srgbClr val="FF0000"/>
                </a:solidFill>
                <a:effectLst>
                  <a:outerShdw blurRad="38100" dist="38100" dir="2700000" algn="tl">
                    <a:srgbClr val="000000">
                      <a:alpha val="43137"/>
                    </a:srgbClr>
                  </a:outerShdw>
                </a:effectLst>
              </a:rPr>
            </a:br>
            <a:endParaRPr lang="en-US" sz="2400" dirty="0">
              <a:solidFill>
                <a:srgbClr val="FF0000"/>
              </a:solidFill>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1718282" y="1219200"/>
            <a:ext cx="9148501" cy="5194852"/>
          </a:xfrm>
        </p:spPr>
        <p:txBody>
          <a:bodyPr>
            <a:normAutofit/>
          </a:bodyPr>
          <a:lstStyle/>
          <a:p>
            <a:pPr algn="just"/>
            <a:r>
              <a:rPr lang="en-US" dirty="0"/>
              <a:t>Hexadecimal number system uses base 16. The digits in this system range from 0 to 15. By convention, the letters A through F is used to represent the hexadecimal digits corresponding to decimal values 10 through 15.</a:t>
            </a:r>
          </a:p>
          <a:p>
            <a:pPr algn="just"/>
            <a:r>
              <a:rPr lang="pt-BR" dirty="0"/>
              <a:t>Hexadecimal digits are: 0, 1, 2, 3, 4, 5, 6, 7, 8, 9, A, B, C, D, E, F .</a:t>
            </a:r>
          </a:p>
          <a:p>
            <a:pPr algn="just"/>
            <a:r>
              <a:rPr lang="en-US" dirty="0"/>
              <a:t>Hexadecimal numbers in computing is used for abbreviating lengthy binary representations.</a:t>
            </a:r>
          </a:p>
          <a:p>
            <a:pPr algn="just"/>
            <a:r>
              <a:rPr lang="en-US" dirty="0"/>
              <a:t>Hexadecimal numbers are compact and easy to read, hence used often in bigger machines.</a:t>
            </a:r>
          </a:p>
          <a:p>
            <a:pPr algn="just"/>
            <a:r>
              <a:rPr lang="en-US" dirty="0"/>
              <a:t>It is very easy to convert numbers from binary system to hexadecimal system and vice-versa.</a:t>
            </a:r>
          </a:p>
          <a:p>
            <a:pPr algn="just"/>
            <a:r>
              <a:rPr lang="en-US" dirty="0"/>
              <a:t>There is a convention to add "h" in the end of a hexadecimal number, this way we can determine that the assigned value is a hexadecimal number. </a:t>
            </a:r>
          </a:p>
          <a:p>
            <a:pPr algn="just"/>
            <a:r>
              <a:rPr lang="en-US" dirty="0"/>
              <a:t>"0" (zero) is also added in the beginning of hexadecimal numbers that begin with a letter (A..F),  to avoid ambiguity.</a:t>
            </a:r>
          </a:p>
          <a:p>
            <a:endParaRPr lang="en-US" dirty="0"/>
          </a:p>
        </p:txBody>
      </p:sp>
    </p:spTree>
    <p:extLst>
      <p:ext uri="{BB962C8B-B14F-4D97-AF65-F5344CB8AC3E}">
        <p14:creationId xmlns:p14="http://schemas.microsoft.com/office/powerpoint/2010/main" val="112595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413482" y="219166"/>
            <a:ext cx="10433961" cy="562712"/>
          </a:xfrm>
        </p:spPr>
        <p:txBody>
          <a:bodyPr>
            <a:noAutofit/>
          </a:bodyPr>
          <a:lstStyle/>
          <a:p>
            <a:r>
              <a:rPr lang="en-US" sz="2400" dirty="0">
                <a:solidFill>
                  <a:srgbClr val="FF0000"/>
                </a:solidFill>
                <a:effectLst>
                  <a:outerShdw blurRad="38100" dist="38100" dir="2700000" algn="tl">
                    <a:srgbClr val="000000">
                      <a:alpha val="43137"/>
                    </a:srgbClr>
                  </a:outerShdw>
                </a:effectLst>
              </a:rPr>
              <a:t> Converting from Decimal System to Other Number System</a:t>
            </a:r>
            <a:br>
              <a:rPr lang="en-US" sz="2400" dirty="0">
                <a:solidFill>
                  <a:srgbClr val="FF0000"/>
                </a:solidFill>
                <a:effectLst>
                  <a:outerShdw blurRad="38100" dist="38100" dir="2700000" algn="tl">
                    <a:srgbClr val="000000">
                      <a:alpha val="43137"/>
                    </a:srgbClr>
                  </a:outerShdw>
                </a:effectLst>
              </a:rPr>
            </a:br>
            <a:endParaRPr lang="en-US" sz="2400" dirty="0">
              <a:solidFill>
                <a:srgbClr val="FF0000"/>
              </a:solidFill>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1718282" y="1219200"/>
            <a:ext cx="9148501" cy="5194852"/>
          </a:xfrm>
        </p:spPr>
        <p:txBody>
          <a:bodyPr>
            <a:normAutofit/>
          </a:bodyPr>
          <a:lstStyle/>
          <a:p>
            <a:r>
              <a:rPr lang="en-US" sz="1800" dirty="0"/>
              <a:t>In order to convert from decimal system, to any other system:</a:t>
            </a:r>
          </a:p>
          <a:p>
            <a:pPr marL="685800" lvl="1">
              <a:buFont typeface="Arial" pitchFamily="34" charset="0"/>
              <a:buChar char="•"/>
            </a:pPr>
            <a:r>
              <a:rPr lang="en-US" dirty="0"/>
              <a:t>It is required to divide the decimal value by the base of the desired system</a:t>
            </a:r>
            <a:endParaRPr lang="en-US" sz="900" dirty="0"/>
          </a:p>
          <a:p>
            <a:pPr marL="685800" lvl="1">
              <a:buFont typeface="Arial" pitchFamily="34" charset="0"/>
              <a:buChar char="•"/>
            </a:pPr>
            <a:r>
              <a:rPr lang="en-US" dirty="0"/>
              <a:t>Remember the result and keep the remainder</a:t>
            </a:r>
            <a:endParaRPr lang="en-US" sz="800" dirty="0"/>
          </a:p>
          <a:p>
            <a:pPr marL="685800" lvl="1">
              <a:buFont typeface="Arial" pitchFamily="34" charset="0"/>
              <a:buChar char="•"/>
            </a:pPr>
            <a:r>
              <a:rPr lang="en-US" dirty="0"/>
              <a:t>Divide process continues  until the result is zero</a:t>
            </a:r>
          </a:p>
          <a:p>
            <a:pPr marL="685800" lvl="1">
              <a:buFont typeface="Arial" pitchFamily="34" charset="0"/>
              <a:buChar char="•"/>
            </a:pPr>
            <a:r>
              <a:rPr lang="en-US" dirty="0"/>
              <a:t>Then the column of the remainder is read in reverse order i.e., from bottom to top order. </a:t>
            </a:r>
          </a:p>
          <a:p>
            <a:pPr marL="685800" lvl="1">
              <a:buFont typeface="Arial" pitchFamily="34" charset="0"/>
              <a:buChar char="•"/>
            </a:pPr>
            <a:r>
              <a:rPr lang="en-US" dirty="0"/>
              <a:t>The remainders are then used to represent a value in that system. </a:t>
            </a:r>
            <a:endParaRPr lang="en-US" sz="850" dirty="0"/>
          </a:p>
          <a:p>
            <a:pPr marL="0" indent="0">
              <a:buNone/>
            </a:pPr>
            <a:r>
              <a:rPr lang="en-US" sz="1800" b="1" dirty="0"/>
              <a:t>Example 1: </a:t>
            </a:r>
            <a:r>
              <a:rPr lang="en-US" sz="1800" dirty="0"/>
              <a:t>The conversion of the value of 75 (base 10) to Octal System (base 8) can be seen below:</a:t>
            </a:r>
          </a:p>
          <a:p>
            <a:pPr marL="0" indent="0">
              <a:buNone/>
            </a:pPr>
            <a:r>
              <a:rPr lang="en-US" sz="1800" dirty="0"/>
              <a:t>(75)</a:t>
            </a:r>
            <a:r>
              <a:rPr lang="en-US" sz="1800" baseline="-25000" dirty="0"/>
              <a:t>10</a:t>
            </a:r>
            <a:r>
              <a:rPr lang="en-US" sz="1800" dirty="0"/>
              <a:t> converted to octal will give:</a:t>
            </a:r>
          </a:p>
          <a:p>
            <a:pPr marL="0" indent="0">
              <a:buNone/>
            </a:pPr>
            <a:r>
              <a:rPr lang="en-US" sz="1800" dirty="0"/>
              <a:t>	75 ÷ 8 = 9 remainder 3</a:t>
            </a:r>
          </a:p>
          <a:p>
            <a:pPr marL="0" indent="0">
              <a:buNone/>
            </a:pPr>
            <a:r>
              <a:rPr lang="en-US" sz="1800" dirty="0"/>
              <a:t>	9 ÷ 8 = 1 remainder 1</a:t>
            </a:r>
          </a:p>
          <a:p>
            <a:pPr marL="0" indent="0">
              <a:buNone/>
            </a:pPr>
            <a:r>
              <a:rPr lang="en-US" sz="1800" dirty="0"/>
              <a:t>	1 ÷ 8 = 0 remainder 1</a:t>
            </a:r>
          </a:p>
          <a:p>
            <a:pPr marL="0" indent="0">
              <a:buNone/>
            </a:pPr>
            <a:r>
              <a:rPr lang="en-US" sz="1800" dirty="0"/>
              <a:t>Therefore; 	</a:t>
            </a:r>
            <a:r>
              <a:rPr lang="en-US" sz="1800" b="1" dirty="0"/>
              <a:t>(75)</a:t>
            </a:r>
            <a:r>
              <a:rPr lang="en-US" sz="1800" b="1" baseline="-25000" dirty="0"/>
              <a:t>10</a:t>
            </a:r>
            <a:r>
              <a:rPr lang="en-US" sz="1800" b="1" dirty="0"/>
              <a:t> </a:t>
            </a:r>
            <a:r>
              <a:rPr lang="en-US" sz="1800" dirty="0"/>
              <a:t>= (</a:t>
            </a:r>
            <a:r>
              <a:rPr lang="en-US" sz="1800" b="1" dirty="0"/>
              <a:t>113)</a:t>
            </a:r>
            <a:r>
              <a:rPr lang="en-US" sz="1800" b="1" baseline="-25000" dirty="0"/>
              <a:t>8 </a:t>
            </a:r>
          </a:p>
          <a:p>
            <a:pPr marL="0" indent="0">
              <a:buNone/>
            </a:pPr>
            <a:endParaRPr lang="en-US" dirty="0"/>
          </a:p>
          <a:p>
            <a:endParaRPr lang="en-US" dirty="0"/>
          </a:p>
        </p:txBody>
      </p:sp>
    </p:spTree>
    <p:extLst>
      <p:ext uri="{BB962C8B-B14F-4D97-AF65-F5344CB8AC3E}">
        <p14:creationId xmlns:p14="http://schemas.microsoft.com/office/powerpoint/2010/main" val="2271075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2266122" y="624110"/>
            <a:ext cx="9238489" cy="634847"/>
          </a:xfrm>
        </p:spPr>
        <p:txBody>
          <a:bodyPr>
            <a:noAutofit/>
          </a:bodyPr>
          <a:lstStyle/>
          <a:p>
            <a:r>
              <a:rPr lang="en-US" sz="2400" dirty="0">
                <a:solidFill>
                  <a:srgbClr val="FF0000"/>
                </a:solidFill>
                <a:effectLst>
                  <a:outerShdw blurRad="38100" dist="38100" dir="2700000" algn="tl">
                    <a:srgbClr val="000000">
                      <a:alpha val="43137"/>
                    </a:srgbClr>
                  </a:outerShdw>
                </a:effectLst>
              </a:rPr>
              <a:t> Converting from Decimal System to Other Number Systems</a:t>
            </a:r>
            <a:br>
              <a:rPr lang="en-US" sz="2400" dirty="0">
                <a:solidFill>
                  <a:srgbClr val="FF0000"/>
                </a:solidFill>
                <a:effectLst>
                  <a:outerShdw blurRad="38100" dist="38100" dir="2700000" algn="tl">
                    <a:srgbClr val="000000">
                      <a:alpha val="43137"/>
                    </a:srgbClr>
                  </a:outerShdw>
                </a:effectLst>
              </a:rPr>
            </a:br>
            <a:endParaRPr lang="en-US" sz="2400" dirty="0">
              <a:solidFill>
                <a:srgbClr val="FF0000"/>
              </a:solidFill>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sz="half" idx="1"/>
          </p:nvPr>
        </p:nvSpPr>
        <p:spPr>
          <a:xfrm>
            <a:off x="2067339" y="2133600"/>
            <a:ext cx="4835737" cy="4253948"/>
          </a:xfrm>
        </p:spPr>
        <p:txBody>
          <a:bodyPr>
            <a:normAutofit fontScale="92500"/>
          </a:bodyPr>
          <a:lstStyle/>
          <a:p>
            <a:pPr marL="0" indent="0">
              <a:buNone/>
            </a:pPr>
            <a:r>
              <a:rPr lang="en-US" sz="1800" b="1" dirty="0"/>
              <a:t>Example2:</a:t>
            </a:r>
            <a:r>
              <a:rPr lang="en-US" b="1" dirty="0"/>
              <a:t> </a:t>
            </a:r>
            <a:r>
              <a:rPr lang="en-US" dirty="0"/>
              <a:t>Convert</a:t>
            </a:r>
            <a:r>
              <a:rPr lang="en-US" sz="1800" dirty="0"/>
              <a:t> 75 (base 10) to base 2.</a:t>
            </a:r>
          </a:p>
          <a:p>
            <a:pPr marL="0" indent="0">
              <a:buNone/>
            </a:pPr>
            <a:endParaRPr lang="en-US" dirty="0"/>
          </a:p>
          <a:p>
            <a:pPr marL="0" indent="0">
              <a:buNone/>
            </a:pPr>
            <a:r>
              <a:rPr lang="en-US" sz="1800" dirty="0"/>
              <a:t>75 converted to binary will give:</a:t>
            </a:r>
          </a:p>
          <a:p>
            <a:pPr marL="0" indent="0">
              <a:buNone/>
            </a:pPr>
            <a:r>
              <a:rPr lang="en-US" sz="1800" dirty="0"/>
              <a:t>	75 ÷ 2 = 37   remainder 1</a:t>
            </a:r>
          </a:p>
          <a:p>
            <a:pPr marL="0" indent="0">
              <a:buNone/>
            </a:pPr>
            <a:r>
              <a:rPr lang="en-US" sz="1800" dirty="0"/>
              <a:t>	37 ÷ 2 = 18   remainder 1</a:t>
            </a:r>
          </a:p>
          <a:p>
            <a:pPr marL="0" indent="0">
              <a:buNone/>
            </a:pPr>
            <a:r>
              <a:rPr lang="en-US" sz="1800" dirty="0"/>
              <a:t>	18 ÷ 2 = 9     remainder 0</a:t>
            </a:r>
          </a:p>
          <a:p>
            <a:pPr marL="0" indent="0">
              <a:buNone/>
            </a:pPr>
            <a:r>
              <a:rPr lang="en-US" sz="1800" dirty="0"/>
              <a:t>	9 ÷ 2 = 4 	    remainder 1</a:t>
            </a:r>
          </a:p>
          <a:p>
            <a:pPr marL="0" indent="0">
              <a:buNone/>
            </a:pPr>
            <a:r>
              <a:rPr lang="en-US" sz="1800" dirty="0"/>
              <a:t>	4 ÷ 2 = 2       remainder 0</a:t>
            </a:r>
          </a:p>
          <a:p>
            <a:pPr marL="0" indent="0">
              <a:buNone/>
            </a:pPr>
            <a:r>
              <a:rPr lang="en-US" sz="1800" dirty="0"/>
              <a:t>	2 ÷ 2 = 1	    remainder 0</a:t>
            </a:r>
          </a:p>
          <a:p>
            <a:pPr marL="0" indent="0">
              <a:buNone/>
            </a:pPr>
            <a:r>
              <a:rPr lang="en-US" sz="1800" dirty="0"/>
              <a:t>	1 ÷ 2 = 0       remainder 1</a:t>
            </a:r>
          </a:p>
          <a:p>
            <a:pPr marL="0" indent="0">
              <a:buNone/>
            </a:pPr>
            <a:r>
              <a:rPr lang="en-US" sz="1800" dirty="0"/>
              <a:t>Therefore, (75)</a:t>
            </a:r>
            <a:r>
              <a:rPr lang="en-US" sz="1800" baseline="-25000" dirty="0"/>
              <a:t>10</a:t>
            </a:r>
            <a:r>
              <a:rPr lang="en-US" sz="1800" dirty="0"/>
              <a:t> = (1001011)</a:t>
            </a:r>
            <a:r>
              <a:rPr lang="en-US" sz="1800" baseline="-25000" dirty="0"/>
              <a:t>2</a:t>
            </a:r>
          </a:p>
          <a:p>
            <a:pPr marL="0" indent="0">
              <a:buNone/>
            </a:pPr>
            <a:endParaRPr lang="en-US" dirty="0"/>
          </a:p>
          <a:p>
            <a:endParaRPr lang="en-US" dirty="0"/>
          </a:p>
        </p:txBody>
      </p:sp>
      <p:sp>
        <p:nvSpPr>
          <p:cNvPr id="2" name="Content Placeholder 1">
            <a:extLst>
              <a:ext uri="{FF2B5EF4-FFF2-40B4-BE49-F238E27FC236}">
                <a16:creationId xmlns:a16="http://schemas.microsoft.com/office/drawing/2014/main" id="{205475FD-F7CB-5BAB-0DEB-D653EAA60430}"/>
              </a:ext>
            </a:extLst>
          </p:cNvPr>
          <p:cNvSpPr>
            <a:spLocks noGrp="1"/>
          </p:cNvSpPr>
          <p:nvPr>
            <p:ph sz="half" idx="2"/>
          </p:nvPr>
        </p:nvSpPr>
        <p:spPr>
          <a:xfrm>
            <a:off x="6997148" y="2126222"/>
            <a:ext cx="4507463" cy="4107668"/>
          </a:xfrm>
        </p:spPr>
        <p:txBody>
          <a:bodyPr>
            <a:normAutofit fontScale="92500"/>
          </a:bodyPr>
          <a:lstStyle/>
          <a:p>
            <a:pPr marL="0" indent="0">
              <a:buNone/>
            </a:pPr>
            <a:r>
              <a:rPr lang="en-US" b="1" dirty="0"/>
              <a:t>Example 3: </a:t>
            </a:r>
            <a:r>
              <a:rPr lang="en-US" dirty="0"/>
              <a:t>Convert 348</a:t>
            </a:r>
            <a:r>
              <a:rPr lang="en-US" baseline="-25000" dirty="0"/>
              <a:t>10</a:t>
            </a:r>
            <a:r>
              <a:rPr lang="en-US" dirty="0"/>
              <a:t> into a hexadecimal number.</a:t>
            </a:r>
          </a:p>
          <a:p>
            <a:pPr marL="0" indent="0">
              <a:buNone/>
            </a:pPr>
            <a:r>
              <a:rPr lang="en-US" dirty="0"/>
              <a:t>Solution. </a:t>
            </a:r>
          </a:p>
          <a:p>
            <a:pPr marL="0" indent="0">
              <a:buNone/>
            </a:pPr>
            <a:r>
              <a:rPr lang="en-US" dirty="0"/>
              <a:t>348/16 = 21 </a:t>
            </a:r>
            <a:r>
              <a:rPr lang="en-US" sz="1800" dirty="0"/>
              <a:t>remainder 12</a:t>
            </a:r>
            <a:endParaRPr lang="en-US" dirty="0"/>
          </a:p>
          <a:p>
            <a:pPr marL="0" indent="0">
              <a:buNone/>
            </a:pPr>
            <a:r>
              <a:rPr lang="en-US" dirty="0"/>
              <a:t>21/16  = 1 </a:t>
            </a:r>
            <a:r>
              <a:rPr lang="en-US" sz="1800" dirty="0"/>
              <a:t>remainder 5</a:t>
            </a:r>
            <a:endParaRPr lang="en-US" dirty="0"/>
          </a:p>
          <a:p>
            <a:pPr marL="0" indent="0">
              <a:buNone/>
            </a:pPr>
            <a:r>
              <a:rPr lang="en-US" dirty="0"/>
              <a:t>1/16  = 0 </a:t>
            </a:r>
            <a:r>
              <a:rPr lang="en-US" sz="1800" dirty="0"/>
              <a:t>remainder </a:t>
            </a:r>
            <a:r>
              <a:rPr lang="en-US" dirty="0"/>
              <a:t>1</a:t>
            </a:r>
          </a:p>
          <a:p>
            <a:pPr marL="0" indent="0">
              <a:buNone/>
            </a:pPr>
            <a:r>
              <a:rPr lang="en-US" dirty="0"/>
              <a:t>Hence the converted hexadecimal number is 15C</a:t>
            </a:r>
            <a:r>
              <a:rPr lang="en-US" baseline="-25000" dirty="0"/>
              <a:t>16</a:t>
            </a:r>
            <a:r>
              <a:rPr lang="en-US" dirty="0"/>
              <a:t>. or 15Ch</a:t>
            </a:r>
          </a:p>
          <a:p>
            <a:pPr marL="0" indent="0">
              <a:buNone/>
            </a:pPr>
            <a:endParaRPr lang="en-US" dirty="0"/>
          </a:p>
        </p:txBody>
      </p:sp>
    </p:spTree>
    <p:extLst>
      <p:ext uri="{BB962C8B-B14F-4D97-AF65-F5344CB8AC3E}">
        <p14:creationId xmlns:p14="http://schemas.microsoft.com/office/powerpoint/2010/main" val="912383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2093844" y="391445"/>
            <a:ext cx="9251741" cy="555333"/>
          </a:xfrm>
        </p:spPr>
        <p:txBody>
          <a:bodyPr>
            <a:noAutofit/>
          </a:bodyPr>
          <a:lstStyle/>
          <a:p>
            <a:r>
              <a:rPr lang="en-US" sz="2400" dirty="0">
                <a:solidFill>
                  <a:srgbClr val="FF0000"/>
                </a:solidFill>
                <a:effectLst>
                  <a:outerShdw blurRad="38100" dist="38100" dir="2700000" algn="tl">
                    <a:srgbClr val="000000">
                      <a:alpha val="43137"/>
                    </a:srgbClr>
                  </a:outerShdw>
                </a:effectLst>
              </a:rPr>
              <a:t> Converting from Other Number Systems to Decimal System </a:t>
            </a: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sz="half" idx="1"/>
          </p:nvPr>
        </p:nvSpPr>
        <p:spPr>
          <a:xfrm>
            <a:off x="2213113" y="2133599"/>
            <a:ext cx="4689963" cy="4332955"/>
          </a:xfrm>
        </p:spPr>
        <p:txBody>
          <a:bodyPr>
            <a:normAutofit fontScale="92500" lnSpcReduction="10000"/>
          </a:bodyPr>
          <a:lstStyle/>
          <a:p>
            <a:pPr marL="0" indent="0">
              <a:buNone/>
            </a:pPr>
            <a:r>
              <a:rPr lang="en-US" sz="1800" b="1" dirty="0"/>
              <a:t>Example1:</a:t>
            </a:r>
            <a:r>
              <a:rPr lang="en-US" b="1" dirty="0"/>
              <a:t> </a:t>
            </a:r>
            <a:r>
              <a:rPr lang="en-US" dirty="0"/>
              <a:t>Convert 10110</a:t>
            </a:r>
            <a:r>
              <a:rPr lang="en-US" baseline="-25000" dirty="0"/>
              <a:t>2</a:t>
            </a:r>
            <a:r>
              <a:rPr lang="en-US" dirty="0"/>
              <a:t> into a decimal number.</a:t>
            </a:r>
          </a:p>
          <a:p>
            <a:pPr marL="0" indent="0">
              <a:buNone/>
            </a:pPr>
            <a:r>
              <a:rPr lang="en-US" b="1" dirty="0"/>
              <a:t>Solution:</a:t>
            </a:r>
            <a:endParaRPr lang="en-US" dirty="0"/>
          </a:p>
          <a:p>
            <a:pPr marL="0" indent="0">
              <a:buNone/>
            </a:pPr>
            <a:r>
              <a:rPr lang="en-US" dirty="0"/>
              <a:t>1*2</a:t>
            </a:r>
            <a:r>
              <a:rPr lang="en-US" baseline="30000" dirty="0"/>
              <a:t>4</a:t>
            </a:r>
            <a:r>
              <a:rPr lang="en-US" dirty="0"/>
              <a:t> + 0*2</a:t>
            </a:r>
            <a:r>
              <a:rPr lang="en-US" baseline="30000" dirty="0"/>
              <a:t>3</a:t>
            </a:r>
            <a:r>
              <a:rPr lang="en-US" dirty="0"/>
              <a:t> + 1*2</a:t>
            </a:r>
            <a:r>
              <a:rPr lang="en-US" baseline="30000" dirty="0"/>
              <a:t>2</a:t>
            </a:r>
            <a:r>
              <a:rPr lang="en-US" dirty="0"/>
              <a:t> + 1*2</a:t>
            </a:r>
            <a:r>
              <a:rPr lang="en-US" baseline="30000" dirty="0"/>
              <a:t>1</a:t>
            </a:r>
            <a:r>
              <a:rPr lang="en-US" dirty="0"/>
              <a:t> + 0*2</a:t>
            </a:r>
            <a:r>
              <a:rPr lang="en-US" baseline="30000" dirty="0"/>
              <a:t>0</a:t>
            </a:r>
          </a:p>
          <a:p>
            <a:pPr marL="0" indent="0">
              <a:buNone/>
            </a:pPr>
            <a:r>
              <a:rPr lang="en-US" dirty="0"/>
              <a:t>	= 16 + 0 + 4 + 2 + 0</a:t>
            </a:r>
          </a:p>
          <a:p>
            <a:pPr marL="0" indent="0">
              <a:buNone/>
            </a:pPr>
            <a:r>
              <a:rPr lang="en-US" dirty="0"/>
              <a:t>	= 22</a:t>
            </a:r>
            <a:r>
              <a:rPr lang="en-US" baseline="-25000" dirty="0"/>
              <a:t>10</a:t>
            </a:r>
          </a:p>
          <a:p>
            <a:pPr marL="0" indent="0">
              <a:buNone/>
            </a:pPr>
            <a:endParaRPr lang="en-US" baseline="-25000" dirty="0"/>
          </a:p>
          <a:p>
            <a:pPr marL="0" indent="0">
              <a:buNone/>
            </a:pPr>
            <a:r>
              <a:rPr lang="en-US" sz="1800" b="1" dirty="0"/>
              <a:t>Example2: </a:t>
            </a:r>
            <a:r>
              <a:rPr lang="en-US" sz="1800" dirty="0"/>
              <a:t>Convert 3462</a:t>
            </a:r>
            <a:r>
              <a:rPr lang="en-US" sz="1800" baseline="-25000" dirty="0"/>
              <a:t>8</a:t>
            </a:r>
            <a:r>
              <a:rPr lang="en-US" sz="1800" dirty="0"/>
              <a:t> into a decimal number.</a:t>
            </a:r>
          </a:p>
          <a:p>
            <a:pPr marL="0" indent="0">
              <a:buNone/>
            </a:pPr>
            <a:r>
              <a:rPr lang="en-US" b="1" dirty="0"/>
              <a:t>Solution:</a:t>
            </a:r>
            <a:endParaRPr lang="en-US" dirty="0"/>
          </a:p>
          <a:p>
            <a:pPr marL="0" indent="0">
              <a:buNone/>
            </a:pPr>
            <a:r>
              <a:rPr lang="en-US" sz="1800" dirty="0"/>
              <a:t>	3*8</a:t>
            </a:r>
            <a:r>
              <a:rPr lang="en-US" sz="1800" baseline="30000" dirty="0"/>
              <a:t>3</a:t>
            </a:r>
            <a:r>
              <a:rPr lang="en-US" sz="1800" dirty="0"/>
              <a:t> + 4*8</a:t>
            </a:r>
            <a:r>
              <a:rPr lang="en-US" sz="1800" baseline="30000" dirty="0"/>
              <a:t>2</a:t>
            </a:r>
            <a:r>
              <a:rPr lang="en-US" sz="1800" dirty="0"/>
              <a:t> + 6*8</a:t>
            </a:r>
            <a:r>
              <a:rPr lang="en-US" sz="1800" baseline="30000" dirty="0"/>
              <a:t>1</a:t>
            </a:r>
            <a:r>
              <a:rPr lang="en-US" sz="1800" dirty="0"/>
              <a:t> + 2*8</a:t>
            </a:r>
            <a:r>
              <a:rPr lang="en-US" sz="1800" baseline="30000" dirty="0"/>
              <a:t>0</a:t>
            </a:r>
          </a:p>
          <a:p>
            <a:pPr marL="0" indent="0">
              <a:buNone/>
            </a:pPr>
            <a:r>
              <a:rPr lang="en-US" sz="1800" dirty="0"/>
              <a:t>	= 1536 + 256 + 48 + 2</a:t>
            </a:r>
          </a:p>
          <a:p>
            <a:pPr marL="0" indent="0">
              <a:buNone/>
            </a:pPr>
            <a:r>
              <a:rPr lang="en-US" sz="1800" dirty="0"/>
              <a:t>	= 1842</a:t>
            </a:r>
            <a:r>
              <a:rPr lang="en-US" sz="1800" baseline="-25000" dirty="0"/>
              <a:t>10</a:t>
            </a:r>
          </a:p>
          <a:p>
            <a:pPr marL="0" indent="0">
              <a:buNone/>
            </a:pPr>
            <a:endParaRPr lang="en-US" dirty="0"/>
          </a:p>
          <a:p>
            <a:pPr marL="0" indent="0">
              <a:buNone/>
            </a:pPr>
            <a:endParaRPr lang="en-US" dirty="0"/>
          </a:p>
        </p:txBody>
      </p:sp>
      <p:sp>
        <p:nvSpPr>
          <p:cNvPr id="2" name="Content Placeholder 1">
            <a:extLst>
              <a:ext uri="{FF2B5EF4-FFF2-40B4-BE49-F238E27FC236}">
                <a16:creationId xmlns:a16="http://schemas.microsoft.com/office/drawing/2014/main" id="{205475FD-F7CB-5BAB-0DEB-D653EAA60430}"/>
              </a:ext>
            </a:extLst>
          </p:cNvPr>
          <p:cNvSpPr>
            <a:spLocks noGrp="1"/>
          </p:cNvSpPr>
          <p:nvPr>
            <p:ph sz="half" idx="2"/>
          </p:nvPr>
        </p:nvSpPr>
        <p:spPr>
          <a:xfrm>
            <a:off x="7190747" y="2126221"/>
            <a:ext cx="4689962" cy="4075795"/>
          </a:xfrm>
        </p:spPr>
        <p:txBody>
          <a:bodyPr>
            <a:normAutofit fontScale="92500" lnSpcReduction="10000"/>
          </a:bodyPr>
          <a:lstStyle/>
          <a:p>
            <a:pPr marL="0" indent="0">
              <a:buNone/>
            </a:pPr>
            <a:r>
              <a:rPr lang="en-US" b="1" dirty="0"/>
              <a:t>Example 3: </a:t>
            </a:r>
            <a:r>
              <a:rPr lang="en-US" dirty="0"/>
              <a:t>Convert 42AD</a:t>
            </a:r>
            <a:r>
              <a:rPr lang="en-US" baseline="-25000" dirty="0"/>
              <a:t>16</a:t>
            </a:r>
            <a:r>
              <a:rPr lang="en-US" dirty="0"/>
              <a:t> into a decimal number.</a:t>
            </a:r>
          </a:p>
          <a:p>
            <a:pPr marL="0" indent="0">
              <a:buNone/>
            </a:pPr>
            <a:r>
              <a:rPr lang="en-US" b="1" dirty="0"/>
              <a:t>Solution:</a:t>
            </a:r>
            <a:endParaRPr lang="en-US" dirty="0"/>
          </a:p>
          <a:p>
            <a:pPr marL="0" indent="0">
              <a:buNone/>
            </a:pPr>
            <a:r>
              <a:rPr lang="en-US" dirty="0"/>
              <a:t>	4*16</a:t>
            </a:r>
            <a:r>
              <a:rPr lang="en-US" baseline="30000" dirty="0"/>
              <a:t>3</a:t>
            </a:r>
            <a:r>
              <a:rPr lang="en-US" dirty="0"/>
              <a:t> + 2*16</a:t>
            </a:r>
            <a:r>
              <a:rPr lang="en-US" baseline="30000" dirty="0"/>
              <a:t>2</a:t>
            </a:r>
            <a:r>
              <a:rPr lang="en-US" dirty="0"/>
              <a:t> + 10*16</a:t>
            </a:r>
            <a:r>
              <a:rPr lang="en-US" baseline="30000" dirty="0"/>
              <a:t>1</a:t>
            </a:r>
            <a:r>
              <a:rPr lang="en-US" dirty="0"/>
              <a:t> + 13*16</a:t>
            </a:r>
            <a:r>
              <a:rPr lang="en-US" baseline="30000" dirty="0"/>
              <a:t>0</a:t>
            </a:r>
          </a:p>
          <a:p>
            <a:pPr marL="0" indent="0">
              <a:buNone/>
            </a:pPr>
            <a:r>
              <a:rPr lang="en-US" dirty="0"/>
              <a:t>	= 16384 + 512 + 160 + 13</a:t>
            </a:r>
          </a:p>
          <a:p>
            <a:pPr marL="0" indent="0">
              <a:buNone/>
            </a:pPr>
            <a:r>
              <a:rPr lang="en-US" dirty="0"/>
              <a:t>	= 17069</a:t>
            </a:r>
            <a:r>
              <a:rPr lang="en-US" baseline="-25000" dirty="0"/>
              <a:t>10</a:t>
            </a:r>
          </a:p>
          <a:p>
            <a:pPr marL="0" indent="0">
              <a:buNone/>
            </a:pPr>
            <a:endParaRPr lang="en-US" dirty="0"/>
          </a:p>
        </p:txBody>
      </p:sp>
      <p:sp>
        <p:nvSpPr>
          <p:cNvPr id="4" name="TextBox 3">
            <a:extLst>
              <a:ext uri="{FF2B5EF4-FFF2-40B4-BE49-F238E27FC236}">
                <a16:creationId xmlns:a16="http://schemas.microsoft.com/office/drawing/2014/main" id="{5C143DB1-9BA5-9196-0C2D-81A1C146948B}"/>
              </a:ext>
            </a:extLst>
          </p:cNvPr>
          <p:cNvSpPr txBox="1"/>
          <p:nvPr/>
        </p:nvSpPr>
        <p:spPr>
          <a:xfrm>
            <a:off x="2398643" y="954156"/>
            <a:ext cx="8839200" cy="646331"/>
          </a:xfrm>
          <a:prstGeom prst="rect">
            <a:avLst/>
          </a:prstGeom>
          <a:noFill/>
        </p:spPr>
        <p:txBody>
          <a:bodyPr wrap="square">
            <a:spAutoFit/>
          </a:bodyPr>
          <a:lstStyle/>
          <a:p>
            <a:r>
              <a:rPr lang="en-US" dirty="0"/>
              <a:t>The method of conversion of binary, octal, or hexadecimal numbers to decimal numbers is illustrated in the examples below:</a:t>
            </a:r>
          </a:p>
        </p:txBody>
      </p:sp>
    </p:spTree>
    <p:extLst>
      <p:ext uri="{BB962C8B-B14F-4D97-AF65-F5344CB8AC3E}">
        <p14:creationId xmlns:p14="http://schemas.microsoft.com/office/powerpoint/2010/main" val="2923403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2093844" y="391445"/>
            <a:ext cx="9251741" cy="555333"/>
          </a:xfrm>
        </p:spPr>
        <p:txBody>
          <a:bodyPr>
            <a:noAutofit/>
          </a:bodyPr>
          <a:lstStyle/>
          <a:p>
            <a:r>
              <a:rPr lang="en-US" sz="2400" dirty="0">
                <a:solidFill>
                  <a:srgbClr val="FF0000"/>
                </a:solidFill>
                <a:effectLst>
                  <a:outerShdw blurRad="38100" dist="38100" dir="2700000" algn="tl">
                    <a:srgbClr val="000000">
                      <a:alpha val="43137"/>
                    </a:srgbClr>
                  </a:outerShdw>
                </a:effectLst>
              </a:rPr>
              <a:t> Conversion from a Binary to Octal Number and Vice Versa</a:t>
            </a: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sz="half" idx="1"/>
          </p:nvPr>
        </p:nvSpPr>
        <p:spPr>
          <a:xfrm>
            <a:off x="1815549" y="1166192"/>
            <a:ext cx="5021132" cy="5181599"/>
          </a:xfrm>
        </p:spPr>
        <p:txBody>
          <a:bodyPr>
            <a:normAutofit fontScale="92500" lnSpcReduction="10000"/>
          </a:bodyPr>
          <a:lstStyle/>
          <a:p>
            <a:pPr marL="0" indent="0">
              <a:buNone/>
            </a:pPr>
            <a:r>
              <a:rPr lang="en-US" sz="1800" dirty="0"/>
              <a:t>We know that the maximum digit in an octal number system is 7, which can be represented as 111</a:t>
            </a:r>
            <a:r>
              <a:rPr lang="en-US" sz="1800" baseline="-25000" dirty="0"/>
              <a:t>2</a:t>
            </a:r>
            <a:r>
              <a:rPr lang="en-US" sz="1800" dirty="0"/>
              <a:t> in a binary system. Hence, starting from the LSB, we group three digits at a time and replace them by the decimal equivalent of those groups and we get the final octal number.</a:t>
            </a:r>
          </a:p>
          <a:p>
            <a:pPr marL="0" indent="0">
              <a:buNone/>
            </a:pPr>
            <a:endParaRPr lang="en-US" sz="1800" b="1" dirty="0"/>
          </a:p>
          <a:p>
            <a:pPr marL="0" indent="0">
              <a:buNone/>
            </a:pPr>
            <a:r>
              <a:rPr lang="en-US" sz="1800" b="1" dirty="0"/>
              <a:t>Example 1:  </a:t>
            </a:r>
            <a:r>
              <a:rPr lang="en-US" sz="1800" dirty="0"/>
              <a:t>Convert 101101010</a:t>
            </a:r>
            <a:r>
              <a:rPr lang="en-US" sz="1800" baseline="-25000" dirty="0"/>
              <a:t>2</a:t>
            </a:r>
            <a:r>
              <a:rPr lang="en-US" sz="1800" dirty="0"/>
              <a:t> into an equivalent octal number</a:t>
            </a:r>
            <a:r>
              <a:rPr lang="en-US" sz="1800" b="1" dirty="0"/>
              <a:t>.</a:t>
            </a:r>
          </a:p>
          <a:p>
            <a:pPr marL="0" indent="0">
              <a:buNone/>
            </a:pPr>
            <a:r>
              <a:rPr lang="en-US" sz="1800" b="1" dirty="0"/>
              <a:t>Solution. </a:t>
            </a:r>
          </a:p>
          <a:p>
            <a:pPr marL="0" indent="0">
              <a:buNone/>
            </a:pPr>
            <a:r>
              <a:rPr lang="en-US" sz="1800" dirty="0"/>
              <a:t>The binary number given as 101101010</a:t>
            </a:r>
          </a:p>
          <a:p>
            <a:pPr marL="0" indent="0">
              <a:buNone/>
            </a:pPr>
            <a:r>
              <a:rPr lang="en-US" sz="1800" dirty="0"/>
              <a:t>Starting with LSB and grouping 3 bits:</a:t>
            </a:r>
          </a:p>
          <a:p>
            <a:pPr marL="0" indent="0">
              <a:buNone/>
            </a:pPr>
            <a:r>
              <a:rPr lang="en-US" dirty="0"/>
              <a:t>					</a:t>
            </a:r>
            <a:r>
              <a:rPr lang="en-US" sz="1800" dirty="0"/>
              <a:t> 101 101 010</a:t>
            </a:r>
          </a:p>
          <a:p>
            <a:pPr marL="0" indent="0">
              <a:buNone/>
            </a:pPr>
            <a:r>
              <a:rPr lang="en-US" sz="1800" dirty="0"/>
              <a:t>Octal equivalent 	   5 	   5 	   2</a:t>
            </a:r>
          </a:p>
          <a:p>
            <a:pPr marL="0" indent="0">
              <a:buNone/>
            </a:pPr>
            <a:r>
              <a:rPr lang="en-US" sz="1800" dirty="0"/>
              <a:t>Hence the octal equivalent number is (552)</a:t>
            </a:r>
            <a:r>
              <a:rPr lang="en-US" sz="1800" baseline="-25000" dirty="0"/>
              <a:t>8</a:t>
            </a:r>
            <a:r>
              <a:rPr lang="en-US" sz="1800" dirty="0"/>
              <a:t>.</a:t>
            </a:r>
            <a:endParaRPr lang="en-US" dirty="0"/>
          </a:p>
          <a:p>
            <a:pPr marL="0" indent="0">
              <a:buNone/>
            </a:pPr>
            <a:endParaRPr lang="en-US" dirty="0"/>
          </a:p>
        </p:txBody>
      </p:sp>
      <p:sp>
        <p:nvSpPr>
          <p:cNvPr id="2" name="Content Placeholder 1">
            <a:extLst>
              <a:ext uri="{FF2B5EF4-FFF2-40B4-BE49-F238E27FC236}">
                <a16:creationId xmlns:a16="http://schemas.microsoft.com/office/drawing/2014/main" id="{205475FD-F7CB-5BAB-0DEB-D653EAA60430}"/>
              </a:ext>
            </a:extLst>
          </p:cNvPr>
          <p:cNvSpPr>
            <a:spLocks noGrp="1"/>
          </p:cNvSpPr>
          <p:nvPr>
            <p:ph sz="half" idx="2"/>
          </p:nvPr>
        </p:nvSpPr>
        <p:spPr>
          <a:xfrm>
            <a:off x="6859577" y="1166193"/>
            <a:ext cx="5021132" cy="3755119"/>
          </a:xfrm>
        </p:spPr>
        <p:txBody>
          <a:bodyPr>
            <a:normAutofit fontScale="92500" lnSpcReduction="10000"/>
          </a:bodyPr>
          <a:lstStyle/>
          <a:p>
            <a:pPr marL="0" indent="0">
              <a:buNone/>
            </a:pPr>
            <a:r>
              <a:rPr lang="en-US" dirty="0"/>
              <a:t>Now if the octal number is given and you're asked to convert it into its binary equivalent, then each octal digit is converted into a 3-bit-equivalent binary number and - combining all those digits we get the final binary equivalent.</a:t>
            </a:r>
          </a:p>
          <a:p>
            <a:pPr marL="0" indent="0">
              <a:buNone/>
            </a:pPr>
            <a:endParaRPr lang="en-US" b="1" dirty="0"/>
          </a:p>
          <a:p>
            <a:pPr marL="0" indent="0">
              <a:buNone/>
            </a:pPr>
            <a:r>
              <a:rPr lang="en-US" b="1" dirty="0"/>
              <a:t>Example 2: </a:t>
            </a:r>
            <a:r>
              <a:rPr lang="en-US" dirty="0"/>
              <a:t>Convert 235</a:t>
            </a:r>
            <a:r>
              <a:rPr lang="en-US" baseline="-25000" dirty="0"/>
              <a:t>8</a:t>
            </a:r>
            <a:r>
              <a:rPr lang="en-US" dirty="0"/>
              <a:t> into an equivalent binary number</a:t>
            </a:r>
            <a:r>
              <a:rPr lang="en-US" b="1" dirty="0"/>
              <a:t>.</a:t>
            </a:r>
          </a:p>
          <a:p>
            <a:pPr marL="0" indent="0">
              <a:buNone/>
            </a:pPr>
            <a:r>
              <a:rPr lang="en-US" b="1" dirty="0"/>
              <a:t>Solution. </a:t>
            </a:r>
          </a:p>
          <a:p>
            <a:pPr marL="0" indent="0">
              <a:buNone/>
            </a:pPr>
            <a:r>
              <a:rPr lang="en-US" dirty="0"/>
              <a:t>The octal number given as 	  2 	 3 	5</a:t>
            </a:r>
          </a:p>
          <a:p>
            <a:pPr marL="0" indent="0">
              <a:buNone/>
            </a:pPr>
            <a:r>
              <a:rPr lang="en-US" dirty="0"/>
              <a:t>3-bit binary equivalent 		010 011 101</a:t>
            </a:r>
          </a:p>
          <a:p>
            <a:pPr marL="0" indent="0">
              <a:buNone/>
            </a:pPr>
            <a:r>
              <a:rPr lang="en-US" dirty="0"/>
              <a:t>Hence the binary number is (010011101)</a:t>
            </a:r>
            <a:r>
              <a:rPr lang="en-US" baseline="-25000" dirty="0"/>
              <a:t>2</a:t>
            </a:r>
            <a:r>
              <a:rPr lang="en-US" dirty="0"/>
              <a:t>.</a:t>
            </a:r>
          </a:p>
          <a:p>
            <a:pPr marL="0" indent="0">
              <a:buNone/>
            </a:pPr>
            <a:endParaRPr lang="en-US" b="1" dirty="0"/>
          </a:p>
          <a:p>
            <a:pPr marL="0" indent="0">
              <a:buNone/>
            </a:pPr>
            <a:endParaRPr lang="en-US" dirty="0"/>
          </a:p>
        </p:txBody>
      </p:sp>
      <p:sp>
        <p:nvSpPr>
          <p:cNvPr id="7" name="TextBox 6">
            <a:extLst>
              <a:ext uri="{FF2B5EF4-FFF2-40B4-BE49-F238E27FC236}">
                <a16:creationId xmlns:a16="http://schemas.microsoft.com/office/drawing/2014/main" id="{56E5F777-BE00-38D6-C00D-5B82446BA678}"/>
              </a:ext>
            </a:extLst>
          </p:cNvPr>
          <p:cNvSpPr txBox="1"/>
          <p:nvPr/>
        </p:nvSpPr>
        <p:spPr>
          <a:xfrm>
            <a:off x="6968975" y="5140727"/>
            <a:ext cx="4802336" cy="1569660"/>
          </a:xfrm>
          <a:prstGeom prst="rect">
            <a:avLst/>
          </a:prstGeom>
          <a:noFill/>
        </p:spPr>
        <p:txBody>
          <a:bodyPr wrap="square">
            <a:spAutoFit/>
          </a:bodyPr>
          <a:lstStyle/>
          <a:p>
            <a:r>
              <a:rPr lang="en-US" sz="1600" b="1" dirty="0">
                <a:solidFill>
                  <a:srgbClr val="FF0000"/>
                </a:solidFill>
              </a:rPr>
              <a:t>NOTE: </a:t>
            </a:r>
            <a:r>
              <a:rPr lang="en-US" sz="1600" dirty="0">
                <a:solidFill>
                  <a:srgbClr val="FF0000"/>
                </a:solidFill>
              </a:rPr>
              <a:t>When converting from binary and the last group cannot be completed during grouping of the three digits starting from the LSB, then we complete the group by adding 0s in the MSB side. This is called left padding of the number with 0. </a:t>
            </a:r>
          </a:p>
        </p:txBody>
      </p:sp>
    </p:spTree>
    <p:extLst>
      <p:ext uri="{BB962C8B-B14F-4D97-AF65-F5344CB8AC3E}">
        <p14:creationId xmlns:p14="http://schemas.microsoft.com/office/powerpoint/2010/main" val="131525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643270" y="391445"/>
            <a:ext cx="10128041" cy="555333"/>
          </a:xfrm>
        </p:spPr>
        <p:txBody>
          <a:bodyPr>
            <a:noAutofit/>
          </a:bodyPr>
          <a:lstStyle/>
          <a:p>
            <a:r>
              <a:rPr lang="en-US" sz="2400" dirty="0">
                <a:solidFill>
                  <a:srgbClr val="FF0000"/>
                </a:solidFill>
                <a:effectLst>
                  <a:outerShdw blurRad="38100" dist="38100" dir="2700000" algn="tl">
                    <a:srgbClr val="000000">
                      <a:alpha val="43137"/>
                    </a:srgbClr>
                  </a:outerShdw>
                </a:effectLst>
              </a:rPr>
              <a:t> Conversion from a Binary to Hexadecimal Number and Vice Versa</a:t>
            </a: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sz="half" idx="1"/>
          </p:nvPr>
        </p:nvSpPr>
        <p:spPr>
          <a:xfrm>
            <a:off x="1643270" y="1166192"/>
            <a:ext cx="5193411" cy="5181599"/>
          </a:xfrm>
        </p:spPr>
        <p:txBody>
          <a:bodyPr>
            <a:normAutofit fontScale="92500" lnSpcReduction="20000"/>
          </a:bodyPr>
          <a:lstStyle/>
          <a:p>
            <a:pPr marL="0" indent="0" algn="just">
              <a:buNone/>
            </a:pPr>
            <a:r>
              <a:rPr lang="en-US" sz="1800" dirty="0"/>
              <a:t>We know that the maximum digit in a hexadecimal system is 15, which can be represented by 1111</a:t>
            </a:r>
            <a:r>
              <a:rPr lang="en-US" sz="1800" baseline="-25000" dirty="0"/>
              <a:t>2</a:t>
            </a:r>
            <a:r>
              <a:rPr lang="en-US" sz="1800" dirty="0"/>
              <a:t> in a binary system. Hence, starting from the LSB, we group four digits at a time and replace them with the hexadecimal equivalent of those groups and we get the final hexadecimal number.</a:t>
            </a:r>
          </a:p>
          <a:p>
            <a:pPr marL="0" indent="0" algn="just">
              <a:buNone/>
            </a:pPr>
            <a:endParaRPr lang="en-US" sz="1800" b="1" dirty="0"/>
          </a:p>
          <a:p>
            <a:pPr marL="0" indent="0" algn="just">
              <a:buNone/>
            </a:pPr>
            <a:r>
              <a:rPr lang="en-US" sz="1800" b="1" dirty="0"/>
              <a:t>Example 1: </a:t>
            </a:r>
            <a:r>
              <a:rPr lang="en-US" sz="1800" dirty="0"/>
              <a:t>Convert 11010110</a:t>
            </a:r>
            <a:r>
              <a:rPr lang="en-US" sz="1800" baseline="-25000" dirty="0"/>
              <a:t>2</a:t>
            </a:r>
            <a:r>
              <a:rPr lang="en-US" sz="1800" dirty="0"/>
              <a:t> into an equivalent hexadecimal number.</a:t>
            </a:r>
          </a:p>
          <a:p>
            <a:pPr marL="0" indent="0" algn="just">
              <a:buNone/>
            </a:pPr>
            <a:endParaRPr lang="en-US" sz="1800" b="1" dirty="0"/>
          </a:p>
          <a:p>
            <a:pPr marL="0" indent="0" algn="just">
              <a:buNone/>
            </a:pPr>
            <a:r>
              <a:rPr lang="en-US" sz="1800" b="1" dirty="0"/>
              <a:t>Solution. </a:t>
            </a:r>
          </a:p>
          <a:p>
            <a:pPr marL="0" indent="0" algn="just">
              <a:buNone/>
            </a:pPr>
            <a:r>
              <a:rPr lang="en-US" sz="1800" dirty="0"/>
              <a:t>The binary number given as 11010110</a:t>
            </a:r>
          </a:p>
          <a:p>
            <a:pPr marL="0" indent="0" algn="just">
              <a:buNone/>
            </a:pPr>
            <a:r>
              <a:rPr lang="en-US" sz="1800" dirty="0"/>
              <a:t>Starting with LSB and grouping 4 bits 1101 0110</a:t>
            </a:r>
          </a:p>
          <a:p>
            <a:pPr marL="0" indent="0" algn="just">
              <a:buNone/>
            </a:pPr>
            <a:r>
              <a:rPr lang="en-US" sz="1800" dirty="0"/>
              <a:t>Hexadecimal equivalent 				D 	6</a:t>
            </a:r>
          </a:p>
          <a:p>
            <a:pPr marL="0" indent="0" algn="just">
              <a:buNone/>
            </a:pPr>
            <a:r>
              <a:rPr lang="en-US" sz="1800" dirty="0"/>
              <a:t>Hence the hexadecimal equivalent number is (D6)</a:t>
            </a:r>
            <a:r>
              <a:rPr lang="en-US" sz="1800" baseline="-25000" dirty="0"/>
              <a:t>16</a:t>
            </a:r>
            <a:r>
              <a:rPr lang="en-US" sz="1800" dirty="0"/>
              <a:t>.</a:t>
            </a:r>
          </a:p>
          <a:p>
            <a:pPr marL="0" indent="0" algn="just">
              <a:buNone/>
            </a:pPr>
            <a:endParaRPr lang="en-US" dirty="0"/>
          </a:p>
        </p:txBody>
      </p:sp>
      <p:sp>
        <p:nvSpPr>
          <p:cNvPr id="2" name="Content Placeholder 1">
            <a:extLst>
              <a:ext uri="{FF2B5EF4-FFF2-40B4-BE49-F238E27FC236}">
                <a16:creationId xmlns:a16="http://schemas.microsoft.com/office/drawing/2014/main" id="{205475FD-F7CB-5BAB-0DEB-D653EAA60430}"/>
              </a:ext>
            </a:extLst>
          </p:cNvPr>
          <p:cNvSpPr>
            <a:spLocks noGrp="1"/>
          </p:cNvSpPr>
          <p:nvPr>
            <p:ph sz="half" idx="2"/>
          </p:nvPr>
        </p:nvSpPr>
        <p:spPr>
          <a:xfrm>
            <a:off x="6859577" y="1166193"/>
            <a:ext cx="5021132" cy="3755119"/>
          </a:xfrm>
        </p:spPr>
        <p:txBody>
          <a:bodyPr>
            <a:normAutofit fontScale="92500" lnSpcReduction="20000"/>
          </a:bodyPr>
          <a:lstStyle/>
          <a:p>
            <a:pPr marL="0" indent="0" algn="just">
              <a:buNone/>
            </a:pPr>
            <a:r>
              <a:rPr lang="en-US" dirty="0"/>
              <a:t>Now if the hexadecimal number is given and you're asked to convert it into its binary equivalent, then each hexadecimal digit is converted into a 4-bit-equivalent binary number and by combining all those digits we get the final binary equivalent.</a:t>
            </a:r>
          </a:p>
          <a:p>
            <a:pPr marL="0" indent="0" algn="just">
              <a:buNone/>
            </a:pPr>
            <a:r>
              <a:rPr lang="en-US" b="1" dirty="0"/>
              <a:t>Example 1: </a:t>
            </a:r>
            <a:r>
              <a:rPr lang="en-US" dirty="0"/>
              <a:t>Convert 29C</a:t>
            </a:r>
            <a:r>
              <a:rPr lang="en-US" baseline="-25000" dirty="0"/>
              <a:t>16</a:t>
            </a:r>
            <a:r>
              <a:rPr lang="en-US" dirty="0"/>
              <a:t> into an equivalent binary number.</a:t>
            </a:r>
          </a:p>
          <a:p>
            <a:pPr marL="0" indent="0" algn="just">
              <a:buNone/>
            </a:pPr>
            <a:r>
              <a:rPr lang="en-US" b="1" dirty="0"/>
              <a:t>Solution. </a:t>
            </a:r>
          </a:p>
          <a:p>
            <a:pPr marL="0" indent="0" algn="just">
              <a:buNone/>
            </a:pPr>
            <a:r>
              <a:rPr lang="en-US" dirty="0"/>
              <a:t>The hexadecimal number given as 2 9 C</a:t>
            </a:r>
          </a:p>
          <a:p>
            <a:pPr marL="0" indent="0" algn="just">
              <a:buNone/>
            </a:pPr>
            <a:r>
              <a:rPr lang="en-US" dirty="0"/>
              <a:t>4-bit binary equivalent 		0010 1001 1100</a:t>
            </a:r>
          </a:p>
          <a:p>
            <a:pPr marL="0" indent="0" algn="just">
              <a:buNone/>
            </a:pPr>
            <a:r>
              <a:rPr lang="en-US" dirty="0"/>
              <a:t>Hence the equivalent binary number is (001010011100)</a:t>
            </a:r>
            <a:r>
              <a:rPr lang="en-US" baseline="-25000" dirty="0"/>
              <a:t>2</a:t>
            </a:r>
            <a:r>
              <a:rPr lang="en-US" dirty="0"/>
              <a:t>.</a:t>
            </a:r>
          </a:p>
          <a:p>
            <a:pPr marL="0" indent="0" algn="just">
              <a:buNone/>
            </a:pPr>
            <a:endParaRPr lang="en-US" b="1" dirty="0"/>
          </a:p>
          <a:p>
            <a:pPr marL="0" indent="0" algn="just">
              <a:buNone/>
            </a:pPr>
            <a:endParaRPr lang="en-US" dirty="0"/>
          </a:p>
        </p:txBody>
      </p:sp>
      <p:sp>
        <p:nvSpPr>
          <p:cNvPr id="7" name="TextBox 6">
            <a:extLst>
              <a:ext uri="{FF2B5EF4-FFF2-40B4-BE49-F238E27FC236}">
                <a16:creationId xmlns:a16="http://schemas.microsoft.com/office/drawing/2014/main" id="{56E5F777-BE00-38D6-C00D-5B82446BA678}"/>
              </a:ext>
            </a:extLst>
          </p:cNvPr>
          <p:cNvSpPr txBox="1"/>
          <p:nvPr/>
        </p:nvSpPr>
        <p:spPr>
          <a:xfrm>
            <a:off x="6968975" y="5140727"/>
            <a:ext cx="4802336" cy="1569660"/>
          </a:xfrm>
          <a:prstGeom prst="rect">
            <a:avLst/>
          </a:prstGeom>
          <a:noFill/>
        </p:spPr>
        <p:txBody>
          <a:bodyPr wrap="square">
            <a:spAutoFit/>
          </a:bodyPr>
          <a:lstStyle/>
          <a:p>
            <a:r>
              <a:rPr lang="en-US" sz="1600" b="1" dirty="0">
                <a:solidFill>
                  <a:srgbClr val="FF0000"/>
                </a:solidFill>
              </a:rPr>
              <a:t>NOTE: </a:t>
            </a:r>
            <a:r>
              <a:rPr lang="en-US" sz="1600" dirty="0">
                <a:solidFill>
                  <a:srgbClr val="FF0000"/>
                </a:solidFill>
              </a:rPr>
              <a:t>When converting from binary and the last group cannot be completed during grouping of the four digits starting from the LSB, then we complete the group by adding 0s in the MSB side. This is called left padding of the number with 0. </a:t>
            </a:r>
          </a:p>
        </p:txBody>
      </p:sp>
    </p:spTree>
    <p:extLst>
      <p:ext uri="{BB962C8B-B14F-4D97-AF65-F5344CB8AC3E}">
        <p14:creationId xmlns:p14="http://schemas.microsoft.com/office/powerpoint/2010/main" val="2718329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811047" y="245671"/>
            <a:ext cx="9585823" cy="701107"/>
          </a:xfrm>
        </p:spPr>
        <p:txBody>
          <a:bodyPr>
            <a:noAutofit/>
          </a:bodyPr>
          <a:lstStyle/>
          <a:p>
            <a:r>
              <a:rPr lang="en-US" sz="2200" dirty="0">
                <a:solidFill>
                  <a:srgbClr val="FF0000"/>
                </a:solidFill>
                <a:effectLst>
                  <a:outerShdw blurRad="38100" dist="38100" dir="2700000" algn="tl">
                    <a:srgbClr val="000000">
                      <a:alpha val="43137"/>
                    </a:srgbClr>
                  </a:outerShdw>
                </a:effectLst>
              </a:rPr>
              <a:t> Conversion from an Octal to Hexadecimal Number and Vice Versa</a:t>
            </a: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1918789" y="808383"/>
            <a:ext cx="9585823" cy="5671930"/>
          </a:xfrm>
        </p:spPr>
        <p:txBody>
          <a:bodyPr>
            <a:noAutofit/>
          </a:bodyPr>
          <a:lstStyle/>
          <a:p>
            <a:pPr algn="just">
              <a:lnSpc>
                <a:spcPct val="150000"/>
              </a:lnSpc>
            </a:pPr>
            <a:r>
              <a:rPr lang="en-US" dirty="0"/>
              <a:t>Conversion from octal to hexadecimal and vice versa is sometimes required. </a:t>
            </a:r>
          </a:p>
          <a:p>
            <a:pPr algn="just">
              <a:lnSpc>
                <a:spcPct val="150000"/>
              </a:lnSpc>
            </a:pPr>
            <a:r>
              <a:rPr lang="en-US" dirty="0"/>
              <a:t>To convert an octal number into a hexadecimal number the following steps are to be followed:</a:t>
            </a:r>
          </a:p>
          <a:p>
            <a:pPr marL="400050" lvl="1" indent="0" algn="just">
              <a:lnSpc>
                <a:spcPct val="150000"/>
              </a:lnSpc>
              <a:buNone/>
            </a:pPr>
            <a:r>
              <a:rPr lang="en-US" sz="1800" dirty="0" err="1"/>
              <a:t>i</a:t>
            </a:r>
            <a:r>
              <a:rPr lang="en-US" sz="1800" dirty="0"/>
              <a:t>. First convert the octal number to its binary equivalent</a:t>
            </a:r>
          </a:p>
          <a:p>
            <a:pPr marL="400050" lvl="1" indent="0" algn="just">
              <a:lnSpc>
                <a:spcPct val="150000"/>
              </a:lnSpc>
              <a:buNone/>
            </a:pPr>
            <a:r>
              <a:rPr lang="en-US" sz="1800" dirty="0"/>
              <a:t>ii. Then form groups of 4 bits, starting from the LSB.</a:t>
            </a:r>
          </a:p>
          <a:p>
            <a:pPr marL="400050" lvl="1" indent="0" algn="just">
              <a:lnSpc>
                <a:spcPct val="150000"/>
              </a:lnSpc>
              <a:buNone/>
            </a:pPr>
            <a:r>
              <a:rPr lang="en-US" sz="1800" dirty="0"/>
              <a:t>iii. Then write the equivalent hexadecimal number for each group of 4 bits.</a:t>
            </a:r>
          </a:p>
          <a:p>
            <a:pPr algn="just">
              <a:lnSpc>
                <a:spcPct val="150000"/>
              </a:lnSpc>
            </a:pPr>
            <a:r>
              <a:rPr lang="en-US" dirty="0"/>
              <a:t>Similarly, for converting a hexadecimal number into an octal number the following steps are to be followed:</a:t>
            </a:r>
          </a:p>
          <a:p>
            <a:pPr marL="400050" lvl="1" indent="0" algn="just">
              <a:lnSpc>
                <a:spcPct val="150000"/>
              </a:lnSpc>
              <a:buNone/>
            </a:pPr>
            <a:r>
              <a:rPr lang="en-US" sz="1800" dirty="0" err="1"/>
              <a:t>i</a:t>
            </a:r>
            <a:r>
              <a:rPr lang="en-US" sz="1800" dirty="0"/>
              <a:t>. First convert the hexadecimal number to its binary equivalent.</a:t>
            </a:r>
          </a:p>
          <a:p>
            <a:pPr marL="400050" lvl="1" indent="0" algn="just">
              <a:lnSpc>
                <a:spcPct val="150000"/>
              </a:lnSpc>
              <a:buNone/>
            </a:pPr>
            <a:r>
              <a:rPr lang="en-US" sz="1800" dirty="0"/>
              <a:t>ii. Then form groups of 3 bits, starting from the LSB.</a:t>
            </a:r>
          </a:p>
          <a:p>
            <a:pPr marL="400050" lvl="1" indent="0" algn="just">
              <a:lnSpc>
                <a:spcPct val="150000"/>
              </a:lnSpc>
              <a:buNone/>
            </a:pPr>
            <a:r>
              <a:rPr lang="en-US" sz="1800" dirty="0"/>
              <a:t>iii. Then write the equivalent octal number for each group of 3 bits.</a:t>
            </a:r>
          </a:p>
          <a:p>
            <a:pPr marL="0" indent="0" algn="just">
              <a:buNone/>
            </a:pPr>
            <a:endParaRPr lang="en-US" dirty="0"/>
          </a:p>
        </p:txBody>
      </p:sp>
    </p:spTree>
    <p:extLst>
      <p:ext uri="{BB962C8B-B14F-4D97-AF65-F5344CB8AC3E}">
        <p14:creationId xmlns:p14="http://schemas.microsoft.com/office/powerpoint/2010/main" val="2049302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811047" y="245671"/>
            <a:ext cx="9585823" cy="701107"/>
          </a:xfrm>
        </p:spPr>
        <p:txBody>
          <a:bodyPr>
            <a:noAutofit/>
          </a:bodyPr>
          <a:lstStyle/>
          <a:p>
            <a:r>
              <a:rPr lang="en-US" sz="2200" dirty="0">
                <a:solidFill>
                  <a:srgbClr val="FF0000"/>
                </a:solidFill>
                <a:effectLst>
                  <a:outerShdw blurRad="38100" dist="38100" dir="2700000" algn="tl">
                    <a:srgbClr val="000000">
                      <a:alpha val="43137"/>
                    </a:srgbClr>
                  </a:outerShdw>
                </a:effectLst>
              </a:rPr>
              <a:t> Conversion from an Octal to Hexadecimal Number and Vice Versa</a:t>
            </a: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1918789" y="808382"/>
            <a:ext cx="9585823" cy="5910469"/>
          </a:xfrm>
        </p:spPr>
        <p:txBody>
          <a:bodyPr>
            <a:noAutofit/>
          </a:bodyPr>
          <a:lstStyle/>
          <a:p>
            <a:pPr marL="0" indent="0" algn="just">
              <a:buNone/>
            </a:pPr>
            <a:r>
              <a:rPr lang="en-US" sz="1600" b="1" dirty="0"/>
              <a:t>Example 1: </a:t>
            </a:r>
            <a:r>
              <a:rPr lang="en-US" sz="1600" dirty="0"/>
              <a:t>Convert hexadecimal number A72E into octal number equivalent.</a:t>
            </a:r>
          </a:p>
          <a:p>
            <a:pPr marL="0" indent="0" algn="just">
              <a:buNone/>
            </a:pPr>
            <a:r>
              <a:rPr lang="en-US" sz="1600" b="1" dirty="0"/>
              <a:t>Solution</a:t>
            </a:r>
            <a:r>
              <a:rPr lang="en-US" sz="1600" dirty="0"/>
              <a:t>.</a:t>
            </a:r>
          </a:p>
          <a:p>
            <a:pPr marL="0" indent="0" algn="just">
              <a:buNone/>
            </a:pPr>
            <a:r>
              <a:rPr lang="en-US" sz="1600" dirty="0"/>
              <a:t>Given hexadecimal number as:		 A 		  7 		  2		 E</a:t>
            </a:r>
          </a:p>
          <a:p>
            <a:pPr marL="0" indent="0" algn="just">
              <a:buNone/>
            </a:pPr>
            <a:r>
              <a:rPr lang="en-US" sz="1600" dirty="0"/>
              <a:t>Binary equivalent is 					1010 	0111 	0010 	1110</a:t>
            </a:r>
          </a:p>
          <a:p>
            <a:pPr marL="0" indent="0" algn="just">
              <a:buNone/>
            </a:pPr>
            <a:r>
              <a:rPr lang="en-US" sz="1600" dirty="0"/>
              <a:t>						= 1010011100101110</a:t>
            </a:r>
          </a:p>
          <a:p>
            <a:pPr marL="0" indent="0" algn="just">
              <a:buNone/>
            </a:pPr>
            <a:r>
              <a:rPr lang="en-US" sz="1600" dirty="0"/>
              <a:t>Forming groups of 3 bits from the LSB, we have  001 010 011 100 101 110</a:t>
            </a:r>
          </a:p>
          <a:p>
            <a:pPr marL="0" indent="0" algn="just">
              <a:buNone/>
            </a:pPr>
            <a:r>
              <a:rPr lang="en-US" sz="1600" dirty="0"/>
              <a:t>Octal equivalent is 						   1	    2   3     4     5    6</a:t>
            </a:r>
          </a:p>
          <a:p>
            <a:pPr marL="0" indent="0" algn="just">
              <a:buNone/>
            </a:pPr>
            <a:r>
              <a:rPr lang="en-US" sz="1600" dirty="0"/>
              <a:t>Hence the octal equivalent of (A72E)</a:t>
            </a:r>
            <a:r>
              <a:rPr lang="en-US" sz="1600" baseline="-25000" dirty="0"/>
              <a:t>16</a:t>
            </a:r>
            <a:r>
              <a:rPr lang="en-US" sz="1600" dirty="0"/>
              <a:t> is (123456)</a:t>
            </a:r>
            <a:r>
              <a:rPr lang="en-US" sz="1600" baseline="-25000" dirty="0"/>
              <a:t>8</a:t>
            </a:r>
            <a:r>
              <a:rPr lang="en-US" sz="1600" dirty="0"/>
              <a:t>.</a:t>
            </a:r>
          </a:p>
          <a:p>
            <a:pPr marL="0" indent="0" algn="just">
              <a:buNone/>
            </a:pPr>
            <a:r>
              <a:rPr lang="en-US" sz="1600" b="1" dirty="0"/>
              <a:t>Example 1.24. </a:t>
            </a:r>
            <a:r>
              <a:rPr lang="en-US" sz="1600" dirty="0"/>
              <a:t>Convert (247)</a:t>
            </a:r>
            <a:r>
              <a:rPr lang="en-US" sz="1600" baseline="-25000" dirty="0"/>
              <a:t>8</a:t>
            </a:r>
            <a:r>
              <a:rPr lang="en-US" sz="1600" dirty="0"/>
              <a:t> into an equivalent hexadecimal number.</a:t>
            </a:r>
          </a:p>
          <a:p>
            <a:pPr marL="0" indent="0" algn="just">
              <a:buNone/>
            </a:pPr>
            <a:r>
              <a:rPr lang="en-US" sz="1600" b="1" dirty="0"/>
              <a:t>Solution.</a:t>
            </a:r>
            <a:r>
              <a:rPr lang="en-US" sz="1600" dirty="0"/>
              <a:t> </a:t>
            </a:r>
          </a:p>
          <a:p>
            <a:pPr marL="0" indent="0" algn="just">
              <a:buNone/>
            </a:pPr>
            <a:r>
              <a:rPr lang="en-US" sz="1600" dirty="0"/>
              <a:t>Given octal number is 		2 4 7</a:t>
            </a:r>
          </a:p>
          <a:p>
            <a:pPr marL="0" indent="0" algn="just">
              <a:buNone/>
            </a:pPr>
            <a:r>
              <a:rPr lang="en-US" sz="1600" dirty="0"/>
              <a:t>Binary equivalent is 		010 100 111</a:t>
            </a:r>
          </a:p>
          <a:p>
            <a:pPr marL="0" indent="0" algn="just">
              <a:buNone/>
            </a:pPr>
            <a:r>
              <a:rPr lang="en-US" sz="1600" dirty="0"/>
              <a:t>				= 010100111</a:t>
            </a:r>
          </a:p>
          <a:p>
            <a:pPr marL="0" indent="0" algn="just">
              <a:buNone/>
            </a:pPr>
            <a:r>
              <a:rPr lang="en-US" sz="1600" dirty="0"/>
              <a:t>Forming groups of 4 bits from the LSB 1010 0111</a:t>
            </a:r>
          </a:p>
          <a:p>
            <a:pPr marL="0" indent="0" algn="just">
              <a:buNone/>
            </a:pPr>
            <a:r>
              <a:rPr lang="en-US" sz="1600" dirty="0"/>
              <a:t>Hexadecimal equivalent is			   A	    7</a:t>
            </a:r>
          </a:p>
          <a:p>
            <a:pPr marL="0" indent="0" algn="just">
              <a:buNone/>
            </a:pPr>
            <a:r>
              <a:rPr lang="en-US" sz="1600" dirty="0"/>
              <a:t>Hence the hexadecimal equivalent of (247)</a:t>
            </a:r>
            <a:r>
              <a:rPr lang="en-US" sz="1600" baseline="-25000" dirty="0"/>
              <a:t>8 </a:t>
            </a:r>
            <a:r>
              <a:rPr lang="en-US" sz="1600" dirty="0"/>
              <a:t>is (A7)</a:t>
            </a:r>
            <a:r>
              <a:rPr lang="en-US" sz="1600" baseline="-25000" dirty="0"/>
              <a:t>16</a:t>
            </a:r>
            <a:r>
              <a:rPr lang="en-US" sz="1600" dirty="0"/>
              <a:t>.</a:t>
            </a:r>
          </a:p>
          <a:p>
            <a:pPr marL="0" indent="0" algn="just">
              <a:buNone/>
            </a:pPr>
            <a:endParaRPr lang="en-US" sz="1600" b="1" dirty="0"/>
          </a:p>
        </p:txBody>
      </p:sp>
    </p:spTree>
    <p:extLst>
      <p:ext uri="{BB962C8B-B14F-4D97-AF65-F5344CB8AC3E}">
        <p14:creationId xmlns:p14="http://schemas.microsoft.com/office/powerpoint/2010/main" val="1855683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413482" y="219166"/>
            <a:ext cx="10433961" cy="562712"/>
          </a:xfrm>
        </p:spPr>
        <p:txBody>
          <a:bodyPr>
            <a:noAutofit/>
          </a:bodyPr>
          <a:lstStyle/>
          <a:p>
            <a:r>
              <a:rPr lang="en-US" sz="2400" dirty="0">
                <a:solidFill>
                  <a:srgbClr val="FF0000"/>
                </a:solidFill>
                <a:effectLst>
                  <a:outerShdw blurRad="38100" dist="38100" dir="2700000" algn="tl">
                    <a:srgbClr val="000000">
                      <a:alpha val="43137"/>
                    </a:srgbClr>
                  </a:outerShdw>
                </a:effectLst>
              </a:rPr>
              <a:t> Counting from 0 to 16 In Binary Prefix Notations</a:t>
            </a:r>
            <a:br>
              <a:rPr lang="en-US" sz="2400" dirty="0">
                <a:solidFill>
                  <a:srgbClr val="FF0000"/>
                </a:solidFill>
                <a:effectLst>
                  <a:outerShdw blurRad="38100" dist="38100" dir="2700000" algn="tl">
                    <a:srgbClr val="000000">
                      <a:alpha val="43137"/>
                    </a:srgbClr>
                  </a:outerShdw>
                </a:effectLst>
              </a:rPr>
            </a:br>
            <a:br>
              <a:rPr lang="en-US" sz="2400" dirty="0">
                <a:solidFill>
                  <a:srgbClr val="FF0000"/>
                </a:solidFill>
                <a:effectLst>
                  <a:outerShdw blurRad="38100" dist="38100" dir="2700000" algn="tl">
                    <a:srgbClr val="000000">
                      <a:alpha val="43137"/>
                    </a:srgbClr>
                  </a:outerShdw>
                </a:effectLst>
              </a:rPr>
            </a:br>
            <a:endParaRPr lang="en-US" sz="2400" dirty="0">
              <a:solidFill>
                <a:srgbClr val="FF0000"/>
              </a:solidFill>
              <a:effectLst>
                <a:outerShdw blurRad="38100" dist="38100" dir="2700000" algn="tl">
                  <a:srgbClr val="000000">
                    <a:alpha val="43137"/>
                  </a:srgbClr>
                </a:outerShdw>
              </a:effectLst>
            </a:endParaRPr>
          </a:p>
        </p:txBody>
      </p:sp>
      <p:graphicFrame>
        <p:nvGraphicFramePr>
          <p:cNvPr id="4" name="Table 3">
            <a:extLst>
              <a:ext uri="{FF2B5EF4-FFF2-40B4-BE49-F238E27FC236}">
                <a16:creationId xmlns:a16="http://schemas.microsoft.com/office/drawing/2014/main" id="{8E7CB243-3B95-0A99-5CDF-0AA75F3F8767}"/>
              </a:ext>
            </a:extLst>
          </p:cNvPr>
          <p:cNvGraphicFramePr>
            <a:graphicFrameLocks noGrp="1"/>
          </p:cNvGraphicFramePr>
          <p:nvPr>
            <p:extLst>
              <p:ext uri="{D42A27DB-BD31-4B8C-83A1-F6EECF244321}">
                <p14:modId xmlns:p14="http://schemas.microsoft.com/office/powerpoint/2010/main" val="64213178"/>
              </p:ext>
            </p:extLst>
          </p:nvPr>
        </p:nvGraphicFramePr>
        <p:xfrm>
          <a:off x="1790700" y="1143000"/>
          <a:ext cx="8610599" cy="5371592"/>
        </p:xfrm>
        <a:graphic>
          <a:graphicData uri="http://schemas.openxmlformats.org/drawingml/2006/table">
            <a:tbl>
              <a:tblPr/>
              <a:tblGrid>
                <a:gridCol w="2269257">
                  <a:extLst>
                    <a:ext uri="{9D8B030D-6E8A-4147-A177-3AD203B41FA5}">
                      <a16:colId xmlns:a16="http://schemas.microsoft.com/office/drawing/2014/main" val="20000"/>
                    </a:ext>
                  </a:extLst>
                </a:gridCol>
                <a:gridCol w="2269257">
                  <a:extLst>
                    <a:ext uri="{9D8B030D-6E8A-4147-A177-3AD203B41FA5}">
                      <a16:colId xmlns:a16="http://schemas.microsoft.com/office/drawing/2014/main" val="20001"/>
                    </a:ext>
                  </a:extLst>
                </a:gridCol>
                <a:gridCol w="2269257">
                  <a:extLst>
                    <a:ext uri="{9D8B030D-6E8A-4147-A177-3AD203B41FA5}">
                      <a16:colId xmlns:a16="http://schemas.microsoft.com/office/drawing/2014/main" val="20002"/>
                    </a:ext>
                  </a:extLst>
                </a:gridCol>
                <a:gridCol w="1802828">
                  <a:extLst>
                    <a:ext uri="{9D8B030D-6E8A-4147-A177-3AD203B41FA5}">
                      <a16:colId xmlns:a16="http://schemas.microsoft.com/office/drawing/2014/main" val="20003"/>
                    </a:ext>
                  </a:extLst>
                </a:gridCol>
              </a:tblGrid>
              <a:tr h="57912">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b="1" dirty="0">
                          <a:effectLst/>
                          <a:latin typeface="Calibri"/>
                          <a:ea typeface="Calibri"/>
                          <a:cs typeface="Times New Roman"/>
                        </a:rPr>
                        <a:t>In Binary</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b="1" dirty="0">
                          <a:effectLst/>
                          <a:latin typeface="Calibri"/>
                          <a:ea typeface="Calibri"/>
                          <a:cs typeface="Times New Roman"/>
                        </a:rPr>
                        <a:t>In Decimal</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b="1" dirty="0">
                          <a:effectLst/>
                          <a:latin typeface="Calibri"/>
                          <a:ea typeface="Calibri"/>
                          <a:cs typeface="Times New Roman"/>
                        </a:rPr>
                        <a:t>In Hex Decimal</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b="1" dirty="0">
                          <a:effectLst/>
                          <a:latin typeface="Calibri"/>
                          <a:ea typeface="Calibri"/>
                          <a:cs typeface="Times New Roman"/>
                        </a:rPr>
                        <a:t>In Octal</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21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0000</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0</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0</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21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0001</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a:effectLst/>
                          <a:latin typeface="Calibri"/>
                          <a:ea typeface="Calibri"/>
                          <a:cs typeface="Times New Roman"/>
                        </a:rPr>
                        <a:t>1</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321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0010</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a:effectLst/>
                          <a:latin typeface="Calibri"/>
                          <a:ea typeface="Calibri"/>
                          <a:cs typeface="Times New Roman"/>
                        </a:rPr>
                        <a:t>2</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2</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2</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321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0011</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a:effectLst/>
                          <a:latin typeface="Calibri"/>
                          <a:ea typeface="Calibri"/>
                          <a:cs typeface="Times New Roman"/>
                        </a:rPr>
                        <a:t>3</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3</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3</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321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0100</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a:effectLst/>
                          <a:latin typeface="Calibri"/>
                          <a:ea typeface="Calibri"/>
                          <a:cs typeface="Times New Roman"/>
                        </a:rPr>
                        <a:t>4</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4</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4</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321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0101</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a:effectLst/>
                          <a:latin typeface="Calibri"/>
                          <a:ea typeface="Calibri"/>
                          <a:cs typeface="Times New Roman"/>
                        </a:rPr>
                        <a:t>5</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5</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5</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321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0110</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a:effectLst/>
                          <a:latin typeface="Calibri"/>
                          <a:ea typeface="Calibri"/>
                          <a:cs typeface="Times New Roman"/>
                        </a:rPr>
                        <a:t>6</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6</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6</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321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0111</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a:effectLst/>
                          <a:latin typeface="Calibri"/>
                          <a:ea typeface="Calibri"/>
                          <a:cs typeface="Times New Roman"/>
                        </a:rPr>
                        <a:t>7</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7</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7</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321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1000</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a:effectLst/>
                          <a:latin typeface="Calibri"/>
                          <a:ea typeface="Calibri"/>
                          <a:cs typeface="Times New Roman"/>
                        </a:rPr>
                        <a:t>8</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8</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321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1001</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a:effectLst/>
                          <a:latin typeface="Calibri"/>
                          <a:ea typeface="Calibri"/>
                          <a:cs typeface="Times New Roman"/>
                        </a:rPr>
                        <a:t>9</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9</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11</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321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1010</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a:effectLst/>
                          <a:latin typeface="Calibri"/>
                          <a:ea typeface="Calibri"/>
                          <a:cs typeface="Times New Roman"/>
                        </a:rPr>
                        <a:t>10</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A</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12</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2321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1011</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a:effectLst/>
                          <a:latin typeface="Calibri"/>
                          <a:ea typeface="Calibri"/>
                          <a:cs typeface="Times New Roman"/>
                        </a:rPr>
                        <a:t>11</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B</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13</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2321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1100</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a:effectLst/>
                          <a:latin typeface="Calibri"/>
                          <a:ea typeface="Calibri"/>
                          <a:cs typeface="Times New Roman"/>
                        </a:rPr>
                        <a:t>12</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C</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14</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2321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1101</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a:effectLst/>
                          <a:latin typeface="Calibri"/>
                          <a:ea typeface="Calibri"/>
                          <a:cs typeface="Times New Roman"/>
                        </a:rPr>
                        <a:t>13</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D</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15</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2321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1110</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a:effectLst/>
                          <a:latin typeface="Calibri"/>
                          <a:ea typeface="Calibri"/>
                          <a:cs typeface="Times New Roman"/>
                        </a:rPr>
                        <a:t>14</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E</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16</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r h="2321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1111</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15</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F</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a:lnSpc>
                          <a:spcPct val="115000"/>
                        </a:lnSpc>
                        <a:spcBef>
                          <a:spcPts val="0"/>
                        </a:spcBef>
                        <a:spcAft>
                          <a:spcPts val="0"/>
                        </a:spcAft>
                      </a:pPr>
                      <a:r>
                        <a:rPr lang="en-US" sz="1800" dirty="0">
                          <a:effectLst/>
                          <a:latin typeface="Calibri"/>
                          <a:ea typeface="Calibri"/>
                          <a:cs typeface="Times New Roman"/>
                        </a:rPr>
                        <a:t>17</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491067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1671-8372-E199-4A68-854FD44633ED}"/>
              </a:ext>
            </a:extLst>
          </p:cNvPr>
          <p:cNvSpPr>
            <a:spLocks noGrp="1"/>
          </p:cNvSpPr>
          <p:nvPr>
            <p:ph type="title"/>
          </p:nvPr>
        </p:nvSpPr>
        <p:spPr>
          <a:xfrm>
            <a:off x="2592925" y="624110"/>
            <a:ext cx="8911687" cy="807125"/>
          </a:xfrm>
        </p:spPr>
        <p:txBody>
          <a:bodyPr/>
          <a:lstStyle/>
          <a:p>
            <a:r>
              <a:rPr lang="en-US" b="1" dirty="0">
                <a:solidFill>
                  <a:srgbClr val="FF0000"/>
                </a:solidFill>
                <a:effectLst>
                  <a:outerShdw blurRad="38100" dist="38100" dir="2700000" algn="tl">
                    <a:srgbClr val="000000">
                      <a:alpha val="43137"/>
                    </a:srgbClr>
                  </a:outerShdw>
                </a:effectLst>
              </a:rPr>
              <a:t>ASSIGNMENT</a:t>
            </a:r>
          </a:p>
        </p:txBody>
      </p:sp>
      <p:sp>
        <p:nvSpPr>
          <p:cNvPr id="3" name="Content Placeholder 2">
            <a:extLst>
              <a:ext uri="{FF2B5EF4-FFF2-40B4-BE49-F238E27FC236}">
                <a16:creationId xmlns:a16="http://schemas.microsoft.com/office/drawing/2014/main" id="{8BD32449-2A17-FB55-F21B-514AE037A214}"/>
              </a:ext>
            </a:extLst>
          </p:cNvPr>
          <p:cNvSpPr>
            <a:spLocks noGrp="1"/>
          </p:cNvSpPr>
          <p:nvPr>
            <p:ph idx="1"/>
          </p:nvPr>
        </p:nvSpPr>
        <p:spPr/>
        <p:txBody>
          <a:bodyPr/>
          <a:lstStyle/>
          <a:p>
            <a:r>
              <a:rPr lang="en-US" dirty="0"/>
              <a:t>Fill the table below:</a:t>
            </a:r>
          </a:p>
          <a:p>
            <a:endParaRPr lang="en-US" dirty="0"/>
          </a:p>
          <a:p>
            <a:pPr marL="0" indent="0">
              <a:buNone/>
            </a:pPr>
            <a:endParaRPr lang="en-US" dirty="0"/>
          </a:p>
        </p:txBody>
      </p:sp>
      <p:graphicFrame>
        <p:nvGraphicFramePr>
          <p:cNvPr id="4" name="Table 4">
            <a:extLst>
              <a:ext uri="{FF2B5EF4-FFF2-40B4-BE49-F238E27FC236}">
                <a16:creationId xmlns:a16="http://schemas.microsoft.com/office/drawing/2014/main" id="{BDD19C92-7DCD-9201-380C-F119C9C185B6}"/>
              </a:ext>
            </a:extLst>
          </p:cNvPr>
          <p:cNvGraphicFramePr>
            <a:graphicFrameLocks noGrp="1"/>
          </p:cNvGraphicFramePr>
          <p:nvPr>
            <p:extLst>
              <p:ext uri="{D42A27DB-BD31-4B8C-83A1-F6EECF244321}">
                <p14:modId xmlns:p14="http://schemas.microsoft.com/office/powerpoint/2010/main" val="422211740"/>
              </p:ext>
            </p:extLst>
          </p:nvPr>
        </p:nvGraphicFramePr>
        <p:xfrm>
          <a:off x="2694608" y="2687320"/>
          <a:ext cx="8128000" cy="1483360"/>
        </p:xfrm>
        <a:graphic>
          <a:graphicData uri="http://schemas.openxmlformats.org/drawingml/2006/table">
            <a:tbl>
              <a:tblPr firstRow="1" bandRow="1">
                <a:tableStyleId>{5C22544A-7EE6-4342-B048-85BDC9FD1C3A}</a:tableStyleId>
              </a:tblPr>
              <a:tblGrid>
                <a:gridCol w="644940">
                  <a:extLst>
                    <a:ext uri="{9D8B030D-6E8A-4147-A177-3AD203B41FA5}">
                      <a16:colId xmlns:a16="http://schemas.microsoft.com/office/drawing/2014/main" val="3015550660"/>
                    </a:ext>
                  </a:extLst>
                </a:gridCol>
                <a:gridCol w="2213113">
                  <a:extLst>
                    <a:ext uri="{9D8B030D-6E8A-4147-A177-3AD203B41FA5}">
                      <a16:colId xmlns:a16="http://schemas.microsoft.com/office/drawing/2014/main" val="41042212"/>
                    </a:ext>
                  </a:extLst>
                </a:gridCol>
                <a:gridCol w="1643269">
                  <a:extLst>
                    <a:ext uri="{9D8B030D-6E8A-4147-A177-3AD203B41FA5}">
                      <a16:colId xmlns:a16="http://schemas.microsoft.com/office/drawing/2014/main" val="703548460"/>
                    </a:ext>
                  </a:extLst>
                </a:gridCol>
                <a:gridCol w="1683027">
                  <a:extLst>
                    <a:ext uri="{9D8B030D-6E8A-4147-A177-3AD203B41FA5}">
                      <a16:colId xmlns:a16="http://schemas.microsoft.com/office/drawing/2014/main" val="552017387"/>
                    </a:ext>
                  </a:extLst>
                </a:gridCol>
                <a:gridCol w="1943651">
                  <a:extLst>
                    <a:ext uri="{9D8B030D-6E8A-4147-A177-3AD203B41FA5}">
                      <a16:colId xmlns:a16="http://schemas.microsoft.com/office/drawing/2014/main" val="981721178"/>
                    </a:ext>
                  </a:extLst>
                </a:gridCol>
              </a:tblGrid>
              <a:tr h="370840">
                <a:tc>
                  <a:txBody>
                    <a:bodyPr/>
                    <a:lstStyle/>
                    <a:p>
                      <a:r>
                        <a:rPr lang="en-US" dirty="0"/>
                        <a:t>S/N</a:t>
                      </a:r>
                    </a:p>
                  </a:txBody>
                  <a:tcPr/>
                </a:tc>
                <a:tc>
                  <a:txBody>
                    <a:bodyPr/>
                    <a:lstStyle/>
                    <a:p>
                      <a:r>
                        <a:rPr lang="en-US" dirty="0"/>
                        <a:t>BINARY</a:t>
                      </a:r>
                    </a:p>
                  </a:txBody>
                  <a:tcPr/>
                </a:tc>
                <a:tc>
                  <a:txBody>
                    <a:bodyPr/>
                    <a:lstStyle/>
                    <a:p>
                      <a:r>
                        <a:rPr lang="en-US" dirty="0"/>
                        <a:t>OCTAL</a:t>
                      </a:r>
                    </a:p>
                  </a:txBody>
                  <a:tcPr/>
                </a:tc>
                <a:tc>
                  <a:txBody>
                    <a:bodyPr/>
                    <a:lstStyle/>
                    <a:p>
                      <a:r>
                        <a:rPr lang="en-US" dirty="0"/>
                        <a:t>DECIMAL</a:t>
                      </a:r>
                    </a:p>
                  </a:txBody>
                  <a:tcPr/>
                </a:tc>
                <a:tc>
                  <a:txBody>
                    <a:bodyPr/>
                    <a:lstStyle/>
                    <a:p>
                      <a:r>
                        <a:rPr lang="en-US" dirty="0"/>
                        <a:t>HEXADECIMAL</a:t>
                      </a:r>
                    </a:p>
                  </a:txBody>
                  <a:tcPr/>
                </a:tc>
                <a:extLst>
                  <a:ext uri="{0D108BD9-81ED-4DB2-BD59-A6C34878D82A}">
                    <a16:rowId xmlns:a16="http://schemas.microsoft.com/office/drawing/2014/main" val="1298062807"/>
                  </a:ext>
                </a:extLst>
              </a:tr>
              <a:tr h="370840">
                <a:tc>
                  <a:txBody>
                    <a:bodyPr/>
                    <a:lstStyle/>
                    <a:p>
                      <a:r>
                        <a:rPr lang="en-US" dirty="0"/>
                        <a:t>1</a:t>
                      </a:r>
                    </a:p>
                  </a:txBody>
                  <a:tcPr/>
                </a:tc>
                <a:tc>
                  <a:txBody>
                    <a:bodyPr/>
                    <a:lstStyle/>
                    <a:p>
                      <a:endParaRPr lang="en-US"/>
                    </a:p>
                  </a:txBody>
                  <a:tcPr/>
                </a:tc>
                <a:tc>
                  <a:txBody>
                    <a:bodyPr/>
                    <a:lstStyle/>
                    <a:p>
                      <a:r>
                        <a:rPr lang="en-US" dirty="0"/>
                        <a:t>3462q</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1351374"/>
                  </a:ext>
                </a:extLst>
              </a:tr>
              <a:tr h="370840">
                <a:tc>
                  <a:txBody>
                    <a:bodyPr/>
                    <a:lstStyle/>
                    <a:p>
                      <a:r>
                        <a:rPr lang="en-US" dirty="0"/>
                        <a:t>2</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a:t>42ADh</a:t>
                      </a:r>
                      <a:endParaRPr lang="en-US" dirty="0"/>
                    </a:p>
                  </a:txBody>
                  <a:tcPr/>
                </a:tc>
                <a:extLst>
                  <a:ext uri="{0D108BD9-81ED-4DB2-BD59-A6C34878D82A}">
                    <a16:rowId xmlns:a16="http://schemas.microsoft.com/office/drawing/2014/main" val="2147162210"/>
                  </a:ext>
                </a:extLst>
              </a:tr>
              <a:tr h="370840">
                <a:tc>
                  <a:txBody>
                    <a:bodyPr/>
                    <a:lstStyle/>
                    <a:p>
                      <a:r>
                        <a:rPr lang="en-US" dirty="0"/>
                        <a:t>3</a:t>
                      </a:r>
                    </a:p>
                  </a:txBody>
                  <a:tcPr/>
                </a:tc>
                <a:tc>
                  <a:txBody>
                    <a:bodyPr/>
                    <a:lstStyle/>
                    <a:p>
                      <a:r>
                        <a:rPr lang="en-US" dirty="0"/>
                        <a:t>110011110b</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43500350"/>
                  </a:ext>
                </a:extLst>
              </a:tr>
            </a:tbl>
          </a:graphicData>
        </a:graphic>
      </p:graphicFrame>
    </p:spTree>
    <p:extLst>
      <p:ext uri="{BB962C8B-B14F-4D97-AF65-F5344CB8AC3E}">
        <p14:creationId xmlns:p14="http://schemas.microsoft.com/office/powerpoint/2010/main" val="3187591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413482" y="219166"/>
            <a:ext cx="10433961" cy="562712"/>
          </a:xfrm>
        </p:spPr>
        <p:txBody>
          <a:bodyPr>
            <a:noAutofit/>
          </a:bodyPr>
          <a:lstStyle/>
          <a:p>
            <a:r>
              <a:rPr lang="en-US" sz="2400" dirty="0">
                <a:solidFill>
                  <a:srgbClr val="FF0000"/>
                </a:solidFill>
                <a:effectLst>
                  <a:outerShdw blurRad="38100" dist="38100" dir="2700000" algn="tl">
                    <a:srgbClr val="000000">
                      <a:alpha val="43137"/>
                    </a:srgbClr>
                  </a:outerShdw>
                </a:effectLst>
              </a:rPr>
              <a:t>Data Representation &amp; Numbering Systems</a:t>
            </a:r>
            <a:br>
              <a:rPr lang="en-US" sz="2400" dirty="0">
                <a:solidFill>
                  <a:srgbClr val="FF0000"/>
                </a:solidFill>
                <a:effectLst>
                  <a:outerShdw blurRad="38100" dist="38100" dir="2700000" algn="tl">
                    <a:srgbClr val="000000">
                      <a:alpha val="43137"/>
                    </a:srgbClr>
                  </a:outerShdw>
                </a:effectLst>
              </a:rPr>
            </a:br>
            <a:br>
              <a:rPr lang="en-US" sz="2400" dirty="0">
                <a:solidFill>
                  <a:srgbClr val="FF0000"/>
                </a:solidFill>
                <a:effectLst>
                  <a:outerShdw blurRad="38100" dist="38100" dir="2700000" algn="tl">
                    <a:srgbClr val="000000">
                      <a:alpha val="43137"/>
                    </a:srgbClr>
                  </a:outerShdw>
                </a:effectLst>
              </a:rPr>
            </a:br>
            <a:br>
              <a:rPr lang="en-US" sz="2400" dirty="0">
                <a:solidFill>
                  <a:srgbClr val="FF0000"/>
                </a:solidFill>
                <a:effectLst>
                  <a:outerShdw blurRad="38100" dist="38100" dir="2700000" algn="tl">
                    <a:srgbClr val="000000">
                      <a:alpha val="43137"/>
                    </a:srgbClr>
                  </a:outerShdw>
                </a:effectLst>
              </a:rPr>
            </a:br>
            <a:endParaRPr lang="en-US" sz="2400" dirty="0">
              <a:solidFill>
                <a:srgbClr val="FF0000"/>
              </a:solidFill>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2761490" y="1272208"/>
            <a:ext cx="7098127" cy="5194852"/>
          </a:xfrm>
        </p:spPr>
        <p:txBody>
          <a:bodyPr>
            <a:normAutofit/>
          </a:bodyPr>
          <a:lstStyle/>
          <a:p>
            <a:pPr marL="0" indent="0">
              <a:buNone/>
            </a:pPr>
            <a:r>
              <a:rPr lang="en-US" b="1" dirty="0"/>
              <a:t>Outline:</a:t>
            </a:r>
          </a:p>
          <a:p>
            <a:pPr marL="0" indent="0">
              <a:buNone/>
            </a:pPr>
            <a:endParaRPr lang="en-US" dirty="0"/>
          </a:p>
          <a:p>
            <a:r>
              <a:rPr lang="en-US" dirty="0"/>
              <a:t>Binary Numbering Systems</a:t>
            </a:r>
          </a:p>
          <a:p>
            <a:r>
              <a:rPr lang="en-US" dirty="0"/>
              <a:t>Octal Numbering Systems</a:t>
            </a:r>
          </a:p>
          <a:p>
            <a:r>
              <a:rPr lang="en-US" dirty="0"/>
              <a:t>Decimal Numbering Systems</a:t>
            </a:r>
          </a:p>
          <a:p>
            <a:r>
              <a:rPr lang="en-US" dirty="0"/>
              <a:t>Hexadecimal Numbering Systems</a:t>
            </a:r>
          </a:p>
          <a:p>
            <a:endParaRPr lang="en-US" dirty="0"/>
          </a:p>
        </p:txBody>
      </p:sp>
    </p:spTree>
    <p:extLst>
      <p:ext uri="{BB962C8B-B14F-4D97-AF65-F5344CB8AC3E}">
        <p14:creationId xmlns:p14="http://schemas.microsoft.com/office/powerpoint/2010/main" val="490007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413482" y="219166"/>
            <a:ext cx="10433961" cy="562712"/>
          </a:xfrm>
        </p:spPr>
        <p:txBody>
          <a:bodyPr>
            <a:noAutofit/>
          </a:bodyPr>
          <a:lstStyle/>
          <a:p>
            <a:r>
              <a:rPr lang="en-US" sz="2400" dirty="0">
                <a:solidFill>
                  <a:srgbClr val="FF0000"/>
                </a:solidFill>
                <a:effectLst>
                  <a:outerShdw blurRad="38100" dist="38100" dir="2700000" algn="tl">
                    <a:srgbClr val="000000">
                      <a:alpha val="43137"/>
                    </a:srgbClr>
                  </a:outerShdw>
                </a:effectLst>
              </a:rPr>
              <a:t>Data Representation &amp; Numbering Systems</a:t>
            </a:r>
            <a:br>
              <a:rPr lang="en-US" sz="2400" dirty="0">
                <a:solidFill>
                  <a:srgbClr val="FF0000"/>
                </a:solidFill>
                <a:effectLst>
                  <a:outerShdw blurRad="38100" dist="38100" dir="2700000" algn="tl">
                    <a:srgbClr val="000000">
                      <a:alpha val="43137"/>
                    </a:srgbClr>
                  </a:outerShdw>
                </a:effectLst>
              </a:rPr>
            </a:br>
            <a:br>
              <a:rPr lang="en-US" sz="2400" dirty="0">
                <a:solidFill>
                  <a:srgbClr val="FF0000"/>
                </a:solidFill>
                <a:effectLst>
                  <a:outerShdw blurRad="38100" dist="38100" dir="2700000" algn="tl">
                    <a:srgbClr val="000000">
                      <a:alpha val="43137"/>
                    </a:srgbClr>
                  </a:outerShdw>
                </a:effectLst>
              </a:rPr>
            </a:br>
            <a:br>
              <a:rPr lang="en-US" sz="2400" dirty="0">
                <a:solidFill>
                  <a:srgbClr val="FF0000"/>
                </a:solidFill>
                <a:effectLst>
                  <a:outerShdw blurRad="38100" dist="38100" dir="2700000" algn="tl">
                    <a:srgbClr val="000000">
                      <a:alpha val="43137"/>
                    </a:srgbClr>
                  </a:outerShdw>
                </a:effectLst>
              </a:rPr>
            </a:br>
            <a:endParaRPr lang="en-US" sz="2400" dirty="0">
              <a:solidFill>
                <a:srgbClr val="FF0000"/>
              </a:solidFill>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2761490" y="1272208"/>
            <a:ext cx="7098127" cy="5194852"/>
          </a:xfrm>
        </p:spPr>
        <p:txBody>
          <a:bodyPr>
            <a:normAutofit/>
          </a:bodyPr>
          <a:lstStyle/>
          <a:p>
            <a:pPr marL="0" indent="0">
              <a:buNone/>
            </a:pPr>
            <a:r>
              <a:rPr lang="en-US" b="1" dirty="0"/>
              <a:t>Specific Objectives:</a:t>
            </a:r>
          </a:p>
          <a:p>
            <a:pPr marL="0" indent="0">
              <a:buNone/>
            </a:pPr>
            <a:endParaRPr lang="en-US" dirty="0"/>
          </a:p>
          <a:p>
            <a:pPr marL="0" indent="0">
              <a:buNone/>
            </a:pPr>
            <a:r>
              <a:rPr lang="en-US" dirty="0"/>
              <a:t>By the end of this module, you should be able:</a:t>
            </a:r>
          </a:p>
          <a:p>
            <a:r>
              <a:rPr lang="en-US" dirty="0"/>
              <a:t>Describe Number Systems (Binary, Octal, Decimal and Hexadecimal)</a:t>
            </a:r>
          </a:p>
          <a:p>
            <a:r>
              <a:rPr lang="en-US" dirty="0"/>
              <a:t>To convert from one number system to another </a:t>
            </a:r>
          </a:p>
          <a:p>
            <a:pPr marL="0" indent="0">
              <a:buNone/>
            </a:pPr>
            <a:endParaRPr lang="en-US" dirty="0"/>
          </a:p>
        </p:txBody>
      </p:sp>
    </p:spTree>
    <p:extLst>
      <p:ext uri="{BB962C8B-B14F-4D97-AF65-F5344CB8AC3E}">
        <p14:creationId xmlns:p14="http://schemas.microsoft.com/office/powerpoint/2010/main" val="490254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413482" y="219166"/>
            <a:ext cx="10433961" cy="562712"/>
          </a:xfrm>
        </p:spPr>
        <p:txBody>
          <a:bodyPr>
            <a:noAutofit/>
          </a:bodyPr>
          <a:lstStyle/>
          <a:p>
            <a:r>
              <a:rPr lang="en-US" sz="2400" dirty="0">
                <a:solidFill>
                  <a:srgbClr val="FF0000"/>
                </a:solidFill>
                <a:effectLst>
                  <a:outerShdw blurRad="38100" dist="38100" dir="2700000" algn="tl">
                    <a:srgbClr val="000000">
                      <a:alpha val="43137"/>
                    </a:srgbClr>
                  </a:outerShdw>
                </a:effectLst>
              </a:rPr>
              <a:t>Numbering Systems </a:t>
            </a:r>
            <a:br>
              <a:rPr lang="en-US" sz="2400" dirty="0">
                <a:solidFill>
                  <a:srgbClr val="FF0000"/>
                </a:solidFill>
                <a:effectLst>
                  <a:outerShdw blurRad="38100" dist="38100" dir="2700000" algn="tl">
                    <a:srgbClr val="000000">
                      <a:alpha val="43137"/>
                    </a:srgbClr>
                  </a:outerShdw>
                </a:effectLst>
              </a:rPr>
            </a:br>
            <a:br>
              <a:rPr lang="en-US" sz="2400" dirty="0">
                <a:solidFill>
                  <a:srgbClr val="FF0000"/>
                </a:solidFill>
                <a:effectLst>
                  <a:outerShdw blurRad="38100" dist="38100" dir="2700000" algn="tl">
                    <a:srgbClr val="000000">
                      <a:alpha val="43137"/>
                    </a:srgbClr>
                  </a:outerShdw>
                </a:effectLst>
              </a:rPr>
            </a:br>
            <a:endParaRPr lang="en-US" sz="2400" dirty="0">
              <a:solidFill>
                <a:srgbClr val="FF0000"/>
              </a:solidFill>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1718282" y="1219200"/>
            <a:ext cx="9148501" cy="5194852"/>
          </a:xfrm>
        </p:spPr>
        <p:txBody>
          <a:bodyPr>
            <a:normAutofit lnSpcReduction="10000"/>
          </a:bodyPr>
          <a:lstStyle/>
          <a:p>
            <a:r>
              <a:rPr lang="en-US" dirty="0"/>
              <a:t>Most modern computer systems do not represent numeric values using the decimal numbering system. They use the binary or two’s complement numbering system. </a:t>
            </a:r>
          </a:p>
          <a:p>
            <a:r>
              <a:rPr lang="en-US" dirty="0"/>
              <a:t>But when dealing with a computer at the machine level, we must be more concerned with how data are stored. </a:t>
            </a:r>
          </a:p>
          <a:p>
            <a:r>
              <a:rPr lang="en-US" dirty="0"/>
              <a:t>Hence the job of converting data from one representation to another must be carried out. </a:t>
            </a:r>
          </a:p>
          <a:p>
            <a:r>
              <a:rPr lang="en-US" dirty="0"/>
              <a:t>The important number systems are</a:t>
            </a:r>
          </a:p>
          <a:p>
            <a:pPr marL="857250" lvl="1" indent="-400050">
              <a:buFont typeface="+mj-lt"/>
              <a:buAutoNum type="romanLcPeriod"/>
            </a:pPr>
            <a:r>
              <a:rPr lang="en-US" dirty="0"/>
              <a:t>decimal, base ten (B</a:t>
            </a:r>
            <a:r>
              <a:rPr lang="en-US" baseline="-20000" dirty="0"/>
              <a:t>10</a:t>
            </a:r>
            <a:r>
              <a:rPr lang="en-US" dirty="0"/>
              <a:t>).</a:t>
            </a:r>
          </a:p>
          <a:p>
            <a:pPr marL="857250" lvl="1" indent="-400050">
              <a:buFont typeface="+mj-lt"/>
              <a:buAutoNum type="romanLcPeriod"/>
            </a:pPr>
            <a:r>
              <a:rPr lang="en-US" dirty="0"/>
              <a:t>binary, base two (B</a:t>
            </a:r>
            <a:r>
              <a:rPr lang="en-US" baseline="-20000" dirty="0"/>
              <a:t>2</a:t>
            </a:r>
            <a:r>
              <a:rPr lang="en-US" dirty="0"/>
              <a:t>).</a:t>
            </a:r>
          </a:p>
          <a:p>
            <a:pPr marL="857250" lvl="1" indent="-400050">
              <a:buFont typeface="+mj-lt"/>
              <a:buAutoNum type="romanLcPeriod"/>
            </a:pPr>
            <a:r>
              <a:rPr lang="en-US" dirty="0"/>
              <a:t>octal, base eight (B</a:t>
            </a:r>
            <a:r>
              <a:rPr lang="en-US" baseline="-20000" dirty="0"/>
              <a:t>8</a:t>
            </a:r>
            <a:r>
              <a:rPr lang="en-US" dirty="0"/>
              <a:t>).</a:t>
            </a:r>
          </a:p>
          <a:p>
            <a:pPr marL="857250" lvl="1" indent="-400050">
              <a:buFont typeface="+mj-lt"/>
              <a:buAutoNum type="romanLcPeriod"/>
            </a:pPr>
            <a:r>
              <a:rPr lang="en-US" dirty="0"/>
              <a:t>hexadecimal, base sixteen (B</a:t>
            </a:r>
            <a:r>
              <a:rPr lang="en-US" baseline="-20000" dirty="0"/>
              <a:t>16</a:t>
            </a:r>
            <a:r>
              <a:rPr lang="en-US" dirty="0"/>
              <a:t>).</a:t>
            </a:r>
          </a:p>
          <a:p>
            <a:r>
              <a:rPr lang="en-US" dirty="0"/>
              <a:t>It is often required to convert a number in a particular number system to any other number system, e.g. it may be required to convert a decimal number to binary or octal or hexadecimal. The reverse is also true, i.e., a binary number may be converted into decimal and so on. </a:t>
            </a:r>
          </a:p>
          <a:p>
            <a:endParaRPr lang="en-US" dirty="0"/>
          </a:p>
          <a:p>
            <a:pPr marL="0" indent="0">
              <a:buNone/>
            </a:pPr>
            <a:endParaRPr lang="en-US" dirty="0"/>
          </a:p>
        </p:txBody>
      </p:sp>
    </p:spTree>
    <p:extLst>
      <p:ext uri="{BB962C8B-B14F-4D97-AF65-F5344CB8AC3E}">
        <p14:creationId xmlns:p14="http://schemas.microsoft.com/office/powerpoint/2010/main" val="2604887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413482" y="219166"/>
            <a:ext cx="10433961" cy="562712"/>
          </a:xfrm>
        </p:spPr>
        <p:txBody>
          <a:bodyPr>
            <a:noAutofit/>
          </a:bodyPr>
          <a:lstStyle/>
          <a:p>
            <a:r>
              <a:rPr lang="en-US" sz="2400" dirty="0">
                <a:solidFill>
                  <a:srgbClr val="FF0000"/>
                </a:solidFill>
                <a:effectLst>
                  <a:outerShdw blurRad="38100" dist="38100" dir="2700000" algn="tl">
                    <a:srgbClr val="000000">
                      <a:alpha val="43137"/>
                    </a:srgbClr>
                  </a:outerShdw>
                </a:effectLst>
              </a:rPr>
              <a:t>Decimal Number System Representation (B</a:t>
            </a:r>
            <a:r>
              <a:rPr lang="en-US" sz="2400" baseline="-20000" dirty="0">
                <a:solidFill>
                  <a:srgbClr val="FF0000"/>
                </a:solidFill>
                <a:effectLst>
                  <a:outerShdw blurRad="38100" dist="38100" dir="2700000" algn="tl">
                    <a:srgbClr val="000000">
                      <a:alpha val="43137"/>
                    </a:srgbClr>
                  </a:outerShdw>
                </a:effectLst>
              </a:rPr>
              <a:t>10</a:t>
            </a:r>
            <a:r>
              <a:rPr lang="en-US" sz="2400" dirty="0">
                <a:solidFill>
                  <a:srgbClr val="FF0000"/>
                </a:solidFill>
                <a:effectLst>
                  <a:outerShdw blurRad="38100" dist="38100" dir="2700000" algn="tl">
                    <a:srgbClr val="000000">
                      <a:alpha val="43137"/>
                    </a:srgbClr>
                  </a:outerShdw>
                </a:effectLst>
              </a:rPr>
              <a:t>)</a:t>
            </a:r>
            <a:br>
              <a:rPr lang="en-US" sz="2400" dirty="0">
                <a:solidFill>
                  <a:srgbClr val="FF0000"/>
                </a:solidFill>
                <a:effectLst>
                  <a:outerShdw blurRad="38100" dist="38100" dir="2700000" algn="tl">
                    <a:srgbClr val="000000">
                      <a:alpha val="43137"/>
                    </a:srgbClr>
                  </a:outerShdw>
                </a:effectLst>
              </a:rPr>
            </a:br>
            <a:br>
              <a:rPr lang="en-US" sz="2400" dirty="0">
                <a:solidFill>
                  <a:srgbClr val="FF0000"/>
                </a:solidFill>
                <a:effectLst>
                  <a:outerShdw blurRad="38100" dist="38100" dir="2700000" algn="tl">
                    <a:srgbClr val="000000">
                      <a:alpha val="43137"/>
                    </a:srgbClr>
                  </a:outerShdw>
                </a:effectLst>
              </a:rPr>
            </a:br>
            <a:br>
              <a:rPr lang="en-US" sz="2400" dirty="0">
                <a:solidFill>
                  <a:srgbClr val="FF0000"/>
                </a:solidFill>
                <a:effectLst>
                  <a:outerShdw blurRad="38100" dist="38100" dir="2700000" algn="tl">
                    <a:srgbClr val="000000">
                      <a:alpha val="43137"/>
                    </a:srgbClr>
                  </a:outerShdw>
                </a:effectLst>
              </a:rPr>
            </a:br>
            <a:endParaRPr lang="en-US" sz="2400" dirty="0">
              <a:solidFill>
                <a:srgbClr val="FF0000"/>
              </a:solidFill>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1718282" y="1219200"/>
            <a:ext cx="9148501" cy="5194852"/>
          </a:xfrm>
        </p:spPr>
        <p:txBody>
          <a:bodyPr>
            <a:normAutofit/>
          </a:bodyPr>
          <a:lstStyle/>
          <a:p>
            <a:r>
              <a:rPr lang="en-US" dirty="0"/>
              <a:t>Most people today use decimal representation to count. In the decimal system there are 10 digits:     0, 1, 2, 3, 4, 5, 6, 7, 8, 9</a:t>
            </a:r>
          </a:p>
          <a:p>
            <a:r>
              <a:rPr lang="en-US" dirty="0"/>
              <a:t>	These digits can be used to represent any value, for example: 754.</a:t>
            </a:r>
          </a:p>
          <a:p>
            <a:r>
              <a:rPr lang="en-US" dirty="0"/>
              <a:t>The value is formed by the sum of each digit, multiplied by the base (in this case it is 10 because there are 10 digits in decimal system) in power of digit position (counting from zero). </a:t>
            </a:r>
          </a:p>
          <a:p>
            <a:pPr marL="0" indent="0">
              <a:buNone/>
            </a:pPr>
            <a:endParaRPr lang="en-US" dirty="0"/>
          </a:p>
          <a:p>
            <a:pPr marL="0" indent="0">
              <a:buNone/>
            </a:pPr>
            <a:r>
              <a:rPr lang="en-US" dirty="0"/>
              <a:t>			7x10</a:t>
            </a:r>
            <a:r>
              <a:rPr lang="en-US" baseline="30000" dirty="0"/>
              <a:t>2</a:t>
            </a:r>
            <a:r>
              <a:rPr lang="en-US" dirty="0"/>
              <a:t> + 5x10</a:t>
            </a:r>
            <a:r>
              <a:rPr lang="en-US" baseline="30000" dirty="0"/>
              <a:t>1</a:t>
            </a:r>
            <a:r>
              <a:rPr lang="en-US" dirty="0"/>
              <a:t> + 4x10</a:t>
            </a:r>
            <a:r>
              <a:rPr lang="en-US" baseline="30000" dirty="0"/>
              <a:t>0</a:t>
            </a:r>
          </a:p>
          <a:p>
            <a:pPr marL="0" indent="0">
              <a:buNone/>
            </a:pPr>
            <a:r>
              <a:rPr lang="en-US" baseline="30000" dirty="0"/>
              <a:t>		</a:t>
            </a:r>
            <a:r>
              <a:rPr lang="en-US" dirty="0"/>
              <a:t>=	7x100 + 5x10 + 4x1</a:t>
            </a:r>
            <a:endParaRPr lang="en-US" baseline="30000" dirty="0"/>
          </a:p>
          <a:p>
            <a:pPr marL="0" indent="0">
              <a:buNone/>
            </a:pPr>
            <a:r>
              <a:rPr lang="en-US" dirty="0"/>
              <a:t>		=	700 + 50 + 4</a:t>
            </a:r>
          </a:p>
          <a:p>
            <a:pPr marL="0" indent="0">
              <a:buNone/>
            </a:pPr>
            <a:r>
              <a:rPr lang="en-US" dirty="0"/>
              <a:t>		=	754</a:t>
            </a:r>
          </a:p>
        </p:txBody>
      </p:sp>
    </p:spTree>
    <p:extLst>
      <p:ext uri="{BB962C8B-B14F-4D97-AF65-F5344CB8AC3E}">
        <p14:creationId xmlns:p14="http://schemas.microsoft.com/office/powerpoint/2010/main" val="270980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413482" y="219166"/>
            <a:ext cx="10433961" cy="562712"/>
          </a:xfrm>
        </p:spPr>
        <p:txBody>
          <a:bodyPr>
            <a:noAutofit/>
          </a:bodyPr>
          <a:lstStyle/>
          <a:p>
            <a:r>
              <a:rPr lang="en-US" sz="2400" dirty="0">
                <a:solidFill>
                  <a:srgbClr val="FF0000"/>
                </a:solidFill>
                <a:effectLst>
                  <a:outerShdw blurRad="38100" dist="38100" dir="2700000" algn="tl">
                    <a:srgbClr val="000000">
                      <a:alpha val="43137"/>
                    </a:srgbClr>
                  </a:outerShdw>
                </a:effectLst>
              </a:rPr>
              <a:t>Binary Number System Representation (B</a:t>
            </a:r>
            <a:r>
              <a:rPr lang="en-US" sz="2400" baseline="-25000" dirty="0">
                <a:solidFill>
                  <a:srgbClr val="FF0000"/>
                </a:solidFill>
                <a:effectLst>
                  <a:outerShdw blurRad="38100" dist="38100" dir="2700000" algn="tl">
                    <a:srgbClr val="000000">
                      <a:alpha val="43137"/>
                    </a:srgbClr>
                  </a:outerShdw>
                </a:effectLst>
              </a:rPr>
              <a:t>2</a:t>
            </a:r>
            <a:r>
              <a:rPr lang="en-US" sz="2400" dirty="0">
                <a:solidFill>
                  <a:srgbClr val="FF0000"/>
                </a:solidFill>
                <a:effectLst>
                  <a:outerShdw blurRad="38100" dist="38100" dir="2700000" algn="tl">
                    <a:srgbClr val="000000">
                      <a:alpha val="43137"/>
                    </a:srgbClr>
                  </a:outerShdw>
                </a:effectLst>
              </a:rPr>
              <a:t>)</a:t>
            </a:r>
            <a:br>
              <a:rPr lang="en-US" sz="2400" dirty="0">
                <a:solidFill>
                  <a:srgbClr val="FF0000"/>
                </a:solidFill>
                <a:effectLst>
                  <a:outerShdw blurRad="38100" dist="38100" dir="2700000" algn="tl">
                    <a:srgbClr val="000000">
                      <a:alpha val="43137"/>
                    </a:srgbClr>
                  </a:outerShdw>
                </a:effectLst>
              </a:rPr>
            </a:br>
            <a:br>
              <a:rPr lang="en-US" sz="2400" dirty="0">
                <a:solidFill>
                  <a:srgbClr val="FF0000"/>
                </a:solidFill>
                <a:effectLst>
                  <a:outerShdw blurRad="38100" dist="38100" dir="2700000" algn="tl">
                    <a:srgbClr val="000000">
                      <a:alpha val="43137"/>
                    </a:srgbClr>
                  </a:outerShdw>
                </a:effectLst>
              </a:rPr>
            </a:br>
            <a:br>
              <a:rPr lang="en-US" sz="2400" dirty="0">
                <a:solidFill>
                  <a:srgbClr val="FF0000"/>
                </a:solidFill>
                <a:effectLst>
                  <a:outerShdw blurRad="38100" dist="38100" dir="2700000" algn="tl">
                    <a:srgbClr val="000000">
                      <a:alpha val="43137"/>
                    </a:srgbClr>
                  </a:outerShdw>
                </a:effectLst>
              </a:rPr>
            </a:br>
            <a:endParaRPr lang="en-US" sz="2400" dirty="0">
              <a:solidFill>
                <a:srgbClr val="FF0000"/>
              </a:solidFill>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1718282" y="1219200"/>
            <a:ext cx="9148501" cy="5194852"/>
          </a:xfrm>
        </p:spPr>
        <p:txBody>
          <a:bodyPr>
            <a:normAutofit/>
          </a:bodyPr>
          <a:lstStyle/>
          <a:p>
            <a:r>
              <a:rPr lang="en-US" dirty="0"/>
              <a:t>The computer represents values using two voltage levels (usually 0v and +5v).</a:t>
            </a:r>
          </a:p>
          <a:p>
            <a:r>
              <a:rPr lang="en-US" dirty="0"/>
              <a:t>These two values, coincidentally, correspond to the two digits used by the binary numbering system.</a:t>
            </a:r>
          </a:p>
          <a:p>
            <a:r>
              <a:rPr lang="en-US" dirty="0"/>
              <a:t>Each digit in a binary number is called a BIT, 4 bits form a NIBBLE, 8 bits form a BYTE, two bytes form a WORD, and two words form a DOUBLE WORD (rarely used).</a:t>
            </a:r>
          </a:p>
          <a:p>
            <a:endParaRPr lang="en-US" dirty="0"/>
          </a:p>
          <a:p>
            <a:endParaRPr lang="en-US" dirty="0"/>
          </a:p>
          <a:p>
            <a:endParaRPr lang="en-US" dirty="0"/>
          </a:p>
          <a:p>
            <a:endParaRPr lang="en-US" dirty="0"/>
          </a:p>
          <a:p>
            <a:endParaRPr lang="en-US" dirty="0"/>
          </a:p>
          <a:p>
            <a:endParaRPr lang="en-US" dirty="0"/>
          </a:p>
          <a:p>
            <a:r>
              <a:rPr lang="en-US" dirty="0"/>
              <a:t>Counting binary numbers must be from right, Least Significant Bit (LSB) to left, Most Significant Bit (MSB).</a:t>
            </a:r>
          </a:p>
        </p:txBody>
      </p:sp>
      <p:pic>
        <p:nvPicPr>
          <p:cNvPr id="3" name="Picture 2">
            <a:extLst>
              <a:ext uri="{FF2B5EF4-FFF2-40B4-BE49-F238E27FC236}">
                <a16:creationId xmlns:a16="http://schemas.microsoft.com/office/drawing/2014/main" id="{F5F3D6CF-74A4-AD18-A766-F9AF18D6F10A}"/>
              </a:ext>
            </a:extLst>
          </p:cNvPr>
          <p:cNvPicPr/>
          <p:nvPr/>
        </p:nvPicPr>
        <p:blipFill>
          <a:blip r:embed="rId2" cstate="print"/>
          <a:srcRect/>
          <a:stretch>
            <a:fillRect/>
          </a:stretch>
        </p:blipFill>
        <p:spPr bwMode="auto">
          <a:xfrm>
            <a:off x="3506262" y="3306415"/>
            <a:ext cx="6248400" cy="2246243"/>
          </a:xfrm>
          <a:prstGeom prst="rect">
            <a:avLst/>
          </a:prstGeom>
          <a:noFill/>
          <a:ln w="9525">
            <a:noFill/>
            <a:miter lim="800000"/>
            <a:headEnd/>
            <a:tailEnd/>
          </a:ln>
        </p:spPr>
      </p:pic>
    </p:spTree>
    <p:extLst>
      <p:ext uri="{BB962C8B-B14F-4D97-AF65-F5344CB8AC3E}">
        <p14:creationId xmlns:p14="http://schemas.microsoft.com/office/powerpoint/2010/main" val="2240039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413482" y="219166"/>
            <a:ext cx="10433961" cy="562712"/>
          </a:xfrm>
        </p:spPr>
        <p:txBody>
          <a:bodyPr>
            <a:noAutofit/>
          </a:bodyPr>
          <a:lstStyle/>
          <a:p>
            <a:r>
              <a:rPr lang="en-US" sz="2400" dirty="0">
                <a:solidFill>
                  <a:srgbClr val="FF0000"/>
                </a:solidFill>
                <a:effectLst>
                  <a:outerShdw blurRad="38100" dist="38100" dir="2700000" algn="tl">
                    <a:srgbClr val="000000">
                      <a:alpha val="43137"/>
                    </a:srgbClr>
                  </a:outerShdw>
                </a:effectLst>
              </a:rPr>
              <a:t>Binary Number System Representation (B</a:t>
            </a:r>
            <a:r>
              <a:rPr lang="en-US" sz="2400" baseline="-25000" dirty="0">
                <a:solidFill>
                  <a:srgbClr val="FF0000"/>
                </a:solidFill>
                <a:effectLst>
                  <a:outerShdw blurRad="38100" dist="38100" dir="2700000" algn="tl">
                    <a:srgbClr val="000000">
                      <a:alpha val="43137"/>
                    </a:srgbClr>
                  </a:outerShdw>
                </a:effectLst>
              </a:rPr>
              <a:t>2</a:t>
            </a:r>
            <a:r>
              <a:rPr lang="en-US" sz="2400" dirty="0">
                <a:solidFill>
                  <a:srgbClr val="FF0000"/>
                </a:solidFill>
                <a:effectLst>
                  <a:outerShdw blurRad="38100" dist="38100" dir="2700000" algn="tl">
                    <a:srgbClr val="000000">
                      <a:alpha val="43137"/>
                    </a:srgbClr>
                  </a:outerShdw>
                </a:effectLst>
              </a:rPr>
              <a:t>)</a:t>
            </a:r>
            <a:br>
              <a:rPr lang="en-US" sz="2400" dirty="0">
                <a:solidFill>
                  <a:srgbClr val="FF0000"/>
                </a:solidFill>
                <a:effectLst>
                  <a:outerShdw blurRad="38100" dist="38100" dir="2700000" algn="tl">
                    <a:srgbClr val="000000">
                      <a:alpha val="43137"/>
                    </a:srgbClr>
                  </a:outerShdw>
                </a:effectLst>
              </a:rPr>
            </a:br>
            <a:br>
              <a:rPr lang="en-US" sz="2400" dirty="0">
                <a:solidFill>
                  <a:srgbClr val="FF0000"/>
                </a:solidFill>
                <a:effectLst>
                  <a:outerShdw blurRad="38100" dist="38100" dir="2700000" algn="tl">
                    <a:srgbClr val="000000">
                      <a:alpha val="43137"/>
                    </a:srgbClr>
                  </a:outerShdw>
                </a:effectLst>
              </a:rPr>
            </a:br>
            <a:br>
              <a:rPr lang="en-US" sz="2400" dirty="0">
                <a:solidFill>
                  <a:srgbClr val="FF0000"/>
                </a:solidFill>
                <a:effectLst>
                  <a:outerShdw blurRad="38100" dist="38100" dir="2700000" algn="tl">
                    <a:srgbClr val="000000">
                      <a:alpha val="43137"/>
                    </a:srgbClr>
                  </a:outerShdw>
                </a:effectLst>
              </a:rPr>
            </a:br>
            <a:endParaRPr lang="en-US" sz="2400" dirty="0">
              <a:solidFill>
                <a:srgbClr val="FF0000"/>
              </a:solidFill>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1718282" y="1219200"/>
            <a:ext cx="9148501" cy="5194852"/>
          </a:xfrm>
        </p:spPr>
        <p:txBody>
          <a:bodyPr>
            <a:normAutofit/>
          </a:bodyPr>
          <a:lstStyle/>
          <a:p>
            <a:r>
              <a:rPr lang="en-US" dirty="0"/>
              <a:t>1011110010</a:t>
            </a:r>
            <a:r>
              <a:rPr lang="en-US" baseline="-25000" dirty="0"/>
              <a:t>2  </a:t>
            </a:r>
            <a:r>
              <a:rPr lang="en-US" dirty="0"/>
              <a:t>is equivalent to 754</a:t>
            </a:r>
            <a:r>
              <a:rPr lang="en-US" baseline="-25000" dirty="0"/>
              <a:t>10</a:t>
            </a:r>
          </a:p>
          <a:p>
            <a:pPr marL="0" indent="0">
              <a:buNone/>
            </a:pPr>
            <a:r>
              <a:rPr lang="en-US" dirty="0"/>
              <a:t>		1x2</a:t>
            </a:r>
            <a:r>
              <a:rPr lang="en-US" baseline="30000" dirty="0"/>
              <a:t>9</a:t>
            </a:r>
            <a:r>
              <a:rPr lang="en-US" dirty="0"/>
              <a:t> + 0x2</a:t>
            </a:r>
            <a:r>
              <a:rPr lang="en-US" baseline="30000" dirty="0"/>
              <a:t>8</a:t>
            </a:r>
            <a:r>
              <a:rPr lang="en-US" dirty="0"/>
              <a:t> + 1x2</a:t>
            </a:r>
            <a:r>
              <a:rPr lang="en-US" baseline="30000" dirty="0"/>
              <a:t>7</a:t>
            </a:r>
            <a:r>
              <a:rPr lang="en-US" dirty="0"/>
              <a:t> + 1x2</a:t>
            </a:r>
            <a:r>
              <a:rPr lang="en-US" baseline="30000" dirty="0"/>
              <a:t>6</a:t>
            </a:r>
            <a:r>
              <a:rPr lang="en-US" dirty="0"/>
              <a:t> + 1x2</a:t>
            </a:r>
            <a:r>
              <a:rPr lang="en-US" baseline="30000" dirty="0"/>
              <a:t>5</a:t>
            </a:r>
            <a:r>
              <a:rPr lang="en-US" dirty="0"/>
              <a:t> + 1x2</a:t>
            </a:r>
            <a:r>
              <a:rPr lang="en-US" baseline="30000" dirty="0"/>
              <a:t>4</a:t>
            </a:r>
            <a:r>
              <a:rPr lang="en-US" dirty="0"/>
              <a:t> + 0x2</a:t>
            </a:r>
            <a:r>
              <a:rPr lang="en-US" baseline="30000" dirty="0"/>
              <a:t>3</a:t>
            </a:r>
            <a:r>
              <a:rPr lang="en-US" dirty="0"/>
              <a:t> + 0x2</a:t>
            </a:r>
            <a:r>
              <a:rPr lang="en-US" baseline="30000" dirty="0"/>
              <a:t>2</a:t>
            </a:r>
            <a:r>
              <a:rPr lang="en-US" dirty="0"/>
              <a:t> + 1x2</a:t>
            </a:r>
            <a:r>
              <a:rPr lang="en-US" baseline="30000" dirty="0"/>
              <a:t>1</a:t>
            </a:r>
            <a:r>
              <a:rPr lang="en-US" dirty="0"/>
              <a:t> + 0x2</a:t>
            </a:r>
            <a:r>
              <a:rPr lang="en-US" baseline="30000" dirty="0"/>
              <a:t>0</a:t>
            </a:r>
          </a:p>
          <a:p>
            <a:pPr marL="0" indent="0">
              <a:buNone/>
            </a:pPr>
            <a:r>
              <a:rPr lang="en-US" baseline="30000" dirty="0"/>
              <a:t>	</a:t>
            </a:r>
            <a:r>
              <a:rPr lang="en-US" dirty="0"/>
              <a:t>=	1x512 + 0x256 + 1x128 + 1x64 +1x32 + 1x16 + 0x8 + 0x4 +1x2 +0x1</a:t>
            </a:r>
          </a:p>
          <a:p>
            <a:pPr marL="0" indent="0">
              <a:buNone/>
            </a:pPr>
            <a:r>
              <a:rPr lang="en-US" baseline="30000" dirty="0"/>
              <a:t>	</a:t>
            </a:r>
            <a:r>
              <a:rPr lang="en-US" dirty="0"/>
              <a:t>=	512 + 0 + 128 + 64 + 32 + 16 + 0 + 0 + 2 + 0</a:t>
            </a:r>
          </a:p>
          <a:p>
            <a:pPr marL="0" indent="0">
              <a:buNone/>
            </a:pPr>
            <a:r>
              <a:rPr lang="en-US" baseline="30000" dirty="0"/>
              <a:t>	</a:t>
            </a:r>
            <a:r>
              <a:rPr lang="en-US" dirty="0"/>
              <a:t>=	754</a:t>
            </a:r>
          </a:p>
          <a:p>
            <a:pPr marL="0" indent="0">
              <a:buNone/>
            </a:pPr>
            <a:endParaRPr lang="en-US" baseline="30000" dirty="0"/>
          </a:p>
          <a:p>
            <a:pPr marL="0" indent="0">
              <a:buNone/>
            </a:pPr>
            <a:r>
              <a:rPr lang="en-US" b="1" dirty="0"/>
              <a:t>Hence:</a:t>
            </a:r>
          </a:p>
          <a:p>
            <a:r>
              <a:rPr lang="en-US" dirty="0"/>
              <a:t>The binary number 1011110010b equals to decimal value of 754 as can be seen above.</a:t>
            </a:r>
          </a:p>
          <a:p>
            <a:pPr marL="0" indent="0">
              <a:buNone/>
            </a:pPr>
            <a:endParaRPr lang="en-US" dirty="0"/>
          </a:p>
          <a:p>
            <a:r>
              <a:rPr lang="en-US" dirty="0"/>
              <a:t>There is a convention to add "b“ or “B” in the end of a binary number, this way we can determine that 1011110010b is a binary number with decimal value of 754. </a:t>
            </a:r>
          </a:p>
          <a:p>
            <a:pPr marL="0" indent="0">
              <a:buNone/>
            </a:pPr>
            <a:endParaRPr lang="en-US" dirty="0"/>
          </a:p>
        </p:txBody>
      </p:sp>
    </p:spTree>
    <p:extLst>
      <p:ext uri="{BB962C8B-B14F-4D97-AF65-F5344CB8AC3E}">
        <p14:creationId xmlns:p14="http://schemas.microsoft.com/office/powerpoint/2010/main" val="1809364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413482" y="219166"/>
            <a:ext cx="10433961" cy="562712"/>
          </a:xfrm>
        </p:spPr>
        <p:txBody>
          <a:bodyPr>
            <a:noAutofit/>
          </a:bodyPr>
          <a:lstStyle/>
          <a:p>
            <a:r>
              <a:rPr lang="en-US" sz="2400" dirty="0">
                <a:solidFill>
                  <a:srgbClr val="FF0000"/>
                </a:solidFill>
                <a:effectLst>
                  <a:outerShdw blurRad="38100" dist="38100" dir="2700000" algn="tl">
                    <a:srgbClr val="000000">
                      <a:alpha val="43137"/>
                    </a:srgbClr>
                  </a:outerShdw>
                </a:effectLst>
              </a:rPr>
              <a:t> Octal Number System Representation (B</a:t>
            </a:r>
            <a:r>
              <a:rPr lang="en-US" sz="2400" baseline="-25000" dirty="0">
                <a:solidFill>
                  <a:srgbClr val="FF0000"/>
                </a:solidFill>
                <a:effectLst>
                  <a:outerShdw blurRad="38100" dist="38100" dir="2700000" algn="tl">
                    <a:srgbClr val="000000">
                      <a:alpha val="43137"/>
                    </a:srgbClr>
                  </a:outerShdw>
                </a:effectLst>
              </a:rPr>
              <a:t>8</a:t>
            </a:r>
            <a:r>
              <a:rPr lang="en-US" sz="2400" dirty="0">
                <a:solidFill>
                  <a:srgbClr val="FF0000"/>
                </a:solidFill>
                <a:effectLst>
                  <a:outerShdw blurRad="38100" dist="38100" dir="2700000" algn="tl">
                    <a:srgbClr val="000000">
                      <a:alpha val="43137"/>
                    </a:srgbClr>
                  </a:outerShdw>
                </a:effectLst>
              </a:rPr>
              <a:t>)</a:t>
            </a:r>
            <a:br>
              <a:rPr lang="en-US" sz="2400" dirty="0">
                <a:solidFill>
                  <a:srgbClr val="FF0000"/>
                </a:solidFill>
                <a:effectLst>
                  <a:outerShdw blurRad="38100" dist="38100" dir="2700000" algn="tl">
                    <a:srgbClr val="000000">
                      <a:alpha val="43137"/>
                    </a:srgbClr>
                  </a:outerShdw>
                </a:effectLst>
              </a:rPr>
            </a:br>
            <a:endParaRPr lang="en-US" sz="2400" dirty="0">
              <a:solidFill>
                <a:srgbClr val="FF0000"/>
              </a:solidFill>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1718282" y="1219200"/>
            <a:ext cx="9148501" cy="5194852"/>
          </a:xfrm>
        </p:spPr>
        <p:txBody>
          <a:bodyPr>
            <a:normAutofit/>
          </a:bodyPr>
          <a:lstStyle/>
          <a:p>
            <a:r>
              <a:rPr lang="en-US" dirty="0"/>
              <a:t>Octal number system uses 8 values  (0, 1, 2, 3, 4, 5, 6, 7) to represent numbers with 0 having the least value and 7 having the greatest value. </a:t>
            </a:r>
          </a:p>
          <a:p>
            <a:endParaRPr lang="en-US" dirty="0"/>
          </a:p>
          <a:p>
            <a:r>
              <a:rPr lang="en-US" dirty="0"/>
              <a:t>Octal number system was used extensively in the early mainframe computer systems but has become less popular in </a:t>
            </a:r>
            <a:r>
              <a:rPr lang="en-US" dirty="0" err="1"/>
              <a:t>favour</a:t>
            </a:r>
            <a:r>
              <a:rPr lang="en-US" dirty="0"/>
              <a:t> of binary and hexadecimal. </a:t>
            </a:r>
          </a:p>
          <a:p>
            <a:endParaRPr lang="en-US" dirty="0"/>
          </a:p>
          <a:p>
            <a:pPr marL="0" indent="0">
              <a:buNone/>
            </a:pPr>
            <a:r>
              <a:rPr lang="en-US" b="1" dirty="0"/>
              <a:t>For example: </a:t>
            </a:r>
          </a:p>
          <a:p>
            <a:r>
              <a:rPr lang="en-US" dirty="0"/>
              <a:t>The figure, 77</a:t>
            </a:r>
            <a:r>
              <a:rPr lang="en-US" baseline="-25000" dirty="0"/>
              <a:t>8</a:t>
            </a:r>
            <a:r>
              <a:rPr lang="en-US" dirty="0"/>
              <a:t> has the first symbol, '7' on the right hand side carrying a multiplying factor of 8</a:t>
            </a:r>
            <a:r>
              <a:rPr lang="en-US" baseline="30000" dirty="0"/>
              <a:t>0 </a:t>
            </a:r>
            <a:r>
              <a:rPr lang="en-US" dirty="0"/>
              <a:t>and the second symbol, '7' from the left hand side carrying a multiplying factor of 8</a:t>
            </a:r>
            <a:r>
              <a:rPr lang="en-US" baseline="30000" dirty="0"/>
              <a:t>1</a:t>
            </a:r>
            <a:r>
              <a:rPr lang="en-US" dirty="0"/>
              <a:t>.</a:t>
            </a:r>
          </a:p>
          <a:p>
            <a:r>
              <a:rPr lang="en-US" dirty="0"/>
              <a:t> </a:t>
            </a:r>
          </a:p>
          <a:p>
            <a:r>
              <a:rPr lang="en-US" dirty="0"/>
              <a:t>This figures can then be expressed as:</a:t>
            </a:r>
          </a:p>
          <a:p>
            <a:endParaRPr lang="en-US" dirty="0"/>
          </a:p>
          <a:p>
            <a:r>
              <a:rPr lang="en-US" dirty="0"/>
              <a:t>	----------------------------------------77</a:t>
            </a:r>
            <a:r>
              <a:rPr lang="en-US" baseline="-25000" dirty="0"/>
              <a:t>8</a:t>
            </a:r>
            <a:r>
              <a:rPr lang="en-US" dirty="0"/>
              <a:t> = 7x8</a:t>
            </a:r>
            <a:r>
              <a:rPr lang="en-US" baseline="30000" dirty="0"/>
              <a:t>1</a:t>
            </a:r>
            <a:r>
              <a:rPr lang="en-US" dirty="0"/>
              <a:t> + 7x8</a:t>
            </a:r>
            <a:r>
              <a:rPr lang="en-US" baseline="30000" dirty="0"/>
              <a:t>0</a:t>
            </a:r>
            <a:r>
              <a:rPr lang="en-US" dirty="0"/>
              <a:t> = 63</a:t>
            </a:r>
            <a:r>
              <a:rPr lang="en-US" baseline="-25000" dirty="0"/>
              <a:t>10</a:t>
            </a:r>
            <a:r>
              <a:rPr lang="en-US" dirty="0"/>
              <a:t> </a:t>
            </a:r>
          </a:p>
          <a:p>
            <a:pPr marL="0" indent="0">
              <a:buNone/>
            </a:pPr>
            <a:endParaRPr lang="en-US" dirty="0"/>
          </a:p>
        </p:txBody>
      </p:sp>
    </p:spTree>
    <p:extLst>
      <p:ext uri="{BB962C8B-B14F-4D97-AF65-F5344CB8AC3E}">
        <p14:creationId xmlns:p14="http://schemas.microsoft.com/office/powerpoint/2010/main" val="273206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A38BF-20A8-3E52-946E-4C8595262336}"/>
              </a:ext>
            </a:extLst>
          </p:cNvPr>
          <p:cNvSpPr>
            <a:spLocks noGrp="1"/>
          </p:cNvSpPr>
          <p:nvPr>
            <p:ph type="title"/>
          </p:nvPr>
        </p:nvSpPr>
        <p:spPr>
          <a:xfrm>
            <a:off x="1413482" y="219166"/>
            <a:ext cx="10433961" cy="562712"/>
          </a:xfrm>
        </p:spPr>
        <p:txBody>
          <a:bodyPr>
            <a:noAutofit/>
          </a:bodyPr>
          <a:lstStyle/>
          <a:p>
            <a:r>
              <a:rPr lang="en-US" sz="2400" dirty="0">
                <a:solidFill>
                  <a:srgbClr val="FF0000"/>
                </a:solidFill>
                <a:effectLst>
                  <a:outerShdw blurRad="38100" dist="38100" dir="2700000" algn="tl">
                    <a:srgbClr val="000000">
                      <a:alpha val="43137"/>
                    </a:srgbClr>
                  </a:outerShdw>
                </a:effectLst>
              </a:rPr>
              <a:t> Octal Number System Representation (B</a:t>
            </a:r>
            <a:r>
              <a:rPr lang="en-US" sz="2400" baseline="-25000" dirty="0">
                <a:solidFill>
                  <a:srgbClr val="FF0000"/>
                </a:solidFill>
                <a:effectLst>
                  <a:outerShdw blurRad="38100" dist="38100" dir="2700000" algn="tl">
                    <a:srgbClr val="000000">
                      <a:alpha val="43137"/>
                    </a:srgbClr>
                  </a:outerShdw>
                </a:effectLst>
              </a:rPr>
              <a:t>8</a:t>
            </a:r>
            <a:r>
              <a:rPr lang="en-US" sz="2400" dirty="0">
                <a:solidFill>
                  <a:srgbClr val="FF0000"/>
                </a:solidFill>
                <a:effectLst>
                  <a:outerShdw blurRad="38100" dist="38100" dir="2700000" algn="tl">
                    <a:srgbClr val="000000">
                      <a:alpha val="43137"/>
                    </a:srgbClr>
                  </a:outerShdw>
                </a:effectLst>
              </a:rPr>
              <a:t>)</a:t>
            </a:r>
            <a:br>
              <a:rPr lang="en-US" sz="2400" dirty="0">
                <a:solidFill>
                  <a:srgbClr val="FF0000"/>
                </a:solidFill>
                <a:effectLst>
                  <a:outerShdw blurRad="38100" dist="38100" dir="2700000" algn="tl">
                    <a:srgbClr val="000000">
                      <a:alpha val="43137"/>
                    </a:srgbClr>
                  </a:outerShdw>
                </a:effectLst>
              </a:rPr>
            </a:br>
            <a:endParaRPr lang="en-US" sz="2400" dirty="0">
              <a:solidFill>
                <a:srgbClr val="FF0000"/>
              </a:solidFill>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C26F8A88-3842-5D21-DE79-AB989566CCBA}"/>
              </a:ext>
            </a:extLst>
          </p:cNvPr>
          <p:cNvSpPr>
            <a:spLocks noGrp="1"/>
          </p:cNvSpPr>
          <p:nvPr>
            <p:ph idx="1"/>
          </p:nvPr>
        </p:nvSpPr>
        <p:spPr>
          <a:xfrm>
            <a:off x="1718282" y="1219200"/>
            <a:ext cx="9148501" cy="5194852"/>
          </a:xfrm>
        </p:spPr>
        <p:txBody>
          <a:bodyPr>
            <a:normAutofit/>
          </a:bodyPr>
          <a:lstStyle/>
          <a:p>
            <a:pPr marL="0" indent="0">
              <a:buNone/>
            </a:pPr>
            <a:r>
              <a:rPr lang="en-US" sz="2000" b="1" dirty="0"/>
              <a:t>Another example of  octal number system is:</a:t>
            </a:r>
          </a:p>
          <a:p>
            <a:pPr marL="285750" indent="-285750">
              <a:buFont typeface="Arial" pitchFamily="34" charset="0"/>
              <a:buChar char="•"/>
            </a:pPr>
            <a:r>
              <a:rPr lang="en-US" sz="1800" dirty="0"/>
              <a:t>Using the positional value of each octal digit, we can easily convert octal integer numbers to decimal.</a:t>
            </a:r>
          </a:p>
          <a:p>
            <a:pPr marL="285750" indent="-285750">
              <a:buFont typeface="Arial" pitchFamily="34" charset="0"/>
              <a:buChar char="•"/>
            </a:pPr>
            <a:endParaRPr lang="en-US" sz="1800" dirty="0"/>
          </a:p>
          <a:p>
            <a:pPr marL="0" indent="0">
              <a:buNone/>
            </a:pPr>
            <a:r>
              <a:rPr lang="en-US" sz="1800" dirty="0"/>
              <a:t>	</a:t>
            </a:r>
            <a:r>
              <a:rPr lang="en-US" sz="1800" b="1" dirty="0"/>
              <a:t>E.g.:	 (171)</a:t>
            </a:r>
            <a:r>
              <a:rPr lang="en-US" sz="1800" b="1" baseline="-25000" dirty="0"/>
              <a:t>8</a:t>
            </a:r>
            <a:r>
              <a:rPr lang="en-US" sz="1800" b="1" dirty="0"/>
              <a:t> = 1 x 8</a:t>
            </a:r>
            <a:r>
              <a:rPr lang="en-US" sz="1800" b="1" baseline="30000" dirty="0"/>
              <a:t>2</a:t>
            </a:r>
            <a:r>
              <a:rPr lang="en-US" sz="1800" b="1" dirty="0"/>
              <a:t> + 7 x 8</a:t>
            </a:r>
            <a:r>
              <a:rPr lang="en-US" sz="1800" b="1" baseline="30000" dirty="0"/>
              <a:t>1</a:t>
            </a:r>
            <a:r>
              <a:rPr lang="en-US" sz="1800" b="1" dirty="0"/>
              <a:t> + 1 x 8</a:t>
            </a:r>
            <a:r>
              <a:rPr lang="en-US" sz="1800" b="1" baseline="30000" dirty="0"/>
              <a:t>0</a:t>
            </a:r>
            <a:r>
              <a:rPr lang="en-US" sz="1800" b="1" dirty="0"/>
              <a:t> </a:t>
            </a:r>
          </a:p>
          <a:p>
            <a:pPr marL="0" indent="0">
              <a:buNone/>
            </a:pPr>
            <a:r>
              <a:rPr lang="en-US" sz="1800" b="1" dirty="0"/>
              <a:t>	  	  = 64 + 56 + 1 = 121</a:t>
            </a:r>
          </a:p>
          <a:p>
            <a:pPr marL="0" indent="0">
              <a:buNone/>
            </a:pPr>
            <a:r>
              <a:rPr lang="en-US" sz="1800" b="1" dirty="0"/>
              <a:t>	  	  	 (171)</a:t>
            </a:r>
            <a:r>
              <a:rPr lang="en-US" sz="1800" b="1" baseline="30000" dirty="0"/>
              <a:t>8</a:t>
            </a:r>
            <a:r>
              <a:rPr lang="en-US" sz="1800" b="1" dirty="0"/>
              <a:t> = (121)</a:t>
            </a:r>
            <a:r>
              <a:rPr lang="en-US" sz="1800" b="1" baseline="-25000" dirty="0"/>
              <a:t>10</a:t>
            </a:r>
            <a:r>
              <a:rPr lang="en-US" sz="1800" b="1" dirty="0"/>
              <a:t> </a:t>
            </a:r>
          </a:p>
          <a:p>
            <a:pPr marL="342900" indent="-342900" algn="just">
              <a:buFont typeface="Wingdings" panose="05000000000000000000" pitchFamily="2" charset="2"/>
              <a:buChar char="§"/>
            </a:pPr>
            <a:r>
              <a:rPr lang="en-US" sz="2000" dirty="0"/>
              <a:t>The digits that belong to the octal number system can be easily converted to the binary system to give the table below: </a:t>
            </a:r>
          </a:p>
          <a:p>
            <a:pPr>
              <a:buFont typeface="Wingdings" panose="05000000000000000000" pitchFamily="2" charset="2"/>
              <a:buChar char="§"/>
            </a:pPr>
            <a:r>
              <a:rPr lang="en-US" dirty="0"/>
              <a:t>Octal (base 8) numbers must have "q or o" suffix, example: 77o or 77q.</a:t>
            </a:r>
          </a:p>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E76B072D-64AF-60E8-75DF-728DA46E2ACB}"/>
              </a:ext>
            </a:extLst>
          </p:cNvPr>
          <p:cNvPicPr>
            <a:picLocks noChangeAspect="1"/>
          </p:cNvPicPr>
          <p:nvPr/>
        </p:nvPicPr>
        <p:blipFill>
          <a:blip r:embed="rId2"/>
          <a:stretch>
            <a:fillRect/>
          </a:stretch>
        </p:blipFill>
        <p:spPr>
          <a:xfrm>
            <a:off x="2477770" y="5077151"/>
            <a:ext cx="7629524" cy="1123298"/>
          </a:xfrm>
          <a:prstGeom prst="rect">
            <a:avLst/>
          </a:prstGeom>
        </p:spPr>
      </p:pic>
    </p:spTree>
    <p:extLst>
      <p:ext uri="{BB962C8B-B14F-4D97-AF65-F5344CB8AC3E}">
        <p14:creationId xmlns:p14="http://schemas.microsoft.com/office/powerpoint/2010/main" val="2504976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1626</TotalTime>
  <Words>2404</Words>
  <Application>Microsoft Office PowerPoint</Application>
  <PresentationFormat>Widescreen</PresentationFormat>
  <Paragraphs>277</Paragraphs>
  <Slides>19</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Algerian</vt:lpstr>
      <vt:lpstr>Arial</vt:lpstr>
      <vt:lpstr>Calibri</vt:lpstr>
      <vt:lpstr>Calibri Light</vt:lpstr>
      <vt:lpstr>Century Gothic</vt:lpstr>
      <vt:lpstr>Chiller</vt:lpstr>
      <vt:lpstr>Wingdings</vt:lpstr>
      <vt:lpstr>Wingdings 3</vt:lpstr>
      <vt:lpstr>Office Theme</vt:lpstr>
      <vt:lpstr>Wisp</vt:lpstr>
      <vt:lpstr>COSC 323</vt:lpstr>
      <vt:lpstr>Data Representation &amp; Numbering Systems   </vt:lpstr>
      <vt:lpstr>Data Representation &amp; Numbering Systems   </vt:lpstr>
      <vt:lpstr>Numbering Systems   </vt:lpstr>
      <vt:lpstr>Decimal Number System Representation (B10)   </vt:lpstr>
      <vt:lpstr>Binary Number System Representation (B2)   </vt:lpstr>
      <vt:lpstr>Binary Number System Representation (B2)   </vt:lpstr>
      <vt:lpstr> Octal Number System Representation (B8) </vt:lpstr>
      <vt:lpstr> Octal Number System Representation (B8) </vt:lpstr>
      <vt:lpstr> Hexadecimal Number System Representation (B16) </vt:lpstr>
      <vt:lpstr> Converting from Decimal System to Other Number System </vt:lpstr>
      <vt:lpstr> Converting from Decimal System to Other Number Systems </vt:lpstr>
      <vt:lpstr> Converting from Other Number Systems to Decimal System </vt:lpstr>
      <vt:lpstr> Conversion from a Binary to Octal Number and Vice Versa</vt:lpstr>
      <vt:lpstr> Conversion from a Binary to Hexadecimal Number and Vice Versa</vt:lpstr>
      <vt:lpstr> Conversion from an Octal to Hexadecimal Number and Vice Versa</vt:lpstr>
      <vt:lpstr> Conversion from an Octal to Hexadecimal Number and Vice Versa</vt:lpstr>
      <vt:lpstr> Counting from 0 to 16 In Binary Prefix Notations  </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COSC 323</dc:title>
  <dc:creator>hp</dc:creator>
  <cp:lastModifiedBy>hp</cp:lastModifiedBy>
  <cp:revision>8</cp:revision>
  <dcterms:created xsi:type="dcterms:W3CDTF">2022-09-15T21:45:10Z</dcterms:created>
  <dcterms:modified xsi:type="dcterms:W3CDTF">2023-10-24T16:17:22Z</dcterms:modified>
</cp:coreProperties>
</file>