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7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3" r:id="rId13"/>
    <p:sldId id="264" r:id="rId14"/>
    <p:sldId id="277" r:id="rId15"/>
    <p:sldId id="287" r:id="rId16"/>
    <p:sldId id="278" r:id="rId17"/>
    <p:sldId id="279" r:id="rId18"/>
    <p:sldId id="280" r:id="rId19"/>
    <p:sldId id="281" r:id="rId20"/>
    <p:sldId id="282" r:id="rId21"/>
    <p:sldId id="274" r:id="rId22"/>
    <p:sldId id="275" r:id="rId23"/>
    <p:sldId id="283" r:id="rId24"/>
    <p:sldId id="284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383C-2FDC-183B-7DFC-33F76EF8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6BB7-6DC1-A946-B06E-232E48A6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281C-D829-C086-32C8-74702A79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684F-E194-AD9F-30BD-3B3A46D4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ECED-891B-BCA7-4254-75E8270B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A734-4B24-2FDC-0EDE-844CCFAA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9C50-9350-0940-E76B-36A8C7F8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8933-8549-69E9-542D-65C9B5B0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BA10-68EB-7D1C-BAAD-2068686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EEF8-6A0A-FCE1-AB14-CFAEEE1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A3D99-1FDF-6FA1-3D0D-661B24A82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F219B-BC13-74F9-7708-325FD716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5B87-DC40-4DE3-CCFF-E29EF36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4F99-BE3D-1F6E-1624-5D308F19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AA6F-A152-0B4E-3ACA-9710D328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8C53-573F-E419-41E2-1302A5BF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341C-362F-9E0F-46D0-F2D7BDFD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F326-B1EC-3489-8881-1185A15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3377-6794-4D66-538A-CD98D99F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503F-193C-32AB-28C4-E2691132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1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9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8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8A7D-1629-14C8-F7DA-8520E8D5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F8F7-73A3-7388-9810-3AF1C024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8562-FCE5-3229-6DC0-C3480B87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A10D-3E19-B30E-A20D-D7D17551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2D52-5805-AD94-C191-4807925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F63F-4B56-AF47-4520-E77E0527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2240-7013-CE70-D9B5-8B3AE055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3386F-1BA4-5287-72A3-46530686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4291F-7EFD-54C1-2F41-6ECC91B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71A8F-5084-D5F7-2DE3-947492DE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D435-C549-CC7B-64A2-26235B2F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5CEA-16E0-FB4F-48E8-236A64C2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1119-9C53-45A0-6968-6E447FAE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BA73-41BE-64F7-47E7-2AB4D4612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A84D2-D533-7045-82F7-EC8231DC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D1A94-DF91-81DC-024A-AD4CDBF1A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74B1F-DC6A-8754-CA02-F7EB420B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F134B-9D3B-FFCF-74F6-73B715D9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CC95-1DAB-5E4C-4B0F-A47DDEBF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D1D5-C55E-5464-2289-A933986E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74F5-2FA1-5734-A1AD-90E1507D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74562-CAE3-CCB0-DAC0-6E77EC0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9FAB7-7D2B-BF11-96F2-C8CABE2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6487F-ED54-ECA4-6898-EC262BE5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82B25-DC99-DF01-2534-601678E1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0BC55-7866-8BA3-C9CE-8068A96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F881-E52E-5F91-8D35-0C8B32A4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69D0-B774-3408-6F1F-8A79E77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86CA-DB24-4F9E-2159-B36F7697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EA53A-20F8-A025-0C0C-6E7C1472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5215-AAE7-9A33-6AC9-1C2DE178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04BA-37FB-6201-C1E1-06857896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BEC9-5A03-955F-8534-9EFCE862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74D28-5C41-38B4-5590-3ADB8B13D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CB801-32EB-5E5A-C384-D2D158387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441B-DB85-5B87-5506-7882645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0428-66A5-8792-2119-266DC885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3FA4-535E-5E07-A987-FA1EC1C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D1D90-91A1-945D-61EB-A96B561F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2619-61B6-A536-3A75-3B825784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7C21-7611-CAC2-ECBD-924A0B5BA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148B-C978-4F50-9F1E-EC25A018528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D055-94F0-4A17-F054-862BF0781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2BD1-41FE-6F4B-A097-C53DBA2C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2A30-FFE6-42A1-8DE0-155673DB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D06E-BFEF-4AD9-A225-2379CEF2A7C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4179-ED14-4F9A-BE22-6CF3D383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E08E-7BAD-2A42-C20E-9EE6001B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887"/>
            <a:ext cx="9144000" cy="1070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COSC 323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3400C-11E4-9C2A-3A8A-5031F9BA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0606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Chiller" panose="04020404031007020602" pitchFamily="82" charset="0"/>
              </a:rPr>
              <a:t>PROGRAMMING IN INTEL 8086 ASSEMBLY LANGUAGE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4125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1953" y="806824"/>
            <a:ext cx="966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Data Transfer using MOV instruction also known as register addressing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3165" y="0"/>
            <a:ext cx="412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Cont’d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398059"/>
            <a:ext cx="101928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is used to transfer 8 and 16-bit data to and from registers.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153" y="2315233"/>
            <a:ext cx="1197684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For example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If COUNT is the label of a memory location the following are possible assembly-language instructions: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MOV AX, BX		;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register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move contents of BX to AX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	MOV AX, COUNT	;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direct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move contents of the address labeled COUNT to AX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				   (where COUNT is a variable, e.g. COUNT = 10)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MOV CX, 0F0H	;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immediate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load CX with the value 240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MOV BX, [0F0H]	;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memory indirect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load BX with the value at address 240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MOV [BX], AL		;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register indirect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move contents of AL to memory location in 					BX</a:t>
            </a:r>
          </a:p>
        </p:txBody>
      </p:sp>
    </p:spTree>
    <p:extLst>
      <p:ext uri="{BB962C8B-B14F-4D97-AF65-F5344CB8AC3E}">
        <p14:creationId xmlns:p14="http://schemas.microsoft.com/office/powerpoint/2010/main" val="205051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3107" y="0"/>
            <a:ext cx="617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Using Arithmetic &amp; Logic Instructions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56" y="1069991"/>
            <a:ext cx="904987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First Group: 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CMP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XOR.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These types of operands are supported thus:</a:t>
            </a: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REG, Memory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Memory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REG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REG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Memory, Immediate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REG, Immediate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AX, BX, CX, DX, AH, AL, BL, BH, CH, CL, DH, DL, DI, SI, BP, SP.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956" y="4355973"/>
            <a:ext cx="583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Second group: MUL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IMUL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DIV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012" y="4817638"/>
            <a:ext cx="99553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This types of operands are supported thus:</a:t>
            </a:r>
          </a:p>
          <a:p>
            <a:pPr marL="12573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			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AX, BX, CX, DX, AH, AL, BL, BH, CH, CL, DH, DL, DI, SI, BP, SP.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44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235" y="1199073"/>
            <a:ext cx="971537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Third group: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NEG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These types of operand are supported:		</a:t>
            </a: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AX, BX, CX, DX, AH, AL, BL, BH, CH, CL, DH, DL, DI, SI, BP, SP.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Reverse each bit of operand.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Make operand negative (two's complement). Actually it reverses each bit of operand and then adds 1 to it. For example. 5 will become -5 and 2 will become -2.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3107" y="0"/>
            <a:ext cx="617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Using Arithmetic &amp; Logic Instructions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5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941" y="1166843"/>
            <a:ext cx="11255188" cy="519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Example of using arithmetic and logic instructions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ADD BX, 4 		; increment BX by 4			  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SUB AL, 1		; subtract 1 from AL				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INC BX		; increment BX by one value	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CMP AX, MAX	; compare (subtract and set flags but without storing result)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AND AL, 0FH		;mask in LS 4 bits of 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SHR AX, 2		; divide AX by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(i.e.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if AX = 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Answer is 2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SHL AX, 3		; Multiply AX by 8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(i.e.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if AX = 8 , answer is 64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OR CX, 8000H	; set MS bit of CX</a:t>
            </a:r>
          </a:p>
          <a:p>
            <a:pPr marL="914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XOR AX, AX		; clear AX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3107" y="0"/>
            <a:ext cx="617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Using Arithmetic &amp; Logic Instructions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58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76" y="641483"/>
            <a:ext cx="120844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add,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mul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div and sub instructions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8086 provides a variety of arithmetic instructions.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 carry out arithmetic such as addition or subtraction,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appropriate instruction must be used.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 ax, 5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load 5 into ax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add ax, 3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add 3 to the contents of ax, ax now contains 8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ax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add 1 to ax, ax now contains 9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(Only Operand)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ax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subtract 1 from ax, ax now contains  8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(only operand)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sub ax, 6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subtract 6 from ax, ax now contains 2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Note 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instructions take only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one operand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imul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for sign value)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div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idiv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for sign value) also take only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one operand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11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9108"/>
            <a:ext cx="12192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 make programming easier there are some common functions that can be included in the program. To use any of the functions in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emu8086.inc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the following line must be included in the beginning of the source file:</a:t>
            </a:r>
            <a:b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include 'emu8086.inc' 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2805" y="0"/>
            <a:ext cx="10246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SOME COMMON FUNCTIONS (Emu8086 Macro functions)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75" y="2862914"/>
            <a:ext cx="116989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PUTC char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macro with 1 parameter; prints out an ASCII char at current cursor position.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GOTOXY col, row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macro with 2 parameters; sets cursor position.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PRINT string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macro with 1 parameter; prints out a string.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PRINTN string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macro with 1 parameter; prints out a string. The same as PRINT but automatically adds "carriage return" at the end of the string.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CURSOROFF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turns off the text cursor.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CURSORON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turns on the text cursor.</a:t>
            </a:r>
          </a:p>
        </p:txBody>
      </p:sp>
    </p:spTree>
    <p:extLst>
      <p:ext uri="{BB962C8B-B14F-4D97-AF65-F5344CB8AC3E}">
        <p14:creationId xmlns:p14="http://schemas.microsoft.com/office/powerpoint/2010/main" val="26183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2805" y="717701"/>
            <a:ext cx="783963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emu8086.inc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   100h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'Hello World!'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GOTOXY 5,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PUTC 65           ; 65 - is an ASCII code for 'A'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PUTC 'B'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               ; return to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              ; directive to stop the compiler.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2805" y="0"/>
            <a:ext cx="10246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SOME COMMON FUNCTIONS (Emu8086 Macro functions)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9" y="5888347"/>
            <a:ext cx="11781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When compiler process the source code it searches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emu8086.inc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file for declarations of the macros and replaces the macro names with real code.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046" y="1061281"/>
            <a:ext cx="1180651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Emu8086.inc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also defines the following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procedures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PRINT_STRING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to print a null terminated string at current cursor position,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-	To use it declare: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DEFINE_PRINT_STRING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SI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PTHIS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to print a null terminated string at current cursor position (just as PRINT_STRING),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8987" y="1344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Emu8086 procedure 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046" y="4535959"/>
            <a:ext cx="102735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For example: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CALL PTHIS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'Hello World!', 0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  -	To use it declare: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DEFINE_PTHIS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</a:p>
        </p:txBody>
      </p:sp>
    </p:spTree>
    <p:extLst>
      <p:ext uri="{BB962C8B-B14F-4D97-AF65-F5344CB8AC3E}">
        <p14:creationId xmlns:p14="http://schemas.microsoft.com/office/powerpoint/2010/main" val="208821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130" y="726141"/>
            <a:ext cx="11685494" cy="627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GET_STRING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to get a null terminated string from a user DI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-	To use it declare: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DEFINE_GET_STRING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CLEAR_SCREEN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to clear the screen, (done by scrolling entire screen window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-	To use it declare: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DEFINE_CLEAR_SCREEN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SCAN_NUM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that gets the multi-digit SIGNED number from the keyboard, and stores the result in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CX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register.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-	To use it declare: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DEFINE_SCAN_NUM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PRINT_NUM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that prints a signed number in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AX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register. To use it declare: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DEFINE_PRINT_NUM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and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DEFINE_PRINT_NUM_UNS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PRINT_NUM_UNS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procedure that prints out an unsigned number in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AX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register.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-	To use it declare: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DEFINE_PRINT_NUM_UNS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before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directive.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8987" y="1344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Emu8086 procedure functions Cont’d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74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16" y="0"/>
            <a:ext cx="1147034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'emu8086.inc'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   100h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    SI, msg1    		 ; ask for the number (LEA is Load Effective Address)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		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scan_num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		  ; get number in CX.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   AX, CX       		  ; copy the number to 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pthis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 13, 10, 'You have entered: ',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		   ; print number in 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                		   ; return to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msg1   DB  'Enter the number: ',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DEFINE_SCAN_NUM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DEFINE_PRINT_NUM_UNS 	 ; required for PRINT_NUM.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               		  ; directive to stop the compiler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8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426" y="377446"/>
            <a:ext cx="115691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Intel 8086 CPU has 14 internal registers, each one of 16 bits (2bytes).</a:t>
            </a:r>
          </a:p>
          <a:p>
            <a:pPr marL="5715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full name of the fourteen registers are: 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AX 		Accumulator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BX 		Base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CX 		Counting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DX		Data register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DS 		Data segment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ES 		Extra segment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SS		Stack segment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CS 		Code segment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BP 		Base pointers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SI 		Source index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DI 		Destination index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SP 		Stack pointer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IP 		Next instruction pointer register</a:t>
            </a:r>
          </a:p>
          <a:p>
            <a:pPr marL="1257300" lvl="2" indent="-342900">
              <a:buSzPts val="1000"/>
              <a:buFont typeface="Wingdings" panose="05000000000000000000" pitchFamily="2" charset="2"/>
              <a:buChar char="Ø"/>
              <a:tabLst>
                <a:tab pos="5143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Flags register in the ALU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8849" y="0"/>
            <a:ext cx="521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Intel 8086 CPU Registers Cont’d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41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8361" y="0"/>
            <a:ext cx="611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How to define and use Variables in Intel 8086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221" y="692115"/>
            <a:ext cx="1179307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Variable is a memory location.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For a programmer it is much easier to have some value kept in a variable named "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var1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Emu 8086 compiler supports two types of variables: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BYTE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WORD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E. g.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221" y="2749567"/>
            <a:ext cx="121007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Syntax for a variable declaration: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value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value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stays for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efine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yte.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stays for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efine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ord.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can be any letter or digit combination, though it should start with a letter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can be any numeric value in any supported numbering system (hexadecimal, binary, or decimal), or 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?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" symbol for variables that are not initialized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6846" y="0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Variable Cont’d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406" y="198842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100h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AL, var1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BX, var2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    ; stops the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var1 DB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var2 DW 1234h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06" y="1024988"/>
            <a:ext cx="781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Programming Example of how to use Intel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022" y="6219520"/>
            <a:ext cx="116552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DW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can be used instead of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if it's required to keep values larger than 255, or smaller than -128.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706" y="5757855"/>
            <a:ext cx="168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that:</a:t>
            </a:r>
          </a:p>
        </p:txBody>
      </p:sp>
    </p:spTree>
    <p:extLst>
      <p:ext uri="{BB962C8B-B14F-4D97-AF65-F5344CB8AC3E}">
        <p14:creationId xmlns:p14="http://schemas.microsoft.com/office/powerpoint/2010/main" val="42247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22" y="835950"/>
            <a:ext cx="11887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Getting the Address of a Variable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645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(Load Effective Address) instruction and alternative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OFFSET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operator. </a:t>
            </a:r>
          </a:p>
          <a:p>
            <a:pPr marL="80645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645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OFFSET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used to get the offset address of the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that: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 is more powerful because it also allows the programmer to get the address of indexed variables.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6846" y="0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Variable Cont’d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4340" y="36327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These lines do the same thing: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	LEA BX, VAR1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	MOV BX, OFFSET VAR1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Both examples have the same functionality.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6378836"/>
            <a:ext cx="11779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Please Note that only these registers can be used inside square brackets (as memory pointers):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BX, SI, DI, BP. </a:t>
            </a:r>
          </a:p>
        </p:txBody>
      </p:sp>
    </p:spTree>
    <p:extLst>
      <p:ext uri="{BB962C8B-B14F-4D97-AF65-F5344CB8AC3E}">
        <p14:creationId xmlns:p14="http://schemas.microsoft.com/office/powerpoint/2010/main" val="342712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0917"/>
            <a:ext cx="5446059" cy="551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1" y="1290917"/>
            <a:ext cx="5741894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6846" y="0"/>
            <a:ext cx="34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Variable Cont’d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354" y="887506"/>
            <a:ext cx="289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1: Using LEA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3129" y="860030"/>
            <a:ext cx="32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2: Using OFFSET</a:t>
            </a:r>
          </a:p>
        </p:txBody>
      </p:sp>
    </p:spTree>
    <p:extLst>
      <p:ext uri="{BB962C8B-B14F-4D97-AF65-F5344CB8AC3E}">
        <p14:creationId xmlns:p14="http://schemas.microsoft.com/office/powerpoint/2010/main" val="76403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92D7C-924E-450C-9E9D-DFAF75418016}"/>
              </a:ext>
            </a:extLst>
          </p:cNvPr>
          <p:cNvSpPr txBox="1"/>
          <p:nvPr/>
        </p:nvSpPr>
        <p:spPr>
          <a:xfrm>
            <a:off x="885824" y="366623"/>
            <a:ext cx="896302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demonstrate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print_string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'emu8086.inc'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   100h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    SI, msg1       ; set up pointer (SI) to msg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; to ask for the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; print message that SI points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    DI, buffer     ; set up pointer (DI) to input buffer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   DX,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; set size of buffer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; get name &amp; put in buffer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    SI,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; point at CR/LF / Hello message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; print message that SI points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                   ; return to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msg1   DB "Enter your name: ", 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DB 13,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DB "Hello, 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DB 20 DUP (0)  ; input buffer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$-buffer    ; calculates size of buffer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DEFINE_GET_STRING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                  ; directive to stop the compiler.</a:t>
            </a:r>
          </a:p>
        </p:txBody>
      </p:sp>
    </p:spTree>
    <p:extLst>
      <p:ext uri="{BB962C8B-B14F-4D97-AF65-F5344CB8AC3E}">
        <p14:creationId xmlns:p14="http://schemas.microsoft.com/office/powerpoint/2010/main" val="194322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378FF-A2D8-44C8-B163-DBEE38F02C56}"/>
              </a:ext>
            </a:extLst>
          </p:cNvPr>
          <p:cNvSpPr txBox="1"/>
          <p:nvPr/>
        </p:nvSpPr>
        <p:spPr>
          <a:xfrm>
            <a:off x="1990725" y="75575"/>
            <a:ext cx="715327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demonstrate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scan_num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print_num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pthis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'emu8086.inc'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   100h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    SI, msg1       ; ask for the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scan_num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; get number in CX.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   AX, CX         ; copy the number to 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print the following string: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pthis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 13, 10, 'You have entered: ',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print_num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; print number in 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                   ; return to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msg1   DB  'Enter the number: ',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macros to define procs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DEFINE_SCAN_NUM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DEFINE_PRINT_NUM_UNS  ; required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print_num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DEFINE_PTHIS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                  ; directive to stop the compiler.</a:t>
            </a:r>
          </a:p>
        </p:txBody>
      </p:sp>
    </p:spTree>
    <p:extLst>
      <p:ext uri="{BB962C8B-B14F-4D97-AF65-F5344CB8AC3E}">
        <p14:creationId xmlns:p14="http://schemas.microsoft.com/office/powerpoint/2010/main" val="2730471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DCA16-B498-E2E4-ED10-9E519FF910BD}"/>
              </a:ext>
            </a:extLst>
          </p:cNvPr>
          <p:cNvSpPr txBox="1"/>
          <p:nvPr/>
        </p:nvSpPr>
        <p:spPr>
          <a:xfrm>
            <a:off x="4678017" y="2663687"/>
            <a:ext cx="2009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5149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53036" y="2043953"/>
          <a:ext cx="9816352" cy="2877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Register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Special purpose or Functions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AX </a:t>
                      </a:r>
                      <a:r>
                        <a:rPr lang="en-US" sz="1800" dirty="0">
                          <a:effectLst/>
                        </a:rPr>
                        <a:t>(AH &amp; AL)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BX </a:t>
                      </a:r>
                      <a:r>
                        <a:rPr lang="en-US" sz="1800" dirty="0">
                          <a:effectLst/>
                        </a:rPr>
                        <a:t>(BH &amp; BL)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CX </a:t>
                      </a:r>
                      <a:r>
                        <a:rPr lang="en-US" sz="1800" dirty="0">
                          <a:effectLst/>
                        </a:rPr>
                        <a:t>(CH &amp; CL)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DX </a:t>
                      </a:r>
                      <a:r>
                        <a:rPr lang="en-US" sz="1800" dirty="0">
                          <a:effectLst/>
                        </a:rPr>
                        <a:t>(DH &amp; DL)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Accumulator Reg.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 address Reg.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Count register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Data register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Arithmetic operations (ADD,</a:t>
                      </a:r>
                      <a:r>
                        <a:rPr lang="en-US" sz="2400" baseline="0" dirty="0">
                          <a:effectLst/>
                        </a:rPr>
                        <a:t> SUB, DIV &amp; MUL)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Index register for MOVE, Memory,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DIV and MUL operations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 ASCII string operations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Port address for IN and OUT operations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78849" y="0"/>
            <a:ext cx="521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Intel 8086 CPU Registers Cont’d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23256"/>
            <a:ext cx="711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4 General Purpose Registers and their functions</a:t>
            </a:r>
          </a:p>
        </p:txBody>
      </p:sp>
    </p:spTree>
    <p:extLst>
      <p:ext uri="{BB962C8B-B14F-4D97-AF65-F5344CB8AC3E}">
        <p14:creationId xmlns:p14="http://schemas.microsoft.com/office/powerpoint/2010/main" val="318074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7812" y="13447"/>
            <a:ext cx="10018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Knowing the syntax in Intel 8086 assembly language and memory Access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93580"/>
            <a:ext cx="12192000" cy="602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99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Some of the following are important syntax to note when writing Intel assembly language:</a:t>
            </a:r>
          </a:p>
          <a:p>
            <a:pPr marL="17399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order of the operands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destinatio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source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Semicolons (;) begin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Anything that follows semi-colon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is ignored by the assembler.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suffix ’H’ is used to indicate a hexadecimal constant, if the constant begins with a letter it must be prefixed with a zero to distinguish it from a label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suffix ’B’ indicates a binary constant or D is Decimal 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suffix ’Q’ or ‘O’ indicates a Octal 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Square brackets indicate indirect addressing or direct addressing to memory (with a constant)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These four registers can be used to access memory: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BX, SI, DI, BP.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Combining them inside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[ 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symbols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size of the transfer (byte or word) is determined by the size of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register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comma (,) is used to separate the two operands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ASCII characters are always in quote (e.g. letter A should be ‘A’).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Instructions or mnemonic codes can be written either in uppercase letter or lowercase letter. MOV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5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687" y="274290"/>
            <a:ext cx="1143662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Common Intel 8086 Instructions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takes two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operands,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representing the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destination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where data is to be placed and the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source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of that data.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17145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General Form of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MOV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Instruction in Intel 8086 is: </a:t>
            </a:r>
          </a:p>
          <a:p>
            <a:pPr marL="9144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destination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source e.g. MOV AX, 8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9144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5143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Where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Destination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must be either a register or memory location and </a:t>
            </a:r>
          </a:p>
          <a:p>
            <a:pPr marL="5143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Source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may be a constant, another register or a memory location.</a:t>
            </a:r>
          </a:p>
          <a:p>
            <a:pPr marL="17145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 8086 assembly language, the source and destination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cannot both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be memory locations in the same instruction.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copies a number in a register or in a memory location (a variable) i.e. it assigns a value to a register or variable. The following illustrates the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Copies the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second operand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(source) to the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first operand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(destination).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source operand can be an immediate value, general-purpose register or memory location.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destination register can be a general-purpose register, or memory location.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Both operands must be the same size, OR the source operand must smaller than the destination which can be a byte or a word. </a:t>
            </a:r>
          </a:p>
        </p:txBody>
      </p:sp>
    </p:spTree>
    <p:extLst>
      <p:ext uri="{BB962C8B-B14F-4D97-AF65-F5344CB8AC3E}">
        <p14:creationId xmlns:p14="http://schemas.microsoft.com/office/powerpoint/2010/main" val="315533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1365" y="1223682"/>
          <a:ext cx="11927541" cy="5213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7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1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These types of operands are supported</a:t>
                      </a:r>
                      <a:r>
                        <a:rPr lang="en-US" sz="2400" b="1" baseline="0" dirty="0">
                          <a:effectLst/>
                        </a:rPr>
                        <a:t> by MOV Instruction</a:t>
                      </a:r>
                      <a:endParaRPr lang="en-US" sz="24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MOV REG, memory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memory, REG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REG, REG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memory, immediate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REG, immediate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REG: AX, BX, CX, DX, AH, AL, BL, BH, CH, CL, DH, DL, DI, SI, BP, SP.</a:t>
                      </a:r>
                      <a:br>
                        <a:rPr lang="en-US" sz="2200" dirty="0">
                          <a:effectLst/>
                        </a:rPr>
                      </a:b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memory: [BX], [BX+SI+7], variable, etc... 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bx,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Mov ax, [bx]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immediate: 5, -24, 3Fh, 10001101b, etc...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793165" y="0"/>
            <a:ext cx="412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Cont’d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226F4-004D-4FD8-AECE-7C352B14B383}"/>
              </a:ext>
            </a:extLst>
          </p:cNvPr>
          <p:cNvSpPr txBox="1"/>
          <p:nvPr/>
        </p:nvSpPr>
        <p:spPr>
          <a:xfrm>
            <a:off x="9829800" y="1777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85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4470" y="759163"/>
          <a:ext cx="11914094" cy="4442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For segment registers only these types of MOV are supported: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MOV SREG, memory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memory, SREG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REG, SREG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MOV SREG, REG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SREG: DS, ES, SS, and only as second operand: CS.</a:t>
                      </a:r>
                      <a:br>
                        <a:rPr lang="en-US" sz="2200" dirty="0">
                          <a:effectLst/>
                        </a:rPr>
                      </a:b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REG: AX, BX, CX, DX, AH, AL, BL, BH, CH, CL, DH, DL, DI, SI, BP, SP.</a:t>
                      </a:r>
                      <a:br>
                        <a:rPr lang="en-US" sz="2200" dirty="0">
                          <a:effectLst/>
                        </a:rPr>
                      </a:b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memory: [BX], [BX+SI+7], variable, etc...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793165" y="0"/>
            <a:ext cx="412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Cont’d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048" y="1274367"/>
            <a:ext cx="9009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 instruction Examples with the comment statement after (;).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 bx, 4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copy number 4 into register bx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 ax, bx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copy contents of bx into register ax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 cx, ax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; copy contents of ax into register cx</a:t>
            </a:r>
          </a:p>
        </p:txBody>
      </p:sp>
      <p:sp>
        <p:nvSpPr>
          <p:cNvPr id="3" name="Rectangle 2"/>
          <p:cNvSpPr/>
          <p:nvPr/>
        </p:nvSpPr>
        <p:spPr>
          <a:xfrm>
            <a:off x="3793165" y="0"/>
            <a:ext cx="412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Cont’d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016" y="4652246"/>
            <a:ext cx="10479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cannot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be used to set the value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registers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16" y="3536140"/>
            <a:ext cx="7106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Note that a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missing comma is a common syntax error.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3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438835" y="5413516"/>
            <a:ext cx="8358112" cy="1444483"/>
            <a:chOff x="1650" y="13170"/>
            <a:chExt cx="5610" cy="1530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50" y="13170"/>
              <a:ext cx="5610" cy="1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2200" y="13510"/>
              <a:ext cx="2120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0000 0000 0100 0001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40" y="13760"/>
              <a:ext cx="61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bit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0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20" y="13740"/>
              <a:ext cx="61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bit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15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0" y="13490"/>
              <a:ext cx="61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bx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10800000">
              <a:off x="4410" y="13622"/>
              <a:ext cx="1190" cy="218"/>
            </a:xfrm>
            <a:prstGeom prst="rightArrow">
              <a:avLst>
                <a:gd name="adj1" fmla="val 50000"/>
                <a:gd name="adj2" fmla="val 270455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705" y="13273"/>
              <a:ext cx="81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65D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5900" y="13430"/>
              <a:ext cx="1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mov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bx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+mn-cs"/>
                </a:rPr>
                <a:t>, 65D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850" y="14300"/>
              <a:ext cx="490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The effect of executing 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mov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bx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65D as a 16-bit number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93165" y="0"/>
            <a:ext cx="412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Instruction Cont’d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129" y="831442"/>
            <a:ext cx="1209787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Example using ASCII code conversion: 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Store the ASCII code for the letter A in register bx.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Solution: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A has ASCII code 65D (01000001B, 41H). See appendix A in the text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Therefore, the following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instruction can be used to carry out this task as: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5715" y="3276368"/>
            <a:ext cx="98566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bx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65d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This could also be written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		   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bx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41h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	or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bx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01000001b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	or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bx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‘A’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12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3087</Words>
  <Application>Microsoft Office PowerPoint</Application>
  <PresentationFormat>Widescreen</PresentationFormat>
  <Paragraphs>347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Algerian</vt:lpstr>
      <vt:lpstr>Arial</vt:lpstr>
      <vt:lpstr>Arial Narrow</vt:lpstr>
      <vt:lpstr>Brush Script MT</vt:lpstr>
      <vt:lpstr>Calibri</vt:lpstr>
      <vt:lpstr>Calibri Light</vt:lpstr>
      <vt:lpstr>Chiller</vt:lpstr>
      <vt:lpstr>Symbol</vt:lpstr>
      <vt:lpstr>Times New Roman</vt:lpstr>
      <vt:lpstr>Wingdings</vt:lpstr>
      <vt:lpstr>Office Theme</vt:lpstr>
      <vt:lpstr>1_Office Theme</vt:lpstr>
      <vt:lpstr>COSC 323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323</dc:title>
  <dc:creator>hp</dc:creator>
  <cp:lastModifiedBy>hp</cp:lastModifiedBy>
  <cp:revision>5</cp:revision>
  <dcterms:created xsi:type="dcterms:W3CDTF">2022-09-15T20:03:44Z</dcterms:created>
  <dcterms:modified xsi:type="dcterms:W3CDTF">2023-11-19T21:36:53Z</dcterms:modified>
</cp:coreProperties>
</file>