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/Relationships>
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/Relationships>
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/Relationships>
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2020-08-06 07:31:52</a:t>
            </a:r>
          </a:p>
          <a:p>
            <a:r>
              <a:t>--------------------------------------------</a:t>
            </a:r>
          </a:p>
          <a:p>
            <a:r>
              <a:t>The relationship on the right tells us  the country of a PERSONs birth,  and the relationship on the left  tells us the TOWN and  COUNTRY that a person  currently lives in. It is possible  that someone could be living in a  different COUNTRY from where  they were born.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2020-08-06 07:31:49</a:t>
            </a:r>
          </a:p>
          <a:p>
            <a:r>
              <a:t>--------------------------------------------</a:t>
            </a:r>
          </a:p>
          <a:p>
            <a:r>
              <a:t>“Many” can mean one-or-more  or zero-or-more,  depending  on the optionality.</a:t>
            </a:r>
          </a:p>
          <a:p>
            <a:r>
              <a:t>Mandatory at both ends: This type  of relationship typically models  entities that cannot exist without  each other. This usually  represents an ideal  situation—we cannot have  ORDER ITEMs without  ORDERs.</a:t>
            </a:r>
          </a:p>
          <a:p>
            <a:r>
              <a:t>Mandatory on the one side, optional  on the many side: This is rarely  used. You will see it only when  the relationship expresses that  an entity instance exists only  when it is a nonempty set, and  where the elements of the set  can exist independently. A  MUSICIAN may be part of one  BAND. A BAND is of no interest  if it is empty. How can you have  a BAND without MUSICIANs?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2020-08-06 07:31:50</a:t>
            </a:r>
          </a:p>
          <a:p>
            <a:r>
              <a:t>--------------------------------------------</a:t>
            </a:r>
          </a:p>
          <a:p>
            <a:r>
              <a:t>In most cases, M:M relationships  indicate that an entity is missing from  the model. In the next lesson, we  will learn to resolve them.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2020-08-06 07:31:50</a:t>
            </a:r>
          </a:p>
          <a:p>
            <a:r>
              <a:t>--------------------------------------------</a:t>
            </a:r>
          </a:p>
          <a:p>
            <a:r>
              <a:t>Alternatively, TEACHER and STUDENT  could have been modeled as  subtypes of PERSON, unless a  PERSON can be both a  TEACHER and a STUDENT at  the same time.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2020-08-06 07:31:51</a:t>
            </a:r>
          </a:p>
          <a:p>
            <a:r>
              <a:t>--------------------------------------------</a:t>
            </a:r>
          </a:p>
          <a:p>
            <a:r>
              <a:t>Mandatory 1:1 A 1:1 relationship,  mandatory at both ends, tightly connects  two entities: when you create an  instance of one entity, there must  be exactly one dedicated  instance for the other  simultaneously. This leads to the  question why you want to make a  distinction between the two  entities anyway. The only  acceptable answer is: only if  there is a business need.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2020-08-06 07:31:52</a:t>
            </a:r>
          </a:p>
          <a:p>
            <a:r>
              <a:t>--------------------------------------------</a:t>
            </a:r>
          </a:p>
          <a:p>
            <a:r>
              <a:t>Redundancy: Something that is  unnecessarily repetitive; the state of being  unnecessarily repetitive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 spc="-5"/>
              <a:t>Copyright</a:t>
            </a:r>
            <a:r>
              <a:rPr dirty="0" spc="25"/>
              <a:t> </a:t>
            </a:r>
            <a:r>
              <a:rPr dirty="0"/>
              <a:t>©</a:t>
            </a:r>
            <a:r>
              <a:rPr dirty="0" spc="-5"/>
              <a:t> </a:t>
            </a:r>
            <a:r>
              <a:rPr dirty="0"/>
              <a:t>2020,</a:t>
            </a:r>
            <a:r>
              <a:rPr dirty="0" spc="-30"/>
              <a:t> </a:t>
            </a:r>
            <a:r>
              <a:rPr dirty="0" spc="-5"/>
              <a:t>Oracle</a:t>
            </a:r>
            <a:r>
              <a:rPr dirty="0" spc="5"/>
              <a:t> </a:t>
            </a:r>
            <a:r>
              <a:rPr dirty="0" spc="-5"/>
              <a:t>and/or</a:t>
            </a:r>
            <a:r>
              <a:rPr dirty="0" spc="30"/>
              <a:t> </a:t>
            </a:r>
            <a:r>
              <a:rPr dirty="0" spc="-5"/>
              <a:t>its</a:t>
            </a:r>
            <a:r>
              <a:rPr dirty="0"/>
              <a:t> </a:t>
            </a:r>
            <a:r>
              <a:rPr dirty="0" spc="-5"/>
              <a:t>affiliates.</a:t>
            </a:r>
            <a:r>
              <a:rPr dirty="0" spc="2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DDS5L2</a:t>
            </a:r>
          </a:p>
          <a:p>
            <a:pPr marL="12700">
              <a:lnSpc>
                <a:spcPts val="965"/>
              </a:lnSpc>
            </a:pPr>
            <a:r>
              <a:rPr dirty="0" spc="-5"/>
              <a:t>Relationship</a:t>
            </a:r>
            <a:r>
              <a:rPr dirty="0" spc="5"/>
              <a:t> </a:t>
            </a:r>
            <a:r>
              <a:rPr dirty="0" spc="-5"/>
              <a:t>Types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 spc="-5"/>
              <a:t>Copyright</a:t>
            </a:r>
            <a:r>
              <a:rPr dirty="0" spc="25"/>
              <a:t> </a:t>
            </a:r>
            <a:r>
              <a:rPr dirty="0"/>
              <a:t>©</a:t>
            </a:r>
            <a:r>
              <a:rPr dirty="0" spc="-5"/>
              <a:t> </a:t>
            </a:r>
            <a:r>
              <a:rPr dirty="0"/>
              <a:t>2020,</a:t>
            </a:r>
            <a:r>
              <a:rPr dirty="0" spc="-30"/>
              <a:t> </a:t>
            </a:r>
            <a:r>
              <a:rPr dirty="0" spc="-5"/>
              <a:t>Oracle</a:t>
            </a:r>
            <a:r>
              <a:rPr dirty="0" spc="5"/>
              <a:t> </a:t>
            </a:r>
            <a:r>
              <a:rPr dirty="0" spc="-5"/>
              <a:t>and/or</a:t>
            </a:r>
            <a:r>
              <a:rPr dirty="0" spc="30"/>
              <a:t> </a:t>
            </a:r>
            <a:r>
              <a:rPr dirty="0" spc="-5"/>
              <a:t>its</a:t>
            </a:r>
            <a:r>
              <a:rPr dirty="0"/>
              <a:t> </a:t>
            </a:r>
            <a:r>
              <a:rPr dirty="0" spc="-5"/>
              <a:t>affiliates.</a:t>
            </a:r>
            <a:r>
              <a:rPr dirty="0" spc="2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DDS5L2</a:t>
            </a:r>
          </a:p>
          <a:p>
            <a:pPr marL="12700">
              <a:lnSpc>
                <a:spcPts val="965"/>
              </a:lnSpc>
            </a:pPr>
            <a:r>
              <a:rPr dirty="0" spc="-5"/>
              <a:t>Relationship</a:t>
            </a:r>
            <a:r>
              <a:rPr dirty="0" spc="5"/>
              <a:t> </a:t>
            </a:r>
            <a:r>
              <a:rPr dirty="0" spc="-5"/>
              <a:t>Types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 spc="-5"/>
              <a:t>Copyright</a:t>
            </a:r>
            <a:r>
              <a:rPr dirty="0" spc="25"/>
              <a:t> </a:t>
            </a:r>
            <a:r>
              <a:rPr dirty="0"/>
              <a:t>©</a:t>
            </a:r>
            <a:r>
              <a:rPr dirty="0" spc="-5"/>
              <a:t> </a:t>
            </a:r>
            <a:r>
              <a:rPr dirty="0"/>
              <a:t>2020,</a:t>
            </a:r>
            <a:r>
              <a:rPr dirty="0" spc="-30"/>
              <a:t> </a:t>
            </a:r>
            <a:r>
              <a:rPr dirty="0" spc="-5"/>
              <a:t>Oracle</a:t>
            </a:r>
            <a:r>
              <a:rPr dirty="0" spc="5"/>
              <a:t> </a:t>
            </a:r>
            <a:r>
              <a:rPr dirty="0" spc="-5"/>
              <a:t>and/or</a:t>
            </a:r>
            <a:r>
              <a:rPr dirty="0" spc="30"/>
              <a:t> </a:t>
            </a:r>
            <a:r>
              <a:rPr dirty="0" spc="-5"/>
              <a:t>its</a:t>
            </a:r>
            <a:r>
              <a:rPr dirty="0"/>
              <a:t> </a:t>
            </a:r>
            <a:r>
              <a:rPr dirty="0" spc="-5"/>
              <a:t>affiliates.</a:t>
            </a:r>
            <a:r>
              <a:rPr dirty="0" spc="2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5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DDS5L2</a:t>
            </a:r>
          </a:p>
          <a:p>
            <a:pPr marL="12700">
              <a:lnSpc>
                <a:spcPts val="965"/>
              </a:lnSpc>
            </a:pPr>
            <a:r>
              <a:rPr dirty="0" spc="-5"/>
              <a:t>Relationship</a:t>
            </a:r>
            <a:r>
              <a:rPr dirty="0" spc="5"/>
              <a:t> </a:t>
            </a:r>
            <a:r>
              <a:rPr dirty="0" spc="-5"/>
              <a:t>Types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 spc="-5"/>
              <a:t>Copyright</a:t>
            </a:r>
            <a:r>
              <a:rPr dirty="0" spc="25"/>
              <a:t> </a:t>
            </a:r>
            <a:r>
              <a:rPr dirty="0"/>
              <a:t>©</a:t>
            </a:r>
            <a:r>
              <a:rPr dirty="0" spc="-5"/>
              <a:t> </a:t>
            </a:r>
            <a:r>
              <a:rPr dirty="0"/>
              <a:t>2020,</a:t>
            </a:r>
            <a:r>
              <a:rPr dirty="0" spc="-30"/>
              <a:t> </a:t>
            </a:r>
            <a:r>
              <a:rPr dirty="0" spc="-5"/>
              <a:t>Oracle</a:t>
            </a:r>
            <a:r>
              <a:rPr dirty="0" spc="5"/>
              <a:t> </a:t>
            </a:r>
            <a:r>
              <a:rPr dirty="0" spc="-5"/>
              <a:t>and/or</a:t>
            </a:r>
            <a:r>
              <a:rPr dirty="0" spc="30"/>
              <a:t> </a:t>
            </a:r>
            <a:r>
              <a:rPr dirty="0" spc="-5"/>
              <a:t>its</a:t>
            </a:r>
            <a:r>
              <a:rPr dirty="0"/>
              <a:t> </a:t>
            </a:r>
            <a:r>
              <a:rPr dirty="0" spc="-5"/>
              <a:t>affiliates.</a:t>
            </a:r>
            <a:r>
              <a:rPr dirty="0" spc="2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5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DDS5L2</a:t>
            </a:r>
          </a:p>
          <a:p>
            <a:pPr marL="12700">
              <a:lnSpc>
                <a:spcPts val="965"/>
              </a:lnSpc>
            </a:pPr>
            <a:r>
              <a:rPr dirty="0" spc="-5"/>
              <a:t>Relationship</a:t>
            </a:r>
            <a:r>
              <a:rPr dirty="0" spc="5"/>
              <a:t> </a:t>
            </a:r>
            <a:r>
              <a:rPr dirty="0" spc="-5"/>
              <a:t>Types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E1E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92023"/>
            <a:ext cx="8759952" cy="9143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5751576"/>
            <a:ext cx="8759952" cy="9143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4895" y="2514600"/>
            <a:ext cx="5474207" cy="1828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 spc="-5"/>
              <a:t>Copyright</a:t>
            </a:r>
            <a:r>
              <a:rPr dirty="0" spc="25"/>
              <a:t> </a:t>
            </a:r>
            <a:r>
              <a:rPr dirty="0"/>
              <a:t>©</a:t>
            </a:r>
            <a:r>
              <a:rPr dirty="0" spc="-5"/>
              <a:t> </a:t>
            </a:r>
            <a:r>
              <a:rPr dirty="0"/>
              <a:t>2020,</a:t>
            </a:r>
            <a:r>
              <a:rPr dirty="0" spc="-30"/>
              <a:t> </a:t>
            </a:r>
            <a:r>
              <a:rPr dirty="0" spc="-5"/>
              <a:t>Oracle</a:t>
            </a:r>
            <a:r>
              <a:rPr dirty="0" spc="5"/>
              <a:t> </a:t>
            </a:r>
            <a:r>
              <a:rPr dirty="0" spc="-5"/>
              <a:t>and/or</a:t>
            </a:r>
            <a:r>
              <a:rPr dirty="0" spc="30"/>
              <a:t> </a:t>
            </a:r>
            <a:r>
              <a:rPr dirty="0" spc="-5"/>
              <a:t>its</a:t>
            </a:r>
            <a:r>
              <a:rPr dirty="0"/>
              <a:t> </a:t>
            </a:r>
            <a:r>
              <a:rPr dirty="0" spc="-5"/>
              <a:t>affiliates.</a:t>
            </a:r>
            <a:r>
              <a:rPr dirty="0" spc="2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5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DDS5L2</a:t>
            </a:r>
          </a:p>
          <a:p>
            <a:pPr marL="12700">
              <a:lnSpc>
                <a:spcPts val="965"/>
              </a:lnSpc>
            </a:pPr>
            <a:r>
              <a:rPr dirty="0" spc="-5"/>
              <a:t>Relationship</a:t>
            </a:r>
            <a:r>
              <a:rPr dirty="0" spc="5"/>
              <a:t> </a:t>
            </a:r>
            <a:r>
              <a:rPr dirty="0" spc="-5"/>
              <a:t>Types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E1E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25450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5384" y="6178295"/>
            <a:ext cx="1258823" cy="4206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112" y="748031"/>
            <a:ext cx="835977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552" y="1415417"/>
            <a:ext cx="5085715" cy="2858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492159" y="6589648"/>
            <a:ext cx="2878454" cy="13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 spc="-5"/>
              <a:t>Copyright</a:t>
            </a:r>
            <a:r>
              <a:rPr dirty="0" spc="25"/>
              <a:t> </a:t>
            </a:r>
            <a:r>
              <a:rPr dirty="0"/>
              <a:t>©</a:t>
            </a:r>
            <a:r>
              <a:rPr dirty="0" spc="-5"/>
              <a:t> </a:t>
            </a:r>
            <a:r>
              <a:rPr dirty="0"/>
              <a:t>2020,</a:t>
            </a:r>
            <a:r>
              <a:rPr dirty="0" spc="-30"/>
              <a:t> </a:t>
            </a:r>
            <a:r>
              <a:rPr dirty="0" spc="-5"/>
              <a:t>Oracle</a:t>
            </a:r>
            <a:r>
              <a:rPr dirty="0" spc="5"/>
              <a:t> </a:t>
            </a:r>
            <a:r>
              <a:rPr dirty="0" spc="-5"/>
              <a:t>and/or</a:t>
            </a:r>
            <a:r>
              <a:rPr dirty="0" spc="30"/>
              <a:t> </a:t>
            </a:r>
            <a:r>
              <a:rPr dirty="0" spc="-5"/>
              <a:t>its</a:t>
            </a:r>
            <a:r>
              <a:rPr dirty="0"/>
              <a:t> </a:t>
            </a:r>
            <a:r>
              <a:rPr dirty="0" spc="-5"/>
              <a:t>affiliates.</a:t>
            </a:r>
            <a:r>
              <a:rPr dirty="0" spc="2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74163" y="6516395"/>
            <a:ext cx="852170" cy="24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DDS5L2</a:t>
            </a:r>
          </a:p>
          <a:p>
            <a:pPr marL="12700">
              <a:lnSpc>
                <a:spcPts val="965"/>
              </a:lnSpc>
            </a:pPr>
            <a:r>
              <a:rPr dirty="0" spc="-5"/>
              <a:t>Relationship</a:t>
            </a:r>
            <a:r>
              <a:rPr dirty="0" spc="5"/>
              <a:t> </a:t>
            </a:r>
            <a:r>
              <a:rPr dirty="0" spc="-5"/>
              <a:t>Types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25090" y="6567768"/>
            <a:ext cx="2044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slide10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slide1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slide1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slide" Target="slide13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6" Type="http://schemas.openxmlformats.org/officeDocument/2006/relationships/slide" Target="slide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slide6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slide7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slide8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424624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Redundant</a:t>
            </a:r>
            <a:r>
              <a:rPr dirty="0" spc="-5"/>
              <a:t> </a:t>
            </a:r>
            <a:r>
              <a:rPr dirty="0" spc="-15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552" y="1415417"/>
            <a:ext cx="4762500" cy="296037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84785" marR="292735" indent="-172720">
              <a:lnSpc>
                <a:spcPts val="303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2800" spc="-45">
                <a:solidFill>
                  <a:srgbClr val="4E3629"/>
                </a:solidFill>
                <a:latin typeface="Calibri"/>
                <a:cs typeface="Calibri"/>
              </a:rPr>
              <a:t>However,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 be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careful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of 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concluding</a:t>
            </a:r>
            <a:r>
              <a:rPr dirty="0" sz="2800" spc="3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that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a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relationship </a:t>
            </a:r>
            <a:r>
              <a:rPr dirty="0" sz="2800" spc="-6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is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redundant</a:t>
            </a:r>
            <a:r>
              <a:rPr dirty="0" sz="2800" spc="4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based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on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the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structure</a:t>
            </a:r>
            <a:r>
              <a:rPr dirty="0" sz="2800" spc="3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alone</a:t>
            </a:r>
            <a:endParaRPr sz="2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0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Read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 the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r>
              <a:rPr dirty="0" sz="2800" spc="4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to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check</a:t>
            </a:r>
            <a:endParaRPr sz="2800">
              <a:latin typeface="Calibri"/>
              <a:cs typeface="Calibri"/>
            </a:endParaRPr>
          </a:p>
          <a:p>
            <a:pPr marL="184785" marR="5080" indent="-172720">
              <a:lnSpc>
                <a:spcPts val="3030"/>
              </a:lnSpc>
              <a:spcBef>
                <a:spcPts val="844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The ERD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shown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here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 does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not 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reflect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redundant</a:t>
            </a:r>
            <a:r>
              <a:rPr dirty="0" sz="2800" spc="5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12865" y="2622676"/>
            <a:ext cx="477520" cy="2472690"/>
            <a:chOff x="6412865" y="2622676"/>
            <a:chExt cx="477520" cy="2472690"/>
          </a:xfrm>
        </p:grpSpPr>
        <p:sp>
          <p:nvSpPr>
            <p:cNvPr id="5" name="object 5"/>
            <p:cNvSpPr/>
            <p:nvPr/>
          </p:nvSpPr>
          <p:spPr>
            <a:xfrm>
              <a:off x="6627114" y="2637281"/>
              <a:ext cx="0" cy="375285"/>
            </a:xfrm>
            <a:custGeom>
              <a:avLst/>
              <a:gdLst/>
              <a:ahLst/>
              <a:cxnLst/>
              <a:rect l="l" t="t" r="r" b="b"/>
              <a:pathLst>
                <a:path w="0" h="375285">
                  <a:moveTo>
                    <a:pt x="0" y="0"/>
                  </a:moveTo>
                  <a:lnTo>
                    <a:pt x="0" y="374904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617970" y="3062477"/>
              <a:ext cx="3175" cy="367665"/>
            </a:xfrm>
            <a:custGeom>
              <a:avLst/>
              <a:gdLst/>
              <a:ahLst/>
              <a:cxnLst/>
              <a:rect l="l" t="t" r="r" b="b"/>
              <a:pathLst>
                <a:path w="3175" h="367664">
                  <a:moveTo>
                    <a:pt x="3048" y="0"/>
                  </a:moveTo>
                  <a:lnTo>
                    <a:pt x="0" y="367284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35090" y="3254501"/>
              <a:ext cx="182880" cy="190500"/>
            </a:xfrm>
            <a:custGeom>
              <a:avLst/>
              <a:gdLst/>
              <a:ahLst/>
              <a:cxnLst/>
              <a:rect l="l" t="t" r="r" b="b"/>
              <a:pathLst>
                <a:path w="182879" h="190500">
                  <a:moveTo>
                    <a:pt x="0" y="190500"/>
                  </a:moveTo>
                  <a:lnTo>
                    <a:pt x="182880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16446" y="3254501"/>
              <a:ext cx="204470" cy="175260"/>
            </a:xfrm>
            <a:custGeom>
              <a:avLst/>
              <a:gdLst/>
              <a:ahLst/>
              <a:cxnLst/>
              <a:rect l="l" t="t" r="r" b="b"/>
              <a:pathLst>
                <a:path w="204470" h="175260">
                  <a:moveTo>
                    <a:pt x="0" y="0"/>
                  </a:moveTo>
                  <a:lnTo>
                    <a:pt x="204215" y="17526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17970" y="4249673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w="0" h="364489">
                  <a:moveTo>
                    <a:pt x="0" y="0"/>
                  </a:moveTo>
                  <a:lnTo>
                    <a:pt x="0" y="364236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13398" y="4664201"/>
              <a:ext cx="5080" cy="390525"/>
            </a:xfrm>
            <a:custGeom>
              <a:avLst/>
              <a:gdLst/>
              <a:ahLst/>
              <a:cxnLst/>
              <a:rect l="l" t="t" r="r" b="b"/>
              <a:pathLst>
                <a:path w="5079" h="390525">
                  <a:moveTo>
                    <a:pt x="4572" y="0"/>
                  </a:moveTo>
                  <a:lnTo>
                    <a:pt x="0" y="390144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27470" y="4863845"/>
              <a:ext cx="182880" cy="190500"/>
            </a:xfrm>
            <a:custGeom>
              <a:avLst/>
              <a:gdLst/>
              <a:ahLst/>
              <a:cxnLst/>
              <a:rect l="l" t="t" r="r" b="b"/>
              <a:pathLst>
                <a:path w="182879" h="190500">
                  <a:moveTo>
                    <a:pt x="0" y="190499"/>
                  </a:moveTo>
                  <a:lnTo>
                    <a:pt x="182880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25590" y="4863845"/>
              <a:ext cx="250190" cy="216535"/>
            </a:xfrm>
            <a:custGeom>
              <a:avLst/>
              <a:gdLst/>
              <a:ahLst/>
              <a:cxnLst/>
              <a:rect l="l" t="t" r="r" b="b"/>
              <a:pathLst>
                <a:path w="250190" h="216535">
                  <a:moveTo>
                    <a:pt x="0" y="0"/>
                  </a:moveTo>
                  <a:lnTo>
                    <a:pt x="249936" y="216407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666982" y="2617636"/>
            <a:ext cx="1804670" cy="464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dirty="0" sz="1600" spc="-5">
                <a:solidFill>
                  <a:srgbClr val="4E3629"/>
                </a:solidFill>
                <a:latin typeface="Calibri"/>
                <a:cs typeface="Calibri"/>
              </a:rPr>
              <a:t>location</a:t>
            </a:r>
            <a:r>
              <a:rPr dirty="0" sz="1600" spc="-5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  <a:p>
            <a:pPr marL="985519">
              <a:lnSpc>
                <a:spcPts val="1730"/>
              </a:lnSpc>
            </a:pP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located</a:t>
            </a:r>
            <a:r>
              <a:rPr dirty="0" sz="1600" spc="-8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63484" y="2613532"/>
            <a:ext cx="35560" cy="2452370"/>
            <a:chOff x="7563484" y="2613532"/>
            <a:chExt cx="35560" cy="2452370"/>
          </a:xfrm>
        </p:grpSpPr>
        <p:sp>
          <p:nvSpPr>
            <p:cNvPr id="15" name="object 15"/>
            <p:cNvSpPr/>
            <p:nvPr/>
          </p:nvSpPr>
          <p:spPr>
            <a:xfrm>
              <a:off x="7578089" y="2628137"/>
              <a:ext cx="6350" cy="1109980"/>
            </a:xfrm>
            <a:custGeom>
              <a:avLst/>
              <a:gdLst/>
              <a:ahLst/>
              <a:cxnLst/>
              <a:rect l="l" t="t" r="r" b="b"/>
              <a:pathLst>
                <a:path w="6350" h="1109979">
                  <a:moveTo>
                    <a:pt x="0" y="0"/>
                  </a:moveTo>
                  <a:lnTo>
                    <a:pt x="6096" y="1109472"/>
                  </a:lnTo>
                </a:path>
              </a:pathLst>
            </a:custGeom>
            <a:ln w="28956">
              <a:solidFill>
                <a:srgbClr val="D1350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84185" y="3760469"/>
              <a:ext cx="0" cy="1290955"/>
            </a:xfrm>
            <a:custGeom>
              <a:avLst/>
              <a:gdLst/>
              <a:ahLst/>
              <a:cxnLst/>
              <a:rect l="l" t="t" r="r" b="b"/>
              <a:pathLst>
                <a:path w="0" h="1290954">
                  <a:moveTo>
                    <a:pt x="0" y="0"/>
                  </a:moveTo>
                  <a:lnTo>
                    <a:pt x="0" y="1290827"/>
                  </a:lnTo>
                </a:path>
              </a:pathLst>
            </a:custGeom>
            <a:ln w="28956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639278" y="2685470"/>
            <a:ext cx="118364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419" marR="5080" indent="-4635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D1350F"/>
                </a:solidFill>
                <a:latin typeface="Calibri"/>
                <a:cs typeface="Calibri"/>
              </a:rPr>
              <a:t>the</a:t>
            </a:r>
            <a:r>
              <a:rPr dirty="0" sz="1600" spc="-55">
                <a:solidFill>
                  <a:srgbClr val="D1350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D1350F"/>
                </a:solidFill>
                <a:latin typeface="Calibri"/>
                <a:cs typeface="Calibri"/>
              </a:rPr>
              <a:t>birthplace </a:t>
            </a:r>
            <a:r>
              <a:rPr dirty="0" sz="1600" spc="-345">
                <a:solidFill>
                  <a:srgbClr val="D1350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D1350F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39278" y="4653407"/>
            <a:ext cx="6165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D1350F"/>
                </a:solidFill>
                <a:latin typeface="Calibri"/>
                <a:cs typeface="Calibri"/>
              </a:rPr>
              <a:t>born</a:t>
            </a:r>
            <a:r>
              <a:rPr dirty="0" sz="1600" spc="-65">
                <a:solidFill>
                  <a:srgbClr val="D1350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D1350F"/>
                </a:solidFill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98923" y="4238294"/>
            <a:ext cx="1141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hometown</a:t>
            </a:r>
            <a:r>
              <a:rPr dirty="0" sz="1600" spc="-3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60073" y="4592599"/>
            <a:ext cx="658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4E3629"/>
                </a:solidFill>
                <a:latin typeface="Calibri"/>
                <a:cs typeface="Calibri"/>
              </a:rPr>
              <a:t>li</a:t>
            </a: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v</a:t>
            </a:r>
            <a:r>
              <a:rPr dirty="0" sz="1600">
                <a:solidFill>
                  <a:srgbClr val="4E3629"/>
                </a:solidFill>
                <a:latin typeface="Calibri"/>
                <a:cs typeface="Calibri"/>
              </a:rPr>
              <a:t>i</a:t>
            </a:r>
            <a:r>
              <a:rPr dirty="0" sz="1600" spc="-5">
                <a:solidFill>
                  <a:srgbClr val="4E3629"/>
                </a:solidFill>
                <a:latin typeface="Calibri"/>
                <a:cs typeface="Calibri"/>
              </a:rPr>
              <a:t>ng</a:t>
            </a:r>
            <a:r>
              <a:rPr dirty="0" sz="1600" spc="-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40526" y="1909319"/>
            <a:ext cx="1710689" cy="3173730"/>
            <a:chOff x="6240526" y="1909319"/>
            <a:chExt cx="1710689" cy="3173730"/>
          </a:xfrm>
        </p:grpSpPr>
        <p:sp>
          <p:nvSpPr>
            <p:cNvPr id="22" name="object 22"/>
            <p:cNvSpPr/>
            <p:nvPr/>
          </p:nvSpPr>
          <p:spPr>
            <a:xfrm>
              <a:off x="7390638" y="4877561"/>
              <a:ext cx="182880" cy="190500"/>
            </a:xfrm>
            <a:custGeom>
              <a:avLst/>
              <a:gdLst/>
              <a:ahLst/>
              <a:cxnLst/>
              <a:rect l="l" t="t" r="r" b="b"/>
              <a:pathLst>
                <a:path w="182879" h="190500">
                  <a:moveTo>
                    <a:pt x="0" y="190500"/>
                  </a:moveTo>
                  <a:lnTo>
                    <a:pt x="182880" y="0"/>
                  </a:lnTo>
                </a:path>
              </a:pathLst>
            </a:custGeom>
            <a:ln w="28956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587234" y="4877561"/>
              <a:ext cx="205740" cy="177165"/>
            </a:xfrm>
            <a:custGeom>
              <a:avLst/>
              <a:gdLst/>
              <a:ahLst/>
              <a:cxnLst/>
              <a:rect l="l" t="t" r="r" b="b"/>
              <a:pathLst>
                <a:path w="205740" h="177164">
                  <a:moveTo>
                    <a:pt x="0" y="0"/>
                  </a:moveTo>
                  <a:lnTo>
                    <a:pt x="205740" y="176784"/>
                  </a:lnTo>
                </a:path>
              </a:pathLst>
            </a:custGeom>
            <a:ln w="28955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46876" y="1915669"/>
              <a:ext cx="1697989" cy="708660"/>
            </a:xfrm>
            <a:custGeom>
              <a:avLst/>
              <a:gdLst/>
              <a:ahLst/>
              <a:cxnLst/>
              <a:rect l="l" t="t" r="r" b="b"/>
              <a:pathLst>
                <a:path w="1697990" h="708660">
                  <a:moveTo>
                    <a:pt x="1579626" y="0"/>
                  </a:moveTo>
                  <a:lnTo>
                    <a:pt x="118110" y="0"/>
                  </a:lnTo>
                  <a:lnTo>
                    <a:pt x="72137" y="9282"/>
                  </a:lnTo>
                  <a:lnTo>
                    <a:pt x="34594" y="34594"/>
                  </a:lnTo>
                  <a:lnTo>
                    <a:pt x="9282" y="72137"/>
                  </a:lnTo>
                  <a:lnTo>
                    <a:pt x="0" y="118110"/>
                  </a:lnTo>
                  <a:lnTo>
                    <a:pt x="0" y="590550"/>
                  </a:lnTo>
                  <a:lnTo>
                    <a:pt x="9282" y="636522"/>
                  </a:lnTo>
                  <a:lnTo>
                    <a:pt x="34594" y="674065"/>
                  </a:lnTo>
                  <a:lnTo>
                    <a:pt x="72137" y="699377"/>
                  </a:lnTo>
                  <a:lnTo>
                    <a:pt x="118110" y="708660"/>
                  </a:lnTo>
                  <a:lnTo>
                    <a:pt x="1579626" y="708660"/>
                  </a:lnTo>
                  <a:lnTo>
                    <a:pt x="1625598" y="699377"/>
                  </a:lnTo>
                  <a:lnTo>
                    <a:pt x="1663141" y="674065"/>
                  </a:lnTo>
                  <a:lnTo>
                    <a:pt x="1688453" y="636522"/>
                  </a:lnTo>
                  <a:lnTo>
                    <a:pt x="1697736" y="590550"/>
                  </a:lnTo>
                  <a:lnTo>
                    <a:pt x="1697736" y="118110"/>
                  </a:lnTo>
                  <a:lnTo>
                    <a:pt x="1688453" y="72137"/>
                  </a:lnTo>
                  <a:lnTo>
                    <a:pt x="1663141" y="34594"/>
                  </a:lnTo>
                  <a:lnTo>
                    <a:pt x="1625598" y="9282"/>
                  </a:lnTo>
                  <a:lnTo>
                    <a:pt x="1579626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46876" y="1915669"/>
              <a:ext cx="1697989" cy="708660"/>
            </a:xfrm>
            <a:custGeom>
              <a:avLst/>
              <a:gdLst/>
              <a:ahLst/>
              <a:cxnLst/>
              <a:rect l="l" t="t" r="r" b="b"/>
              <a:pathLst>
                <a:path w="1697990" h="708660">
                  <a:moveTo>
                    <a:pt x="0" y="118110"/>
                  </a:moveTo>
                  <a:lnTo>
                    <a:pt x="9282" y="72137"/>
                  </a:lnTo>
                  <a:lnTo>
                    <a:pt x="34594" y="34594"/>
                  </a:lnTo>
                  <a:lnTo>
                    <a:pt x="72137" y="9282"/>
                  </a:lnTo>
                  <a:lnTo>
                    <a:pt x="118110" y="0"/>
                  </a:lnTo>
                  <a:lnTo>
                    <a:pt x="1579626" y="0"/>
                  </a:lnTo>
                  <a:lnTo>
                    <a:pt x="1625598" y="9282"/>
                  </a:lnTo>
                  <a:lnTo>
                    <a:pt x="1663141" y="34594"/>
                  </a:lnTo>
                  <a:lnTo>
                    <a:pt x="1688453" y="72137"/>
                  </a:lnTo>
                  <a:lnTo>
                    <a:pt x="1697736" y="118110"/>
                  </a:lnTo>
                  <a:lnTo>
                    <a:pt x="1697736" y="590550"/>
                  </a:lnTo>
                  <a:lnTo>
                    <a:pt x="1688453" y="636522"/>
                  </a:lnTo>
                  <a:lnTo>
                    <a:pt x="1663141" y="674065"/>
                  </a:lnTo>
                  <a:lnTo>
                    <a:pt x="1625598" y="699377"/>
                  </a:lnTo>
                  <a:lnTo>
                    <a:pt x="1579626" y="708660"/>
                  </a:lnTo>
                  <a:lnTo>
                    <a:pt x="118110" y="708660"/>
                  </a:lnTo>
                  <a:lnTo>
                    <a:pt x="72137" y="699377"/>
                  </a:lnTo>
                  <a:lnTo>
                    <a:pt x="34594" y="674065"/>
                  </a:lnTo>
                  <a:lnTo>
                    <a:pt x="9282" y="636522"/>
                  </a:lnTo>
                  <a:lnTo>
                    <a:pt x="0" y="590550"/>
                  </a:lnTo>
                  <a:lnTo>
                    <a:pt x="0" y="118110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360646" y="1967719"/>
            <a:ext cx="9537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4E3629"/>
                </a:solidFill>
                <a:latin typeface="Calibri"/>
                <a:cs typeface="Calibri"/>
              </a:rPr>
              <a:t>COUNTRY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83197" y="5047236"/>
            <a:ext cx="1668145" cy="723265"/>
            <a:chOff x="6283197" y="5047236"/>
            <a:chExt cx="1668145" cy="723265"/>
          </a:xfrm>
        </p:grpSpPr>
        <p:sp>
          <p:nvSpPr>
            <p:cNvPr id="28" name="object 28"/>
            <p:cNvSpPr/>
            <p:nvPr/>
          </p:nvSpPr>
          <p:spPr>
            <a:xfrm>
              <a:off x="6289547" y="5053586"/>
              <a:ext cx="1655445" cy="710565"/>
            </a:xfrm>
            <a:custGeom>
              <a:avLst/>
              <a:gdLst/>
              <a:ahLst/>
              <a:cxnLst/>
              <a:rect l="l" t="t" r="r" b="b"/>
              <a:pathLst>
                <a:path w="1655445" h="710564">
                  <a:moveTo>
                    <a:pt x="1536700" y="0"/>
                  </a:moveTo>
                  <a:lnTo>
                    <a:pt x="118364" y="0"/>
                  </a:lnTo>
                  <a:lnTo>
                    <a:pt x="72292" y="9302"/>
                  </a:lnTo>
                  <a:lnTo>
                    <a:pt x="34669" y="34669"/>
                  </a:lnTo>
                  <a:lnTo>
                    <a:pt x="9302" y="72292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302" y="637891"/>
                  </a:lnTo>
                  <a:lnTo>
                    <a:pt x="34669" y="675514"/>
                  </a:lnTo>
                  <a:lnTo>
                    <a:pt x="72292" y="700881"/>
                  </a:lnTo>
                  <a:lnTo>
                    <a:pt x="118364" y="710183"/>
                  </a:lnTo>
                  <a:lnTo>
                    <a:pt x="1536700" y="710183"/>
                  </a:lnTo>
                  <a:lnTo>
                    <a:pt x="1582771" y="700881"/>
                  </a:lnTo>
                  <a:lnTo>
                    <a:pt x="1620394" y="675514"/>
                  </a:lnTo>
                  <a:lnTo>
                    <a:pt x="1645761" y="637891"/>
                  </a:lnTo>
                  <a:lnTo>
                    <a:pt x="1655064" y="591819"/>
                  </a:lnTo>
                  <a:lnTo>
                    <a:pt x="1655064" y="118363"/>
                  </a:lnTo>
                  <a:lnTo>
                    <a:pt x="1645761" y="72292"/>
                  </a:lnTo>
                  <a:lnTo>
                    <a:pt x="1620394" y="34669"/>
                  </a:lnTo>
                  <a:lnTo>
                    <a:pt x="1582771" y="9302"/>
                  </a:lnTo>
                  <a:lnTo>
                    <a:pt x="153670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289547" y="5053586"/>
              <a:ext cx="1655445" cy="710565"/>
            </a:xfrm>
            <a:custGeom>
              <a:avLst/>
              <a:gdLst/>
              <a:ahLst/>
              <a:cxnLst/>
              <a:rect l="l" t="t" r="r" b="b"/>
              <a:pathLst>
                <a:path w="1655445" h="710564">
                  <a:moveTo>
                    <a:pt x="0" y="118363"/>
                  </a:moveTo>
                  <a:lnTo>
                    <a:pt x="9302" y="72292"/>
                  </a:lnTo>
                  <a:lnTo>
                    <a:pt x="34669" y="34669"/>
                  </a:lnTo>
                  <a:lnTo>
                    <a:pt x="72292" y="9302"/>
                  </a:lnTo>
                  <a:lnTo>
                    <a:pt x="118364" y="0"/>
                  </a:lnTo>
                  <a:lnTo>
                    <a:pt x="1536700" y="0"/>
                  </a:lnTo>
                  <a:lnTo>
                    <a:pt x="1582771" y="9302"/>
                  </a:lnTo>
                  <a:lnTo>
                    <a:pt x="1620394" y="34669"/>
                  </a:lnTo>
                  <a:lnTo>
                    <a:pt x="1645761" y="72292"/>
                  </a:lnTo>
                  <a:lnTo>
                    <a:pt x="1655064" y="118363"/>
                  </a:lnTo>
                  <a:lnTo>
                    <a:pt x="1655064" y="591819"/>
                  </a:lnTo>
                  <a:lnTo>
                    <a:pt x="1645761" y="637891"/>
                  </a:lnTo>
                  <a:lnTo>
                    <a:pt x="1620394" y="675514"/>
                  </a:lnTo>
                  <a:lnTo>
                    <a:pt x="1582771" y="700881"/>
                  </a:lnTo>
                  <a:lnTo>
                    <a:pt x="1536700" y="710183"/>
                  </a:lnTo>
                  <a:lnTo>
                    <a:pt x="118364" y="710183"/>
                  </a:lnTo>
                  <a:lnTo>
                    <a:pt x="72292" y="700881"/>
                  </a:lnTo>
                  <a:lnTo>
                    <a:pt x="34669" y="675514"/>
                  </a:lnTo>
                  <a:lnTo>
                    <a:pt x="9302" y="637891"/>
                  </a:lnTo>
                  <a:lnTo>
                    <a:pt x="0" y="591819"/>
                  </a:lnTo>
                  <a:lnTo>
                    <a:pt x="0" y="118363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403508" y="5106206"/>
            <a:ext cx="798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E3629"/>
                </a:solidFill>
                <a:latin typeface="Calibri"/>
                <a:cs typeface="Calibri"/>
              </a:rPr>
              <a:t>PERSON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236208" y="3422906"/>
            <a:ext cx="802005" cy="832485"/>
            <a:chOff x="6236208" y="3422906"/>
            <a:chExt cx="802005" cy="832485"/>
          </a:xfrm>
        </p:grpSpPr>
        <p:sp>
          <p:nvSpPr>
            <p:cNvPr id="32" name="object 32"/>
            <p:cNvSpPr/>
            <p:nvPr/>
          </p:nvSpPr>
          <p:spPr>
            <a:xfrm>
              <a:off x="6242304" y="3429002"/>
              <a:ext cx="789940" cy="820419"/>
            </a:xfrm>
            <a:custGeom>
              <a:avLst/>
              <a:gdLst/>
              <a:ahLst/>
              <a:cxnLst/>
              <a:rect l="l" t="t" r="r" b="b"/>
              <a:pathLst>
                <a:path w="789940" h="820420">
                  <a:moveTo>
                    <a:pt x="657860" y="0"/>
                  </a:moveTo>
                  <a:lnTo>
                    <a:pt x="131572" y="0"/>
                  </a:lnTo>
                  <a:lnTo>
                    <a:pt x="89983" y="6707"/>
                  </a:lnTo>
                  <a:lnTo>
                    <a:pt x="53865" y="25384"/>
                  </a:lnTo>
                  <a:lnTo>
                    <a:pt x="25384" y="53865"/>
                  </a:lnTo>
                  <a:lnTo>
                    <a:pt x="6707" y="89983"/>
                  </a:lnTo>
                  <a:lnTo>
                    <a:pt x="0" y="131572"/>
                  </a:lnTo>
                  <a:lnTo>
                    <a:pt x="0" y="688340"/>
                  </a:lnTo>
                  <a:lnTo>
                    <a:pt x="6707" y="729923"/>
                  </a:lnTo>
                  <a:lnTo>
                    <a:pt x="25384" y="766041"/>
                  </a:lnTo>
                  <a:lnTo>
                    <a:pt x="53865" y="794523"/>
                  </a:lnTo>
                  <a:lnTo>
                    <a:pt x="89983" y="813203"/>
                  </a:lnTo>
                  <a:lnTo>
                    <a:pt x="131572" y="819912"/>
                  </a:lnTo>
                  <a:lnTo>
                    <a:pt x="657860" y="819912"/>
                  </a:lnTo>
                  <a:lnTo>
                    <a:pt x="699448" y="813203"/>
                  </a:lnTo>
                  <a:lnTo>
                    <a:pt x="735566" y="794523"/>
                  </a:lnTo>
                  <a:lnTo>
                    <a:pt x="764047" y="766041"/>
                  </a:lnTo>
                  <a:lnTo>
                    <a:pt x="782724" y="729923"/>
                  </a:lnTo>
                  <a:lnTo>
                    <a:pt x="789432" y="688340"/>
                  </a:lnTo>
                  <a:lnTo>
                    <a:pt x="789432" y="131572"/>
                  </a:lnTo>
                  <a:lnTo>
                    <a:pt x="782724" y="89983"/>
                  </a:lnTo>
                  <a:lnTo>
                    <a:pt x="764047" y="53865"/>
                  </a:lnTo>
                  <a:lnTo>
                    <a:pt x="735566" y="25384"/>
                  </a:lnTo>
                  <a:lnTo>
                    <a:pt x="699448" y="6707"/>
                  </a:lnTo>
                  <a:lnTo>
                    <a:pt x="65786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242304" y="3429002"/>
              <a:ext cx="789940" cy="820419"/>
            </a:xfrm>
            <a:custGeom>
              <a:avLst/>
              <a:gdLst/>
              <a:ahLst/>
              <a:cxnLst/>
              <a:rect l="l" t="t" r="r" b="b"/>
              <a:pathLst>
                <a:path w="789940" h="820420">
                  <a:moveTo>
                    <a:pt x="0" y="131572"/>
                  </a:moveTo>
                  <a:lnTo>
                    <a:pt x="6707" y="89983"/>
                  </a:lnTo>
                  <a:lnTo>
                    <a:pt x="25384" y="53865"/>
                  </a:lnTo>
                  <a:lnTo>
                    <a:pt x="53865" y="25384"/>
                  </a:lnTo>
                  <a:lnTo>
                    <a:pt x="89983" y="6707"/>
                  </a:lnTo>
                  <a:lnTo>
                    <a:pt x="131572" y="0"/>
                  </a:lnTo>
                  <a:lnTo>
                    <a:pt x="657860" y="0"/>
                  </a:lnTo>
                  <a:lnTo>
                    <a:pt x="699448" y="6707"/>
                  </a:lnTo>
                  <a:lnTo>
                    <a:pt x="735566" y="25384"/>
                  </a:lnTo>
                  <a:lnTo>
                    <a:pt x="764047" y="53865"/>
                  </a:lnTo>
                  <a:lnTo>
                    <a:pt x="782724" y="89983"/>
                  </a:lnTo>
                  <a:lnTo>
                    <a:pt x="789432" y="131572"/>
                  </a:lnTo>
                  <a:lnTo>
                    <a:pt x="789432" y="688340"/>
                  </a:lnTo>
                  <a:lnTo>
                    <a:pt x="782724" y="729923"/>
                  </a:lnTo>
                  <a:lnTo>
                    <a:pt x="764047" y="766041"/>
                  </a:lnTo>
                  <a:lnTo>
                    <a:pt x="735566" y="794523"/>
                  </a:lnTo>
                  <a:lnTo>
                    <a:pt x="699448" y="813203"/>
                  </a:lnTo>
                  <a:lnTo>
                    <a:pt x="657860" y="819912"/>
                  </a:lnTo>
                  <a:lnTo>
                    <a:pt x="131572" y="819912"/>
                  </a:lnTo>
                  <a:lnTo>
                    <a:pt x="89983" y="813203"/>
                  </a:lnTo>
                  <a:lnTo>
                    <a:pt x="53865" y="794523"/>
                  </a:lnTo>
                  <a:lnTo>
                    <a:pt x="25384" y="766041"/>
                  </a:lnTo>
                  <a:lnTo>
                    <a:pt x="6707" y="729923"/>
                  </a:lnTo>
                  <a:lnTo>
                    <a:pt x="0" y="688340"/>
                  </a:lnTo>
                  <a:lnTo>
                    <a:pt x="0" y="131572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360194" y="3536962"/>
            <a:ext cx="641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 b="1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dirty="0" sz="1800" spc="-30" b="1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dirty="0" sz="1800" b="1">
                <a:solidFill>
                  <a:srgbClr val="4E3629"/>
                </a:solidFill>
                <a:latin typeface="Calibri"/>
                <a:cs typeface="Calibri"/>
              </a:rPr>
              <a:t>WN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</a:p>
          <a:p>
            <a:pPr marL="12700">
              <a:lnSpc>
                <a:spcPts val="965"/>
              </a:lnSpc>
            </a:pPr>
            <a:r>
              <a:rPr dirty="0" spc="-5"/>
              <a:t>Relationship</a:t>
            </a:r>
            <a:r>
              <a:rPr dirty="0" spc="5"/>
              <a:t> </a:t>
            </a:r>
            <a:r>
              <a:rPr dirty="0" spc="-5"/>
              <a:t>Types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 spc="-5"/>
              <a:t>Copyright</a:t>
            </a:r>
            <a:r>
              <a:rPr dirty="0" spc="25"/>
              <a:t> </a:t>
            </a:r>
            <a:r>
              <a:rPr dirty="0"/>
              <a:t>©</a:t>
            </a:r>
            <a:r>
              <a:rPr dirty="0" spc="-5"/>
              <a:t> </a:t>
            </a:r>
            <a:r>
              <a:rPr dirty="0"/>
              <a:t>2020,</a:t>
            </a:r>
            <a:r>
              <a:rPr dirty="0" spc="-30"/>
              <a:t> </a:t>
            </a:r>
            <a:r>
              <a:rPr dirty="0" spc="-5"/>
              <a:t>Oracle</a:t>
            </a:r>
            <a:r>
              <a:rPr dirty="0" spc="5"/>
              <a:t> </a:t>
            </a:r>
            <a:r>
              <a:rPr dirty="0" spc="-5"/>
              <a:t>and/or</a:t>
            </a:r>
            <a:r>
              <a:rPr dirty="0" spc="30"/>
              <a:t> </a:t>
            </a:r>
            <a:r>
              <a:rPr dirty="0" spc="-5"/>
              <a:t>its</a:t>
            </a:r>
            <a:r>
              <a:rPr dirty="0"/>
              <a:t> </a:t>
            </a:r>
            <a:r>
              <a:rPr dirty="0" spc="-5"/>
              <a:t>affiliates.</a:t>
            </a:r>
            <a:r>
              <a:rPr dirty="0" spc="2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212280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90"/>
              <a:t>T</a:t>
            </a:r>
            <a:r>
              <a:rPr dirty="0"/>
              <a:t>erm</a:t>
            </a:r>
            <a:r>
              <a:rPr dirty="0" spc="-5"/>
              <a:t>i</a:t>
            </a:r>
            <a:r>
              <a:rPr dirty="0" spc="-10"/>
              <a:t>n</a:t>
            </a:r>
            <a:r>
              <a:rPr dirty="0" spc="-5"/>
              <a:t>olo</a:t>
            </a:r>
            <a:r>
              <a:rPr dirty="0" spc="-10"/>
              <a:t>g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</a:p>
          <a:p>
            <a:pPr marL="12700">
              <a:lnSpc>
                <a:spcPts val="965"/>
              </a:lnSpc>
            </a:pPr>
            <a:r>
              <a:rPr dirty="0" spc="-5"/>
              <a:t>Relationship</a:t>
            </a:r>
            <a:r>
              <a:rPr dirty="0" spc="5"/>
              <a:t> </a:t>
            </a:r>
            <a:r>
              <a:rPr dirty="0" spc="-5"/>
              <a:t>Types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 spc="-5"/>
              <a:t>Copyright</a:t>
            </a:r>
            <a:r>
              <a:rPr dirty="0" spc="25"/>
              <a:t> </a:t>
            </a:r>
            <a:r>
              <a:rPr dirty="0"/>
              <a:t>©</a:t>
            </a:r>
            <a:r>
              <a:rPr dirty="0" spc="-5"/>
              <a:t> </a:t>
            </a:r>
            <a:r>
              <a:rPr dirty="0"/>
              <a:t>2020,</a:t>
            </a:r>
            <a:r>
              <a:rPr dirty="0" spc="-30"/>
              <a:t> </a:t>
            </a:r>
            <a:r>
              <a:rPr dirty="0" spc="-5"/>
              <a:t>Oracle</a:t>
            </a:r>
            <a:r>
              <a:rPr dirty="0" spc="5"/>
              <a:t> </a:t>
            </a:r>
            <a:r>
              <a:rPr dirty="0" spc="-5"/>
              <a:t>and/or</a:t>
            </a:r>
            <a:r>
              <a:rPr dirty="0" spc="30"/>
              <a:t> </a:t>
            </a:r>
            <a:r>
              <a:rPr dirty="0" spc="-5"/>
              <a:t>its</a:t>
            </a:r>
            <a:r>
              <a:rPr dirty="0"/>
              <a:t> </a:t>
            </a:r>
            <a:r>
              <a:rPr dirty="0" spc="-5"/>
              <a:t>affiliates.</a:t>
            </a:r>
            <a:r>
              <a:rPr dirty="0" spc="2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552" y="1393401"/>
            <a:ext cx="5758180" cy="19983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2800" spc="-25">
                <a:solidFill>
                  <a:srgbClr val="4E3629"/>
                </a:solidFill>
                <a:latin typeface="Calibri"/>
                <a:cs typeface="Calibri"/>
              </a:rPr>
              <a:t>Key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terms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used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this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lesson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included: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5"/>
              </a:spcBef>
            </a:pPr>
            <a:r>
              <a:rPr dirty="0" sz="240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Many-to-many</a:t>
            </a:r>
            <a:r>
              <a:rPr dirty="0" sz="2400" spc="-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(M:M)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10"/>
              </a:spcBef>
            </a:pPr>
            <a:r>
              <a:rPr dirty="0" sz="2400" spc="5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dirty="0" sz="2400" spc="5">
                <a:solidFill>
                  <a:srgbClr val="4E3629"/>
                </a:solidFill>
                <a:latin typeface="Calibri"/>
                <a:cs typeface="Calibri"/>
              </a:rPr>
              <a:t>One-to-many</a:t>
            </a:r>
            <a:r>
              <a:rPr dirty="0" sz="2400" spc="-3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E3629"/>
                </a:solidFill>
                <a:latin typeface="Calibri"/>
                <a:cs typeface="Calibri"/>
              </a:rPr>
              <a:t>(1:M)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dirty="0" sz="2400" spc="1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dirty="0" sz="2400" spc="10">
                <a:solidFill>
                  <a:srgbClr val="4E3629"/>
                </a:solidFill>
                <a:latin typeface="Calibri"/>
                <a:cs typeface="Calibri"/>
              </a:rPr>
              <a:t>One-to-one</a:t>
            </a:r>
            <a:r>
              <a:rPr dirty="0" sz="2400" spc="-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E3629"/>
                </a:solidFill>
                <a:latin typeface="Calibri"/>
                <a:cs typeface="Calibri"/>
              </a:rPr>
              <a:t>(1:1)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2400" spc="1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dirty="0" sz="2400" spc="10">
                <a:solidFill>
                  <a:srgbClr val="4E3629"/>
                </a:solidFill>
                <a:latin typeface="Calibri"/>
                <a:cs typeface="Calibri"/>
              </a:rPr>
              <a:t>Redundant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164655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</a:p>
          <a:p>
            <a:pPr marL="12700">
              <a:lnSpc>
                <a:spcPts val="965"/>
              </a:lnSpc>
            </a:pPr>
            <a:r>
              <a:rPr dirty="0" spc="-5"/>
              <a:t>Relationship</a:t>
            </a:r>
            <a:r>
              <a:rPr dirty="0" spc="5"/>
              <a:t> </a:t>
            </a:r>
            <a:r>
              <a:rPr dirty="0" spc="-5"/>
              <a:t>Types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 spc="-5"/>
              <a:t>Copyright</a:t>
            </a:r>
            <a:r>
              <a:rPr dirty="0" spc="25"/>
              <a:t> </a:t>
            </a:r>
            <a:r>
              <a:rPr dirty="0"/>
              <a:t>©</a:t>
            </a:r>
            <a:r>
              <a:rPr dirty="0" spc="-5"/>
              <a:t> </a:t>
            </a:r>
            <a:r>
              <a:rPr dirty="0"/>
              <a:t>2020,</a:t>
            </a:r>
            <a:r>
              <a:rPr dirty="0" spc="-30"/>
              <a:t> </a:t>
            </a:r>
            <a:r>
              <a:rPr dirty="0" spc="-5"/>
              <a:t>Oracle</a:t>
            </a:r>
            <a:r>
              <a:rPr dirty="0" spc="5"/>
              <a:t> </a:t>
            </a:r>
            <a:r>
              <a:rPr dirty="0" spc="-5"/>
              <a:t>and/or</a:t>
            </a:r>
            <a:r>
              <a:rPr dirty="0" spc="30"/>
              <a:t> </a:t>
            </a:r>
            <a:r>
              <a:rPr dirty="0" spc="-5"/>
              <a:t>its</a:t>
            </a:r>
            <a:r>
              <a:rPr dirty="0"/>
              <a:t> </a:t>
            </a:r>
            <a:r>
              <a:rPr dirty="0" spc="-5"/>
              <a:t>affiliates.</a:t>
            </a:r>
            <a:r>
              <a:rPr dirty="0" spc="2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552" y="1393401"/>
            <a:ext cx="8069580" cy="23279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In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this</a:t>
            </a:r>
            <a:r>
              <a:rPr dirty="0" sz="2800" spc="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lesson,</a:t>
            </a:r>
            <a:r>
              <a:rPr dirty="0" sz="2800" spc="3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you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should</a:t>
            </a:r>
            <a:r>
              <a:rPr dirty="0" sz="2800" spc="5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4E3629"/>
                </a:solidFill>
                <a:latin typeface="Calibri"/>
                <a:cs typeface="Calibri"/>
              </a:rPr>
              <a:t>have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learned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how</a:t>
            </a:r>
            <a:r>
              <a:rPr dirty="0" sz="2800" spc="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to: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5"/>
              </a:spcBef>
            </a:pPr>
            <a:r>
              <a:rPr dirty="0" sz="2400" spc="5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dirty="0" sz="2400" spc="5">
                <a:solidFill>
                  <a:srgbClr val="4E3629"/>
                </a:solidFill>
                <a:latin typeface="Calibri"/>
                <a:cs typeface="Calibri"/>
              </a:rPr>
              <a:t>Recognize</a:t>
            </a:r>
            <a:r>
              <a:rPr dirty="0" sz="2400" spc="-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and 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give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E3629"/>
                </a:solidFill>
                <a:latin typeface="Calibri"/>
                <a:cs typeface="Calibri"/>
              </a:rPr>
              <a:t>examples </a:t>
            </a:r>
            <a:r>
              <a:rPr dirty="0" sz="2400" spc="-5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dirty="0" sz="24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 one-to-one</a:t>
            </a:r>
            <a:r>
              <a:rPr dirty="0" sz="2400" spc="3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10"/>
              </a:spcBef>
            </a:pPr>
            <a:r>
              <a:rPr dirty="0" sz="2400" spc="5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dirty="0" sz="2400" spc="5">
                <a:solidFill>
                  <a:srgbClr val="4E3629"/>
                </a:solidFill>
                <a:latin typeface="Calibri"/>
                <a:cs typeface="Calibri"/>
              </a:rPr>
              <a:t>Recognize</a:t>
            </a:r>
            <a:r>
              <a:rPr dirty="0" sz="2400" spc="-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give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E3629"/>
                </a:solidFill>
                <a:latin typeface="Calibri"/>
                <a:cs typeface="Calibri"/>
              </a:rPr>
              <a:t>examples</a:t>
            </a:r>
            <a:r>
              <a:rPr dirty="0" sz="2400" spc="-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dirty="0" sz="24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one-to-many</a:t>
            </a:r>
            <a:r>
              <a:rPr dirty="0" sz="24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dirty="0" sz="2400" spc="5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dirty="0" sz="2400" spc="5">
                <a:solidFill>
                  <a:srgbClr val="4E3629"/>
                </a:solidFill>
                <a:latin typeface="Calibri"/>
                <a:cs typeface="Calibri"/>
              </a:rPr>
              <a:t>Recognize</a:t>
            </a:r>
            <a:r>
              <a:rPr dirty="0" sz="2400" spc="-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and 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give</a:t>
            </a:r>
            <a:r>
              <a:rPr dirty="0" sz="24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E3629"/>
                </a:solidFill>
                <a:latin typeface="Calibri"/>
                <a:cs typeface="Calibri"/>
              </a:rPr>
              <a:t>examples </a:t>
            </a:r>
            <a:r>
              <a:rPr dirty="0" sz="2400" spc="-5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dirty="0" sz="24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4E3629"/>
                </a:solidFill>
                <a:latin typeface="Calibri"/>
                <a:cs typeface="Calibri"/>
              </a:rPr>
              <a:t> many-to-many</a:t>
            </a:r>
            <a:r>
              <a:rPr dirty="0" sz="2400" spc="-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 marL="530860" marR="328930" indent="-175260">
              <a:lnSpc>
                <a:spcPts val="2590"/>
              </a:lnSpc>
              <a:spcBef>
                <a:spcPts val="450"/>
              </a:spcBef>
            </a:pPr>
            <a:r>
              <a:rPr dirty="0" sz="2400" spc="5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dirty="0" sz="2400" spc="5">
                <a:solidFill>
                  <a:srgbClr val="4E3629"/>
                </a:solidFill>
                <a:latin typeface="Calibri"/>
                <a:cs typeface="Calibri"/>
              </a:rPr>
              <a:t>Recognize 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redundant relationships </a:t>
            </a:r>
            <a:r>
              <a:rPr dirty="0" sz="2400" spc="-5">
                <a:solidFill>
                  <a:srgbClr val="4E3629"/>
                </a:solidFill>
                <a:latin typeface="Calibri"/>
                <a:cs typeface="Calibri"/>
              </a:rPr>
              <a:t>and </a:t>
            </a:r>
            <a:r>
              <a:rPr dirty="0" sz="2400" spc="-15">
                <a:solidFill>
                  <a:srgbClr val="4E3629"/>
                </a:solidFill>
                <a:latin typeface="Calibri"/>
                <a:cs typeface="Calibri"/>
              </a:rPr>
              <a:t>remove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them </a:t>
            </a:r>
            <a:r>
              <a:rPr dirty="0" sz="2400" spc="-15">
                <a:solidFill>
                  <a:srgbClr val="4E3629"/>
                </a:solidFill>
                <a:latin typeface="Calibri"/>
                <a:cs typeface="Calibri"/>
              </a:rPr>
              <a:t>from </a:t>
            </a:r>
            <a:r>
              <a:rPr dirty="0" sz="2400" spc="-53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E3629"/>
                </a:solidFill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ERD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0831" y="702563"/>
              <a:ext cx="8022590" cy="5453380"/>
            </a:xfrm>
            <a:custGeom>
              <a:avLst/>
              <a:gdLst/>
              <a:ahLst/>
              <a:cxnLst/>
              <a:rect l="l" t="t" r="r" b="b"/>
              <a:pathLst>
                <a:path w="8022590" h="5453380">
                  <a:moveTo>
                    <a:pt x="8022335" y="0"/>
                  </a:moveTo>
                  <a:lnTo>
                    <a:pt x="0" y="0"/>
                  </a:lnTo>
                  <a:lnTo>
                    <a:pt x="0" y="5452872"/>
                  </a:lnTo>
                  <a:lnTo>
                    <a:pt x="8022335" y="5452872"/>
                  </a:lnTo>
                  <a:lnTo>
                    <a:pt x="8022335" y="0"/>
                  </a:lnTo>
                  <a:close/>
                </a:path>
              </a:pathLst>
            </a:custGeom>
            <a:solidFill>
              <a:srgbClr val="DFE1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787" y="5570219"/>
              <a:ext cx="1258823" cy="4206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77859" y="6562597"/>
            <a:ext cx="287845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">
                <a:solidFill>
                  <a:srgbClr val="FCEFD9"/>
                </a:solidFill>
                <a:latin typeface="Calibri"/>
                <a:cs typeface="Calibri"/>
              </a:rPr>
              <a:t>Copyright</a:t>
            </a:r>
            <a:r>
              <a:rPr dirty="0" sz="850" spc="25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FCEFD9"/>
                </a:solidFill>
                <a:latin typeface="Calibri"/>
                <a:cs typeface="Calibri"/>
              </a:rPr>
              <a:t>© 2020,</a:t>
            </a:r>
            <a:r>
              <a:rPr dirty="0" sz="850" spc="-35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FCEFD9"/>
                </a:solidFill>
                <a:latin typeface="Calibri"/>
                <a:cs typeface="Calibri"/>
              </a:rPr>
              <a:t>Oracle</a:t>
            </a:r>
            <a:r>
              <a:rPr dirty="0" sz="850" spc="1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FCEFD9"/>
                </a:solidFill>
                <a:latin typeface="Calibri"/>
                <a:cs typeface="Calibri"/>
              </a:rPr>
              <a:t>and/or</a:t>
            </a:r>
            <a:r>
              <a:rPr dirty="0" sz="850" spc="25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FCEFD9"/>
                </a:solidFill>
                <a:latin typeface="Calibri"/>
                <a:cs typeface="Calibri"/>
              </a:rPr>
              <a:t>its</a:t>
            </a:r>
            <a:r>
              <a:rPr dirty="0" sz="850" spc="5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FCEFD9"/>
                </a:solidFill>
                <a:latin typeface="Calibri"/>
                <a:cs typeface="Calibri"/>
              </a:rPr>
              <a:t>affiliates.</a:t>
            </a:r>
            <a:r>
              <a:rPr dirty="0" sz="850" spc="2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FCEFD9"/>
                </a:solidFill>
                <a:latin typeface="Calibri"/>
                <a:cs typeface="Calibri"/>
              </a:rPr>
              <a:t>All</a:t>
            </a:r>
            <a:r>
              <a:rPr dirty="0" sz="850" spc="1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FCEFD9"/>
                </a:solidFill>
                <a:latin typeface="Calibri"/>
                <a:cs typeface="Calibri"/>
              </a:rPr>
              <a:t>rights</a:t>
            </a:r>
            <a:r>
              <a:rPr dirty="0" sz="850" spc="1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FCEFD9"/>
                </a:solidFill>
                <a:latin typeface="Calibri"/>
                <a:cs typeface="Calibri"/>
              </a:rPr>
              <a:t>reserved.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8315" y="1155501"/>
            <a:ext cx="41306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/>
              <a:t>Database</a:t>
            </a:r>
            <a:r>
              <a:rPr dirty="0" sz="4800" spc="-55"/>
              <a:t> </a:t>
            </a:r>
            <a:r>
              <a:rPr dirty="0" sz="4800" spc="-5"/>
              <a:t>Design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962879" y="2400950"/>
            <a:ext cx="2395855" cy="88836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400" spc="-5" b="1">
                <a:solidFill>
                  <a:srgbClr val="4E3629"/>
                </a:solidFill>
                <a:latin typeface="Calibri"/>
                <a:cs typeface="Calibri"/>
              </a:rPr>
              <a:t>5-2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400" spc="-10" b="1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r>
              <a:rPr dirty="0" sz="2400" spc="-50" b="1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4E3629"/>
                </a:solidFill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3815" y="2086356"/>
            <a:ext cx="4094987" cy="4337303"/>
          </a:xfrm>
          <a:prstGeom prst="rect">
            <a:avLst/>
          </a:prstGeom>
        </p:spPr>
      </p:pic>
    </p:spTree>
  </p:cSld>
  <p:clrMapOvr>
    <a:masterClrMapping/>
  </p:clrMapOvr>
  <p:transition spd="med">
    <p:fade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180213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</a:p>
          <a:p>
            <a:pPr marL="12700">
              <a:lnSpc>
                <a:spcPts val="965"/>
              </a:lnSpc>
            </a:pPr>
            <a:r>
              <a:rPr dirty="0" spc="-5"/>
              <a:t>Relationship</a:t>
            </a:r>
            <a:r>
              <a:rPr dirty="0" spc="5"/>
              <a:t> </a:t>
            </a:r>
            <a:r>
              <a:rPr dirty="0" spc="-5"/>
              <a:t>Types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 spc="-5"/>
              <a:t>Copyright</a:t>
            </a:r>
            <a:r>
              <a:rPr dirty="0" spc="25"/>
              <a:t> </a:t>
            </a:r>
            <a:r>
              <a:rPr dirty="0"/>
              <a:t>©</a:t>
            </a:r>
            <a:r>
              <a:rPr dirty="0" spc="-5"/>
              <a:t> </a:t>
            </a:r>
            <a:r>
              <a:rPr dirty="0"/>
              <a:t>2020,</a:t>
            </a:r>
            <a:r>
              <a:rPr dirty="0" spc="-30"/>
              <a:t> </a:t>
            </a:r>
            <a:r>
              <a:rPr dirty="0" spc="-5"/>
              <a:t>Oracle</a:t>
            </a:r>
            <a:r>
              <a:rPr dirty="0" spc="5"/>
              <a:t> </a:t>
            </a:r>
            <a:r>
              <a:rPr dirty="0" spc="-5"/>
              <a:t>and/or</a:t>
            </a:r>
            <a:r>
              <a:rPr dirty="0" spc="30"/>
              <a:t> </a:t>
            </a:r>
            <a:r>
              <a:rPr dirty="0" spc="-5"/>
              <a:t>its</a:t>
            </a:r>
            <a:r>
              <a:rPr dirty="0"/>
              <a:t> </a:t>
            </a:r>
            <a:r>
              <a:rPr dirty="0" spc="-5"/>
              <a:t>affiliates.</a:t>
            </a:r>
            <a:r>
              <a:rPr dirty="0" spc="2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552" y="1393401"/>
            <a:ext cx="8069580" cy="23279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This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lesson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4E3629"/>
                </a:solidFill>
                <a:latin typeface="Calibri"/>
                <a:cs typeface="Calibri"/>
              </a:rPr>
              <a:t>covers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following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objectives: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5"/>
              </a:spcBef>
            </a:pPr>
            <a:r>
              <a:rPr dirty="0" sz="2400" spc="5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dirty="0" sz="2400" spc="5">
                <a:solidFill>
                  <a:srgbClr val="4E3629"/>
                </a:solidFill>
                <a:latin typeface="Calibri"/>
                <a:cs typeface="Calibri"/>
              </a:rPr>
              <a:t>Recognize</a:t>
            </a:r>
            <a:r>
              <a:rPr dirty="0" sz="2400" spc="-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and 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give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E3629"/>
                </a:solidFill>
                <a:latin typeface="Calibri"/>
                <a:cs typeface="Calibri"/>
              </a:rPr>
              <a:t>examples </a:t>
            </a:r>
            <a:r>
              <a:rPr dirty="0" sz="2400" spc="-5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dirty="0" sz="24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 one-to-one</a:t>
            </a:r>
            <a:r>
              <a:rPr dirty="0" sz="2400" spc="3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10"/>
              </a:spcBef>
            </a:pPr>
            <a:r>
              <a:rPr dirty="0" sz="2400" spc="5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dirty="0" sz="2400" spc="5">
                <a:solidFill>
                  <a:srgbClr val="4E3629"/>
                </a:solidFill>
                <a:latin typeface="Calibri"/>
                <a:cs typeface="Calibri"/>
              </a:rPr>
              <a:t>Recognize</a:t>
            </a:r>
            <a:r>
              <a:rPr dirty="0" sz="2400" spc="-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give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E3629"/>
                </a:solidFill>
                <a:latin typeface="Calibri"/>
                <a:cs typeface="Calibri"/>
              </a:rPr>
              <a:t>examples</a:t>
            </a:r>
            <a:r>
              <a:rPr dirty="0" sz="2400" spc="-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dirty="0" sz="24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one-to-many</a:t>
            </a:r>
            <a:r>
              <a:rPr dirty="0" sz="24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dirty="0" sz="2400" spc="5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dirty="0" sz="2400" spc="5">
                <a:solidFill>
                  <a:srgbClr val="4E3629"/>
                </a:solidFill>
                <a:latin typeface="Calibri"/>
                <a:cs typeface="Calibri"/>
              </a:rPr>
              <a:t>Recognize</a:t>
            </a:r>
            <a:r>
              <a:rPr dirty="0" sz="2400" spc="-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and 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give</a:t>
            </a:r>
            <a:r>
              <a:rPr dirty="0" sz="24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E3629"/>
                </a:solidFill>
                <a:latin typeface="Calibri"/>
                <a:cs typeface="Calibri"/>
              </a:rPr>
              <a:t>examples </a:t>
            </a:r>
            <a:r>
              <a:rPr dirty="0" sz="2400" spc="-5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dirty="0" sz="24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4E3629"/>
                </a:solidFill>
                <a:latin typeface="Calibri"/>
                <a:cs typeface="Calibri"/>
              </a:rPr>
              <a:t> many-to-many</a:t>
            </a:r>
            <a:r>
              <a:rPr dirty="0" sz="2400" spc="-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 marL="530860" marR="328930" indent="-175260">
              <a:lnSpc>
                <a:spcPts val="2590"/>
              </a:lnSpc>
              <a:spcBef>
                <a:spcPts val="450"/>
              </a:spcBef>
            </a:pPr>
            <a:r>
              <a:rPr dirty="0" sz="2400" spc="5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dirty="0" sz="2400" spc="5">
                <a:solidFill>
                  <a:srgbClr val="4E3629"/>
                </a:solidFill>
                <a:latin typeface="Calibri"/>
                <a:cs typeface="Calibri"/>
              </a:rPr>
              <a:t>Recognize </a:t>
            </a:r>
            <a:r>
              <a:rPr dirty="0" sz="2400" spc="-10">
                <a:solidFill>
                  <a:srgbClr val="4E3629"/>
                </a:solidFill>
                <a:latin typeface="Calibri"/>
                <a:cs typeface="Calibri"/>
              </a:rPr>
              <a:t>redundant relationships </a:t>
            </a:r>
            <a:r>
              <a:rPr dirty="0" sz="2400" spc="-5">
                <a:solidFill>
                  <a:srgbClr val="4E3629"/>
                </a:solidFill>
                <a:latin typeface="Calibri"/>
                <a:cs typeface="Calibri"/>
              </a:rPr>
              <a:t>and </a:t>
            </a:r>
            <a:r>
              <a:rPr dirty="0" sz="2400" spc="-15">
                <a:solidFill>
                  <a:srgbClr val="4E3629"/>
                </a:solidFill>
                <a:latin typeface="Calibri"/>
                <a:cs typeface="Calibri"/>
              </a:rPr>
              <a:t>remove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them </a:t>
            </a:r>
            <a:r>
              <a:rPr dirty="0" sz="2400" spc="-15">
                <a:solidFill>
                  <a:srgbClr val="4E3629"/>
                </a:solidFill>
                <a:latin typeface="Calibri"/>
                <a:cs typeface="Calibri"/>
              </a:rPr>
              <a:t>from </a:t>
            </a:r>
            <a:r>
              <a:rPr dirty="0" sz="2400" spc="-53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E3629"/>
                </a:solidFill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4E3629"/>
                </a:solidFill>
                <a:latin typeface="Calibri"/>
                <a:cs typeface="Calibri"/>
              </a:rPr>
              <a:t>ERD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142113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r>
              <a:rPr dirty="0" spc="-10"/>
              <a:t>u</a:t>
            </a:r>
            <a:r>
              <a:rPr dirty="0"/>
              <a:t>r</a:t>
            </a:r>
            <a:r>
              <a:rPr dirty="0" spc="-10"/>
              <a:t>p</a:t>
            </a:r>
            <a:r>
              <a:rPr dirty="0" spc="-5"/>
              <a:t>o</a:t>
            </a:r>
            <a:r>
              <a:rPr dirty="0" spc="5"/>
              <a:t>s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</a:p>
          <a:p>
            <a:pPr marL="12700">
              <a:lnSpc>
                <a:spcPts val="965"/>
              </a:lnSpc>
            </a:pPr>
            <a:r>
              <a:rPr dirty="0" spc="-5"/>
              <a:t>Relationship</a:t>
            </a:r>
            <a:r>
              <a:rPr dirty="0" spc="5"/>
              <a:t> </a:t>
            </a:r>
            <a:r>
              <a:rPr dirty="0" spc="-5"/>
              <a:t>Types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 spc="-5"/>
              <a:t>Copyright</a:t>
            </a:r>
            <a:r>
              <a:rPr dirty="0" spc="25"/>
              <a:t> </a:t>
            </a:r>
            <a:r>
              <a:rPr dirty="0"/>
              <a:t>©</a:t>
            </a:r>
            <a:r>
              <a:rPr dirty="0" spc="-5"/>
              <a:t> </a:t>
            </a:r>
            <a:r>
              <a:rPr dirty="0"/>
              <a:t>2020,</a:t>
            </a:r>
            <a:r>
              <a:rPr dirty="0" spc="-30"/>
              <a:t> </a:t>
            </a:r>
            <a:r>
              <a:rPr dirty="0" spc="-5"/>
              <a:t>Oracle</a:t>
            </a:r>
            <a:r>
              <a:rPr dirty="0" spc="5"/>
              <a:t> </a:t>
            </a:r>
            <a:r>
              <a:rPr dirty="0" spc="-5"/>
              <a:t>and/or</a:t>
            </a:r>
            <a:r>
              <a:rPr dirty="0" spc="30"/>
              <a:t> </a:t>
            </a:r>
            <a:r>
              <a:rPr dirty="0" spc="-5"/>
              <a:t>its</a:t>
            </a:r>
            <a:r>
              <a:rPr dirty="0"/>
              <a:t> </a:t>
            </a:r>
            <a:r>
              <a:rPr dirty="0" spc="-5"/>
              <a:t>affiliates.</a:t>
            </a:r>
            <a:r>
              <a:rPr dirty="0" spc="2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552" y="1355371"/>
            <a:ext cx="8098790" cy="312102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6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Can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one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PERSON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own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many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DVDs,</a:t>
            </a:r>
            <a:r>
              <a:rPr dirty="0" sz="2800" spc="3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or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only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one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Can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 one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DVD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be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owned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by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many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PERSONs?</a:t>
            </a:r>
            <a:endParaRPr sz="2800">
              <a:latin typeface="Calibri"/>
              <a:cs typeface="Calibri"/>
            </a:endParaRPr>
          </a:p>
          <a:p>
            <a:pPr marL="184785" marR="5080" indent="-172720">
              <a:lnSpc>
                <a:spcPts val="3030"/>
              </a:lnSpc>
              <a:spcBef>
                <a:spcPts val="844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As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we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refine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and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improve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our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model,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we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want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to </a:t>
            </a:r>
            <a:r>
              <a:rPr dirty="0" sz="2800" spc="-25">
                <a:solidFill>
                  <a:srgbClr val="4E3629"/>
                </a:solidFill>
                <a:latin typeface="Calibri"/>
                <a:cs typeface="Calibri"/>
              </a:rPr>
              <a:t>make </a:t>
            </a:r>
            <a:r>
              <a:rPr dirty="0" sz="2800" spc="-6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sure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our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entity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r>
              <a:rPr dirty="0" sz="2800" spc="3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correctly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model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our 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business</a:t>
            </a:r>
            <a:r>
              <a:rPr dirty="0" sz="2800" spc="5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  <a:p>
            <a:pPr marL="184785" marR="548005" indent="-172720">
              <a:lnSpc>
                <a:spcPts val="3030"/>
              </a:lnSpc>
              <a:spcBef>
                <a:spcPts val="77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2800" spc="-40">
                <a:solidFill>
                  <a:srgbClr val="4E3629"/>
                </a:solidFill>
                <a:latin typeface="Calibri"/>
                <a:cs typeface="Calibri"/>
              </a:rPr>
              <a:t>Remember,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you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can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avoid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future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costly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4E3629"/>
                </a:solidFill>
                <a:latin typeface="Calibri"/>
                <a:cs typeface="Calibri"/>
              </a:rPr>
              <a:t>mistakes</a:t>
            </a:r>
            <a:r>
              <a:rPr dirty="0" sz="2800" spc="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by </a:t>
            </a:r>
            <a:r>
              <a:rPr dirty="0" sz="2800" spc="-6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thinking</a:t>
            </a:r>
            <a:r>
              <a:rPr dirty="0" sz="2800" spc="3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through</a:t>
            </a:r>
            <a:r>
              <a:rPr dirty="0" sz="2800" spc="3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details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early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569468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One-to-Many</a:t>
            </a:r>
            <a:r>
              <a:rPr dirty="0" spc="5"/>
              <a:t> </a:t>
            </a:r>
            <a:r>
              <a:rPr dirty="0" spc="-5"/>
              <a:t>(1:M)</a:t>
            </a:r>
            <a:r>
              <a:rPr dirty="0" spc="10"/>
              <a:t> </a:t>
            </a:r>
            <a:r>
              <a:rPr dirty="0" spc="-15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552" y="1415417"/>
            <a:ext cx="375792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various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types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of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1:M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552" y="1799627"/>
            <a:ext cx="3726179" cy="170624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84150" marR="5080">
              <a:lnSpc>
                <a:spcPts val="3030"/>
              </a:lnSpc>
              <a:spcBef>
                <a:spcPts val="470"/>
              </a:spcBef>
            </a:pP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r>
              <a:rPr dirty="0" sz="2800" spc="4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are </a:t>
            </a:r>
            <a:r>
              <a:rPr dirty="0" sz="2800" spc="-25">
                <a:solidFill>
                  <a:srgbClr val="4E3629"/>
                </a:solidFill>
                <a:latin typeface="Calibri"/>
                <a:cs typeface="Calibri"/>
              </a:rPr>
              <a:t>most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common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 an ER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184785" marR="389890" indent="-172720">
              <a:lnSpc>
                <a:spcPts val="3030"/>
              </a:lnSpc>
              <a:spcBef>
                <a:spcPts val="79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2800" spc="-70">
                <a:solidFill>
                  <a:srgbClr val="4E3629"/>
                </a:solidFill>
                <a:latin typeface="Calibri"/>
                <a:cs typeface="Calibri"/>
              </a:rPr>
              <a:t>You</a:t>
            </a:r>
            <a:r>
              <a:rPr dirty="0" sz="2800" spc="-3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4E3629"/>
                </a:solidFill>
                <a:latin typeface="Calibri"/>
                <a:cs typeface="Calibri"/>
              </a:rPr>
              <a:t>have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seen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several </a:t>
            </a:r>
            <a:r>
              <a:rPr dirty="0" sz="2800" spc="-6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examples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already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637" y="1961591"/>
            <a:ext cx="17989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E3629"/>
                </a:solidFill>
                <a:latin typeface="Calibri"/>
                <a:cs typeface="Calibri"/>
              </a:rPr>
              <a:t>Relationship </a:t>
            </a:r>
            <a:r>
              <a:rPr dirty="0" sz="1800" spc="-20" b="1">
                <a:solidFill>
                  <a:srgbClr val="4E3629"/>
                </a:solidFill>
                <a:latin typeface="Calibri"/>
                <a:cs typeface="Calibri"/>
              </a:rPr>
              <a:t>Types </a:t>
            </a:r>
            <a:r>
              <a:rPr dirty="0" sz="1800" spc="-395" b="1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E3629"/>
                </a:solidFill>
                <a:latin typeface="Calibri"/>
                <a:cs typeface="Calibri"/>
              </a:rPr>
              <a:t>1:M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03214" y="2665476"/>
            <a:ext cx="2294890" cy="398145"/>
            <a:chOff x="5903214" y="2665476"/>
            <a:chExt cx="2294890" cy="398145"/>
          </a:xfrm>
        </p:grpSpPr>
        <p:sp>
          <p:nvSpPr>
            <p:cNvPr id="7" name="object 7"/>
            <p:cNvSpPr/>
            <p:nvPr/>
          </p:nvSpPr>
          <p:spPr>
            <a:xfrm>
              <a:off x="5903214" y="2871978"/>
              <a:ext cx="2280285" cy="0"/>
            </a:xfrm>
            <a:custGeom>
              <a:avLst/>
              <a:gdLst/>
              <a:ahLst/>
              <a:cxnLst/>
              <a:rect l="l" t="t" r="r" b="b"/>
              <a:pathLst>
                <a:path w="2280284" h="0">
                  <a:moveTo>
                    <a:pt x="0" y="0"/>
                  </a:moveTo>
                  <a:lnTo>
                    <a:pt x="2279904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84998" y="2679954"/>
              <a:ext cx="198120" cy="368935"/>
            </a:xfrm>
            <a:custGeom>
              <a:avLst/>
              <a:gdLst/>
              <a:ahLst/>
              <a:cxnLst/>
              <a:rect l="l" t="t" r="r" b="b"/>
              <a:pathLst>
                <a:path w="198120" h="368935">
                  <a:moveTo>
                    <a:pt x="0" y="192024"/>
                  </a:moveTo>
                  <a:lnTo>
                    <a:pt x="198120" y="0"/>
                  </a:lnTo>
                </a:path>
                <a:path w="198120" h="368935">
                  <a:moveTo>
                    <a:pt x="0" y="192024"/>
                  </a:moveTo>
                  <a:lnTo>
                    <a:pt x="198120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903214" y="3163823"/>
            <a:ext cx="2317750" cy="398145"/>
            <a:chOff x="5903214" y="3163823"/>
            <a:chExt cx="2317750" cy="398145"/>
          </a:xfrm>
        </p:grpSpPr>
        <p:sp>
          <p:nvSpPr>
            <p:cNvPr id="10" name="object 10"/>
            <p:cNvSpPr/>
            <p:nvPr/>
          </p:nvSpPr>
          <p:spPr>
            <a:xfrm>
              <a:off x="5903214" y="3371849"/>
              <a:ext cx="1303020" cy="0"/>
            </a:xfrm>
            <a:custGeom>
              <a:avLst/>
              <a:gdLst/>
              <a:ahLst/>
              <a:cxnLst/>
              <a:rect l="l" t="t" r="r" b="b"/>
              <a:pathLst>
                <a:path w="1303020" h="0">
                  <a:moveTo>
                    <a:pt x="0" y="0"/>
                  </a:moveTo>
                  <a:lnTo>
                    <a:pt x="1303020" y="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06234" y="3371849"/>
              <a:ext cx="977265" cy="0"/>
            </a:xfrm>
            <a:custGeom>
              <a:avLst/>
              <a:gdLst/>
              <a:ahLst/>
              <a:cxnLst/>
              <a:rect l="l" t="t" r="r" b="b"/>
              <a:pathLst>
                <a:path w="977265" h="0">
                  <a:moveTo>
                    <a:pt x="0" y="0"/>
                  </a:moveTo>
                  <a:lnTo>
                    <a:pt x="976884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007858" y="3178301"/>
              <a:ext cx="198120" cy="368935"/>
            </a:xfrm>
            <a:custGeom>
              <a:avLst/>
              <a:gdLst/>
              <a:ahLst/>
              <a:cxnLst/>
              <a:rect l="l" t="t" r="r" b="b"/>
              <a:pathLst>
                <a:path w="198120" h="368935">
                  <a:moveTo>
                    <a:pt x="0" y="192024"/>
                  </a:moveTo>
                  <a:lnTo>
                    <a:pt x="198120" y="0"/>
                  </a:lnTo>
                </a:path>
                <a:path w="198120" h="368935">
                  <a:moveTo>
                    <a:pt x="0" y="192024"/>
                  </a:moveTo>
                  <a:lnTo>
                    <a:pt x="198120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5903214" y="3637788"/>
            <a:ext cx="2305050" cy="398145"/>
            <a:chOff x="5903214" y="3637788"/>
            <a:chExt cx="2305050" cy="398145"/>
          </a:xfrm>
        </p:grpSpPr>
        <p:sp>
          <p:nvSpPr>
            <p:cNvPr id="14" name="object 14"/>
            <p:cNvSpPr/>
            <p:nvPr/>
          </p:nvSpPr>
          <p:spPr>
            <a:xfrm>
              <a:off x="5903214" y="3836670"/>
              <a:ext cx="1140460" cy="0"/>
            </a:xfrm>
            <a:custGeom>
              <a:avLst/>
              <a:gdLst/>
              <a:ahLst/>
              <a:cxnLst/>
              <a:rect l="l" t="t" r="r" b="b"/>
              <a:pathLst>
                <a:path w="1140459" h="0">
                  <a:moveTo>
                    <a:pt x="0" y="0"/>
                  </a:moveTo>
                  <a:lnTo>
                    <a:pt x="1139952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043166" y="3836670"/>
              <a:ext cx="1140460" cy="0"/>
            </a:xfrm>
            <a:custGeom>
              <a:avLst/>
              <a:gdLst/>
              <a:ahLst/>
              <a:cxnLst/>
              <a:rect l="l" t="t" r="r" b="b"/>
              <a:pathLst>
                <a:path w="1140459" h="0">
                  <a:moveTo>
                    <a:pt x="0" y="0"/>
                  </a:moveTo>
                  <a:lnTo>
                    <a:pt x="1139952" y="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995666" y="3652266"/>
              <a:ext cx="198120" cy="368935"/>
            </a:xfrm>
            <a:custGeom>
              <a:avLst/>
              <a:gdLst/>
              <a:ahLst/>
              <a:cxnLst/>
              <a:rect l="l" t="t" r="r" b="b"/>
              <a:pathLst>
                <a:path w="198120" h="368935">
                  <a:moveTo>
                    <a:pt x="0" y="192024"/>
                  </a:moveTo>
                  <a:lnTo>
                    <a:pt x="198120" y="0"/>
                  </a:lnTo>
                </a:path>
                <a:path w="198120" h="368935">
                  <a:moveTo>
                    <a:pt x="0" y="192024"/>
                  </a:moveTo>
                  <a:lnTo>
                    <a:pt x="198120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5903214" y="4111752"/>
            <a:ext cx="2305050" cy="398145"/>
            <a:chOff x="5903214" y="4111752"/>
            <a:chExt cx="2305050" cy="398145"/>
          </a:xfrm>
        </p:grpSpPr>
        <p:sp>
          <p:nvSpPr>
            <p:cNvPr id="18" name="object 18"/>
            <p:cNvSpPr/>
            <p:nvPr/>
          </p:nvSpPr>
          <p:spPr>
            <a:xfrm>
              <a:off x="5903214" y="4316730"/>
              <a:ext cx="2280285" cy="0"/>
            </a:xfrm>
            <a:custGeom>
              <a:avLst/>
              <a:gdLst/>
              <a:ahLst/>
              <a:cxnLst/>
              <a:rect l="l" t="t" r="r" b="b"/>
              <a:pathLst>
                <a:path w="2280284" h="0">
                  <a:moveTo>
                    <a:pt x="0" y="0"/>
                  </a:moveTo>
                  <a:lnTo>
                    <a:pt x="2279904" y="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995666" y="4126230"/>
              <a:ext cx="198120" cy="368935"/>
            </a:xfrm>
            <a:custGeom>
              <a:avLst/>
              <a:gdLst/>
              <a:ahLst/>
              <a:cxnLst/>
              <a:rect l="l" t="t" r="r" b="b"/>
              <a:pathLst>
                <a:path w="198120" h="368935">
                  <a:moveTo>
                    <a:pt x="0" y="192024"/>
                  </a:moveTo>
                  <a:lnTo>
                    <a:pt x="198120" y="0"/>
                  </a:lnTo>
                </a:path>
                <a:path w="198120" h="368935">
                  <a:moveTo>
                    <a:pt x="0" y="192024"/>
                  </a:moveTo>
                  <a:lnTo>
                    <a:pt x="198120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464310" y="4605276"/>
            <a:ext cx="1798955" cy="949960"/>
            <a:chOff x="1464310" y="4605276"/>
            <a:chExt cx="1798955" cy="949960"/>
          </a:xfrm>
        </p:grpSpPr>
        <p:sp>
          <p:nvSpPr>
            <p:cNvPr id="21" name="object 21"/>
            <p:cNvSpPr/>
            <p:nvPr/>
          </p:nvSpPr>
          <p:spPr>
            <a:xfrm>
              <a:off x="1470660" y="4611626"/>
              <a:ext cx="1786255" cy="937260"/>
            </a:xfrm>
            <a:custGeom>
              <a:avLst/>
              <a:gdLst/>
              <a:ahLst/>
              <a:cxnLst/>
              <a:rect l="l" t="t" r="r" b="b"/>
              <a:pathLst>
                <a:path w="1786254" h="937260">
                  <a:moveTo>
                    <a:pt x="1629918" y="0"/>
                  </a:moveTo>
                  <a:lnTo>
                    <a:pt x="156210" y="0"/>
                  </a:lnTo>
                  <a:lnTo>
                    <a:pt x="106836" y="7963"/>
                  </a:lnTo>
                  <a:lnTo>
                    <a:pt x="63954" y="30139"/>
                  </a:lnTo>
                  <a:lnTo>
                    <a:pt x="30139" y="63954"/>
                  </a:lnTo>
                  <a:lnTo>
                    <a:pt x="7963" y="106836"/>
                  </a:lnTo>
                  <a:lnTo>
                    <a:pt x="0" y="156210"/>
                  </a:lnTo>
                  <a:lnTo>
                    <a:pt x="0" y="781050"/>
                  </a:lnTo>
                  <a:lnTo>
                    <a:pt x="7963" y="830423"/>
                  </a:lnTo>
                  <a:lnTo>
                    <a:pt x="30139" y="873305"/>
                  </a:lnTo>
                  <a:lnTo>
                    <a:pt x="63954" y="907120"/>
                  </a:lnTo>
                  <a:lnTo>
                    <a:pt x="106836" y="929296"/>
                  </a:lnTo>
                  <a:lnTo>
                    <a:pt x="156210" y="937260"/>
                  </a:lnTo>
                  <a:lnTo>
                    <a:pt x="1629918" y="937260"/>
                  </a:lnTo>
                  <a:lnTo>
                    <a:pt x="1679291" y="929296"/>
                  </a:lnTo>
                  <a:lnTo>
                    <a:pt x="1722173" y="907120"/>
                  </a:lnTo>
                  <a:lnTo>
                    <a:pt x="1755988" y="873305"/>
                  </a:lnTo>
                  <a:lnTo>
                    <a:pt x="1778164" y="830423"/>
                  </a:lnTo>
                  <a:lnTo>
                    <a:pt x="1786127" y="781050"/>
                  </a:lnTo>
                  <a:lnTo>
                    <a:pt x="1786127" y="156210"/>
                  </a:lnTo>
                  <a:lnTo>
                    <a:pt x="1778164" y="106836"/>
                  </a:lnTo>
                  <a:lnTo>
                    <a:pt x="1755988" y="63954"/>
                  </a:lnTo>
                  <a:lnTo>
                    <a:pt x="1722173" y="30139"/>
                  </a:lnTo>
                  <a:lnTo>
                    <a:pt x="1679291" y="7963"/>
                  </a:lnTo>
                  <a:lnTo>
                    <a:pt x="1629918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70660" y="4611626"/>
              <a:ext cx="1786255" cy="937260"/>
            </a:xfrm>
            <a:custGeom>
              <a:avLst/>
              <a:gdLst/>
              <a:ahLst/>
              <a:cxnLst/>
              <a:rect l="l" t="t" r="r" b="b"/>
              <a:pathLst>
                <a:path w="1786254" h="937260">
                  <a:moveTo>
                    <a:pt x="0" y="156210"/>
                  </a:moveTo>
                  <a:lnTo>
                    <a:pt x="7963" y="106836"/>
                  </a:lnTo>
                  <a:lnTo>
                    <a:pt x="30139" y="63954"/>
                  </a:lnTo>
                  <a:lnTo>
                    <a:pt x="63954" y="30139"/>
                  </a:lnTo>
                  <a:lnTo>
                    <a:pt x="106836" y="7963"/>
                  </a:lnTo>
                  <a:lnTo>
                    <a:pt x="156210" y="0"/>
                  </a:lnTo>
                  <a:lnTo>
                    <a:pt x="1629918" y="0"/>
                  </a:lnTo>
                  <a:lnTo>
                    <a:pt x="1679291" y="7963"/>
                  </a:lnTo>
                  <a:lnTo>
                    <a:pt x="1722173" y="30139"/>
                  </a:lnTo>
                  <a:lnTo>
                    <a:pt x="1755988" y="63954"/>
                  </a:lnTo>
                  <a:lnTo>
                    <a:pt x="1778164" y="106836"/>
                  </a:lnTo>
                  <a:lnTo>
                    <a:pt x="1786127" y="156210"/>
                  </a:lnTo>
                  <a:lnTo>
                    <a:pt x="1786127" y="781050"/>
                  </a:lnTo>
                  <a:lnTo>
                    <a:pt x="1778164" y="830423"/>
                  </a:lnTo>
                  <a:lnTo>
                    <a:pt x="1755988" y="873305"/>
                  </a:lnTo>
                  <a:lnTo>
                    <a:pt x="1722173" y="907120"/>
                  </a:lnTo>
                  <a:lnTo>
                    <a:pt x="1679291" y="929296"/>
                  </a:lnTo>
                  <a:lnTo>
                    <a:pt x="1629918" y="937260"/>
                  </a:lnTo>
                  <a:lnTo>
                    <a:pt x="156210" y="937260"/>
                  </a:lnTo>
                  <a:lnTo>
                    <a:pt x="106836" y="929296"/>
                  </a:lnTo>
                  <a:lnTo>
                    <a:pt x="63954" y="907120"/>
                  </a:lnTo>
                  <a:lnTo>
                    <a:pt x="30139" y="873305"/>
                  </a:lnTo>
                  <a:lnTo>
                    <a:pt x="7963" y="830423"/>
                  </a:lnTo>
                  <a:lnTo>
                    <a:pt x="0" y="781050"/>
                  </a:lnTo>
                  <a:lnTo>
                    <a:pt x="0" y="156210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560605" y="4629985"/>
            <a:ext cx="1038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4E3629"/>
                </a:solidFill>
                <a:latin typeface="Calibri"/>
                <a:cs typeface="Calibri"/>
              </a:rPr>
              <a:t>EMPLOYEE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55309" y="4605277"/>
            <a:ext cx="1797685" cy="949960"/>
            <a:chOff x="5655309" y="4605277"/>
            <a:chExt cx="1797685" cy="949960"/>
          </a:xfrm>
        </p:grpSpPr>
        <p:sp>
          <p:nvSpPr>
            <p:cNvPr id="25" name="object 25"/>
            <p:cNvSpPr/>
            <p:nvPr/>
          </p:nvSpPr>
          <p:spPr>
            <a:xfrm>
              <a:off x="5661659" y="4611627"/>
              <a:ext cx="1784985" cy="937260"/>
            </a:xfrm>
            <a:custGeom>
              <a:avLst/>
              <a:gdLst/>
              <a:ahLst/>
              <a:cxnLst/>
              <a:rect l="l" t="t" r="r" b="b"/>
              <a:pathLst>
                <a:path w="1784984" h="937260">
                  <a:moveTo>
                    <a:pt x="1628394" y="0"/>
                  </a:moveTo>
                  <a:lnTo>
                    <a:pt x="156210" y="0"/>
                  </a:lnTo>
                  <a:lnTo>
                    <a:pt x="106836" y="7963"/>
                  </a:lnTo>
                  <a:lnTo>
                    <a:pt x="63954" y="30139"/>
                  </a:lnTo>
                  <a:lnTo>
                    <a:pt x="30139" y="63954"/>
                  </a:lnTo>
                  <a:lnTo>
                    <a:pt x="7963" y="106836"/>
                  </a:lnTo>
                  <a:lnTo>
                    <a:pt x="0" y="156210"/>
                  </a:lnTo>
                  <a:lnTo>
                    <a:pt x="0" y="781037"/>
                  </a:lnTo>
                  <a:lnTo>
                    <a:pt x="7963" y="830417"/>
                  </a:lnTo>
                  <a:lnTo>
                    <a:pt x="30139" y="873302"/>
                  </a:lnTo>
                  <a:lnTo>
                    <a:pt x="63954" y="907119"/>
                  </a:lnTo>
                  <a:lnTo>
                    <a:pt x="106836" y="929296"/>
                  </a:lnTo>
                  <a:lnTo>
                    <a:pt x="156210" y="937260"/>
                  </a:lnTo>
                  <a:lnTo>
                    <a:pt x="1628394" y="937260"/>
                  </a:lnTo>
                  <a:lnTo>
                    <a:pt x="1677767" y="929296"/>
                  </a:lnTo>
                  <a:lnTo>
                    <a:pt x="1720649" y="907119"/>
                  </a:lnTo>
                  <a:lnTo>
                    <a:pt x="1754464" y="873302"/>
                  </a:lnTo>
                  <a:lnTo>
                    <a:pt x="1776640" y="830417"/>
                  </a:lnTo>
                  <a:lnTo>
                    <a:pt x="1784604" y="781037"/>
                  </a:lnTo>
                  <a:lnTo>
                    <a:pt x="1784604" y="156210"/>
                  </a:lnTo>
                  <a:lnTo>
                    <a:pt x="1776640" y="106836"/>
                  </a:lnTo>
                  <a:lnTo>
                    <a:pt x="1754464" y="63954"/>
                  </a:lnTo>
                  <a:lnTo>
                    <a:pt x="1720649" y="30139"/>
                  </a:lnTo>
                  <a:lnTo>
                    <a:pt x="1677767" y="7963"/>
                  </a:lnTo>
                  <a:lnTo>
                    <a:pt x="1628394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661659" y="4611627"/>
              <a:ext cx="1784985" cy="937260"/>
            </a:xfrm>
            <a:custGeom>
              <a:avLst/>
              <a:gdLst/>
              <a:ahLst/>
              <a:cxnLst/>
              <a:rect l="l" t="t" r="r" b="b"/>
              <a:pathLst>
                <a:path w="1784984" h="937260">
                  <a:moveTo>
                    <a:pt x="0" y="156210"/>
                  </a:moveTo>
                  <a:lnTo>
                    <a:pt x="7963" y="106836"/>
                  </a:lnTo>
                  <a:lnTo>
                    <a:pt x="30139" y="63954"/>
                  </a:lnTo>
                  <a:lnTo>
                    <a:pt x="63954" y="30139"/>
                  </a:lnTo>
                  <a:lnTo>
                    <a:pt x="106836" y="7963"/>
                  </a:lnTo>
                  <a:lnTo>
                    <a:pt x="156210" y="0"/>
                  </a:lnTo>
                  <a:lnTo>
                    <a:pt x="1628394" y="0"/>
                  </a:lnTo>
                  <a:lnTo>
                    <a:pt x="1677767" y="7963"/>
                  </a:lnTo>
                  <a:lnTo>
                    <a:pt x="1720649" y="30139"/>
                  </a:lnTo>
                  <a:lnTo>
                    <a:pt x="1754464" y="63954"/>
                  </a:lnTo>
                  <a:lnTo>
                    <a:pt x="1776640" y="106836"/>
                  </a:lnTo>
                  <a:lnTo>
                    <a:pt x="1784604" y="156210"/>
                  </a:lnTo>
                  <a:lnTo>
                    <a:pt x="1784604" y="781037"/>
                  </a:lnTo>
                  <a:lnTo>
                    <a:pt x="1776640" y="830417"/>
                  </a:lnTo>
                  <a:lnTo>
                    <a:pt x="1754464" y="873302"/>
                  </a:lnTo>
                  <a:lnTo>
                    <a:pt x="1720649" y="907119"/>
                  </a:lnTo>
                  <a:lnTo>
                    <a:pt x="1677767" y="929296"/>
                  </a:lnTo>
                  <a:lnTo>
                    <a:pt x="1628394" y="937260"/>
                  </a:lnTo>
                  <a:lnTo>
                    <a:pt x="156210" y="937260"/>
                  </a:lnTo>
                  <a:lnTo>
                    <a:pt x="106836" y="929296"/>
                  </a:lnTo>
                  <a:lnTo>
                    <a:pt x="63954" y="907119"/>
                  </a:lnTo>
                  <a:lnTo>
                    <a:pt x="30139" y="873302"/>
                  </a:lnTo>
                  <a:lnTo>
                    <a:pt x="7963" y="830417"/>
                  </a:lnTo>
                  <a:lnTo>
                    <a:pt x="0" y="781037"/>
                  </a:lnTo>
                  <a:lnTo>
                    <a:pt x="0" y="156210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750749" y="4629985"/>
            <a:ext cx="1341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4E3629"/>
                </a:solidFill>
                <a:latin typeface="Calibri"/>
                <a:cs typeface="Calibri"/>
              </a:rPr>
              <a:t>DEPARTMENT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247644" y="4980432"/>
            <a:ext cx="2414905" cy="203200"/>
            <a:chOff x="3247644" y="4980432"/>
            <a:chExt cx="2414905" cy="203200"/>
          </a:xfrm>
        </p:grpSpPr>
        <p:sp>
          <p:nvSpPr>
            <p:cNvPr id="29" name="object 29"/>
            <p:cNvSpPr/>
            <p:nvPr/>
          </p:nvSpPr>
          <p:spPr>
            <a:xfrm>
              <a:off x="3257550" y="5081778"/>
              <a:ext cx="2405380" cy="0"/>
            </a:xfrm>
            <a:custGeom>
              <a:avLst/>
              <a:gdLst/>
              <a:ahLst/>
              <a:cxnLst/>
              <a:rect l="l" t="t" r="r" b="b"/>
              <a:pathLst>
                <a:path w="2405379" h="0">
                  <a:moveTo>
                    <a:pt x="0" y="0"/>
                  </a:moveTo>
                  <a:lnTo>
                    <a:pt x="2404884" y="0"/>
                  </a:lnTo>
                </a:path>
              </a:pathLst>
            </a:custGeom>
            <a:ln w="19812">
              <a:solidFill>
                <a:srgbClr val="4E362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57550" y="5081778"/>
              <a:ext cx="1281430" cy="0"/>
            </a:xfrm>
            <a:custGeom>
              <a:avLst/>
              <a:gdLst/>
              <a:ahLst/>
              <a:cxnLst/>
              <a:rect l="l" t="t" r="r" b="b"/>
              <a:pathLst>
                <a:path w="1281429" h="0">
                  <a:moveTo>
                    <a:pt x="0" y="0"/>
                  </a:moveTo>
                  <a:lnTo>
                    <a:pt x="1281226" y="0"/>
                  </a:lnTo>
                </a:path>
              </a:pathLst>
            </a:custGeom>
            <a:ln w="1981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257550" y="5081778"/>
              <a:ext cx="182880" cy="91440"/>
            </a:xfrm>
            <a:custGeom>
              <a:avLst/>
              <a:gdLst/>
              <a:ahLst/>
              <a:cxnLst/>
              <a:rect l="l" t="t" r="r" b="b"/>
              <a:pathLst>
                <a:path w="182879" h="91439">
                  <a:moveTo>
                    <a:pt x="0" y="91440"/>
                  </a:moveTo>
                  <a:lnTo>
                    <a:pt x="182880" y="0"/>
                  </a:lnTo>
                </a:path>
              </a:pathLst>
            </a:custGeom>
            <a:ln w="19811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257550" y="5081778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79" h="0">
                  <a:moveTo>
                    <a:pt x="0" y="0"/>
                  </a:moveTo>
                  <a:lnTo>
                    <a:pt x="182880" y="0"/>
                  </a:lnTo>
                </a:path>
              </a:pathLst>
            </a:custGeom>
            <a:ln w="1981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257550" y="4990338"/>
              <a:ext cx="182880" cy="91440"/>
            </a:xfrm>
            <a:custGeom>
              <a:avLst/>
              <a:gdLst/>
              <a:ahLst/>
              <a:cxnLst/>
              <a:rect l="l" t="t" r="r" b="b"/>
              <a:pathLst>
                <a:path w="182879" h="91439">
                  <a:moveTo>
                    <a:pt x="0" y="0"/>
                  </a:moveTo>
                  <a:lnTo>
                    <a:pt x="182880" y="91440"/>
                  </a:lnTo>
                </a:path>
              </a:pathLst>
            </a:custGeom>
            <a:ln w="19811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3272764" y="4705121"/>
            <a:ext cx="9569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E3629"/>
                </a:solidFill>
                <a:latin typeface="Calibri"/>
                <a:cs typeface="Calibri"/>
              </a:rPr>
              <a:t>assigned</a:t>
            </a:r>
            <a:r>
              <a:rPr dirty="0" sz="1600" spc="-7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</a:p>
          <a:p>
            <a:pPr marL="12700">
              <a:lnSpc>
                <a:spcPts val="965"/>
              </a:lnSpc>
            </a:pPr>
            <a:r>
              <a:rPr dirty="0" spc="-5"/>
              <a:t>Relationship</a:t>
            </a:r>
            <a:r>
              <a:rPr dirty="0" spc="5"/>
              <a:t> </a:t>
            </a:r>
            <a:r>
              <a:rPr dirty="0" spc="-5"/>
              <a:t>Types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 spc="-5"/>
              <a:t>Copyright</a:t>
            </a:r>
            <a:r>
              <a:rPr dirty="0" spc="25"/>
              <a:t> </a:t>
            </a:r>
            <a:r>
              <a:rPr dirty="0"/>
              <a:t>©</a:t>
            </a:r>
            <a:r>
              <a:rPr dirty="0" spc="-5"/>
              <a:t> </a:t>
            </a:r>
            <a:r>
              <a:rPr dirty="0"/>
              <a:t>2020,</a:t>
            </a:r>
            <a:r>
              <a:rPr dirty="0" spc="-30"/>
              <a:t> </a:t>
            </a:r>
            <a:r>
              <a:rPr dirty="0" spc="-5"/>
              <a:t>Oracle</a:t>
            </a:r>
            <a:r>
              <a:rPr dirty="0" spc="5"/>
              <a:t> </a:t>
            </a:r>
            <a:r>
              <a:rPr dirty="0" spc="-5"/>
              <a:t>and/or</a:t>
            </a:r>
            <a:r>
              <a:rPr dirty="0" spc="30"/>
              <a:t> </a:t>
            </a:r>
            <a:r>
              <a:rPr dirty="0" spc="-5"/>
              <a:t>its</a:t>
            </a:r>
            <a:r>
              <a:rPr dirty="0"/>
              <a:t> </a:t>
            </a:r>
            <a:r>
              <a:rPr dirty="0" spc="-5"/>
              <a:t>affiliates.</a:t>
            </a:r>
            <a:r>
              <a:rPr dirty="0" spc="2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5"/>
              <a:t>reserved.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761087" y="5070777"/>
            <a:ext cx="1855470" cy="894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1214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responsible</a:t>
            </a:r>
            <a:r>
              <a:rPr dirty="0" sz="1600" spc="-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E3629"/>
                </a:solidFill>
                <a:latin typeface="Calibri"/>
                <a:cs typeface="Calibri"/>
              </a:rPr>
              <a:t>for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1:M</a:t>
            </a:r>
            <a:r>
              <a:rPr dirty="0" sz="1800" spc="-10" b="1">
                <a:solidFill>
                  <a:srgbClr val="4E3629"/>
                </a:solidFill>
                <a:latin typeface="Calibri"/>
                <a:cs typeface="Calibri"/>
              </a:rPr>
              <a:t> Relationship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8373" y="4887340"/>
            <a:ext cx="2447925" cy="405765"/>
            <a:chOff x="3238373" y="4887340"/>
            <a:chExt cx="2447925" cy="405765"/>
          </a:xfrm>
        </p:grpSpPr>
        <p:sp>
          <p:nvSpPr>
            <p:cNvPr id="3" name="object 3"/>
            <p:cNvSpPr/>
            <p:nvPr/>
          </p:nvSpPr>
          <p:spPr>
            <a:xfrm>
              <a:off x="3252978" y="4932425"/>
              <a:ext cx="250190" cy="172720"/>
            </a:xfrm>
            <a:custGeom>
              <a:avLst/>
              <a:gdLst/>
              <a:ahLst/>
              <a:cxnLst/>
              <a:rect l="l" t="t" r="r" b="b"/>
              <a:pathLst>
                <a:path w="250189" h="172720">
                  <a:moveTo>
                    <a:pt x="0" y="0"/>
                  </a:moveTo>
                  <a:lnTo>
                    <a:pt x="249936" y="172212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52978" y="5083301"/>
              <a:ext cx="250190" cy="195580"/>
            </a:xfrm>
            <a:custGeom>
              <a:avLst/>
              <a:gdLst/>
              <a:ahLst/>
              <a:cxnLst/>
              <a:rect l="l" t="t" r="r" b="b"/>
              <a:pathLst>
                <a:path w="250189" h="195579">
                  <a:moveTo>
                    <a:pt x="249936" y="0"/>
                  </a:moveTo>
                  <a:lnTo>
                    <a:pt x="0" y="195072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63646" y="5084825"/>
              <a:ext cx="2365375" cy="12700"/>
            </a:xfrm>
            <a:custGeom>
              <a:avLst/>
              <a:gdLst/>
              <a:ahLst/>
              <a:cxnLst/>
              <a:rect l="l" t="t" r="r" b="b"/>
              <a:pathLst>
                <a:path w="2365375" h="12700">
                  <a:moveTo>
                    <a:pt x="0" y="12192"/>
                  </a:moveTo>
                  <a:lnTo>
                    <a:pt x="2365248" y="0"/>
                  </a:lnTo>
                </a:path>
              </a:pathLst>
            </a:custGeom>
            <a:ln w="25908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21630" y="4901945"/>
              <a:ext cx="250190" cy="193675"/>
            </a:xfrm>
            <a:custGeom>
              <a:avLst/>
              <a:gdLst/>
              <a:ahLst/>
              <a:cxnLst/>
              <a:rect l="l" t="t" r="r" b="b"/>
              <a:pathLst>
                <a:path w="250189" h="193675">
                  <a:moveTo>
                    <a:pt x="0" y="193547"/>
                  </a:moveTo>
                  <a:lnTo>
                    <a:pt x="249936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21630" y="5077205"/>
              <a:ext cx="250190" cy="177165"/>
            </a:xfrm>
            <a:custGeom>
              <a:avLst/>
              <a:gdLst/>
              <a:ahLst/>
              <a:cxnLst/>
              <a:rect l="l" t="t" r="r" b="b"/>
              <a:pathLst>
                <a:path w="250189" h="177164">
                  <a:moveTo>
                    <a:pt x="0" y="0"/>
                  </a:moveTo>
                  <a:lnTo>
                    <a:pt x="249936" y="176784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364205" y="4747418"/>
            <a:ext cx="9709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E3629"/>
                </a:solidFill>
                <a:latin typeface="Calibri"/>
                <a:cs typeface="Calibri"/>
              </a:rPr>
              <a:t>learns</a:t>
            </a:r>
            <a:r>
              <a:rPr dirty="0" sz="1600" spc="-7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4E3629"/>
                </a:solidFill>
                <a:latin typeface="Calibri"/>
                <a:cs typeface="Calibri"/>
              </a:rPr>
              <a:t>from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7480" y="5168207"/>
            <a:ext cx="1811655" cy="808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651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educates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M:M</a:t>
            </a:r>
            <a:r>
              <a:rPr dirty="0" sz="1800" spc="-20" b="1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55309" y="4608324"/>
            <a:ext cx="1797685" cy="947419"/>
            <a:chOff x="5655309" y="4608324"/>
            <a:chExt cx="1797685" cy="947419"/>
          </a:xfrm>
        </p:grpSpPr>
        <p:sp>
          <p:nvSpPr>
            <p:cNvPr id="11" name="object 11"/>
            <p:cNvSpPr/>
            <p:nvPr/>
          </p:nvSpPr>
          <p:spPr>
            <a:xfrm>
              <a:off x="5661659" y="4614674"/>
              <a:ext cx="1784985" cy="934719"/>
            </a:xfrm>
            <a:custGeom>
              <a:avLst/>
              <a:gdLst/>
              <a:ahLst/>
              <a:cxnLst/>
              <a:rect l="l" t="t" r="r" b="b"/>
              <a:pathLst>
                <a:path w="1784984" h="934720">
                  <a:moveTo>
                    <a:pt x="1628902" y="0"/>
                  </a:moveTo>
                  <a:lnTo>
                    <a:pt x="155702" y="0"/>
                  </a:lnTo>
                  <a:lnTo>
                    <a:pt x="106488" y="7937"/>
                  </a:lnTo>
                  <a:lnTo>
                    <a:pt x="63746" y="30041"/>
                  </a:lnTo>
                  <a:lnTo>
                    <a:pt x="30041" y="63746"/>
                  </a:lnTo>
                  <a:lnTo>
                    <a:pt x="7937" y="106488"/>
                  </a:lnTo>
                  <a:lnTo>
                    <a:pt x="0" y="155701"/>
                  </a:lnTo>
                  <a:lnTo>
                    <a:pt x="0" y="778509"/>
                  </a:lnTo>
                  <a:lnTo>
                    <a:pt x="7937" y="827723"/>
                  </a:lnTo>
                  <a:lnTo>
                    <a:pt x="30041" y="870465"/>
                  </a:lnTo>
                  <a:lnTo>
                    <a:pt x="63746" y="904170"/>
                  </a:lnTo>
                  <a:lnTo>
                    <a:pt x="106488" y="926274"/>
                  </a:lnTo>
                  <a:lnTo>
                    <a:pt x="155702" y="934211"/>
                  </a:lnTo>
                  <a:lnTo>
                    <a:pt x="1628902" y="934211"/>
                  </a:lnTo>
                  <a:lnTo>
                    <a:pt x="1678115" y="926274"/>
                  </a:lnTo>
                  <a:lnTo>
                    <a:pt x="1720857" y="904170"/>
                  </a:lnTo>
                  <a:lnTo>
                    <a:pt x="1754562" y="870465"/>
                  </a:lnTo>
                  <a:lnTo>
                    <a:pt x="1776666" y="827723"/>
                  </a:lnTo>
                  <a:lnTo>
                    <a:pt x="1784604" y="778509"/>
                  </a:lnTo>
                  <a:lnTo>
                    <a:pt x="1784604" y="155701"/>
                  </a:lnTo>
                  <a:lnTo>
                    <a:pt x="1776666" y="106488"/>
                  </a:lnTo>
                  <a:lnTo>
                    <a:pt x="1754562" y="63746"/>
                  </a:lnTo>
                  <a:lnTo>
                    <a:pt x="1720857" y="30041"/>
                  </a:lnTo>
                  <a:lnTo>
                    <a:pt x="1678115" y="7937"/>
                  </a:lnTo>
                  <a:lnTo>
                    <a:pt x="1628902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61659" y="4614674"/>
              <a:ext cx="1784985" cy="934719"/>
            </a:xfrm>
            <a:custGeom>
              <a:avLst/>
              <a:gdLst/>
              <a:ahLst/>
              <a:cxnLst/>
              <a:rect l="l" t="t" r="r" b="b"/>
              <a:pathLst>
                <a:path w="1784984" h="934720">
                  <a:moveTo>
                    <a:pt x="0" y="155701"/>
                  </a:moveTo>
                  <a:lnTo>
                    <a:pt x="7937" y="106488"/>
                  </a:lnTo>
                  <a:lnTo>
                    <a:pt x="30041" y="63746"/>
                  </a:lnTo>
                  <a:lnTo>
                    <a:pt x="63746" y="30041"/>
                  </a:lnTo>
                  <a:lnTo>
                    <a:pt x="106488" y="7937"/>
                  </a:lnTo>
                  <a:lnTo>
                    <a:pt x="155702" y="0"/>
                  </a:lnTo>
                  <a:lnTo>
                    <a:pt x="1628902" y="0"/>
                  </a:lnTo>
                  <a:lnTo>
                    <a:pt x="1678115" y="7937"/>
                  </a:lnTo>
                  <a:lnTo>
                    <a:pt x="1720857" y="30041"/>
                  </a:lnTo>
                  <a:lnTo>
                    <a:pt x="1754562" y="63746"/>
                  </a:lnTo>
                  <a:lnTo>
                    <a:pt x="1776666" y="106488"/>
                  </a:lnTo>
                  <a:lnTo>
                    <a:pt x="1784604" y="155701"/>
                  </a:lnTo>
                  <a:lnTo>
                    <a:pt x="1784604" y="778509"/>
                  </a:lnTo>
                  <a:lnTo>
                    <a:pt x="1776666" y="827723"/>
                  </a:lnTo>
                  <a:lnTo>
                    <a:pt x="1754562" y="870465"/>
                  </a:lnTo>
                  <a:lnTo>
                    <a:pt x="1720857" y="904170"/>
                  </a:lnTo>
                  <a:lnTo>
                    <a:pt x="1678115" y="926274"/>
                  </a:lnTo>
                  <a:lnTo>
                    <a:pt x="1628902" y="934211"/>
                  </a:lnTo>
                  <a:lnTo>
                    <a:pt x="155702" y="934211"/>
                  </a:lnTo>
                  <a:lnTo>
                    <a:pt x="106488" y="926274"/>
                  </a:lnTo>
                  <a:lnTo>
                    <a:pt x="63746" y="904170"/>
                  </a:lnTo>
                  <a:lnTo>
                    <a:pt x="30041" y="870465"/>
                  </a:lnTo>
                  <a:lnTo>
                    <a:pt x="7937" y="827723"/>
                  </a:lnTo>
                  <a:lnTo>
                    <a:pt x="0" y="778509"/>
                  </a:lnTo>
                  <a:lnTo>
                    <a:pt x="0" y="155701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785685" y="4642026"/>
            <a:ext cx="887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dirty="0" sz="1800" spc="-30" b="1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dirty="0" sz="1800" spc="-25" b="1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dirty="0" sz="1800" b="1">
                <a:solidFill>
                  <a:srgbClr val="4E3629"/>
                </a:solidFill>
                <a:latin typeface="Calibri"/>
                <a:cs typeface="Calibri"/>
              </a:rPr>
              <a:t>H</a:t>
            </a: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dirty="0" sz="1800" b="1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59991" y="4614674"/>
            <a:ext cx="1798320" cy="940435"/>
            <a:chOff x="1459991" y="4614674"/>
            <a:chExt cx="1798320" cy="940435"/>
          </a:xfrm>
        </p:grpSpPr>
        <p:sp>
          <p:nvSpPr>
            <p:cNvPr id="15" name="object 15"/>
            <p:cNvSpPr/>
            <p:nvPr/>
          </p:nvSpPr>
          <p:spPr>
            <a:xfrm>
              <a:off x="1466087" y="4620770"/>
              <a:ext cx="1786255" cy="928369"/>
            </a:xfrm>
            <a:custGeom>
              <a:avLst/>
              <a:gdLst/>
              <a:ahLst/>
              <a:cxnLst/>
              <a:rect l="l" t="t" r="r" b="b"/>
              <a:pathLst>
                <a:path w="1786254" h="928370">
                  <a:moveTo>
                    <a:pt x="1631442" y="0"/>
                  </a:moveTo>
                  <a:lnTo>
                    <a:pt x="154686" y="0"/>
                  </a:lnTo>
                  <a:lnTo>
                    <a:pt x="105792" y="7885"/>
                  </a:lnTo>
                  <a:lnTo>
                    <a:pt x="63329" y="29844"/>
                  </a:lnTo>
                  <a:lnTo>
                    <a:pt x="29844" y="63329"/>
                  </a:lnTo>
                  <a:lnTo>
                    <a:pt x="7885" y="105792"/>
                  </a:lnTo>
                  <a:lnTo>
                    <a:pt x="0" y="154686"/>
                  </a:lnTo>
                  <a:lnTo>
                    <a:pt x="0" y="773430"/>
                  </a:lnTo>
                  <a:lnTo>
                    <a:pt x="7885" y="822323"/>
                  </a:lnTo>
                  <a:lnTo>
                    <a:pt x="29844" y="864786"/>
                  </a:lnTo>
                  <a:lnTo>
                    <a:pt x="63329" y="898271"/>
                  </a:lnTo>
                  <a:lnTo>
                    <a:pt x="105792" y="920230"/>
                  </a:lnTo>
                  <a:lnTo>
                    <a:pt x="154686" y="928116"/>
                  </a:lnTo>
                  <a:lnTo>
                    <a:pt x="1631442" y="928116"/>
                  </a:lnTo>
                  <a:lnTo>
                    <a:pt x="1680335" y="920230"/>
                  </a:lnTo>
                  <a:lnTo>
                    <a:pt x="1722798" y="898271"/>
                  </a:lnTo>
                  <a:lnTo>
                    <a:pt x="1756283" y="864786"/>
                  </a:lnTo>
                  <a:lnTo>
                    <a:pt x="1778242" y="822323"/>
                  </a:lnTo>
                  <a:lnTo>
                    <a:pt x="1786127" y="773430"/>
                  </a:lnTo>
                  <a:lnTo>
                    <a:pt x="1786127" y="154686"/>
                  </a:lnTo>
                  <a:lnTo>
                    <a:pt x="1778242" y="105792"/>
                  </a:lnTo>
                  <a:lnTo>
                    <a:pt x="1756283" y="63329"/>
                  </a:lnTo>
                  <a:lnTo>
                    <a:pt x="1722798" y="29844"/>
                  </a:lnTo>
                  <a:lnTo>
                    <a:pt x="1680335" y="7885"/>
                  </a:lnTo>
                  <a:lnTo>
                    <a:pt x="1631442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66087" y="4620770"/>
              <a:ext cx="1786255" cy="928369"/>
            </a:xfrm>
            <a:custGeom>
              <a:avLst/>
              <a:gdLst/>
              <a:ahLst/>
              <a:cxnLst/>
              <a:rect l="l" t="t" r="r" b="b"/>
              <a:pathLst>
                <a:path w="1786254" h="928370">
                  <a:moveTo>
                    <a:pt x="0" y="154686"/>
                  </a:moveTo>
                  <a:lnTo>
                    <a:pt x="7885" y="105792"/>
                  </a:lnTo>
                  <a:lnTo>
                    <a:pt x="29844" y="63329"/>
                  </a:lnTo>
                  <a:lnTo>
                    <a:pt x="63329" y="29844"/>
                  </a:lnTo>
                  <a:lnTo>
                    <a:pt x="105792" y="7885"/>
                  </a:lnTo>
                  <a:lnTo>
                    <a:pt x="154686" y="0"/>
                  </a:lnTo>
                  <a:lnTo>
                    <a:pt x="1631442" y="0"/>
                  </a:lnTo>
                  <a:lnTo>
                    <a:pt x="1680335" y="7885"/>
                  </a:lnTo>
                  <a:lnTo>
                    <a:pt x="1722798" y="29844"/>
                  </a:lnTo>
                  <a:lnTo>
                    <a:pt x="1756283" y="63329"/>
                  </a:lnTo>
                  <a:lnTo>
                    <a:pt x="1778242" y="105792"/>
                  </a:lnTo>
                  <a:lnTo>
                    <a:pt x="1786127" y="154686"/>
                  </a:lnTo>
                  <a:lnTo>
                    <a:pt x="1786127" y="773430"/>
                  </a:lnTo>
                  <a:lnTo>
                    <a:pt x="1778242" y="822323"/>
                  </a:lnTo>
                  <a:lnTo>
                    <a:pt x="1756283" y="864786"/>
                  </a:lnTo>
                  <a:lnTo>
                    <a:pt x="1722798" y="898271"/>
                  </a:lnTo>
                  <a:lnTo>
                    <a:pt x="1680335" y="920230"/>
                  </a:lnTo>
                  <a:lnTo>
                    <a:pt x="1631442" y="928116"/>
                  </a:lnTo>
                  <a:lnTo>
                    <a:pt x="154686" y="928116"/>
                  </a:lnTo>
                  <a:lnTo>
                    <a:pt x="105792" y="920230"/>
                  </a:lnTo>
                  <a:lnTo>
                    <a:pt x="63329" y="898271"/>
                  </a:lnTo>
                  <a:lnTo>
                    <a:pt x="29844" y="864786"/>
                  </a:lnTo>
                  <a:lnTo>
                    <a:pt x="7885" y="822323"/>
                  </a:lnTo>
                  <a:lnTo>
                    <a:pt x="0" y="773430"/>
                  </a:lnTo>
                  <a:lnTo>
                    <a:pt x="0" y="154686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642404" y="4645201"/>
            <a:ext cx="915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4E3629"/>
                </a:solidFill>
                <a:latin typeface="Calibri"/>
                <a:cs typeface="Calibri"/>
              </a:rPr>
              <a:t>S</a:t>
            </a: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dirty="0" sz="1800" b="1">
                <a:solidFill>
                  <a:srgbClr val="4E3629"/>
                </a:solidFill>
                <a:latin typeface="Calibri"/>
                <a:cs typeface="Calibri"/>
              </a:rPr>
              <a:t>U</a:t>
            </a:r>
            <a:r>
              <a:rPr dirty="0" sz="1800" spc="5" b="1">
                <a:solidFill>
                  <a:srgbClr val="4E3629"/>
                </a:solidFill>
                <a:latin typeface="Calibri"/>
                <a:cs typeface="Calibri"/>
              </a:rPr>
              <a:t>D</a:t>
            </a: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dirty="0" sz="1800" b="1">
                <a:solidFill>
                  <a:srgbClr val="4E3629"/>
                </a:solidFill>
                <a:latin typeface="Calibri"/>
                <a:cs typeface="Calibri"/>
              </a:rPr>
              <a:t>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609536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Many-to-Many</a:t>
            </a:r>
            <a:r>
              <a:rPr dirty="0" spc="5"/>
              <a:t> </a:t>
            </a:r>
            <a:r>
              <a:rPr dirty="0" spc="-5"/>
              <a:t>(M:M)</a:t>
            </a:r>
            <a:r>
              <a:rPr dirty="0" spc="10"/>
              <a:t> </a:t>
            </a:r>
            <a:r>
              <a:rPr dirty="0" spc="-15"/>
              <a:t>Relationships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3552" y="1415417"/>
            <a:ext cx="38811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 various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types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 M:M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3899" y="1799627"/>
            <a:ext cx="4739640" cy="247459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84150" marR="544195">
              <a:lnSpc>
                <a:spcPts val="3030"/>
              </a:lnSpc>
              <a:spcBef>
                <a:spcPts val="470"/>
              </a:spcBef>
            </a:pP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r>
              <a:rPr dirty="0" sz="2800" spc="4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are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common,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particularly</a:t>
            </a:r>
            <a:r>
              <a:rPr dirty="0" sz="2800" spc="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4E3629"/>
                </a:solidFill>
                <a:latin typeface="Calibri"/>
                <a:cs typeface="Calibri"/>
              </a:rPr>
              <a:t>first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version </a:t>
            </a:r>
            <a:r>
              <a:rPr dirty="0" sz="2800" spc="-6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of an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ER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184785" marR="5080" indent="-172720">
              <a:lnSpc>
                <a:spcPts val="3030"/>
              </a:lnSpc>
              <a:spcBef>
                <a:spcPts val="79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  <a:tab pos="2680970" algn="l"/>
              </a:tabLst>
            </a:pP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 later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 stages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of the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modeling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process,</a:t>
            </a:r>
            <a:r>
              <a:rPr dirty="0" sz="2800" spc="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all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M:M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relationships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 will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be</a:t>
            </a:r>
            <a:r>
              <a:rPr dirty="0" sz="2800" spc="4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resolved,	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and</a:t>
            </a:r>
            <a:r>
              <a:rPr dirty="0" sz="2800" spc="-3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disappear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88735" y="2676144"/>
            <a:ext cx="2321560" cy="398145"/>
            <a:chOff x="5888735" y="2676144"/>
            <a:chExt cx="2321560" cy="398145"/>
          </a:xfrm>
        </p:grpSpPr>
        <p:sp>
          <p:nvSpPr>
            <p:cNvPr id="22" name="object 22"/>
            <p:cNvSpPr/>
            <p:nvPr/>
          </p:nvSpPr>
          <p:spPr>
            <a:xfrm>
              <a:off x="5903213" y="2882646"/>
              <a:ext cx="2292350" cy="0"/>
            </a:xfrm>
            <a:custGeom>
              <a:avLst/>
              <a:gdLst/>
              <a:ahLst/>
              <a:cxnLst/>
              <a:rect l="l" t="t" r="r" b="b"/>
              <a:pathLst>
                <a:path w="2292350" h="0">
                  <a:moveTo>
                    <a:pt x="0" y="0"/>
                  </a:moveTo>
                  <a:lnTo>
                    <a:pt x="2292096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995665" y="2690622"/>
              <a:ext cx="200025" cy="368935"/>
            </a:xfrm>
            <a:custGeom>
              <a:avLst/>
              <a:gdLst/>
              <a:ahLst/>
              <a:cxnLst/>
              <a:rect l="l" t="t" r="r" b="b"/>
              <a:pathLst>
                <a:path w="200025" h="368935">
                  <a:moveTo>
                    <a:pt x="0" y="192024"/>
                  </a:moveTo>
                  <a:lnTo>
                    <a:pt x="199644" y="0"/>
                  </a:lnTo>
                </a:path>
                <a:path w="200025" h="368935">
                  <a:moveTo>
                    <a:pt x="0" y="192024"/>
                  </a:moveTo>
                  <a:lnTo>
                    <a:pt x="199644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03213" y="2690622"/>
              <a:ext cx="200025" cy="368935"/>
            </a:xfrm>
            <a:custGeom>
              <a:avLst/>
              <a:gdLst/>
              <a:ahLst/>
              <a:cxnLst/>
              <a:rect l="l" t="t" r="r" b="b"/>
              <a:pathLst>
                <a:path w="200025" h="368935">
                  <a:moveTo>
                    <a:pt x="199644" y="192024"/>
                  </a:moveTo>
                  <a:lnTo>
                    <a:pt x="0" y="0"/>
                  </a:lnTo>
                </a:path>
                <a:path w="200025" h="368935">
                  <a:moveTo>
                    <a:pt x="199644" y="192024"/>
                  </a:moveTo>
                  <a:lnTo>
                    <a:pt x="0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5888735" y="3156204"/>
            <a:ext cx="2331720" cy="405765"/>
            <a:chOff x="5888735" y="3156204"/>
            <a:chExt cx="2331720" cy="405765"/>
          </a:xfrm>
        </p:grpSpPr>
        <p:sp>
          <p:nvSpPr>
            <p:cNvPr id="26" name="object 26"/>
            <p:cNvSpPr/>
            <p:nvPr/>
          </p:nvSpPr>
          <p:spPr>
            <a:xfrm>
              <a:off x="5903213" y="3362706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 h="0">
                  <a:moveTo>
                    <a:pt x="0" y="0"/>
                  </a:moveTo>
                  <a:lnTo>
                    <a:pt x="1146048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049261" y="3362706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 h="0">
                  <a:moveTo>
                    <a:pt x="0" y="0"/>
                  </a:moveTo>
                  <a:lnTo>
                    <a:pt x="1146048" y="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006333" y="3178302"/>
              <a:ext cx="200025" cy="368935"/>
            </a:xfrm>
            <a:custGeom>
              <a:avLst/>
              <a:gdLst/>
              <a:ahLst/>
              <a:cxnLst/>
              <a:rect l="l" t="t" r="r" b="b"/>
              <a:pathLst>
                <a:path w="200025" h="368935">
                  <a:moveTo>
                    <a:pt x="0" y="192024"/>
                  </a:moveTo>
                  <a:lnTo>
                    <a:pt x="199644" y="0"/>
                  </a:lnTo>
                </a:path>
                <a:path w="200025" h="368935">
                  <a:moveTo>
                    <a:pt x="0" y="192024"/>
                  </a:moveTo>
                  <a:lnTo>
                    <a:pt x="199644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903213" y="3170682"/>
              <a:ext cx="200025" cy="367665"/>
            </a:xfrm>
            <a:custGeom>
              <a:avLst/>
              <a:gdLst/>
              <a:ahLst/>
              <a:cxnLst/>
              <a:rect l="l" t="t" r="r" b="b"/>
              <a:pathLst>
                <a:path w="200025" h="367664">
                  <a:moveTo>
                    <a:pt x="199644" y="192024"/>
                  </a:moveTo>
                  <a:lnTo>
                    <a:pt x="0" y="0"/>
                  </a:lnTo>
                </a:path>
                <a:path w="200025" h="367664">
                  <a:moveTo>
                    <a:pt x="199644" y="192024"/>
                  </a:moveTo>
                  <a:lnTo>
                    <a:pt x="0" y="367284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5897879" y="3663696"/>
            <a:ext cx="2322830" cy="399415"/>
            <a:chOff x="5897879" y="3663696"/>
            <a:chExt cx="2322830" cy="399415"/>
          </a:xfrm>
        </p:grpSpPr>
        <p:sp>
          <p:nvSpPr>
            <p:cNvPr id="31" name="object 31"/>
            <p:cNvSpPr/>
            <p:nvPr/>
          </p:nvSpPr>
          <p:spPr>
            <a:xfrm>
              <a:off x="5903213" y="3870198"/>
              <a:ext cx="2292350" cy="0"/>
            </a:xfrm>
            <a:custGeom>
              <a:avLst/>
              <a:gdLst/>
              <a:ahLst/>
              <a:cxnLst/>
              <a:rect l="l" t="t" r="r" b="b"/>
              <a:pathLst>
                <a:path w="2292350" h="0">
                  <a:moveTo>
                    <a:pt x="0" y="0"/>
                  </a:moveTo>
                  <a:lnTo>
                    <a:pt x="2292096" y="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006333" y="3679698"/>
              <a:ext cx="200025" cy="368935"/>
            </a:xfrm>
            <a:custGeom>
              <a:avLst/>
              <a:gdLst/>
              <a:ahLst/>
              <a:cxnLst/>
              <a:rect l="l" t="t" r="r" b="b"/>
              <a:pathLst>
                <a:path w="200025" h="368935">
                  <a:moveTo>
                    <a:pt x="0" y="192024"/>
                  </a:moveTo>
                  <a:lnTo>
                    <a:pt x="199644" y="0"/>
                  </a:lnTo>
                </a:path>
                <a:path w="200025" h="368935">
                  <a:moveTo>
                    <a:pt x="0" y="192024"/>
                  </a:moveTo>
                  <a:lnTo>
                    <a:pt x="199644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912357" y="3678174"/>
              <a:ext cx="200025" cy="368935"/>
            </a:xfrm>
            <a:custGeom>
              <a:avLst/>
              <a:gdLst/>
              <a:ahLst/>
              <a:cxnLst/>
              <a:rect l="l" t="t" r="r" b="b"/>
              <a:pathLst>
                <a:path w="200025" h="368935">
                  <a:moveTo>
                    <a:pt x="199644" y="192024"/>
                  </a:moveTo>
                  <a:lnTo>
                    <a:pt x="0" y="0"/>
                  </a:lnTo>
                </a:path>
                <a:path w="200025" h="368935">
                  <a:moveTo>
                    <a:pt x="199644" y="192024"/>
                  </a:moveTo>
                  <a:lnTo>
                    <a:pt x="0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908637" y="1961591"/>
            <a:ext cx="17989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E3629"/>
                </a:solidFill>
                <a:latin typeface="Calibri"/>
                <a:cs typeface="Calibri"/>
              </a:rPr>
              <a:t>Relationship </a:t>
            </a:r>
            <a:r>
              <a:rPr dirty="0" sz="1800" spc="-20" b="1">
                <a:solidFill>
                  <a:srgbClr val="4E3629"/>
                </a:solidFill>
                <a:latin typeface="Calibri"/>
                <a:cs typeface="Calibri"/>
              </a:rPr>
              <a:t>Types </a:t>
            </a:r>
            <a:r>
              <a:rPr dirty="0" sz="1800" spc="-395" b="1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E3629"/>
                </a:solidFill>
                <a:latin typeface="Calibri"/>
                <a:cs typeface="Calibri"/>
              </a:rPr>
              <a:t>M:M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</a:p>
          <a:p>
            <a:pPr marL="12700">
              <a:lnSpc>
                <a:spcPts val="965"/>
              </a:lnSpc>
            </a:pPr>
            <a:r>
              <a:rPr dirty="0" spc="-5"/>
              <a:t>Relationship</a:t>
            </a:r>
            <a:r>
              <a:rPr dirty="0" spc="5"/>
              <a:t> </a:t>
            </a:r>
            <a:r>
              <a:rPr dirty="0" spc="-5"/>
              <a:t>Types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 spc="-5"/>
              <a:t>Copyright</a:t>
            </a:r>
            <a:r>
              <a:rPr dirty="0" spc="25"/>
              <a:t> </a:t>
            </a:r>
            <a:r>
              <a:rPr dirty="0"/>
              <a:t>©</a:t>
            </a:r>
            <a:r>
              <a:rPr dirty="0" spc="-5"/>
              <a:t> </a:t>
            </a:r>
            <a:r>
              <a:rPr dirty="0"/>
              <a:t>2020,</a:t>
            </a:r>
            <a:r>
              <a:rPr dirty="0" spc="-30"/>
              <a:t> </a:t>
            </a:r>
            <a:r>
              <a:rPr dirty="0" spc="-5"/>
              <a:t>Oracle</a:t>
            </a:r>
            <a:r>
              <a:rPr dirty="0" spc="5"/>
              <a:t> </a:t>
            </a:r>
            <a:r>
              <a:rPr dirty="0" spc="-5"/>
              <a:t>and/or</a:t>
            </a:r>
            <a:r>
              <a:rPr dirty="0" spc="30"/>
              <a:t> </a:t>
            </a:r>
            <a:r>
              <a:rPr dirty="0" spc="-5"/>
              <a:t>its</a:t>
            </a:r>
            <a:r>
              <a:rPr dirty="0"/>
              <a:t> </a:t>
            </a:r>
            <a:r>
              <a:rPr dirty="0" spc="-5"/>
              <a:t>affiliates.</a:t>
            </a:r>
            <a:r>
              <a:rPr dirty="0" spc="2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605917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One-to-One</a:t>
            </a:r>
            <a:r>
              <a:rPr dirty="0" spc="10"/>
              <a:t> </a:t>
            </a:r>
            <a:r>
              <a:rPr dirty="0" spc="-15"/>
              <a:t>Relationships</a:t>
            </a:r>
            <a:r>
              <a:rPr dirty="0" spc="10"/>
              <a:t> </a:t>
            </a:r>
            <a:r>
              <a:rPr dirty="0" spc="-20"/>
              <a:t>For</a:t>
            </a:r>
            <a:r>
              <a:rPr dirty="0" spc="-15"/>
              <a:t> </a:t>
            </a:r>
            <a:r>
              <a:rPr dirty="0" spc="-20"/>
              <a:t>Roles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552" y="1415417"/>
            <a:ext cx="39401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Usually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you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will find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just</a:t>
            </a:r>
            <a:r>
              <a:rPr dirty="0" sz="2800" spc="5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3561" y="3437926"/>
            <a:ext cx="23056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92350" algn="l"/>
              </a:tabLst>
            </a:pPr>
            <a:r>
              <a:rPr dirty="0" u="heavy" sz="2800" spc="-5">
                <a:solidFill>
                  <a:srgbClr val="4E3629"/>
                </a:solidFill>
                <a:uFill>
                  <a:solidFill>
                    <a:srgbClr val="4E362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>
                <a:solidFill>
                  <a:srgbClr val="4E3629"/>
                </a:solidFill>
                <a:uFill>
                  <a:solidFill>
                    <a:srgbClr val="4E3629"/>
                  </a:solidFill>
                </a:uFill>
                <a:latin typeface="Calibri"/>
                <a:cs typeface="Calibri"/>
              </a:rPr>
              <a:t>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552" y="1799627"/>
            <a:ext cx="4706620" cy="247459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84785" marR="680085">
              <a:lnSpc>
                <a:spcPts val="3030"/>
              </a:lnSpc>
              <a:spcBef>
                <a:spcPts val="470"/>
              </a:spcBef>
            </a:pPr>
            <a:r>
              <a:rPr dirty="0" sz="2800" spc="-35">
                <a:solidFill>
                  <a:srgbClr val="4E3629"/>
                </a:solidFill>
                <a:latin typeface="Calibri"/>
                <a:cs typeface="Calibri"/>
              </a:rPr>
              <a:t>few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of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various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types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of </a:t>
            </a:r>
            <a:r>
              <a:rPr dirty="0" sz="2800" spc="-6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1:1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r>
              <a:rPr dirty="0" sz="2800" spc="4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every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 ER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184785" indent="-172720">
              <a:lnSpc>
                <a:spcPts val="3195"/>
              </a:lnSpc>
              <a:spcBef>
                <a:spcPts val="409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Mandatory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at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one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end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184785" marR="5080">
              <a:lnSpc>
                <a:spcPts val="3030"/>
              </a:lnSpc>
              <a:spcBef>
                <a:spcPts val="209"/>
              </a:spcBef>
            </a:pP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1:1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r>
              <a:rPr dirty="0" sz="2800" spc="3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commonly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occurs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when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roles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are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modeled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59738" y="4417827"/>
            <a:ext cx="1816100" cy="1696720"/>
            <a:chOff x="1459738" y="4417827"/>
            <a:chExt cx="1816100" cy="1696720"/>
          </a:xfrm>
        </p:grpSpPr>
        <p:sp>
          <p:nvSpPr>
            <p:cNvPr id="7" name="object 7"/>
            <p:cNvSpPr/>
            <p:nvPr/>
          </p:nvSpPr>
          <p:spPr>
            <a:xfrm>
              <a:off x="1466088" y="4424177"/>
              <a:ext cx="1803400" cy="1684020"/>
            </a:xfrm>
            <a:custGeom>
              <a:avLst/>
              <a:gdLst/>
              <a:ahLst/>
              <a:cxnLst/>
              <a:rect l="l" t="t" r="r" b="b"/>
              <a:pathLst>
                <a:path w="1803400" h="1684020">
                  <a:moveTo>
                    <a:pt x="1522222" y="0"/>
                  </a:moveTo>
                  <a:lnTo>
                    <a:pt x="280670" y="0"/>
                  </a:lnTo>
                  <a:lnTo>
                    <a:pt x="235145" y="3673"/>
                  </a:lnTo>
                  <a:lnTo>
                    <a:pt x="191958" y="14308"/>
                  </a:lnTo>
                  <a:lnTo>
                    <a:pt x="151688" y="31326"/>
                  </a:lnTo>
                  <a:lnTo>
                    <a:pt x="114912" y="54151"/>
                  </a:lnTo>
                  <a:lnTo>
                    <a:pt x="82208" y="82203"/>
                  </a:lnTo>
                  <a:lnTo>
                    <a:pt x="54154" y="114907"/>
                  </a:lnTo>
                  <a:lnTo>
                    <a:pt x="31329" y="151683"/>
                  </a:lnTo>
                  <a:lnTo>
                    <a:pt x="14309" y="191954"/>
                  </a:lnTo>
                  <a:lnTo>
                    <a:pt x="3673" y="235142"/>
                  </a:lnTo>
                  <a:lnTo>
                    <a:pt x="0" y="280669"/>
                  </a:lnTo>
                  <a:lnTo>
                    <a:pt x="0" y="1403337"/>
                  </a:lnTo>
                  <a:lnTo>
                    <a:pt x="3673" y="1448865"/>
                  </a:lnTo>
                  <a:lnTo>
                    <a:pt x="14309" y="1492054"/>
                  </a:lnTo>
                  <a:lnTo>
                    <a:pt x="31329" y="1532326"/>
                  </a:lnTo>
                  <a:lnTo>
                    <a:pt x="54154" y="1569104"/>
                  </a:lnTo>
                  <a:lnTo>
                    <a:pt x="82208" y="1601809"/>
                  </a:lnTo>
                  <a:lnTo>
                    <a:pt x="114912" y="1629864"/>
                  </a:lnTo>
                  <a:lnTo>
                    <a:pt x="151688" y="1652690"/>
                  </a:lnTo>
                  <a:lnTo>
                    <a:pt x="191958" y="1669710"/>
                  </a:lnTo>
                  <a:lnTo>
                    <a:pt x="235145" y="1680346"/>
                  </a:lnTo>
                  <a:lnTo>
                    <a:pt x="280670" y="1684019"/>
                  </a:lnTo>
                  <a:lnTo>
                    <a:pt x="1522222" y="1684019"/>
                  </a:lnTo>
                  <a:lnTo>
                    <a:pt x="1567746" y="1680346"/>
                  </a:lnTo>
                  <a:lnTo>
                    <a:pt x="1610933" y="1669710"/>
                  </a:lnTo>
                  <a:lnTo>
                    <a:pt x="1651203" y="1652690"/>
                  </a:lnTo>
                  <a:lnTo>
                    <a:pt x="1687979" y="1629864"/>
                  </a:lnTo>
                  <a:lnTo>
                    <a:pt x="1720683" y="1601809"/>
                  </a:lnTo>
                  <a:lnTo>
                    <a:pt x="1748737" y="1569104"/>
                  </a:lnTo>
                  <a:lnTo>
                    <a:pt x="1771562" y="1532326"/>
                  </a:lnTo>
                  <a:lnTo>
                    <a:pt x="1788582" y="1492054"/>
                  </a:lnTo>
                  <a:lnTo>
                    <a:pt x="1799218" y="1448865"/>
                  </a:lnTo>
                  <a:lnTo>
                    <a:pt x="1802892" y="1403337"/>
                  </a:lnTo>
                  <a:lnTo>
                    <a:pt x="1802892" y="280669"/>
                  </a:lnTo>
                  <a:lnTo>
                    <a:pt x="1799218" y="235142"/>
                  </a:lnTo>
                  <a:lnTo>
                    <a:pt x="1788582" y="191954"/>
                  </a:lnTo>
                  <a:lnTo>
                    <a:pt x="1771562" y="151683"/>
                  </a:lnTo>
                  <a:lnTo>
                    <a:pt x="1748737" y="114907"/>
                  </a:lnTo>
                  <a:lnTo>
                    <a:pt x="1720683" y="82203"/>
                  </a:lnTo>
                  <a:lnTo>
                    <a:pt x="1687979" y="54151"/>
                  </a:lnTo>
                  <a:lnTo>
                    <a:pt x="1651203" y="31326"/>
                  </a:lnTo>
                  <a:lnTo>
                    <a:pt x="1610933" y="14308"/>
                  </a:lnTo>
                  <a:lnTo>
                    <a:pt x="1567746" y="3673"/>
                  </a:lnTo>
                  <a:lnTo>
                    <a:pt x="1522222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66088" y="4424177"/>
              <a:ext cx="1803400" cy="1684020"/>
            </a:xfrm>
            <a:custGeom>
              <a:avLst/>
              <a:gdLst/>
              <a:ahLst/>
              <a:cxnLst/>
              <a:rect l="l" t="t" r="r" b="b"/>
              <a:pathLst>
                <a:path w="1803400" h="1684020">
                  <a:moveTo>
                    <a:pt x="0" y="280669"/>
                  </a:moveTo>
                  <a:lnTo>
                    <a:pt x="3673" y="235142"/>
                  </a:lnTo>
                  <a:lnTo>
                    <a:pt x="14309" y="191954"/>
                  </a:lnTo>
                  <a:lnTo>
                    <a:pt x="31329" y="151683"/>
                  </a:lnTo>
                  <a:lnTo>
                    <a:pt x="54154" y="114907"/>
                  </a:lnTo>
                  <a:lnTo>
                    <a:pt x="82208" y="82203"/>
                  </a:lnTo>
                  <a:lnTo>
                    <a:pt x="114912" y="54151"/>
                  </a:lnTo>
                  <a:lnTo>
                    <a:pt x="151688" y="31326"/>
                  </a:lnTo>
                  <a:lnTo>
                    <a:pt x="191958" y="14308"/>
                  </a:lnTo>
                  <a:lnTo>
                    <a:pt x="235145" y="3673"/>
                  </a:lnTo>
                  <a:lnTo>
                    <a:pt x="280670" y="0"/>
                  </a:lnTo>
                  <a:lnTo>
                    <a:pt x="1522222" y="0"/>
                  </a:lnTo>
                  <a:lnTo>
                    <a:pt x="1567746" y="3673"/>
                  </a:lnTo>
                  <a:lnTo>
                    <a:pt x="1610933" y="14308"/>
                  </a:lnTo>
                  <a:lnTo>
                    <a:pt x="1651203" y="31326"/>
                  </a:lnTo>
                  <a:lnTo>
                    <a:pt x="1687979" y="54151"/>
                  </a:lnTo>
                  <a:lnTo>
                    <a:pt x="1720683" y="82203"/>
                  </a:lnTo>
                  <a:lnTo>
                    <a:pt x="1748737" y="114907"/>
                  </a:lnTo>
                  <a:lnTo>
                    <a:pt x="1771562" y="151683"/>
                  </a:lnTo>
                  <a:lnTo>
                    <a:pt x="1788582" y="191954"/>
                  </a:lnTo>
                  <a:lnTo>
                    <a:pt x="1799218" y="235142"/>
                  </a:lnTo>
                  <a:lnTo>
                    <a:pt x="1802892" y="280669"/>
                  </a:lnTo>
                  <a:lnTo>
                    <a:pt x="1802892" y="1403337"/>
                  </a:lnTo>
                  <a:lnTo>
                    <a:pt x="1799218" y="1448865"/>
                  </a:lnTo>
                  <a:lnTo>
                    <a:pt x="1788582" y="1492054"/>
                  </a:lnTo>
                  <a:lnTo>
                    <a:pt x="1771562" y="1532326"/>
                  </a:lnTo>
                  <a:lnTo>
                    <a:pt x="1748737" y="1569104"/>
                  </a:lnTo>
                  <a:lnTo>
                    <a:pt x="1720683" y="1601809"/>
                  </a:lnTo>
                  <a:lnTo>
                    <a:pt x="1687979" y="1629864"/>
                  </a:lnTo>
                  <a:lnTo>
                    <a:pt x="1651203" y="1652690"/>
                  </a:lnTo>
                  <a:lnTo>
                    <a:pt x="1610933" y="1669710"/>
                  </a:lnTo>
                  <a:lnTo>
                    <a:pt x="1567746" y="1680346"/>
                  </a:lnTo>
                  <a:lnTo>
                    <a:pt x="1522222" y="1684019"/>
                  </a:lnTo>
                  <a:lnTo>
                    <a:pt x="280670" y="1684019"/>
                  </a:lnTo>
                  <a:lnTo>
                    <a:pt x="235145" y="1680346"/>
                  </a:lnTo>
                  <a:lnTo>
                    <a:pt x="191958" y="1669710"/>
                  </a:lnTo>
                  <a:lnTo>
                    <a:pt x="151688" y="1652690"/>
                  </a:lnTo>
                  <a:lnTo>
                    <a:pt x="114912" y="1629864"/>
                  </a:lnTo>
                  <a:lnTo>
                    <a:pt x="82208" y="1601809"/>
                  </a:lnTo>
                  <a:lnTo>
                    <a:pt x="54154" y="1569104"/>
                  </a:lnTo>
                  <a:lnTo>
                    <a:pt x="31329" y="1532326"/>
                  </a:lnTo>
                  <a:lnTo>
                    <a:pt x="14309" y="1492054"/>
                  </a:lnTo>
                  <a:lnTo>
                    <a:pt x="3673" y="1448865"/>
                  </a:lnTo>
                  <a:lnTo>
                    <a:pt x="0" y="1403337"/>
                  </a:lnTo>
                  <a:lnTo>
                    <a:pt x="0" y="280669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627536" y="4551884"/>
            <a:ext cx="798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E3629"/>
                </a:solidFill>
                <a:latin typeface="Calibri"/>
                <a:cs typeface="Calibri"/>
              </a:rPr>
              <a:t>PERSON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62929" y="4282187"/>
            <a:ext cx="1790064" cy="761365"/>
            <a:chOff x="5662929" y="4282187"/>
            <a:chExt cx="1790064" cy="761365"/>
          </a:xfrm>
        </p:grpSpPr>
        <p:sp>
          <p:nvSpPr>
            <p:cNvPr id="11" name="object 11"/>
            <p:cNvSpPr/>
            <p:nvPr/>
          </p:nvSpPr>
          <p:spPr>
            <a:xfrm>
              <a:off x="5669279" y="4288537"/>
              <a:ext cx="1777364" cy="748665"/>
            </a:xfrm>
            <a:custGeom>
              <a:avLst/>
              <a:gdLst/>
              <a:ahLst/>
              <a:cxnLst/>
              <a:rect l="l" t="t" r="r" b="b"/>
              <a:pathLst>
                <a:path w="1777365" h="748664">
                  <a:moveTo>
                    <a:pt x="1652270" y="0"/>
                  </a:moveTo>
                  <a:lnTo>
                    <a:pt x="124714" y="0"/>
                  </a:lnTo>
                  <a:lnTo>
                    <a:pt x="76172" y="9799"/>
                  </a:lnTo>
                  <a:lnTo>
                    <a:pt x="36529" y="36525"/>
                  </a:lnTo>
                  <a:lnTo>
                    <a:pt x="9801" y="76166"/>
                  </a:lnTo>
                  <a:lnTo>
                    <a:pt x="0" y="124713"/>
                  </a:lnTo>
                  <a:lnTo>
                    <a:pt x="0" y="623569"/>
                  </a:lnTo>
                  <a:lnTo>
                    <a:pt x="9801" y="672111"/>
                  </a:lnTo>
                  <a:lnTo>
                    <a:pt x="36529" y="711754"/>
                  </a:lnTo>
                  <a:lnTo>
                    <a:pt x="76172" y="738482"/>
                  </a:lnTo>
                  <a:lnTo>
                    <a:pt x="124714" y="748283"/>
                  </a:lnTo>
                  <a:lnTo>
                    <a:pt x="1652270" y="748283"/>
                  </a:lnTo>
                  <a:lnTo>
                    <a:pt x="1700811" y="738482"/>
                  </a:lnTo>
                  <a:lnTo>
                    <a:pt x="1740454" y="711754"/>
                  </a:lnTo>
                  <a:lnTo>
                    <a:pt x="1767182" y="672111"/>
                  </a:lnTo>
                  <a:lnTo>
                    <a:pt x="1776983" y="623569"/>
                  </a:lnTo>
                  <a:lnTo>
                    <a:pt x="1776983" y="124713"/>
                  </a:lnTo>
                  <a:lnTo>
                    <a:pt x="1767182" y="76166"/>
                  </a:lnTo>
                  <a:lnTo>
                    <a:pt x="1740454" y="36525"/>
                  </a:lnTo>
                  <a:lnTo>
                    <a:pt x="1700811" y="9799"/>
                  </a:lnTo>
                  <a:lnTo>
                    <a:pt x="165227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69279" y="4288537"/>
              <a:ext cx="1777364" cy="748665"/>
            </a:xfrm>
            <a:custGeom>
              <a:avLst/>
              <a:gdLst/>
              <a:ahLst/>
              <a:cxnLst/>
              <a:rect l="l" t="t" r="r" b="b"/>
              <a:pathLst>
                <a:path w="1777365" h="748664">
                  <a:moveTo>
                    <a:pt x="0" y="124713"/>
                  </a:moveTo>
                  <a:lnTo>
                    <a:pt x="9801" y="76166"/>
                  </a:lnTo>
                  <a:lnTo>
                    <a:pt x="36529" y="36525"/>
                  </a:lnTo>
                  <a:lnTo>
                    <a:pt x="76172" y="9799"/>
                  </a:lnTo>
                  <a:lnTo>
                    <a:pt x="124714" y="0"/>
                  </a:lnTo>
                  <a:lnTo>
                    <a:pt x="1652270" y="0"/>
                  </a:lnTo>
                  <a:lnTo>
                    <a:pt x="1700811" y="9799"/>
                  </a:lnTo>
                  <a:lnTo>
                    <a:pt x="1740454" y="36525"/>
                  </a:lnTo>
                  <a:lnTo>
                    <a:pt x="1767182" y="76166"/>
                  </a:lnTo>
                  <a:lnTo>
                    <a:pt x="1776983" y="124713"/>
                  </a:lnTo>
                  <a:lnTo>
                    <a:pt x="1776983" y="623569"/>
                  </a:lnTo>
                  <a:lnTo>
                    <a:pt x="1767182" y="672111"/>
                  </a:lnTo>
                  <a:lnTo>
                    <a:pt x="1740454" y="711754"/>
                  </a:lnTo>
                  <a:lnTo>
                    <a:pt x="1700811" y="738482"/>
                  </a:lnTo>
                  <a:lnTo>
                    <a:pt x="1652270" y="748283"/>
                  </a:lnTo>
                  <a:lnTo>
                    <a:pt x="124714" y="748283"/>
                  </a:lnTo>
                  <a:lnTo>
                    <a:pt x="76172" y="738482"/>
                  </a:lnTo>
                  <a:lnTo>
                    <a:pt x="36529" y="711754"/>
                  </a:lnTo>
                  <a:lnTo>
                    <a:pt x="9801" y="672111"/>
                  </a:lnTo>
                  <a:lnTo>
                    <a:pt x="0" y="623569"/>
                  </a:lnTo>
                  <a:lnTo>
                    <a:pt x="0" y="124713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783834" y="4360114"/>
            <a:ext cx="887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dirty="0" sz="1800" spc="-30" b="1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dirty="0" sz="1800" spc="-25" b="1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dirty="0" sz="1800" b="1">
                <a:solidFill>
                  <a:srgbClr val="4E3629"/>
                </a:solidFill>
                <a:latin typeface="Calibri"/>
                <a:cs typeface="Calibri"/>
              </a:rPr>
              <a:t>H</a:t>
            </a: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dirty="0" sz="1800" b="1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40070" y="5458715"/>
            <a:ext cx="1812925" cy="759460"/>
            <a:chOff x="5640070" y="5458715"/>
            <a:chExt cx="1812925" cy="759460"/>
          </a:xfrm>
        </p:grpSpPr>
        <p:sp>
          <p:nvSpPr>
            <p:cNvPr id="15" name="object 15"/>
            <p:cNvSpPr/>
            <p:nvPr/>
          </p:nvSpPr>
          <p:spPr>
            <a:xfrm>
              <a:off x="5646420" y="5465065"/>
              <a:ext cx="1800225" cy="746760"/>
            </a:xfrm>
            <a:custGeom>
              <a:avLst/>
              <a:gdLst/>
              <a:ahLst/>
              <a:cxnLst/>
              <a:rect l="l" t="t" r="r" b="b"/>
              <a:pathLst>
                <a:path w="1800225" h="746760">
                  <a:moveTo>
                    <a:pt x="1675383" y="0"/>
                  </a:moveTo>
                  <a:lnTo>
                    <a:pt x="124460" y="0"/>
                  </a:lnTo>
                  <a:lnTo>
                    <a:pt x="76016" y="9781"/>
                  </a:lnTo>
                  <a:lnTo>
                    <a:pt x="36455" y="36455"/>
                  </a:lnTo>
                  <a:lnTo>
                    <a:pt x="9781" y="76016"/>
                  </a:lnTo>
                  <a:lnTo>
                    <a:pt x="0" y="124459"/>
                  </a:lnTo>
                  <a:lnTo>
                    <a:pt x="0" y="622299"/>
                  </a:lnTo>
                  <a:lnTo>
                    <a:pt x="9781" y="670743"/>
                  </a:lnTo>
                  <a:lnTo>
                    <a:pt x="36455" y="710304"/>
                  </a:lnTo>
                  <a:lnTo>
                    <a:pt x="76016" y="736978"/>
                  </a:lnTo>
                  <a:lnTo>
                    <a:pt x="124460" y="746759"/>
                  </a:lnTo>
                  <a:lnTo>
                    <a:pt x="1675383" y="746759"/>
                  </a:lnTo>
                  <a:lnTo>
                    <a:pt x="1723827" y="736978"/>
                  </a:lnTo>
                  <a:lnTo>
                    <a:pt x="1763388" y="710304"/>
                  </a:lnTo>
                  <a:lnTo>
                    <a:pt x="1790062" y="670743"/>
                  </a:lnTo>
                  <a:lnTo>
                    <a:pt x="1799844" y="622299"/>
                  </a:lnTo>
                  <a:lnTo>
                    <a:pt x="1799844" y="124459"/>
                  </a:lnTo>
                  <a:lnTo>
                    <a:pt x="1790062" y="76016"/>
                  </a:lnTo>
                  <a:lnTo>
                    <a:pt x="1763388" y="36455"/>
                  </a:lnTo>
                  <a:lnTo>
                    <a:pt x="1723827" y="9781"/>
                  </a:lnTo>
                  <a:lnTo>
                    <a:pt x="1675383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46420" y="5465065"/>
              <a:ext cx="1800225" cy="746760"/>
            </a:xfrm>
            <a:custGeom>
              <a:avLst/>
              <a:gdLst/>
              <a:ahLst/>
              <a:cxnLst/>
              <a:rect l="l" t="t" r="r" b="b"/>
              <a:pathLst>
                <a:path w="1800225" h="746760">
                  <a:moveTo>
                    <a:pt x="0" y="124459"/>
                  </a:moveTo>
                  <a:lnTo>
                    <a:pt x="9781" y="76016"/>
                  </a:lnTo>
                  <a:lnTo>
                    <a:pt x="36455" y="36455"/>
                  </a:lnTo>
                  <a:lnTo>
                    <a:pt x="76016" y="9781"/>
                  </a:lnTo>
                  <a:lnTo>
                    <a:pt x="124460" y="0"/>
                  </a:lnTo>
                  <a:lnTo>
                    <a:pt x="1675383" y="0"/>
                  </a:lnTo>
                  <a:lnTo>
                    <a:pt x="1723827" y="9781"/>
                  </a:lnTo>
                  <a:lnTo>
                    <a:pt x="1763388" y="36455"/>
                  </a:lnTo>
                  <a:lnTo>
                    <a:pt x="1790062" y="76016"/>
                  </a:lnTo>
                  <a:lnTo>
                    <a:pt x="1799844" y="124459"/>
                  </a:lnTo>
                  <a:lnTo>
                    <a:pt x="1799844" y="622299"/>
                  </a:lnTo>
                  <a:lnTo>
                    <a:pt x="1790062" y="670743"/>
                  </a:lnTo>
                  <a:lnTo>
                    <a:pt x="1763388" y="710304"/>
                  </a:lnTo>
                  <a:lnTo>
                    <a:pt x="1723827" y="736978"/>
                  </a:lnTo>
                  <a:lnTo>
                    <a:pt x="1675383" y="746759"/>
                  </a:lnTo>
                  <a:lnTo>
                    <a:pt x="124460" y="746759"/>
                  </a:lnTo>
                  <a:lnTo>
                    <a:pt x="76016" y="736978"/>
                  </a:lnTo>
                  <a:lnTo>
                    <a:pt x="36455" y="710304"/>
                  </a:lnTo>
                  <a:lnTo>
                    <a:pt x="9781" y="670743"/>
                  </a:lnTo>
                  <a:lnTo>
                    <a:pt x="0" y="622299"/>
                  </a:lnTo>
                  <a:lnTo>
                    <a:pt x="0" y="124459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762230" y="5536451"/>
            <a:ext cx="915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4E3629"/>
                </a:solidFill>
                <a:latin typeface="Calibri"/>
                <a:cs typeface="Calibri"/>
              </a:rPr>
              <a:t>S</a:t>
            </a: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dirty="0" sz="1800" b="1">
                <a:solidFill>
                  <a:srgbClr val="4E3629"/>
                </a:solidFill>
                <a:latin typeface="Calibri"/>
                <a:cs typeface="Calibri"/>
              </a:rPr>
              <a:t>U</a:t>
            </a:r>
            <a:r>
              <a:rPr dirty="0" sz="1800" spc="5" b="1">
                <a:solidFill>
                  <a:srgbClr val="4E3629"/>
                </a:solidFill>
                <a:latin typeface="Calibri"/>
                <a:cs typeface="Calibri"/>
              </a:rPr>
              <a:t>D</a:t>
            </a: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dirty="0" sz="1800" b="1">
                <a:solidFill>
                  <a:srgbClr val="4E3629"/>
                </a:solidFill>
                <a:latin typeface="Calibri"/>
                <a:cs typeface="Calibri"/>
              </a:rPr>
              <a:t>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72790" y="4722876"/>
            <a:ext cx="2388235" cy="1030605"/>
            <a:chOff x="3272790" y="4722876"/>
            <a:chExt cx="2388235" cy="1030605"/>
          </a:xfrm>
        </p:grpSpPr>
        <p:sp>
          <p:nvSpPr>
            <p:cNvPr id="19" name="object 19"/>
            <p:cNvSpPr/>
            <p:nvPr/>
          </p:nvSpPr>
          <p:spPr>
            <a:xfrm>
              <a:off x="3272790" y="4737354"/>
              <a:ext cx="1169035" cy="0"/>
            </a:xfrm>
            <a:custGeom>
              <a:avLst/>
              <a:gdLst/>
              <a:ahLst/>
              <a:cxnLst/>
              <a:rect l="l" t="t" r="r" b="b"/>
              <a:pathLst>
                <a:path w="1169035" h="0">
                  <a:moveTo>
                    <a:pt x="0" y="0"/>
                  </a:moveTo>
                  <a:lnTo>
                    <a:pt x="1168908" y="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75838" y="5738622"/>
              <a:ext cx="1169035" cy="0"/>
            </a:xfrm>
            <a:custGeom>
              <a:avLst/>
              <a:gdLst/>
              <a:ahLst/>
              <a:cxnLst/>
              <a:rect l="l" t="t" r="r" b="b"/>
              <a:pathLst>
                <a:path w="1169035" h="0">
                  <a:moveTo>
                    <a:pt x="0" y="0"/>
                  </a:moveTo>
                  <a:lnTo>
                    <a:pt x="1168908" y="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34078" y="4737354"/>
              <a:ext cx="1226820" cy="0"/>
            </a:xfrm>
            <a:custGeom>
              <a:avLst/>
              <a:gdLst/>
              <a:ahLst/>
              <a:cxnLst/>
              <a:rect l="l" t="t" r="r" b="b"/>
              <a:pathLst>
                <a:path w="1226820" h="0">
                  <a:moveTo>
                    <a:pt x="0" y="0"/>
                  </a:moveTo>
                  <a:lnTo>
                    <a:pt x="1226820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23410" y="5738622"/>
              <a:ext cx="1224280" cy="0"/>
            </a:xfrm>
            <a:custGeom>
              <a:avLst/>
              <a:gdLst/>
              <a:ahLst/>
              <a:cxnLst/>
              <a:rect l="l" t="t" r="r" b="b"/>
              <a:pathLst>
                <a:path w="1224279" h="0">
                  <a:moveTo>
                    <a:pt x="0" y="0"/>
                  </a:moveTo>
                  <a:lnTo>
                    <a:pt x="1223772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321180" y="4444283"/>
            <a:ext cx="7467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E3629"/>
                </a:solidFill>
                <a:latin typeface="Calibri"/>
                <a:cs typeface="Calibri"/>
              </a:rPr>
              <a:t>acting</a:t>
            </a:r>
            <a:r>
              <a:rPr dirty="0" sz="1600" spc="-8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E3629"/>
                </a:solidFill>
                <a:latin typeface="Calibri"/>
                <a:cs typeface="Calibri"/>
              </a:rPr>
              <a:t>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51765" y="4757037"/>
            <a:ext cx="564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role</a:t>
            </a:r>
            <a:r>
              <a:rPr dirty="0" sz="1600" spc="-5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21180" y="5414164"/>
            <a:ext cx="7467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E3629"/>
                </a:solidFill>
                <a:latin typeface="Calibri"/>
                <a:cs typeface="Calibri"/>
              </a:rPr>
              <a:t>acting</a:t>
            </a:r>
            <a:r>
              <a:rPr dirty="0" sz="1600" spc="-8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E3629"/>
                </a:solidFill>
                <a:latin typeface="Calibri"/>
                <a:cs typeface="Calibri"/>
              </a:rPr>
              <a:t>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69916" y="5738066"/>
            <a:ext cx="1946275" cy="535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4460">
              <a:lnSpc>
                <a:spcPts val="1889"/>
              </a:lnSpc>
              <a:spcBef>
                <a:spcPts val="95"/>
              </a:spcBef>
            </a:pP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role</a:t>
            </a:r>
            <a:r>
              <a:rPr dirty="0" sz="1600" spc="-5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1:1</a:t>
            </a:r>
            <a:r>
              <a:rPr dirty="0" sz="1800" spc="-15" b="1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08596" y="1966094"/>
            <a:ext cx="17989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E3629"/>
                </a:solidFill>
                <a:latin typeface="Calibri"/>
                <a:cs typeface="Calibri"/>
              </a:rPr>
              <a:t>Relationship </a:t>
            </a:r>
            <a:r>
              <a:rPr dirty="0" sz="1800" spc="-20" b="1">
                <a:solidFill>
                  <a:srgbClr val="4E3629"/>
                </a:solidFill>
                <a:latin typeface="Calibri"/>
                <a:cs typeface="Calibri"/>
              </a:rPr>
              <a:t>Types </a:t>
            </a:r>
            <a:r>
              <a:rPr dirty="0" sz="1800" spc="-395" b="1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E3629"/>
                </a:solidFill>
                <a:latin typeface="Calibri"/>
                <a:cs typeface="Calibri"/>
              </a:rPr>
              <a:t>1:1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06261" y="2882645"/>
            <a:ext cx="2280285" cy="0"/>
          </a:xfrm>
          <a:custGeom>
            <a:avLst/>
            <a:gdLst/>
            <a:ahLst/>
            <a:cxnLst/>
            <a:rect l="l" t="t" r="r" b="b"/>
            <a:pathLst>
              <a:path w="2280284" h="0">
                <a:moveTo>
                  <a:pt x="0" y="0"/>
                </a:moveTo>
                <a:lnTo>
                  <a:pt x="2279904" y="0"/>
                </a:lnTo>
              </a:path>
            </a:pathLst>
          </a:custGeom>
          <a:ln w="28956">
            <a:solidFill>
              <a:srgbClr val="4E362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5906261" y="3348228"/>
            <a:ext cx="2280285" cy="29209"/>
            <a:chOff x="5906261" y="3348228"/>
            <a:chExt cx="2280285" cy="29209"/>
          </a:xfrm>
        </p:grpSpPr>
        <p:sp>
          <p:nvSpPr>
            <p:cNvPr id="30" name="object 30"/>
            <p:cNvSpPr/>
            <p:nvPr/>
          </p:nvSpPr>
          <p:spPr>
            <a:xfrm>
              <a:off x="5906261" y="3362706"/>
              <a:ext cx="1140460" cy="0"/>
            </a:xfrm>
            <a:custGeom>
              <a:avLst/>
              <a:gdLst/>
              <a:ahLst/>
              <a:cxnLst/>
              <a:rect l="l" t="t" r="r" b="b"/>
              <a:pathLst>
                <a:path w="1140459" h="0">
                  <a:moveTo>
                    <a:pt x="0" y="0"/>
                  </a:moveTo>
                  <a:lnTo>
                    <a:pt x="1139952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046213" y="3362706"/>
              <a:ext cx="1140460" cy="0"/>
            </a:xfrm>
            <a:custGeom>
              <a:avLst/>
              <a:gdLst/>
              <a:ahLst/>
              <a:cxnLst/>
              <a:rect l="l" t="t" r="r" b="b"/>
              <a:pathLst>
                <a:path w="1140459" h="0">
                  <a:moveTo>
                    <a:pt x="0" y="0"/>
                  </a:moveTo>
                  <a:lnTo>
                    <a:pt x="1139952" y="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</a:p>
          <a:p>
            <a:pPr marL="12700">
              <a:lnSpc>
                <a:spcPts val="965"/>
              </a:lnSpc>
            </a:pPr>
            <a:r>
              <a:rPr dirty="0" spc="-5"/>
              <a:t>Relationship</a:t>
            </a:r>
            <a:r>
              <a:rPr dirty="0" spc="5"/>
              <a:t> </a:t>
            </a:r>
            <a:r>
              <a:rPr dirty="0" spc="-5"/>
              <a:t>Types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 spc="-5"/>
              <a:t>Copyright</a:t>
            </a:r>
            <a:r>
              <a:rPr dirty="0" spc="25"/>
              <a:t> </a:t>
            </a:r>
            <a:r>
              <a:rPr dirty="0"/>
              <a:t>©</a:t>
            </a:r>
            <a:r>
              <a:rPr dirty="0" spc="-5"/>
              <a:t> </a:t>
            </a:r>
            <a:r>
              <a:rPr dirty="0"/>
              <a:t>2020,</a:t>
            </a:r>
            <a:r>
              <a:rPr dirty="0" spc="-30"/>
              <a:t> </a:t>
            </a:r>
            <a:r>
              <a:rPr dirty="0" spc="-5"/>
              <a:t>Oracle</a:t>
            </a:r>
            <a:r>
              <a:rPr dirty="0" spc="5"/>
              <a:t> </a:t>
            </a:r>
            <a:r>
              <a:rPr dirty="0" spc="-5"/>
              <a:t>and/or</a:t>
            </a:r>
            <a:r>
              <a:rPr dirty="0" spc="30"/>
              <a:t> </a:t>
            </a:r>
            <a:r>
              <a:rPr dirty="0" spc="-5"/>
              <a:t>its</a:t>
            </a:r>
            <a:r>
              <a:rPr dirty="0"/>
              <a:t> </a:t>
            </a:r>
            <a:r>
              <a:rPr dirty="0" spc="-5"/>
              <a:t>affiliates.</a:t>
            </a:r>
            <a:r>
              <a:rPr dirty="0" spc="2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6817359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One-to-One</a:t>
            </a:r>
            <a:r>
              <a:rPr dirty="0" spc="20"/>
              <a:t> </a:t>
            </a:r>
            <a:r>
              <a:rPr dirty="0" spc="-15"/>
              <a:t>Relationships</a:t>
            </a:r>
            <a:r>
              <a:rPr dirty="0" spc="25"/>
              <a:t> </a:t>
            </a:r>
            <a:r>
              <a:rPr dirty="0" spc="-20"/>
              <a:t>For</a:t>
            </a:r>
            <a:r>
              <a:rPr dirty="0" spc="-5"/>
              <a:t> </a:t>
            </a:r>
            <a:r>
              <a:rPr dirty="0" spc="-10"/>
              <a:t>Processes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552" y="1415417"/>
            <a:ext cx="8157209" cy="122047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84785" marR="5080" indent="-172720">
              <a:lnSpc>
                <a:spcPts val="303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1:1</a:t>
            </a:r>
            <a:r>
              <a:rPr dirty="0" sz="2800" spc="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r>
              <a:rPr dirty="0" sz="2800" spc="5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(of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all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three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variations)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also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occur 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when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some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entities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represent</a:t>
            </a:r>
            <a:r>
              <a:rPr dirty="0" sz="2800" spc="3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various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stages</a:t>
            </a:r>
            <a:r>
              <a:rPr dirty="0" sz="2800" spc="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r>
              <a:rPr dirty="0" sz="2800" spc="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a </a:t>
            </a:r>
            <a:r>
              <a:rPr dirty="0" sz="2800" spc="-62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process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2950" y="3078228"/>
            <a:ext cx="1604010" cy="886460"/>
            <a:chOff x="2012950" y="3078228"/>
            <a:chExt cx="1604010" cy="886460"/>
          </a:xfrm>
        </p:grpSpPr>
        <p:sp>
          <p:nvSpPr>
            <p:cNvPr id="5" name="object 5"/>
            <p:cNvSpPr/>
            <p:nvPr/>
          </p:nvSpPr>
          <p:spPr>
            <a:xfrm>
              <a:off x="2019300" y="3084578"/>
              <a:ext cx="1591310" cy="873760"/>
            </a:xfrm>
            <a:custGeom>
              <a:avLst/>
              <a:gdLst/>
              <a:ahLst/>
              <a:cxnLst/>
              <a:rect l="l" t="t" r="r" b="b"/>
              <a:pathLst>
                <a:path w="1591310" h="873760">
                  <a:moveTo>
                    <a:pt x="1445514" y="0"/>
                  </a:moveTo>
                  <a:lnTo>
                    <a:pt x="145542" y="0"/>
                  </a:lnTo>
                  <a:lnTo>
                    <a:pt x="99540" y="7420"/>
                  </a:lnTo>
                  <a:lnTo>
                    <a:pt x="59587" y="28081"/>
                  </a:lnTo>
                  <a:lnTo>
                    <a:pt x="28081" y="59587"/>
                  </a:lnTo>
                  <a:lnTo>
                    <a:pt x="7420" y="99540"/>
                  </a:lnTo>
                  <a:lnTo>
                    <a:pt x="0" y="145541"/>
                  </a:lnTo>
                  <a:lnTo>
                    <a:pt x="0" y="727709"/>
                  </a:lnTo>
                  <a:lnTo>
                    <a:pt x="7420" y="773711"/>
                  </a:lnTo>
                  <a:lnTo>
                    <a:pt x="28081" y="813664"/>
                  </a:lnTo>
                  <a:lnTo>
                    <a:pt x="59587" y="845170"/>
                  </a:lnTo>
                  <a:lnTo>
                    <a:pt x="99540" y="865831"/>
                  </a:lnTo>
                  <a:lnTo>
                    <a:pt x="145542" y="873251"/>
                  </a:lnTo>
                  <a:lnTo>
                    <a:pt x="1445514" y="873251"/>
                  </a:lnTo>
                  <a:lnTo>
                    <a:pt x="1491515" y="865831"/>
                  </a:lnTo>
                  <a:lnTo>
                    <a:pt x="1531468" y="845170"/>
                  </a:lnTo>
                  <a:lnTo>
                    <a:pt x="1562974" y="813664"/>
                  </a:lnTo>
                  <a:lnTo>
                    <a:pt x="1583635" y="773711"/>
                  </a:lnTo>
                  <a:lnTo>
                    <a:pt x="1591056" y="727709"/>
                  </a:lnTo>
                  <a:lnTo>
                    <a:pt x="1591056" y="145541"/>
                  </a:lnTo>
                  <a:lnTo>
                    <a:pt x="1583635" y="99540"/>
                  </a:lnTo>
                  <a:lnTo>
                    <a:pt x="1562974" y="59587"/>
                  </a:lnTo>
                  <a:lnTo>
                    <a:pt x="1531468" y="28081"/>
                  </a:lnTo>
                  <a:lnTo>
                    <a:pt x="1491515" y="7420"/>
                  </a:lnTo>
                  <a:lnTo>
                    <a:pt x="1445514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19300" y="3084578"/>
              <a:ext cx="1591310" cy="873760"/>
            </a:xfrm>
            <a:custGeom>
              <a:avLst/>
              <a:gdLst/>
              <a:ahLst/>
              <a:cxnLst/>
              <a:rect l="l" t="t" r="r" b="b"/>
              <a:pathLst>
                <a:path w="1591310" h="873760">
                  <a:moveTo>
                    <a:pt x="0" y="145541"/>
                  </a:moveTo>
                  <a:lnTo>
                    <a:pt x="7420" y="99540"/>
                  </a:lnTo>
                  <a:lnTo>
                    <a:pt x="28081" y="59587"/>
                  </a:lnTo>
                  <a:lnTo>
                    <a:pt x="59587" y="28081"/>
                  </a:lnTo>
                  <a:lnTo>
                    <a:pt x="99540" y="7420"/>
                  </a:lnTo>
                  <a:lnTo>
                    <a:pt x="145542" y="0"/>
                  </a:lnTo>
                  <a:lnTo>
                    <a:pt x="1445514" y="0"/>
                  </a:lnTo>
                  <a:lnTo>
                    <a:pt x="1491515" y="7420"/>
                  </a:lnTo>
                  <a:lnTo>
                    <a:pt x="1531468" y="28081"/>
                  </a:lnTo>
                  <a:lnTo>
                    <a:pt x="1562974" y="59587"/>
                  </a:lnTo>
                  <a:lnTo>
                    <a:pt x="1583635" y="99540"/>
                  </a:lnTo>
                  <a:lnTo>
                    <a:pt x="1591056" y="145541"/>
                  </a:lnTo>
                  <a:lnTo>
                    <a:pt x="1591056" y="727709"/>
                  </a:lnTo>
                  <a:lnTo>
                    <a:pt x="1583635" y="773711"/>
                  </a:lnTo>
                  <a:lnTo>
                    <a:pt x="1562974" y="813664"/>
                  </a:lnTo>
                  <a:lnTo>
                    <a:pt x="1531468" y="845170"/>
                  </a:lnTo>
                  <a:lnTo>
                    <a:pt x="1491515" y="865831"/>
                  </a:lnTo>
                  <a:lnTo>
                    <a:pt x="1445514" y="873251"/>
                  </a:lnTo>
                  <a:lnTo>
                    <a:pt x="145542" y="873251"/>
                  </a:lnTo>
                  <a:lnTo>
                    <a:pt x="99540" y="865831"/>
                  </a:lnTo>
                  <a:lnTo>
                    <a:pt x="59587" y="845170"/>
                  </a:lnTo>
                  <a:lnTo>
                    <a:pt x="28081" y="813664"/>
                  </a:lnTo>
                  <a:lnTo>
                    <a:pt x="7420" y="773711"/>
                  </a:lnTo>
                  <a:lnTo>
                    <a:pt x="0" y="727709"/>
                  </a:lnTo>
                  <a:lnTo>
                    <a:pt x="0" y="145541"/>
                  </a:lnTo>
                  <a:close/>
                </a:path>
              </a:pathLst>
            </a:custGeom>
            <a:ln w="12191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40816" y="3218607"/>
            <a:ext cx="601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dirty="0" sz="1800" b="1">
                <a:solidFill>
                  <a:srgbClr val="4E3629"/>
                </a:solidFill>
                <a:latin typeface="Calibri"/>
                <a:cs typeface="Calibri"/>
              </a:rPr>
              <a:t>XAM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59882" y="3078228"/>
            <a:ext cx="1916430" cy="886460"/>
            <a:chOff x="5659882" y="3078228"/>
            <a:chExt cx="1916430" cy="886460"/>
          </a:xfrm>
        </p:grpSpPr>
        <p:sp>
          <p:nvSpPr>
            <p:cNvPr id="9" name="object 9"/>
            <p:cNvSpPr/>
            <p:nvPr/>
          </p:nvSpPr>
          <p:spPr>
            <a:xfrm>
              <a:off x="5666232" y="3084578"/>
              <a:ext cx="1903730" cy="873760"/>
            </a:xfrm>
            <a:custGeom>
              <a:avLst/>
              <a:gdLst/>
              <a:ahLst/>
              <a:cxnLst/>
              <a:rect l="l" t="t" r="r" b="b"/>
              <a:pathLst>
                <a:path w="1903729" h="873760">
                  <a:moveTo>
                    <a:pt x="1757933" y="0"/>
                  </a:moveTo>
                  <a:lnTo>
                    <a:pt x="145542" y="0"/>
                  </a:lnTo>
                  <a:lnTo>
                    <a:pt x="99540" y="7420"/>
                  </a:lnTo>
                  <a:lnTo>
                    <a:pt x="59587" y="28081"/>
                  </a:lnTo>
                  <a:lnTo>
                    <a:pt x="28081" y="59587"/>
                  </a:lnTo>
                  <a:lnTo>
                    <a:pt x="7420" y="99540"/>
                  </a:lnTo>
                  <a:lnTo>
                    <a:pt x="0" y="145541"/>
                  </a:lnTo>
                  <a:lnTo>
                    <a:pt x="0" y="727709"/>
                  </a:lnTo>
                  <a:lnTo>
                    <a:pt x="7420" y="773711"/>
                  </a:lnTo>
                  <a:lnTo>
                    <a:pt x="28081" y="813664"/>
                  </a:lnTo>
                  <a:lnTo>
                    <a:pt x="59587" y="845170"/>
                  </a:lnTo>
                  <a:lnTo>
                    <a:pt x="99540" y="865831"/>
                  </a:lnTo>
                  <a:lnTo>
                    <a:pt x="145542" y="873251"/>
                  </a:lnTo>
                  <a:lnTo>
                    <a:pt x="1757933" y="873251"/>
                  </a:lnTo>
                  <a:lnTo>
                    <a:pt x="1803935" y="865831"/>
                  </a:lnTo>
                  <a:lnTo>
                    <a:pt x="1843888" y="845170"/>
                  </a:lnTo>
                  <a:lnTo>
                    <a:pt x="1875394" y="813664"/>
                  </a:lnTo>
                  <a:lnTo>
                    <a:pt x="1896055" y="773711"/>
                  </a:lnTo>
                  <a:lnTo>
                    <a:pt x="1903476" y="727709"/>
                  </a:lnTo>
                  <a:lnTo>
                    <a:pt x="1903476" y="145541"/>
                  </a:lnTo>
                  <a:lnTo>
                    <a:pt x="1896055" y="99540"/>
                  </a:lnTo>
                  <a:lnTo>
                    <a:pt x="1875394" y="59587"/>
                  </a:lnTo>
                  <a:lnTo>
                    <a:pt x="1843888" y="28081"/>
                  </a:lnTo>
                  <a:lnTo>
                    <a:pt x="1803935" y="7420"/>
                  </a:lnTo>
                  <a:lnTo>
                    <a:pt x="1757933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66232" y="3084578"/>
              <a:ext cx="1903730" cy="873760"/>
            </a:xfrm>
            <a:custGeom>
              <a:avLst/>
              <a:gdLst/>
              <a:ahLst/>
              <a:cxnLst/>
              <a:rect l="l" t="t" r="r" b="b"/>
              <a:pathLst>
                <a:path w="1903729" h="873760">
                  <a:moveTo>
                    <a:pt x="0" y="145541"/>
                  </a:moveTo>
                  <a:lnTo>
                    <a:pt x="7420" y="99540"/>
                  </a:lnTo>
                  <a:lnTo>
                    <a:pt x="28081" y="59587"/>
                  </a:lnTo>
                  <a:lnTo>
                    <a:pt x="59587" y="28081"/>
                  </a:lnTo>
                  <a:lnTo>
                    <a:pt x="99540" y="7420"/>
                  </a:lnTo>
                  <a:lnTo>
                    <a:pt x="145542" y="0"/>
                  </a:lnTo>
                  <a:lnTo>
                    <a:pt x="1757933" y="0"/>
                  </a:lnTo>
                  <a:lnTo>
                    <a:pt x="1803935" y="7420"/>
                  </a:lnTo>
                  <a:lnTo>
                    <a:pt x="1843888" y="28081"/>
                  </a:lnTo>
                  <a:lnTo>
                    <a:pt x="1875394" y="59587"/>
                  </a:lnTo>
                  <a:lnTo>
                    <a:pt x="1896055" y="99540"/>
                  </a:lnTo>
                  <a:lnTo>
                    <a:pt x="1903476" y="145541"/>
                  </a:lnTo>
                  <a:lnTo>
                    <a:pt x="1903476" y="727709"/>
                  </a:lnTo>
                  <a:lnTo>
                    <a:pt x="1896055" y="773711"/>
                  </a:lnTo>
                  <a:lnTo>
                    <a:pt x="1875394" y="813664"/>
                  </a:lnTo>
                  <a:lnTo>
                    <a:pt x="1843888" y="845170"/>
                  </a:lnTo>
                  <a:lnTo>
                    <a:pt x="1803935" y="865831"/>
                  </a:lnTo>
                  <a:lnTo>
                    <a:pt x="1757933" y="873251"/>
                  </a:lnTo>
                  <a:lnTo>
                    <a:pt x="145542" y="873251"/>
                  </a:lnTo>
                  <a:lnTo>
                    <a:pt x="99540" y="865831"/>
                  </a:lnTo>
                  <a:lnTo>
                    <a:pt x="59587" y="845170"/>
                  </a:lnTo>
                  <a:lnTo>
                    <a:pt x="28081" y="813664"/>
                  </a:lnTo>
                  <a:lnTo>
                    <a:pt x="7420" y="773711"/>
                  </a:lnTo>
                  <a:lnTo>
                    <a:pt x="0" y="727709"/>
                  </a:lnTo>
                  <a:lnTo>
                    <a:pt x="0" y="145541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838802" y="3218607"/>
            <a:ext cx="1276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ANSWER</a:t>
            </a:r>
            <a:r>
              <a:rPr dirty="0" sz="1800" spc="-65" b="1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KEY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72385" y="4745485"/>
            <a:ext cx="1604010" cy="884555"/>
            <a:chOff x="2072385" y="4745485"/>
            <a:chExt cx="1604010" cy="884555"/>
          </a:xfrm>
        </p:grpSpPr>
        <p:sp>
          <p:nvSpPr>
            <p:cNvPr id="13" name="object 13"/>
            <p:cNvSpPr/>
            <p:nvPr/>
          </p:nvSpPr>
          <p:spPr>
            <a:xfrm>
              <a:off x="2078735" y="4751835"/>
              <a:ext cx="1591310" cy="871855"/>
            </a:xfrm>
            <a:custGeom>
              <a:avLst/>
              <a:gdLst/>
              <a:ahLst/>
              <a:cxnLst/>
              <a:rect l="l" t="t" r="r" b="b"/>
              <a:pathLst>
                <a:path w="1591310" h="871854">
                  <a:moveTo>
                    <a:pt x="1445768" y="0"/>
                  </a:moveTo>
                  <a:lnTo>
                    <a:pt x="145288" y="0"/>
                  </a:lnTo>
                  <a:lnTo>
                    <a:pt x="99366" y="7407"/>
                  </a:lnTo>
                  <a:lnTo>
                    <a:pt x="59483" y="28032"/>
                  </a:lnTo>
                  <a:lnTo>
                    <a:pt x="28032" y="59483"/>
                  </a:lnTo>
                  <a:lnTo>
                    <a:pt x="7407" y="99366"/>
                  </a:lnTo>
                  <a:lnTo>
                    <a:pt x="0" y="145287"/>
                  </a:lnTo>
                  <a:lnTo>
                    <a:pt x="0" y="726427"/>
                  </a:lnTo>
                  <a:lnTo>
                    <a:pt x="7407" y="772355"/>
                  </a:lnTo>
                  <a:lnTo>
                    <a:pt x="28032" y="812241"/>
                  </a:lnTo>
                  <a:lnTo>
                    <a:pt x="59483" y="843694"/>
                  </a:lnTo>
                  <a:lnTo>
                    <a:pt x="99366" y="864320"/>
                  </a:lnTo>
                  <a:lnTo>
                    <a:pt x="145288" y="871728"/>
                  </a:lnTo>
                  <a:lnTo>
                    <a:pt x="1445768" y="871728"/>
                  </a:lnTo>
                  <a:lnTo>
                    <a:pt x="1491689" y="864320"/>
                  </a:lnTo>
                  <a:lnTo>
                    <a:pt x="1531572" y="843694"/>
                  </a:lnTo>
                  <a:lnTo>
                    <a:pt x="1563023" y="812241"/>
                  </a:lnTo>
                  <a:lnTo>
                    <a:pt x="1583648" y="772355"/>
                  </a:lnTo>
                  <a:lnTo>
                    <a:pt x="1591056" y="726427"/>
                  </a:lnTo>
                  <a:lnTo>
                    <a:pt x="1591056" y="145287"/>
                  </a:lnTo>
                  <a:lnTo>
                    <a:pt x="1583648" y="99366"/>
                  </a:lnTo>
                  <a:lnTo>
                    <a:pt x="1563023" y="59483"/>
                  </a:lnTo>
                  <a:lnTo>
                    <a:pt x="1531572" y="28032"/>
                  </a:lnTo>
                  <a:lnTo>
                    <a:pt x="1491689" y="7407"/>
                  </a:lnTo>
                  <a:lnTo>
                    <a:pt x="1445768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78735" y="4751835"/>
              <a:ext cx="1591310" cy="871855"/>
            </a:xfrm>
            <a:custGeom>
              <a:avLst/>
              <a:gdLst/>
              <a:ahLst/>
              <a:cxnLst/>
              <a:rect l="l" t="t" r="r" b="b"/>
              <a:pathLst>
                <a:path w="1591310" h="871854">
                  <a:moveTo>
                    <a:pt x="0" y="145287"/>
                  </a:moveTo>
                  <a:lnTo>
                    <a:pt x="7407" y="99366"/>
                  </a:lnTo>
                  <a:lnTo>
                    <a:pt x="28032" y="59483"/>
                  </a:lnTo>
                  <a:lnTo>
                    <a:pt x="59483" y="28032"/>
                  </a:lnTo>
                  <a:lnTo>
                    <a:pt x="99366" y="7407"/>
                  </a:lnTo>
                  <a:lnTo>
                    <a:pt x="145288" y="0"/>
                  </a:lnTo>
                  <a:lnTo>
                    <a:pt x="1445768" y="0"/>
                  </a:lnTo>
                  <a:lnTo>
                    <a:pt x="1491689" y="7407"/>
                  </a:lnTo>
                  <a:lnTo>
                    <a:pt x="1531572" y="28032"/>
                  </a:lnTo>
                  <a:lnTo>
                    <a:pt x="1563023" y="59483"/>
                  </a:lnTo>
                  <a:lnTo>
                    <a:pt x="1583648" y="99366"/>
                  </a:lnTo>
                  <a:lnTo>
                    <a:pt x="1591056" y="145287"/>
                  </a:lnTo>
                  <a:lnTo>
                    <a:pt x="1591056" y="726427"/>
                  </a:lnTo>
                  <a:lnTo>
                    <a:pt x="1583648" y="772355"/>
                  </a:lnTo>
                  <a:lnTo>
                    <a:pt x="1563023" y="812241"/>
                  </a:lnTo>
                  <a:lnTo>
                    <a:pt x="1531572" y="843694"/>
                  </a:lnTo>
                  <a:lnTo>
                    <a:pt x="1491689" y="864320"/>
                  </a:lnTo>
                  <a:lnTo>
                    <a:pt x="1445768" y="871728"/>
                  </a:lnTo>
                  <a:lnTo>
                    <a:pt x="145288" y="871728"/>
                  </a:lnTo>
                  <a:lnTo>
                    <a:pt x="99366" y="864320"/>
                  </a:lnTo>
                  <a:lnTo>
                    <a:pt x="59483" y="843694"/>
                  </a:lnTo>
                  <a:lnTo>
                    <a:pt x="28032" y="812241"/>
                  </a:lnTo>
                  <a:lnTo>
                    <a:pt x="7407" y="772355"/>
                  </a:lnTo>
                  <a:lnTo>
                    <a:pt x="0" y="726427"/>
                  </a:lnTo>
                  <a:lnTo>
                    <a:pt x="0" y="145287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200187" y="4885483"/>
            <a:ext cx="676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r>
              <a:rPr dirty="0" sz="1800" spc="-30" b="1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dirty="0" sz="1800" b="1">
                <a:solidFill>
                  <a:srgbClr val="4E3629"/>
                </a:solidFill>
                <a:latin typeface="Calibri"/>
                <a:cs typeface="Calibri"/>
              </a:rPr>
              <a:t>IPE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61405" y="4745484"/>
            <a:ext cx="1915160" cy="884555"/>
            <a:chOff x="5661405" y="4745484"/>
            <a:chExt cx="1915160" cy="884555"/>
          </a:xfrm>
        </p:grpSpPr>
        <p:sp>
          <p:nvSpPr>
            <p:cNvPr id="17" name="object 17"/>
            <p:cNvSpPr/>
            <p:nvPr/>
          </p:nvSpPr>
          <p:spPr>
            <a:xfrm>
              <a:off x="5667755" y="4751834"/>
              <a:ext cx="1902460" cy="871855"/>
            </a:xfrm>
            <a:custGeom>
              <a:avLst/>
              <a:gdLst/>
              <a:ahLst/>
              <a:cxnLst/>
              <a:rect l="l" t="t" r="r" b="b"/>
              <a:pathLst>
                <a:path w="1902459" h="871854">
                  <a:moveTo>
                    <a:pt x="1756664" y="0"/>
                  </a:moveTo>
                  <a:lnTo>
                    <a:pt x="145288" y="0"/>
                  </a:lnTo>
                  <a:lnTo>
                    <a:pt x="99366" y="7407"/>
                  </a:lnTo>
                  <a:lnTo>
                    <a:pt x="59483" y="28032"/>
                  </a:lnTo>
                  <a:lnTo>
                    <a:pt x="28032" y="59483"/>
                  </a:lnTo>
                  <a:lnTo>
                    <a:pt x="7407" y="99366"/>
                  </a:lnTo>
                  <a:lnTo>
                    <a:pt x="0" y="145287"/>
                  </a:lnTo>
                  <a:lnTo>
                    <a:pt x="0" y="726439"/>
                  </a:lnTo>
                  <a:lnTo>
                    <a:pt x="7407" y="772361"/>
                  </a:lnTo>
                  <a:lnTo>
                    <a:pt x="28032" y="812244"/>
                  </a:lnTo>
                  <a:lnTo>
                    <a:pt x="59483" y="843695"/>
                  </a:lnTo>
                  <a:lnTo>
                    <a:pt x="99366" y="864320"/>
                  </a:lnTo>
                  <a:lnTo>
                    <a:pt x="145288" y="871727"/>
                  </a:lnTo>
                  <a:lnTo>
                    <a:pt x="1756664" y="871727"/>
                  </a:lnTo>
                  <a:lnTo>
                    <a:pt x="1802585" y="864320"/>
                  </a:lnTo>
                  <a:lnTo>
                    <a:pt x="1842468" y="843695"/>
                  </a:lnTo>
                  <a:lnTo>
                    <a:pt x="1873919" y="812244"/>
                  </a:lnTo>
                  <a:lnTo>
                    <a:pt x="1894544" y="772361"/>
                  </a:lnTo>
                  <a:lnTo>
                    <a:pt x="1901952" y="726439"/>
                  </a:lnTo>
                  <a:lnTo>
                    <a:pt x="1901952" y="145287"/>
                  </a:lnTo>
                  <a:lnTo>
                    <a:pt x="1894544" y="99366"/>
                  </a:lnTo>
                  <a:lnTo>
                    <a:pt x="1873919" y="59483"/>
                  </a:lnTo>
                  <a:lnTo>
                    <a:pt x="1842468" y="28032"/>
                  </a:lnTo>
                  <a:lnTo>
                    <a:pt x="1802585" y="7407"/>
                  </a:lnTo>
                  <a:lnTo>
                    <a:pt x="1756664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667755" y="4751834"/>
              <a:ext cx="1902460" cy="871855"/>
            </a:xfrm>
            <a:custGeom>
              <a:avLst/>
              <a:gdLst/>
              <a:ahLst/>
              <a:cxnLst/>
              <a:rect l="l" t="t" r="r" b="b"/>
              <a:pathLst>
                <a:path w="1902459" h="871854">
                  <a:moveTo>
                    <a:pt x="0" y="145287"/>
                  </a:moveTo>
                  <a:lnTo>
                    <a:pt x="7407" y="99366"/>
                  </a:lnTo>
                  <a:lnTo>
                    <a:pt x="28032" y="59483"/>
                  </a:lnTo>
                  <a:lnTo>
                    <a:pt x="59483" y="28032"/>
                  </a:lnTo>
                  <a:lnTo>
                    <a:pt x="99366" y="7407"/>
                  </a:lnTo>
                  <a:lnTo>
                    <a:pt x="145288" y="0"/>
                  </a:lnTo>
                  <a:lnTo>
                    <a:pt x="1756664" y="0"/>
                  </a:lnTo>
                  <a:lnTo>
                    <a:pt x="1802585" y="7407"/>
                  </a:lnTo>
                  <a:lnTo>
                    <a:pt x="1842468" y="28032"/>
                  </a:lnTo>
                  <a:lnTo>
                    <a:pt x="1873919" y="59483"/>
                  </a:lnTo>
                  <a:lnTo>
                    <a:pt x="1894544" y="99366"/>
                  </a:lnTo>
                  <a:lnTo>
                    <a:pt x="1901952" y="145287"/>
                  </a:lnTo>
                  <a:lnTo>
                    <a:pt x="1901952" y="726439"/>
                  </a:lnTo>
                  <a:lnTo>
                    <a:pt x="1894544" y="772361"/>
                  </a:lnTo>
                  <a:lnTo>
                    <a:pt x="1873919" y="812244"/>
                  </a:lnTo>
                  <a:lnTo>
                    <a:pt x="1842468" y="843695"/>
                  </a:lnTo>
                  <a:lnTo>
                    <a:pt x="1802585" y="864320"/>
                  </a:lnTo>
                  <a:lnTo>
                    <a:pt x="1756664" y="871727"/>
                  </a:lnTo>
                  <a:lnTo>
                    <a:pt x="145288" y="871727"/>
                  </a:lnTo>
                  <a:lnTo>
                    <a:pt x="99366" y="864320"/>
                  </a:lnTo>
                  <a:lnTo>
                    <a:pt x="59483" y="843695"/>
                  </a:lnTo>
                  <a:lnTo>
                    <a:pt x="28032" y="812244"/>
                  </a:lnTo>
                  <a:lnTo>
                    <a:pt x="7407" y="772361"/>
                  </a:lnTo>
                  <a:lnTo>
                    <a:pt x="0" y="726439"/>
                  </a:lnTo>
                  <a:lnTo>
                    <a:pt x="0" y="145287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788732" y="4885483"/>
            <a:ext cx="483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4E3629"/>
                </a:solidFill>
                <a:latin typeface="Calibri"/>
                <a:cs typeface="Calibri"/>
              </a:rPr>
              <a:t>D</a:t>
            </a:r>
            <a:r>
              <a:rPr dirty="0" sz="1800" b="1">
                <a:solidFill>
                  <a:srgbClr val="4E3629"/>
                </a:solidFill>
                <a:latin typeface="Calibri"/>
                <a:cs typeface="Calibri"/>
              </a:rPr>
              <a:t>ISH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11117" y="3422141"/>
            <a:ext cx="2056130" cy="0"/>
          </a:xfrm>
          <a:custGeom>
            <a:avLst/>
            <a:gdLst/>
            <a:ahLst/>
            <a:cxnLst/>
            <a:rect l="l" t="t" r="r" b="b"/>
            <a:pathLst>
              <a:path w="2056129" h="0">
                <a:moveTo>
                  <a:pt x="0" y="0"/>
                </a:moveTo>
                <a:lnTo>
                  <a:pt x="2055876" y="0"/>
                </a:lnTo>
              </a:path>
            </a:pathLst>
          </a:custGeom>
          <a:ln w="25908">
            <a:solidFill>
              <a:srgbClr val="4E36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70553" y="5133594"/>
            <a:ext cx="1996439" cy="0"/>
          </a:xfrm>
          <a:custGeom>
            <a:avLst/>
            <a:gdLst/>
            <a:ahLst/>
            <a:cxnLst/>
            <a:rect l="l" t="t" r="r" b="b"/>
            <a:pathLst>
              <a:path w="1996439" h="0">
                <a:moveTo>
                  <a:pt x="0" y="0"/>
                </a:moveTo>
                <a:lnTo>
                  <a:pt x="1996439" y="0"/>
                </a:lnTo>
              </a:path>
            </a:pathLst>
          </a:custGeom>
          <a:ln w="25908">
            <a:solidFill>
              <a:srgbClr val="4E362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633147" y="3100369"/>
            <a:ext cx="1245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evaluated</a:t>
            </a:r>
            <a:r>
              <a:rPr dirty="0" sz="1600" spc="-7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E3629"/>
                </a:solidFill>
                <a:latin typeface="Calibri"/>
                <a:cs typeface="Calibri"/>
              </a:rPr>
              <a:t>with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</a:p>
          <a:p>
            <a:pPr marL="12700">
              <a:lnSpc>
                <a:spcPts val="965"/>
              </a:lnSpc>
            </a:pPr>
            <a:r>
              <a:rPr dirty="0" spc="-5"/>
              <a:t>Relationship</a:t>
            </a:r>
            <a:r>
              <a:rPr dirty="0" spc="5"/>
              <a:t> </a:t>
            </a:r>
            <a:r>
              <a:rPr dirty="0" spc="-5"/>
              <a:t>Types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 spc="-5"/>
              <a:t>Copyright</a:t>
            </a:r>
            <a:r>
              <a:rPr dirty="0" spc="25"/>
              <a:t> </a:t>
            </a:r>
            <a:r>
              <a:rPr dirty="0"/>
              <a:t>©</a:t>
            </a:r>
            <a:r>
              <a:rPr dirty="0" spc="-5"/>
              <a:t> </a:t>
            </a:r>
            <a:r>
              <a:rPr dirty="0"/>
              <a:t>2020,</a:t>
            </a:r>
            <a:r>
              <a:rPr dirty="0" spc="-30"/>
              <a:t> </a:t>
            </a:r>
            <a:r>
              <a:rPr dirty="0" spc="-5"/>
              <a:t>Oracle</a:t>
            </a:r>
            <a:r>
              <a:rPr dirty="0" spc="5"/>
              <a:t> </a:t>
            </a:r>
            <a:r>
              <a:rPr dirty="0" spc="-5"/>
              <a:t>and/or</a:t>
            </a:r>
            <a:r>
              <a:rPr dirty="0" spc="30"/>
              <a:t> </a:t>
            </a:r>
            <a:r>
              <a:rPr dirty="0" spc="-5"/>
              <a:t>its</a:t>
            </a:r>
            <a:r>
              <a:rPr dirty="0"/>
              <a:t> </a:t>
            </a:r>
            <a:r>
              <a:rPr dirty="0" spc="-5"/>
              <a:t>affiliates.</a:t>
            </a:r>
            <a:r>
              <a:rPr dirty="0" spc="2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5"/>
              <a:t>reserved.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04342" y="3440081"/>
            <a:ext cx="2609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4E3629"/>
                </a:solidFill>
                <a:latin typeface="Calibri"/>
                <a:cs typeface="Calibri"/>
              </a:rPr>
              <a:t>f</a:t>
            </a: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dirty="0" sz="1600" spc="-5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9090" y="4814941"/>
            <a:ext cx="10363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dirty="0" sz="1600" spc="-3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E3629"/>
                </a:solidFill>
                <a:latin typeface="Calibri"/>
                <a:cs typeface="Calibri"/>
              </a:rPr>
              <a:t>basis</a:t>
            </a:r>
            <a:r>
              <a:rPr dirty="0" sz="1600" spc="-4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E3629"/>
                </a:solidFill>
                <a:latin typeface="Calibri"/>
                <a:cs typeface="Calibri"/>
              </a:rPr>
              <a:t>for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12566" y="5167422"/>
            <a:ext cx="2409190" cy="986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2903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dirty="0" sz="1600" spc="-3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result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4E3629"/>
                </a:solidFill>
                <a:latin typeface="Calibri"/>
                <a:cs typeface="Calibri"/>
              </a:rPr>
              <a:t>1:1 Process</a:t>
            </a:r>
            <a:r>
              <a:rPr dirty="0" sz="1800" spc="-50" b="1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424624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Redundant</a:t>
            </a:r>
            <a:r>
              <a:rPr dirty="0" spc="-5"/>
              <a:t> </a:t>
            </a:r>
            <a:r>
              <a:rPr dirty="0" spc="-15"/>
              <a:t>Relationships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690" rIns="0" bIns="0" rtlCol="0" vert="horz">
            <a:spAutoFit/>
          </a:bodyPr>
          <a:lstStyle/>
          <a:p>
            <a:pPr marL="184785" marR="5080" indent="-172720">
              <a:lnSpc>
                <a:spcPts val="303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pc="-5"/>
              <a:t>A</a:t>
            </a:r>
            <a:r>
              <a:rPr dirty="0" spc="10"/>
              <a:t> </a:t>
            </a:r>
            <a:r>
              <a:rPr dirty="0" spc="-15"/>
              <a:t>redundant</a:t>
            </a:r>
            <a:r>
              <a:rPr dirty="0" spc="30"/>
              <a:t> </a:t>
            </a:r>
            <a:r>
              <a:rPr dirty="0" spc="-15"/>
              <a:t>relationship</a:t>
            </a:r>
            <a:r>
              <a:rPr dirty="0" spc="45"/>
              <a:t> </a:t>
            </a:r>
            <a:r>
              <a:rPr dirty="0" spc="-10"/>
              <a:t>can </a:t>
            </a:r>
            <a:r>
              <a:rPr dirty="0" spc="-5"/>
              <a:t>be </a:t>
            </a:r>
            <a:r>
              <a:rPr dirty="0"/>
              <a:t> </a:t>
            </a:r>
            <a:r>
              <a:rPr dirty="0" spc="-10"/>
              <a:t>derived</a:t>
            </a:r>
            <a:r>
              <a:rPr dirty="0" spc="-5"/>
              <a:t> </a:t>
            </a:r>
            <a:r>
              <a:rPr dirty="0" spc="-20"/>
              <a:t>from</a:t>
            </a:r>
            <a:r>
              <a:rPr dirty="0"/>
              <a:t> </a:t>
            </a:r>
            <a:r>
              <a:rPr dirty="0" spc="-5"/>
              <a:t>another</a:t>
            </a:r>
            <a:r>
              <a:rPr dirty="0" spc="10"/>
              <a:t> </a:t>
            </a:r>
            <a:r>
              <a:rPr dirty="0" spc="-15"/>
              <a:t>relationship </a:t>
            </a:r>
            <a:r>
              <a:rPr dirty="0" spc="-615"/>
              <a:t> </a:t>
            </a:r>
            <a:r>
              <a:rPr dirty="0" spc="-10"/>
              <a:t>in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15"/>
              <a:t> </a:t>
            </a:r>
            <a:r>
              <a:rPr dirty="0" spc="-5"/>
              <a:t>model</a:t>
            </a:r>
          </a:p>
          <a:p>
            <a:pPr marL="184785" marR="420370" indent="-172720">
              <a:lnSpc>
                <a:spcPts val="3030"/>
              </a:lnSpc>
              <a:spcBef>
                <a:spcPts val="78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pc="-5"/>
              <a:t>In</a:t>
            </a:r>
            <a:r>
              <a:rPr dirty="0" spc="-15"/>
              <a:t> </a:t>
            </a:r>
            <a:r>
              <a:rPr dirty="0" spc="-10"/>
              <a:t>this</a:t>
            </a:r>
            <a:r>
              <a:rPr dirty="0" spc="10"/>
              <a:t> </a:t>
            </a:r>
            <a:r>
              <a:rPr dirty="0" spc="-20"/>
              <a:t>example,</a:t>
            </a:r>
            <a:r>
              <a:rPr dirty="0"/>
              <a:t> </a:t>
            </a:r>
            <a:r>
              <a:rPr dirty="0" spc="-20"/>
              <a:t>you</a:t>
            </a:r>
            <a:r>
              <a:rPr dirty="0" spc="15"/>
              <a:t> </a:t>
            </a:r>
            <a:r>
              <a:rPr dirty="0" spc="-10"/>
              <a:t>can</a:t>
            </a:r>
            <a:r>
              <a:rPr dirty="0" spc="-5"/>
              <a:t> </a:t>
            </a:r>
            <a:r>
              <a:rPr dirty="0" spc="-10"/>
              <a:t>derive </a:t>
            </a:r>
            <a:r>
              <a:rPr dirty="0" spc="-620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15"/>
              <a:t>relationship</a:t>
            </a:r>
            <a:r>
              <a:rPr dirty="0" spc="25"/>
              <a:t> </a:t>
            </a:r>
            <a:r>
              <a:rPr dirty="0" spc="-20"/>
              <a:t>from</a:t>
            </a:r>
            <a:r>
              <a:rPr dirty="0" spc="10"/>
              <a:t> </a:t>
            </a:r>
            <a:r>
              <a:rPr dirty="0" spc="-10"/>
              <a:t>PERSON </a:t>
            </a:r>
            <a:r>
              <a:rPr dirty="0" spc="-5"/>
              <a:t> </a:t>
            </a:r>
            <a:r>
              <a:rPr dirty="0" spc="-20"/>
              <a:t>to</a:t>
            </a:r>
            <a:r>
              <a:rPr dirty="0"/>
              <a:t> </a:t>
            </a:r>
            <a:r>
              <a:rPr dirty="0" spc="-15"/>
              <a:t>COUNTRY</a:t>
            </a:r>
            <a:r>
              <a:rPr dirty="0"/>
              <a:t> </a:t>
            </a:r>
            <a:r>
              <a:rPr dirty="0" spc="-20"/>
              <a:t>from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other </a:t>
            </a:r>
            <a:r>
              <a:rPr dirty="0"/>
              <a:t> </a:t>
            </a:r>
            <a:r>
              <a:rPr dirty="0" spc="-15"/>
              <a:t>two</a:t>
            </a:r>
            <a:r>
              <a:rPr dirty="0" spc="-5"/>
              <a:t> </a:t>
            </a:r>
            <a:r>
              <a:rPr dirty="0" spc="-15"/>
              <a:t>relationships</a:t>
            </a:r>
            <a:r>
              <a:rPr dirty="0" spc="35"/>
              <a:t> </a:t>
            </a:r>
            <a:r>
              <a:rPr dirty="0" spc="-15"/>
              <a:t>(COUNTRY</a:t>
            </a:r>
            <a:r>
              <a:rPr dirty="0" spc="10"/>
              <a:t> </a:t>
            </a:r>
            <a:r>
              <a:rPr dirty="0" spc="-35"/>
              <a:t>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5409" y="4206507"/>
            <a:ext cx="4392930" cy="1604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95"/>
              </a:lnSpc>
              <a:spcBef>
                <a:spcPts val="95"/>
              </a:spcBef>
            </a:pPr>
            <a:r>
              <a:rPr dirty="0" sz="2800" spc="-30">
                <a:solidFill>
                  <a:srgbClr val="4E3629"/>
                </a:solidFill>
                <a:latin typeface="Calibri"/>
                <a:cs typeface="Calibri"/>
              </a:rPr>
              <a:t>TOWN,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4E3629"/>
                </a:solidFill>
                <a:latin typeface="Calibri"/>
                <a:cs typeface="Calibri"/>
              </a:rPr>
              <a:t>TOWN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to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 PERSON),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E3629"/>
                </a:solidFill>
                <a:latin typeface="Calibri"/>
                <a:cs typeface="Calibri"/>
              </a:rPr>
              <a:t>so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30"/>
              </a:lnSpc>
              <a:spcBef>
                <a:spcPts val="209"/>
              </a:spcBef>
            </a:pP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you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should</a:t>
            </a:r>
            <a:r>
              <a:rPr dirty="0" sz="2800" spc="4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remove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dirty="0" sz="2800" spc="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direct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r>
              <a:rPr dirty="0" sz="2800" spc="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E3629"/>
                </a:solidFill>
                <a:latin typeface="Calibri"/>
                <a:cs typeface="Calibri"/>
              </a:rPr>
              <a:t>from</a:t>
            </a:r>
            <a:r>
              <a:rPr dirty="0" sz="2800" spc="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E3629"/>
                </a:solidFill>
                <a:latin typeface="Calibri"/>
                <a:cs typeface="Calibri"/>
              </a:rPr>
              <a:t>COUNTRY</a:t>
            </a:r>
            <a:r>
              <a:rPr dirty="0" sz="280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4E3629"/>
                </a:solidFill>
                <a:latin typeface="Calibri"/>
                <a:cs typeface="Calibri"/>
              </a:rPr>
              <a:t>to </a:t>
            </a:r>
            <a:r>
              <a:rPr dirty="0" sz="2800" spc="-61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3629"/>
                </a:solidFill>
                <a:latin typeface="Calibri"/>
                <a:cs typeface="Calibri"/>
              </a:rPr>
              <a:t>PERSON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12865" y="2622676"/>
            <a:ext cx="477520" cy="2472690"/>
            <a:chOff x="6412865" y="2622676"/>
            <a:chExt cx="477520" cy="2472690"/>
          </a:xfrm>
        </p:grpSpPr>
        <p:sp>
          <p:nvSpPr>
            <p:cNvPr id="6" name="object 6"/>
            <p:cNvSpPr/>
            <p:nvPr/>
          </p:nvSpPr>
          <p:spPr>
            <a:xfrm>
              <a:off x="6622542" y="2637281"/>
              <a:ext cx="0" cy="401320"/>
            </a:xfrm>
            <a:custGeom>
              <a:avLst/>
              <a:gdLst/>
              <a:ahLst/>
              <a:cxnLst/>
              <a:rect l="l" t="t" r="r" b="b"/>
              <a:pathLst>
                <a:path w="0" h="401319">
                  <a:moveTo>
                    <a:pt x="0" y="0"/>
                  </a:moveTo>
                  <a:lnTo>
                    <a:pt x="0" y="400812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21018" y="3062477"/>
              <a:ext cx="3175" cy="368935"/>
            </a:xfrm>
            <a:custGeom>
              <a:avLst/>
              <a:gdLst/>
              <a:ahLst/>
              <a:cxnLst/>
              <a:rect l="l" t="t" r="r" b="b"/>
              <a:pathLst>
                <a:path w="3175" h="368935">
                  <a:moveTo>
                    <a:pt x="3048" y="0"/>
                  </a:moveTo>
                  <a:lnTo>
                    <a:pt x="0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35090" y="3254501"/>
              <a:ext cx="182880" cy="190500"/>
            </a:xfrm>
            <a:custGeom>
              <a:avLst/>
              <a:gdLst/>
              <a:ahLst/>
              <a:cxnLst/>
              <a:rect l="l" t="t" r="r" b="b"/>
              <a:pathLst>
                <a:path w="182879" h="190500">
                  <a:moveTo>
                    <a:pt x="0" y="190500"/>
                  </a:moveTo>
                  <a:lnTo>
                    <a:pt x="182880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16446" y="3254501"/>
              <a:ext cx="204470" cy="175260"/>
            </a:xfrm>
            <a:custGeom>
              <a:avLst/>
              <a:gdLst/>
              <a:ahLst/>
              <a:cxnLst/>
              <a:rect l="l" t="t" r="r" b="b"/>
              <a:pathLst>
                <a:path w="204470" h="175260">
                  <a:moveTo>
                    <a:pt x="0" y="0"/>
                  </a:moveTo>
                  <a:lnTo>
                    <a:pt x="204215" y="17526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17970" y="4249673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w="0"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13398" y="4664201"/>
              <a:ext cx="5080" cy="390525"/>
            </a:xfrm>
            <a:custGeom>
              <a:avLst/>
              <a:gdLst/>
              <a:ahLst/>
              <a:cxnLst/>
              <a:rect l="l" t="t" r="r" b="b"/>
              <a:pathLst>
                <a:path w="5079" h="390525">
                  <a:moveTo>
                    <a:pt x="4572" y="0"/>
                  </a:moveTo>
                  <a:lnTo>
                    <a:pt x="0" y="390144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27470" y="4863845"/>
              <a:ext cx="182880" cy="190500"/>
            </a:xfrm>
            <a:custGeom>
              <a:avLst/>
              <a:gdLst/>
              <a:ahLst/>
              <a:cxnLst/>
              <a:rect l="l" t="t" r="r" b="b"/>
              <a:pathLst>
                <a:path w="182879" h="190500">
                  <a:moveTo>
                    <a:pt x="0" y="190499"/>
                  </a:moveTo>
                  <a:lnTo>
                    <a:pt x="182880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625590" y="4863845"/>
              <a:ext cx="250190" cy="216535"/>
            </a:xfrm>
            <a:custGeom>
              <a:avLst/>
              <a:gdLst/>
              <a:ahLst/>
              <a:cxnLst/>
              <a:rect l="l" t="t" r="r" b="b"/>
              <a:pathLst>
                <a:path w="250190" h="216535">
                  <a:moveTo>
                    <a:pt x="0" y="0"/>
                  </a:moveTo>
                  <a:lnTo>
                    <a:pt x="249936" y="216407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653379" y="2637308"/>
            <a:ext cx="1818639" cy="4451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55"/>
              </a:lnSpc>
              <a:spcBef>
                <a:spcPts val="95"/>
              </a:spcBef>
            </a:pPr>
            <a:r>
              <a:rPr dirty="0" sz="1600" spc="-5">
                <a:solidFill>
                  <a:srgbClr val="4E3629"/>
                </a:solidFill>
                <a:latin typeface="Calibri"/>
                <a:cs typeface="Calibri"/>
              </a:rPr>
              <a:t>location</a:t>
            </a:r>
            <a:r>
              <a:rPr dirty="0" sz="1600" spc="-5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  <a:p>
            <a:pPr marL="999490">
              <a:lnSpc>
                <a:spcPts val="1655"/>
              </a:lnSpc>
            </a:pP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located</a:t>
            </a:r>
            <a:r>
              <a:rPr dirty="0" sz="1600" spc="-8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63484" y="2613532"/>
            <a:ext cx="35560" cy="2452370"/>
            <a:chOff x="7563484" y="2613532"/>
            <a:chExt cx="35560" cy="2452370"/>
          </a:xfrm>
        </p:grpSpPr>
        <p:sp>
          <p:nvSpPr>
            <p:cNvPr id="16" name="object 16"/>
            <p:cNvSpPr/>
            <p:nvPr/>
          </p:nvSpPr>
          <p:spPr>
            <a:xfrm>
              <a:off x="7578089" y="2628137"/>
              <a:ext cx="6350" cy="1109980"/>
            </a:xfrm>
            <a:custGeom>
              <a:avLst/>
              <a:gdLst/>
              <a:ahLst/>
              <a:cxnLst/>
              <a:rect l="l" t="t" r="r" b="b"/>
              <a:pathLst>
                <a:path w="6350" h="1109979">
                  <a:moveTo>
                    <a:pt x="0" y="0"/>
                  </a:moveTo>
                  <a:lnTo>
                    <a:pt x="6096" y="1109472"/>
                  </a:lnTo>
                </a:path>
              </a:pathLst>
            </a:custGeom>
            <a:ln w="28956">
              <a:solidFill>
                <a:srgbClr val="D1350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584185" y="3760469"/>
              <a:ext cx="0" cy="1290955"/>
            </a:xfrm>
            <a:custGeom>
              <a:avLst/>
              <a:gdLst/>
              <a:ahLst/>
              <a:cxnLst/>
              <a:rect l="l" t="t" r="r" b="b"/>
              <a:pathLst>
                <a:path w="0" h="1290954">
                  <a:moveTo>
                    <a:pt x="0" y="0"/>
                  </a:moveTo>
                  <a:lnTo>
                    <a:pt x="0" y="1290827"/>
                  </a:lnTo>
                </a:path>
              </a:pathLst>
            </a:custGeom>
            <a:ln w="28956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639278" y="2685470"/>
            <a:ext cx="9010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D1350F"/>
                </a:solidFill>
                <a:latin typeface="Calibri"/>
                <a:cs typeface="Calibri"/>
              </a:rPr>
              <a:t>location</a:t>
            </a:r>
            <a:r>
              <a:rPr dirty="0" sz="1600" spc="-85">
                <a:solidFill>
                  <a:srgbClr val="D1350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D1350F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9278" y="4653407"/>
            <a:ext cx="658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D1350F"/>
                </a:solidFill>
                <a:latin typeface="Calibri"/>
                <a:cs typeface="Calibri"/>
              </a:rPr>
              <a:t>li</a:t>
            </a:r>
            <a:r>
              <a:rPr dirty="0" sz="1600" spc="-10">
                <a:solidFill>
                  <a:srgbClr val="D1350F"/>
                </a:solidFill>
                <a:latin typeface="Calibri"/>
                <a:cs typeface="Calibri"/>
              </a:rPr>
              <a:t>v</a:t>
            </a:r>
            <a:r>
              <a:rPr dirty="0" sz="1600">
                <a:solidFill>
                  <a:srgbClr val="D1350F"/>
                </a:solidFill>
                <a:latin typeface="Calibri"/>
                <a:cs typeface="Calibri"/>
              </a:rPr>
              <a:t>i</a:t>
            </a:r>
            <a:r>
              <a:rPr dirty="0" sz="1600" spc="-5">
                <a:solidFill>
                  <a:srgbClr val="D1350F"/>
                </a:solidFill>
                <a:latin typeface="Calibri"/>
                <a:cs typeface="Calibri"/>
              </a:rPr>
              <a:t>ng</a:t>
            </a:r>
            <a:r>
              <a:rPr dirty="0" sz="1600" spc="-25">
                <a:solidFill>
                  <a:srgbClr val="D1350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D1350F"/>
                </a:solidFill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85343" y="4312276"/>
            <a:ext cx="1141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hometown</a:t>
            </a:r>
            <a:r>
              <a:rPr dirty="0" sz="1600" spc="-3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60073" y="4592599"/>
            <a:ext cx="658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4E3629"/>
                </a:solidFill>
                <a:latin typeface="Calibri"/>
                <a:cs typeface="Calibri"/>
              </a:rPr>
              <a:t>li</a:t>
            </a:r>
            <a:r>
              <a:rPr dirty="0" sz="1600" spc="-10">
                <a:solidFill>
                  <a:srgbClr val="4E3629"/>
                </a:solidFill>
                <a:latin typeface="Calibri"/>
                <a:cs typeface="Calibri"/>
              </a:rPr>
              <a:t>v</a:t>
            </a:r>
            <a:r>
              <a:rPr dirty="0" sz="1600">
                <a:solidFill>
                  <a:srgbClr val="4E3629"/>
                </a:solidFill>
                <a:latin typeface="Calibri"/>
                <a:cs typeface="Calibri"/>
              </a:rPr>
              <a:t>i</a:t>
            </a:r>
            <a:r>
              <a:rPr dirty="0" sz="1600" spc="-5">
                <a:solidFill>
                  <a:srgbClr val="4E3629"/>
                </a:solidFill>
                <a:latin typeface="Calibri"/>
                <a:cs typeface="Calibri"/>
              </a:rPr>
              <a:t>ng</a:t>
            </a:r>
            <a:r>
              <a:rPr dirty="0" sz="1600" spc="-25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40526" y="1909319"/>
            <a:ext cx="1710689" cy="3173730"/>
            <a:chOff x="6240526" y="1909319"/>
            <a:chExt cx="1710689" cy="3173730"/>
          </a:xfrm>
        </p:grpSpPr>
        <p:sp>
          <p:nvSpPr>
            <p:cNvPr id="23" name="object 23"/>
            <p:cNvSpPr/>
            <p:nvPr/>
          </p:nvSpPr>
          <p:spPr>
            <a:xfrm>
              <a:off x="7390638" y="4877561"/>
              <a:ext cx="182880" cy="190500"/>
            </a:xfrm>
            <a:custGeom>
              <a:avLst/>
              <a:gdLst/>
              <a:ahLst/>
              <a:cxnLst/>
              <a:rect l="l" t="t" r="r" b="b"/>
              <a:pathLst>
                <a:path w="182879" h="190500">
                  <a:moveTo>
                    <a:pt x="0" y="190500"/>
                  </a:moveTo>
                  <a:lnTo>
                    <a:pt x="182880" y="0"/>
                  </a:lnTo>
                </a:path>
              </a:pathLst>
            </a:custGeom>
            <a:ln w="28956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587234" y="4877561"/>
              <a:ext cx="205740" cy="177165"/>
            </a:xfrm>
            <a:custGeom>
              <a:avLst/>
              <a:gdLst/>
              <a:ahLst/>
              <a:cxnLst/>
              <a:rect l="l" t="t" r="r" b="b"/>
              <a:pathLst>
                <a:path w="205740" h="177164">
                  <a:moveTo>
                    <a:pt x="0" y="0"/>
                  </a:moveTo>
                  <a:lnTo>
                    <a:pt x="205740" y="176784"/>
                  </a:lnTo>
                </a:path>
              </a:pathLst>
            </a:custGeom>
            <a:ln w="28955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46876" y="1915669"/>
              <a:ext cx="1697989" cy="708660"/>
            </a:xfrm>
            <a:custGeom>
              <a:avLst/>
              <a:gdLst/>
              <a:ahLst/>
              <a:cxnLst/>
              <a:rect l="l" t="t" r="r" b="b"/>
              <a:pathLst>
                <a:path w="1697990" h="708660">
                  <a:moveTo>
                    <a:pt x="1579626" y="0"/>
                  </a:moveTo>
                  <a:lnTo>
                    <a:pt x="118110" y="0"/>
                  </a:lnTo>
                  <a:lnTo>
                    <a:pt x="72137" y="9282"/>
                  </a:lnTo>
                  <a:lnTo>
                    <a:pt x="34594" y="34594"/>
                  </a:lnTo>
                  <a:lnTo>
                    <a:pt x="9282" y="72137"/>
                  </a:lnTo>
                  <a:lnTo>
                    <a:pt x="0" y="118110"/>
                  </a:lnTo>
                  <a:lnTo>
                    <a:pt x="0" y="590550"/>
                  </a:lnTo>
                  <a:lnTo>
                    <a:pt x="9282" y="636522"/>
                  </a:lnTo>
                  <a:lnTo>
                    <a:pt x="34594" y="674065"/>
                  </a:lnTo>
                  <a:lnTo>
                    <a:pt x="72137" y="699377"/>
                  </a:lnTo>
                  <a:lnTo>
                    <a:pt x="118110" y="708660"/>
                  </a:lnTo>
                  <a:lnTo>
                    <a:pt x="1579626" y="708660"/>
                  </a:lnTo>
                  <a:lnTo>
                    <a:pt x="1625598" y="699377"/>
                  </a:lnTo>
                  <a:lnTo>
                    <a:pt x="1663141" y="674065"/>
                  </a:lnTo>
                  <a:lnTo>
                    <a:pt x="1688453" y="636522"/>
                  </a:lnTo>
                  <a:lnTo>
                    <a:pt x="1697736" y="590550"/>
                  </a:lnTo>
                  <a:lnTo>
                    <a:pt x="1697736" y="118110"/>
                  </a:lnTo>
                  <a:lnTo>
                    <a:pt x="1688453" y="72137"/>
                  </a:lnTo>
                  <a:lnTo>
                    <a:pt x="1663141" y="34594"/>
                  </a:lnTo>
                  <a:lnTo>
                    <a:pt x="1625598" y="9282"/>
                  </a:lnTo>
                  <a:lnTo>
                    <a:pt x="1579626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46876" y="1915669"/>
              <a:ext cx="1697989" cy="708660"/>
            </a:xfrm>
            <a:custGeom>
              <a:avLst/>
              <a:gdLst/>
              <a:ahLst/>
              <a:cxnLst/>
              <a:rect l="l" t="t" r="r" b="b"/>
              <a:pathLst>
                <a:path w="1697990" h="708660">
                  <a:moveTo>
                    <a:pt x="0" y="118110"/>
                  </a:moveTo>
                  <a:lnTo>
                    <a:pt x="9282" y="72137"/>
                  </a:lnTo>
                  <a:lnTo>
                    <a:pt x="34594" y="34594"/>
                  </a:lnTo>
                  <a:lnTo>
                    <a:pt x="72137" y="9282"/>
                  </a:lnTo>
                  <a:lnTo>
                    <a:pt x="118110" y="0"/>
                  </a:lnTo>
                  <a:lnTo>
                    <a:pt x="1579626" y="0"/>
                  </a:lnTo>
                  <a:lnTo>
                    <a:pt x="1625598" y="9282"/>
                  </a:lnTo>
                  <a:lnTo>
                    <a:pt x="1663141" y="34594"/>
                  </a:lnTo>
                  <a:lnTo>
                    <a:pt x="1688453" y="72137"/>
                  </a:lnTo>
                  <a:lnTo>
                    <a:pt x="1697736" y="118110"/>
                  </a:lnTo>
                  <a:lnTo>
                    <a:pt x="1697736" y="590550"/>
                  </a:lnTo>
                  <a:lnTo>
                    <a:pt x="1688453" y="636522"/>
                  </a:lnTo>
                  <a:lnTo>
                    <a:pt x="1663141" y="674065"/>
                  </a:lnTo>
                  <a:lnTo>
                    <a:pt x="1625598" y="699377"/>
                  </a:lnTo>
                  <a:lnTo>
                    <a:pt x="1579626" y="708660"/>
                  </a:lnTo>
                  <a:lnTo>
                    <a:pt x="118110" y="708660"/>
                  </a:lnTo>
                  <a:lnTo>
                    <a:pt x="72137" y="699377"/>
                  </a:lnTo>
                  <a:lnTo>
                    <a:pt x="34594" y="674065"/>
                  </a:lnTo>
                  <a:lnTo>
                    <a:pt x="9282" y="636522"/>
                  </a:lnTo>
                  <a:lnTo>
                    <a:pt x="0" y="590550"/>
                  </a:lnTo>
                  <a:lnTo>
                    <a:pt x="0" y="118110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360646" y="1967719"/>
            <a:ext cx="9537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4E3629"/>
                </a:solidFill>
                <a:latin typeface="Calibri"/>
                <a:cs typeface="Calibri"/>
              </a:rPr>
              <a:t>COUNTRY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83197" y="5047236"/>
            <a:ext cx="1668145" cy="723265"/>
            <a:chOff x="6283197" y="5047236"/>
            <a:chExt cx="1668145" cy="723265"/>
          </a:xfrm>
        </p:grpSpPr>
        <p:sp>
          <p:nvSpPr>
            <p:cNvPr id="29" name="object 29"/>
            <p:cNvSpPr/>
            <p:nvPr/>
          </p:nvSpPr>
          <p:spPr>
            <a:xfrm>
              <a:off x="6289547" y="5053586"/>
              <a:ext cx="1655445" cy="710565"/>
            </a:xfrm>
            <a:custGeom>
              <a:avLst/>
              <a:gdLst/>
              <a:ahLst/>
              <a:cxnLst/>
              <a:rect l="l" t="t" r="r" b="b"/>
              <a:pathLst>
                <a:path w="1655445" h="710564">
                  <a:moveTo>
                    <a:pt x="1536700" y="0"/>
                  </a:moveTo>
                  <a:lnTo>
                    <a:pt x="118364" y="0"/>
                  </a:lnTo>
                  <a:lnTo>
                    <a:pt x="72292" y="9302"/>
                  </a:lnTo>
                  <a:lnTo>
                    <a:pt x="34669" y="34669"/>
                  </a:lnTo>
                  <a:lnTo>
                    <a:pt x="9302" y="72292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302" y="637891"/>
                  </a:lnTo>
                  <a:lnTo>
                    <a:pt x="34669" y="675514"/>
                  </a:lnTo>
                  <a:lnTo>
                    <a:pt x="72292" y="700881"/>
                  </a:lnTo>
                  <a:lnTo>
                    <a:pt x="118364" y="710183"/>
                  </a:lnTo>
                  <a:lnTo>
                    <a:pt x="1536700" y="710183"/>
                  </a:lnTo>
                  <a:lnTo>
                    <a:pt x="1582771" y="700881"/>
                  </a:lnTo>
                  <a:lnTo>
                    <a:pt x="1620394" y="675514"/>
                  </a:lnTo>
                  <a:lnTo>
                    <a:pt x="1645761" y="637891"/>
                  </a:lnTo>
                  <a:lnTo>
                    <a:pt x="1655064" y="591819"/>
                  </a:lnTo>
                  <a:lnTo>
                    <a:pt x="1655064" y="118363"/>
                  </a:lnTo>
                  <a:lnTo>
                    <a:pt x="1645761" y="72292"/>
                  </a:lnTo>
                  <a:lnTo>
                    <a:pt x="1620394" y="34669"/>
                  </a:lnTo>
                  <a:lnTo>
                    <a:pt x="1582771" y="9302"/>
                  </a:lnTo>
                  <a:lnTo>
                    <a:pt x="153670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289547" y="5053586"/>
              <a:ext cx="1655445" cy="710565"/>
            </a:xfrm>
            <a:custGeom>
              <a:avLst/>
              <a:gdLst/>
              <a:ahLst/>
              <a:cxnLst/>
              <a:rect l="l" t="t" r="r" b="b"/>
              <a:pathLst>
                <a:path w="1655445" h="710564">
                  <a:moveTo>
                    <a:pt x="0" y="118363"/>
                  </a:moveTo>
                  <a:lnTo>
                    <a:pt x="9302" y="72292"/>
                  </a:lnTo>
                  <a:lnTo>
                    <a:pt x="34669" y="34669"/>
                  </a:lnTo>
                  <a:lnTo>
                    <a:pt x="72292" y="9302"/>
                  </a:lnTo>
                  <a:lnTo>
                    <a:pt x="118364" y="0"/>
                  </a:lnTo>
                  <a:lnTo>
                    <a:pt x="1536700" y="0"/>
                  </a:lnTo>
                  <a:lnTo>
                    <a:pt x="1582771" y="9302"/>
                  </a:lnTo>
                  <a:lnTo>
                    <a:pt x="1620394" y="34669"/>
                  </a:lnTo>
                  <a:lnTo>
                    <a:pt x="1645761" y="72292"/>
                  </a:lnTo>
                  <a:lnTo>
                    <a:pt x="1655064" y="118363"/>
                  </a:lnTo>
                  <a:lnTo>
                    <a:pt x="1655064" y="591819"/>
                  </a:lnTo>
                  <a:lnTo>
                    <a:pt x="1645761" y="637891"/>
                  </a:lnTo>
                  <a:lnTo>
                    <a:pt x="1620394" y="675514"/>
                  </a:lnTo>
                  <a:lnTo>
                    <a:pt x="1582771" y="700881"/>
                  </a:lnTo>
                  <a:lnTo>
                    <a:pt x="1536700" y="710183"/>
                  </a:lnTo>
                  <a:lnTo>
                    <a:pt x="118364" y="710183"/>
                  </a:lnTo>
                  <a:lnTo>
                    <a:pt x="72292" y="700881"/>
                  </a:lnTo>
                  <a:lnTo>
                    <a:pt x="34669" y="675514"/>
                  </a:lnTo>
                  <a:lnTo>
                    <a:pt x="9302" y="637891"/>
                  </a:lnTo>
                  <a:lnTo>
                    <a:pt x="0" y="591819"/>
                  </a:lnTo>
                  <a:lnTo>
                    <a:pt x="0" y="118363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403508" y="5106206"/>
            <a:ext cx="798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E3629"/>
                </a:solidFill>
                <a:latin typeface="Calibri"/>
                <a:cs typeface="Calibri"/>
              </a:rPr>
              <a:t>PERSON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236208" y="3422906"/>
            <a:ext cx="802005" cy="832485"/>
            <a:chOff x="6236208" y="3422906"/>
            <a:chExt cx="802005" cy="832485"/>
          </a:xfrm>
        </p:grpSpPr>
        <p:sp>
          <p:nvSpPr>
            <p:cNvPr id="33" name="object 33"/>
            <p:cNvSpPr/>
            <p:nvPr/>
          </p:nvSpPr>
          <p:spPr>
            <a:xfrm>
              <a:off x="6242304" y="3429002"/>
              <a:ext cx="789940" cy="820419"/>
            </a:xfrm>
            <a:custGeom>
              <a:avLst/>
              <a:gdLst/>
              <a:ahLst/>
              <a:cxnLst/>
              <a:rect l="l" t="t" r="r" b="b"/>
              <a:pathLst>
                <a:path w="789940" h="820420">
                  <a:moveTo>
                    <a:pt x="657860" y="0"/>
                  </a:moveTo>
                  <a:lnTo>
                    <a:pt x="131572" y="0"/>
                  </a:lnTo>
                  <a:lnTo>
                    <a:pt x="89983" y="6707"/>
                  </a:lnTo>
                  <a:lnTo>
                    <a:pt x="53865" y="25384"/>
                  </a:lnTo>
                  <a:lnTo>
                    <a:pt x="25384" y="53865"/>
                  </a:lnTo>
                  <a:lnTo>
                    <a:pt x="6707" y="89983"/>
                  </a:lnTo>
                  <a:lnTo>
                    <a:pt x="0" y="131572"/>
                  </a:lnTo>
                  <a:lnTo>
                    <a:pt x="0" y="688340"/>
                  </a:lnTo>
                  <a:lnTo>
                    <a:pt x="6707" y="729923"/>
                  </a:lnTo>
                  <a:lnTo>
                    <a:pt x="25384" y="766041"/>
                  </a:lnTo>
                  <a:lnTo>
                    <a:pt x="53865" y="794523"/>
                  </a:lnTo>
                  <a:lnTo>
                    <a:pt x="89983" y="813203"/>
                  </a:lnTo>
                  <a:lnTo>
                    <a:pt x="131572" y="819912"/>
                  </a:lnTo>
                  <a:lnTo>
                    <a:pt x="657860" y="819912"/>
                  </a:lnTo>
                  <a:lnTo>
                    <a:pt x="699448" y="813203"/>
                  </a:lnTo>
                  <a:lnTo>
                    <a:pt x="735566" y="794523"/>
                  </a:lnTo>
                  <a:lnTo>
                    <a:pt x="764047" y="766041"/>
                  </a:lnTo>
                  <a:lnTo>
                    <a:pt x="782724" y="729923"/>
                  </a:lnTo>
                  <a:lnTo>
                    <a:pt x="789432" y="688340"/>
                  </a:lnTo>
                  <a:lnTo>
                    <a:pt x="789432" y="131572"/>
                  </a:lnTo>
                  <a:lnTo>
                    <a:pt x="782724" y="89983"/>
                  </a:lnTo>
                  <a:lnTo>
                    <a:pt x="764047" y="53865"/>
                  </a:lnTo>
                  <a:lnTo>
                    <a:pt x="735566" y="25384"/>
                  </a:lnTo>
                  <a:lnTo>
                    <a:pt x="699448" y="6707"/>
                  </a:lnTo>
                  <a:lnTo>
                    <a:pt x="65786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242304" y="3429002"/>
              <a:ext cx="789940" cy="820419"/>
            </a:xfrm>
            <a:custGeom>
              <a:avLst/>
              <a:gdLst/>
              <a:ahLst/>
              <a:cxnLst/>
              <a:rect l="l" t="t" r="r" b="b"/>
              <a:pathLst>
                <a:path w="789940" h="820420">
                  <a:moveTo>
                    <a:pt x="0" y="131572"/>
                  </a:moveTo>
                  <a:lnTo>
                    <a:pt x="6707" y="89983"/>
                  </a:lnTo>
                  <a:lnTo>
                    <a:pt x="25384" y="53865"/>
                  </a:lnTo>
                  <a:lnTo>
                    <a:pt x="53865" y="25384"/>
                  </a:lnTo>
                  <a:lnTo>
                    <a:pt x="89983" y="6707"/>
                  </a:lnTo>
                  <a:lnTo>
                    <a:pt x="131572" y="0"/>
                  </a:lnTo>
                  <a:lnTo>
                    <a:pt x="657860" y="0"/>
                  </a:lnTo>
                  <a:lnTo>
                    <a:pt x="699448" y="6707"/>
                  </a:lnTo>
                  <a:lnTo>
                    <a:pt x="735566" y="25384"/>
                  </a:lnTo>
                  <a:lnTo>
                    <a:pt x="764047" y="53865"/>
                  </a:lnTo>
                  <a:lnTo>
                    <a:pt x="782724" y="89983"/>
                  </a:lnTo>
                  <a:lnTo>
                    <a:pt x="789432" y="131572"/>
                  </a:lnTo>
                  <a:lnTo>
                    <a:pt x="789432" y="688340"/>
                  </a:lnTo>
                  <a:lnTo>
                    <a:pt x="782724" y="729923"/>
                  </a:lnTo>
                  <a:lnTo>
                    <a:pt x="764047" y="766041"/>
                  </a:lnTo>
                  <a:lnTo>
                    <a:pt x="735566" y="794523"/>
                  </a:lnTo>
                  <a:lnTo>
                    <a:pt x="699448" y="813203"/>
                  </a:lnTo>
                  <a:lnTo>
                    <a:pt x="657860" y="819912"/>
                  </a:lnTo>
                  <a:lnTo>
                    <a:pt x="131572" y="819912"/>
                  </a:lnTo>
                  <a:lnTo>
                    <a:pt x="89983" y="813203"/>
                  </a:lnTo>
                  <a:lnTo>
                    <a:pt x="53865" y="794523"/>
                  </a:lnTo>
                  <a:lnTo>
                    <a:pt x="25384" y="766041"/>
                  </a:lnTo>
                  <a:lnTo>
                    <a:pt x="6707" y="729923"/>
                  </a:lnTo>
                  <a:lnTo>
                    <a:pt x="0" y="688340"/>
                  </a:lnTo>
                  <a:lnTo>
                    <a:pt x="0" y="131572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360194" y="3536962"/>
            <a:ext cx="641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 b="1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dirty="0" sz="1800" spc="-30" b="1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dirty="0" sz="1800" b="1">
                <a:solidFill>
                  <a:srgbClr val="4E3629"/>
                </a:solidFill>
                <a:latin typeface="Calibri"/>
                <a:cs typeface="Calibri"/>
              </a:rPr>
              <a:t>WN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</a:p>
          <a:p>
            <a:pPr marL="12700">
              <a:lnSpc>
                <a:spcPts val="965"/>
              </a:lnSpc>
            </a:pPr>
            <a:r>
              <a:rPr dirty="0" spc="-5"/>
              <a:t>Relationship</a:t>
            </a:r>
            <a:r>
              <a:rPr dirty="0" spc="5"/>
              <a:t> </a:t>
            </a:r>
            <a:r>
              <a:rPr dirty="0" spc="-5"/>
              <a:t>Types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 spc="-5"/>
              <a:t>Copyright</a:t>
            </a:r>
            <a:r>
              <a:rPr dirty="0" spc="25"/>
              <a:t> </a:t>
            </a:r>
            <a:r>
              <a:rPr dirty="0"/>
              <a:t>©</a:t>
            </a:r>
            <a:r>
              <a:rPr dirty="0" spc="-5"/>
              <a:t> </a:t>
            </a:r>
            <a:r>
              <a:rPr dirty="0"/>
              <a:t>2020,</a:t>
            </a:r>
            <a:r>
              <a:rPr dirty="0" spc="-30"/>
              <a:t> </a:t>
            </a:r>
            <a:r>
              <a:rPr dirty="0" spc="-5"/>
              <a:t>Oracle</a:t>
            </a:r>
            <a:r>
              <a:rPr dirty="0" spc="5"/>
              <a:t> </a:t>
            </a:r>
            <a:r>
              <a:rPr dirty="0" spc="-5"/>
              <a:t>and/or</a:t>
            </a:r>
            <a:r>
              <a:rPr dirty="0" spc="30"/>
              <a:t> </a:t>
            </a:r>
            <a:r>
              <a:rPr dirty="0" spc="-5"/>
              <a:t>its</a:t>
            </a:r>
            <a:r>
              <a:rPr dirty="0"/>
              <a:t> </a:t>
            </a:r>
            <a:r>
              <a:rPr dirty="0" spc="-5"/>
              <a:t>affiliates.</a:t>
            </a:r>
            <a:r>
              <a:rPr dirty="0" spc="2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william.mcrae</dc:creator>
  <dc:title>PowerPoint Presentation</dc:title>
  <dcterms:created xsi:type="dcterms:W3CDTF">2023-10-20T05:03:54Z</dcterms:created>
  <dcterms:modified xsi:type="dcterms:W3CDTF">2023-10-20T05:03:54Z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2020-08-06T00:00:00Z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2023-10-20T00:00:00Z</vt:filetime>
  </property>
</Properties>
</file>