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88" r:id="rId3"/>
    <p:sldId id="289" r:id="rId4"/>
    <p:sldId id="290" r:id="rId5"/>
    <p:sldId id="279" r:id="rId6"/>
    <p:sldId id="291" r:id="rId7"/>
    <p:sldId id="292" r:id="rId8"/>
    <p:sldId id="293" r:id="rId9"/>
    <p:sldId id="280" r:id="rId10"/>
    <p:sldId id="281" r:id="rId11"/>
    <p:sldId id="297" r:id="rId12"/>
    <p:sldId id="282" r:id="rId13"/>
    <p:sldId id="283" r:id="rId14"/>
    <p:sldId id="284" r:id="rId15"/>
    <p:sldId id="298" r:id="rId16"/>
    <p:sldId id="299" r:id="rId17"/>
    <p:sldId id="286" r:id="rId18"/>
    <p:sldId id="271" r:id="rId19"/>
    <p:sldId id="294" r:id="rId20"/>
    <p:sldId id="295" r:id="rId21"/>
    <p:sldId id="296" r:id="rId22"/>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24" autoAdjust="0"/>
  </p:normalViewPr>
  <p:slideViewPr>
    <p:cSldViewPr snapToGrid="0">
      <p:cViewPr varScale="1">
        <p:scale>
          <a:sx n="63" d="100"/>
          <a:sy n="63" d="100"/>
        </p:scale>
        <p:origin x="716" y="56"/>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A71AEA8C-1423-4F50-8D09-BC09B9D2569A}" type="datetimeFigureOut">
              <a:rPr lang="en-US" smtClean="0"/>
              <a:pPr/>
              <a:t>9/25/2022</a:t>
            </a:fld>
            <a:endParaRPr lang="en-US"/>
          </a:p>
        </p:txBody>
      </p:sp>
      <p:sp>
        <p:nvSpPr>
          <p:cNvPr id="4" name="Slide Image Placeholder 3"/>
          <p:cNvSpPr>
            <a:spLocks noGrp="1" noRot="1" noChangeAspect="1"/>
          </p:cNvSpPr>
          <p:nvPr>
            <p:ph type="sldImg" idx="2"/>
          </p:nvPr>
        </p:nvSpPr>
        <p:spPr>
          <a:xfrm>
            <a:off x="423863" y="698500"/>
            <a:ext cx="6205537"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FC070B19-D9E6-4206-B15E-851475E085CE}" type="slidenum">
              <a:rPr lang="en-US" smtClean="0"/>
              <a:pPr/>
              <a:t>‹#›</a:t>
            </a:fld>
            <a:endParaRPr lang="en-US"/>
          </a:p>
        </p:txBody>
      </p:sp>
    </p:spTree>
    <p:extLst>
      <p:ext uri="{BB962C8B-B14F-4D97-AF65-F5344CB8AC3E}">
        <p14:creationId xmlns:p14="http://schemas.microsoft.com/office/powerpoint/2010/main" val="223629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46666-5C2F-4E11-9A1D-33D70ABB5131}" type="slidenum">
              <a:rPr lang="en-US"/>
              <a:pPr/>
              <a:t>8</a:t>
            </a:fld>
            <a:endParaRPr lang="en-US"/>
          </a:p>
        </p:txBody>
      </p:sp>
      <p:sp>
        <p:nvSpPr>
          <p:cNvPr id="5122" name="Rectangle 2"/>
          <p:cNvSpPr>
            <a:spLocks noGrp="1" noRot="1" noChangeAspect="1" noChangeArrowheads="1" noTextEdit="1"/>
          </p:cNvSpPr>
          <p:nvPr>
            <p:ph type="sldImg"/>
          </p:nvPr>
        </p:nvSpPr>
        <p:spPr>
          <a:xfrm>
            <a:off x="692150" y="931863"/>
            <a:ext cx="5670550" cy="3189287"/>
          </a:xfrm>
          <a:solidFill>
            <a:srgbClr val="FFFFFF"/>
          </a:solidFill>
          <a:ln/>
        </p:spPr>
      </p:sp>
      <p:sp>
        <p:nvSpPr>
          <p:cNvPr id="5123" name="Rectangle 3"/>
          <p:cNvSpPr txBox="1">
            <a:spLocks noGrp="1" noChangeArrowheads="1"/>
          </p:cNvSpPr>
          <p:nvPr>
            <p:ph type="body" idx="1"/>
          </p:nvPr>
        </p:nvSpPr>
        <p:spPr>
          <a:xfrm>
            <a:off x="1075950" y="4431520"/>
            <a:ext cx="4906262" cy="3539397"/>
          </a:xfrm>
          <a:ln/>
        </p:spPr>
        <p:txBody>
          <a:bodyPr wrap="none" anchor="ctr"/>
          <a:lstStyle/>
          <a:p>
            <a:endParaRPr lang="en-US"/>
          </a:p>
        </p:txBody>
      </p:sp>
    </p:spTree>
    <p:extLst>
      <p:ext uri="{BB962C8B-B14F-4D97-AF65-F5344CB8AC3E}">
        <p14:creationId xmlns:p14="http://schemas.microsoft.com/office/powerpoint/2010/main" val="217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358252241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713005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308713441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endParaRPr lang="en-US"/>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0A00C769-AD56-4C7B-BA3B-AB4A8FCC4A4A}" type="slidenum">
              <a:rPr lang="en-US"/>
              <a:pPr/>
              <a:t>‹#›</a:t>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904452-7D32-4C5E-B217-799F80CB5238}" type="slidenum">
              <a:rPr lang="en-US"/>
              <a:pPr/>
              <a:t>‹#›</a:t>
            </a:fld>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505D74-1709-4D43-97E0-DABC2312092A}" type="slidenum">
              <a:rPr lang="en-US"/>
              <a:pPr/>
              <a:t>‹#›</a:t>
            </a:fld>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F131E-0BF0-4137-920D-A42968D40DF3}" type="slidenum">
              <a:rPr lang="en-US"/>
              <a:pPr/>
              <a:t>‹#›</a:t>
            </a:fld>
            <a:endParaRPr lang="en-US"/>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E04B8B-B595-417B-91AA-668B8FEEB691}" type="slidenum">
              <a:rPr lang="en-US"/>
              <a:pPr/>
              <a:t>‹#›</a:t>
            </a:fld>
            <a:endParaRPr lang="en-US"/>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9372CB5-D8A1-49BA-8259-E37096FC82E8}" type="slidenum">
              <a:rPr lang="en-US"/>
              <a:pPr/>
              <a:t>‹#›</a:t>
            </a:fld>
            <a:endParaRPr lang="en-US"/>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044B31E-9A66-4EC5-AE55-410B8A25E95F}" type="slidenum">
              <a:rPr lang="en-US"/>
              <a:pPr/>
              <a:t>‹#›</a:t>
            </a:fld>
            <a:endParaRPr lang="en-US"/>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597B4C2-59A7-4C3A-963D-1E7B1CF68937}" type="slidenum">
              <a:rPr lang="en-US"/>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255727276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9FF1A-1E62-498D-A97A-8A5CC759ED0C}" type="slidenum">
              <a:rPr lang="en-US"/>
              <a:pPr/>
              <a:t>‹#›</a:t>
            </a:fld>
            <a:endParaRPr lang="en-US"/>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9A0841-498E-4976-8359-EE7EEC7BDB02}" type="slidenum">
              <a:rPr lang="en-US"/>
              <a:pPr/>
              <a:t>‹#›</a:t>
            </a:fld>
            <a:endParaRPr lang="en-US"/>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006F52-C1A6-4DFD-8C70-3BD7CE43F9E4}" type="slidenum">
              <a:rPr lang="en-US"/>
              <a:pPr/>
              <a:t>‹#›</a:t>
            </a:fld>
            <a:endParaRPr lang="en-US"/>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2746BD-BDBE-4267-BB75-5B6AAB25ACA5}" type="slidenum">
              <a:rPr lang="en-US"/>
              <a:pPr/>
              <a:t>‹#›</a:t>
            </a:fld>
            <a:endParaRPr 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endParaRPr lang="en-US"/>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0A00C769-AD56-4C7B-BA3B-AB4A8FCC4A4A}" type="slidenum">
              <a:rPr lang="en-US"/>
              <a:pPr/>
              <a:t>‹#›</a:t>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022255C7-14E6-4FA0-BB22-470DCABAB4D5}" type="slidenum">
              <a:rPr lang="en-US"/>
              <a:pPr/>
              <a:t>‹#›</a:t>
            </a:fld>
            <a:endParaRPr lang="en-US"/>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B7329929-8DA2-4FAA-B2DF-9DACBD632A04}" type="slidenum">
              <a:rPr lang="en-US"/>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778907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10022777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58350911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189164927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322660904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95711375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1E3B8-3751-44DA-872E-B789CCC943F8}" type="datetimeFigureOut">
              <a:rPr lang="en-GB" smtClean="0"/>
              <a:pPr/>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35405-CF12-49F3-BC79-DB0A4DA587D8}" type="slidenum">
              <a:rPr lang="en-GB" smtClean="0"/>
              <a:pPr/>
              <a:t>‹#›</a:t>
            </a:fld>
            <a:endParaRPr lang="en-GB"/>
          </a:p>
        </p:txBody>
      </p:sp>
    </p:spTree>
    <p:extLst>
      <p:ext uri="{BB962C8B-B14F-4D97-AF65-F5344CB8AC3E}">
        <p14:creationId xmlns:p14="http://schemas.microsoft.com/office/powerpoint/2010/main" val="279449594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1E3B8-3751-44DA-872E-B789CCC943F8}" type="datetimeFigureOut">
              <a:rPr lang="en-GB" smtClean="0"/>
              <a:pPr/>
              <a:t>25/09/2022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5405-CF12-49F3-BC79-DB0A4DA587D8}" type="slidenum">
              <a:rPr lang="en-GB" smtClean="0"/>
              <a:pPr/>
              <a:t>‹#›</a:t>
            </a:fld>
            <a:endParaRPr lang="en-GB"/>
          </a:p>
        </p:txBody>
      </p:sp>
    </p:spTree>
    <p:extLst>
      <p:ext uri="{BB962C8B-B14F-4D97-AF65-F5344CB8AC3E}">
        <p14:creationId xmlns:p14="http://schemas.microsoft.com/office/powerpoint/2010/main" val="123664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53A7319-E0E3-450D-9418-0EE7767B510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www.linuxapps.com/"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1909763" y="3424240"/>
            <a:ext cx="6858001" cy="95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14477" y="2375449"/>
            <a:ext cx="2685351" cy="369332"/>
          </a:xfrm>
          <a:prstGeom prst="rect">
            <a:avLst/>
          </a:prstGeom>
        </p:spPr>
        <p:txBody>
          <a:bodyPr wrap="none">
            <a:spAutoFit/>
          </a:bodyPr>
          <a:lstStyle/>
          <a:p>
            <a:pPr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b="1" dirty="0" smtClean="0">
                <a:solidFill>
                  <a:srgbClr val="000000"/>
                </a:solidFill>
                <a:effectLst>
                  <a:outerShdw blurRad="38100" dist="38100" dir="2700000" algn="tl">
                    <a:srgbClr val="C0C0C0"/>
                  </a:outerShdw>
                </a:effectLst>
                <a:ea typeface="DejaVu Sans" charset="0"/>
                <a:cs typeface="DejaVu Sans" charset="0"/>
              </a:rPr>
              <a:t>Course Code: ITGY307</a:t>
            </a:r>
          </a:p>
        </p:txBody>
      </p:sp>
      <p:sp>
        <p:nvSpPr>
          <p:cNvPr id="14" name="Rectangle 13"/>
          <p:cNvSpPr/>
          <p:nvPr/>
        </p:nvSpPr>
        <p:spPr>
          <a:xfrm>
            <a:off x="1442989" y="3127290"/>
            <a:ext cx="8853949" cy="369332"/>
          </a:xfrm>
          <a:prstGeom prst="rect">
            <a:avLst/>
          </a:prstGeom>
        </p:spPr>
        <p:txBody>
          <a:bodyPr wrap="square">
            <a:spAutoFit/>
          </a:bodyPr>
          <a:lstStyle/>
          <a:p>
            <a:pPr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b="1" dirty="0" smtClean="0">
                <a:solidFill>
                  <a:srgbClr val="000000"/>
                </a:solidFill>
                <a:effectLst>
                  <a:outerShdw blurRad="38100" dist="38100" dir="2700000" algn="tl">
                    <a:srgbClr val="C0C0C0"/>
                  </a:outerShdw>
                </a:effectLst>
                <a:ea typeface="DejaVu Sans" charset="0"/>
                <a:cs typeface="DejaVu Sans" charset="0"/>
              </a:rPr>
              <a:t>Course Title: Linux System Administration</a:t>
            </a:r>
            <a:endParaRPr lang="en-GB" b="1" dirty="0">
              <a:solidFill>
                <a:srgbClr val="000000"/>
              </a:solidFill>
              <a:effectLst>
                <a:outerShdw blurRad="38100" dist="38100" dir="2700000" algn="tl">
                  <a:srgbClr val="C0C0C0"/>
                </a:outerShdw>
              </a:effectLst>
              <a:ea typeface="DejaVu Sans" charset="0"/>
              <a:cs typeface="DejaVu Sans" charset="0"/>
            </a:endParaRPr>
          </a:p>
        </p:txBody>
      </p:sp>
      <p:sp>
        <p:nvSpPr>
          <p:cNvPr id="15" name="Rectangle 14"/>
          <p:cNvSpPr/>
          <p:nvPr/>
        </p:nvSpPr>
        <p:spPr>
          <a:xfrm>
            <a:off x="1514477" y="3879132"/>
            <a:ext cx="4087914" cy="400110"/>
          </a:xfrm>
          <a:prstGeom prst="rect">
            <a:avLst/>
          </a:prstGeom>
        </p:spPr>
        <p:txBody>
          <a:bodyPr wrap="none">
            <a:spAutoFit/>
          </a:bodyPr>
          <a:lstStyle/>
          <a:p>
            <a:pPr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b="1" dirty="0" smtClean="0">
                <a:solidFill>
                  <a:srgbClr val="000000"/>
                </a:solidFill>
                <a:effectLst>
                  <a:outerShdw blurRad="38100" dist="38100" dir="2700000" algn="tl">
                    <a:srgbClr val="C0C0C0"/>
                  </a:outerShdw>
                </a:effectLst>
                <a:ea typeface="DejaVu Sans" charset="0"/>
                <a:cs typeface="DejaVu Sans" charset="0"/>
              </a:rPr>
              <a:t>Instructor: </a:t>
            </a:r>
            <a:r>
              <a:rPr lang="en-GB" b="1" dirty="0" smtClean="0">
                <a:solidFill>
                  <a:srgbClr val="000000"/>
                </a:solidFill>
                <a:effectLst>
                  <a:outerShdw blurRad="38100" dist="38100" dir="2700000" algn="tl">
                    <a:srgbClr val="C0C0C0"/>
                  </a:outerShdw>
                </a:effectLst>
                <a:ea typeface="DejaVu Sans" charset="0"/>
                <a:cs typeface="DejaVu Sans" charset="0"/>
              </a:rPr>
              <a:t>Sunday. A. </a:t>
            </a:r>
            <a:r>
              <a:rPr lang="en-GB" b="1" dirty="0" err="1" smtClean="0">
                <a:solidFill>
                  <a:srgbClr val="000000"/>
                </a:solidFill>
                <a:effectLst>
                  <a:outerShdw blurRad="38100" dist="38100" dir="2700000" algn="tl">
                    <a:srgbClr val="C0C0C0"/>
                  </a:outerShdw>
                </a:effectLst>
                <a:ea typeface="DejaVu Sans" charset="0"/>
                <a:cs typeface="DejaVu Sans" charset="0"/>
              </a:rPr>
              <a:t>Idowu</a:t>
            </a:r>
            <a:r>
              <a:rPr lang="en-GB" b="1" dirty="0" smtClean="0">
                <a:solidFill>
                  <a:srgbClr val="000000"/>
                </a:solidFill>
                <a:effectLst>
                  <a:outerShdw blurRad="38100" dist="38100" dir="2700000" algn="tl">
                    <a:srgbClr val="C0C0C0"/>
                  </a:outerShdw>
                </a:effectLst>
                <a:ea typeface="DejaVu Sans" charset="0"/>
                <a:cs typeface="DejaVu Sans" charset="0"/>
              </a:rPr>
              <a:t>, PhD.</a:t>
            </a:r>
          </a:p>
        </p:txBody>
      </p:sp>
      <p:pic>
        <p:nvPicPr>
          <p:cNvPr id="18" name="Picture 17" descr="C:\Users\chams\Desktop\Babcock 2.jpg"/>
          <p:cNvPicPr/>
          <p:nvPr/>
        </p:nvPicPr>
        <p:blipFill>
          <a:blip r:embed="rId2"/>
          <a:srcRect/>
          <a:stretch>
            <a:fillRect/>
          </a:stretch>
        </p:blipFill>
        <p:spPr bwMode="auto">
          <a:xfrm>
            <a:off x="0" y="0"/>
            <a:ext cx="1519084" cy="1548581"/>
          </a:xfrm>
          <a:prstGeom prst="rect">
            <a:avLst/>
          </a:prstGeom>
          <a:noFill/>
          <a:ln w="9525">
            <a:noFill/>
            <a:miter lim="800000"/>
            <a:headEnd/>
            <a:tailEnd/>
          </a:ln>
        </p:spPr>
      </p:pic>
      <p:sp>
        <p:nvSpPr>
          <p:cNvPr id="20" name="Rectangle 19"/>
          <p:cNvSpPr/>
          <p:nvPr/>
        </p:nvSpPr>
        <p:spPr>
          <a:xfrm>
            <a:off x="1514477" y="4752165"/>
            <a:ext cx="7020232" cy="646331"/>
          </a:xfrm>
          <a:prstGeom prst="rect">
            <a:avLst/>
          </a:prstGeom>
        </p:spPr>
        <p:txBody>
          <a:bodyPr wrap="square">
            <a:spAutoFit/>
          </a:bodyPr>
          <a:lstStyle/>
          <a:p>
            <a:r>
              <a:rPr lang="en-US" b="1" dirty="0" smtClean="0">
                <a:latin typeface="Arial" pitchFamily="34" charset="0"/>
                <a:cs typeface="Arial" pitchFamily="34" charset="0"/>
              </a:rPr>
              <a:t>Department : Department of Software Engineering</a:t>
            </a:r>
          </a:p>
          <a:p>
            <a:r>
              <a:rPr lang="en-US" b="1" dirty="0" smtClean="0">
                <a:latin typeface="Arial" pitchFamily="34" charset="0"/>
                <a:cs typeface="Arial" pitchFamily="34" charset="0"/>
              </a:rPr>
              <a:t>School :  School of Computing and Engineering Sciences</a:t>
            </a:r>
            <a:endParaRPr lang="en-US" b="1" dirty="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1.2.2: Essential </a:t>
            </a:r>
            <a:r>
              <a:rPr lang="en-GB" b="1" dirty="0" smtClean="0"/>
              <a:t>Skills</a:t>
            </a:r>
            <a:r>
              <a:rPr lang="en-GB" dirty="0" smtClean="0"/>
              <a:t> for Linux System Administration</a:t>
            </a:r>
            <a:endParaRPr lang="en-GB" dirty="0"/>
          </a:p>
        </p:txBody>
      </p:sp>
      <p:sp>
        <p:nvSpPr>
          <p:cNvPr id="3" name="TextBox 2"/>
          <p:cNvSpPr txBox="1"/>
          <p:nvPr/>
        </p:nvSpPr>
        <p:spPr>
          <a:xfrm>
            <a:off x="223520" y="1202194"/>
            <a:ext cx="11501120" cy="430887"/>
          </a:xfrm>
          <a:prstGeom prst="rect">
            <a:avLst/>
          </a:prstGeom>
          <a:noFill/>
        </p:spPr>
        <p:txBody>
          <a:bodyPr wrap="square" rtlCol="0">
            <a:spAutoFit/>
          </a:bodyPr>
          <a:lstStyle/>
          <a:p>
            <a:r>
              <a:rPr lang="en-US" sz="2200" dirty="0"/>
              <a:t>In order to secure a career as a </a:t>
            </a:r>
            <a:r>
              <a:rPr lang="en-US" sz="2200" b="1" dirty="0"/>
              <a:t>Linux system admin </a:t>
            </a:r>
            <a:r>
              <a:rPr lang="en-US" sz="2200" dirty="0"/>
              <a:t>you need to do the </a:t>
            </a:r>
            <a:r>
              <a:rPr lang="en-US" sz="2200" dirty="0" smtClean="0"/>
              <a:t>following:</a:t>
            </a:r>
            <a:endParaRPr lang="en-GB" sz="2200" dirty="0"/>
          </a:p>
        </p:txBody>
      </p:sp>
      <p:sp>
        <p:nvSpPr>
          <p:cNvPr id="4" name="TextBox 3"/>
          <p:cNvSpPr txBox="1"/>
          <p:nvPr/>
        </p:nvSpPr>
        <p:spPr>
          <a:xfrm>
            <a:off x="223520" y="1772007"/>
            <a:ext cx="5902960" cy="4247317"/>
          </a:xfrm>
          <a:prstGeom prst="rect">
            <a:avLst/>
          </a:prstGeom>
          <a:noFill/>
        </p:spPr>
        <p:txBody>
          <a:bodyPr wrap="square" rtlCol="0">
            <a:spAutoFit/>
          </a:bodyPr>
          <a:lstStyle/>
          <a:p>
            <a:pPr marL="342900" indent="-342900">
              <a:buFont typeface="Wingdings" panose="05000000000000000000" pitchFamily="2" charset="2"/>
              <a:buChar char="q"/>
            </a:pPr>
            <a:r>
              <a:rPr lang="en-US" sz="3000" dirty="0"/>
              <a:t>Install the Linux and understand all the </a:t>
            </a:r>
            <a:r>
              <a:rPr lang="en-US" sz="3000" dirty="0" smtClean="0"/>
              <a:t>basics</a:t>
            </a:r>
          </a:p>
          <a:p>
            <a:pPr marL="342900" indent="-342900">
              <a:buFont typeface="Wingdings" panose="05000000000000000000" pitchFamily="2" charset="2"/>
              <a:buChar char="q"/>
            </a:pPr>
            <a:r>
              <a:rPr lang="en-US" sz="3000" dirty="0" smtClean="0"/>
              <a:t>Get </a:t>
            </a:r>
            <a:r>
              <a:rPr lang="en-US" sz="3000" dirty="0"/>
              <a:t>Linux Administration </a:t>
            </a:r>
            <a:r>
              <a:rPr lang="en-US" sz="3000" dirty="0" smtClean="0"/>
              <a:t>Certifications</a:t>
            </a:r>
          </a:p>
          <a:p>
            <a:pPr marL="342900" indent="-342900">
              <a:buFont typeface="Wingdings" panose="05000000000000000000" pitchFamily="2" charset="2"/>
              <a:buChar char="q"/>
            </a:pPr>
            <a:r>
              <a:rPr lang="en-US" sz="3000" dirty="0" smtClean="0"/>
              <a:t>User </a:t>
            </a:r>
            <a:r>
              <a:rPr lang="en-US" sz="3000" dirty="0"/>
              <a:t>account </a:t>
            </a:r>
            <a:r>
              <a:rPr lang="en-US" sz="3000" dirty="0" smtClean="0"/>
              <a:t>management</a:t>
            </a:r>
          </a:p>
          <a:p>
            <a:pPr marL="342900" indent="-342900">
              <a:buFont typeface="Wingdings" panose="05000000000000000000" pitchFamily="2" charset="2"/>
              <a:buChar char="q"/>
            </a:pPr>
            <a:r>
              <a:rPr lang="en-US" sz="3000" dirty="0" smtClean="0"/>
              <a:t>Structured </a:t>
            </a:r>
            <a:r>
              <a:rPr lang="en-US" sz="3000" dirty="0"/>
              <a:t>Query Language (</a:t>
            </a:r>
            <a:r>
              <a:rPr lang="en-US" sz="3000" b="1" i="1" dirty="0" smtClean="0"/>
              <a:t>SQL</a:t>
            </a:r>
            <a:r>
              <a:rPr lang="en-US" sz="3000" dirty="0" smtClean="0"/>
              <a:t>)</a:t>
            </a:r>
          </a:p>
          <a:p>
            <a:pPr marL="342900" indent="-342900">
              <a:buFont typeface="Wingdings" panose="05000000000000000000" pitchFamily="2" charset="2"/>
              <a:buChar char="q"/>
            </a:pPr>
            <a:r>
              <a:rPr lang="en-US" sz="3000" dirty="0" smtClean="0"/>
              <a:t>Network </a:t>
            </a:r>
            <a:r>
              <a:rPr lang="en-US" sz="3000" dirty="0"/>
              <a:t>traffic packet </a:t>
            </a:r>
            <a:r>
              <a:rPr lang="en-US" sz="3000" dirty="0" smtClean="0"/>
              <a:t>capture</a:t>
            </a:r>
          </a:p>
          <a:p>
            <a:pPr marL="342900" indent="-342900">
              <a:buFont typeface="Wingdings" panose="05000000000000000000" pitchFamily="2" charset="2"/>
              <a:buChar char="q"/>
            </a:pPr>
            <a:r>
              <a:rPr lang="en-US" sz="3000" dirty="0" smtClean="0"/>
              <a:t>The </a:t>
            </a:r>
            <a:r>
              <a:rPr lang="en-US" sz="3000" dirty="0"/>
              <a:t>vi editor</a:t>
            </a:r>
          </a:p>
          <a:p>
            <a:endParaRPr lang="en-GB" sz="3000" dirty="0"/>
          </a:p>
        </p:txBody>
      </p:sp>
      <p:sp>
        <p:nvSpPr>
          <p:cNvPr id="5" name="TextBox 4"/>
          <p:cNvSpPr txBox="1"/>
          <p:nvPr/>
        </p:nvSpPr>
        <p:spPr>
          <a:xfrm>
            <a:off x="6502400" y="1657568"/>
            <a:ext cx="5486400" cy="5632311"/>
          </a:xfrm>
          <a:prstGeom prst="rect">
            <a:avLst/>
          </a:prstGeom>
          <a:noFill/>
        </p:spPr>
        <p:txBody>
          <a:bodyPr wrap="square" rtlCol="0">
            <a:spAutoFit/>
          </a:bodyPr>
          <a:lstStyle/>
          <a:p>
            <a:pPr marL="342900" indent="-342900">
              <a:buFont typeface="Wingdings" panose="05000000000000000000" pitchFamily="2" charset="2"/>
              <a:buChar char="q"/>
            </a:pPr>
            <a:r>
              <a:rPr lang="en-US" sz="3000" dirty="0"/>
              <a:t>Network routers and </a:t>
            </a:r>
            <a:r>
              <a:rPr lang="en-US" sz="3000" dirty="0" smtClean="0"/>
              <a:t>firewalls</a:t>
            </a:r>
          </a:p>
          <a:p>
            <a:pPr marL="342900" indent="-342900">
              <a:buFont typeface="Wingdings" panose="05000000000000000000" pitchFamily="2" charset="2"/>
              <a:buChar char="q"/>
            </a:pPr>
            <a:r>
              <a:rPr lang="en-US" sz="3000" dirty="0" smtClean="0"/>
              <a:t>Network switches</a:t>
            </a:r>
          </a:p>
          <a:p>
            <a:pPr marL="342900" indent="-342900">
              <a:buFont typeface="Wingdings" panose="05000000000000000000" pitchFamily="2" charset="2"/>
              <a:buChar char="q"/>
            </a:pPr>
            <a:r>
              <a:rPr lang="en-US" sz="3000" b="1" i="1" dirty="0" smtClean="0"/>
              <a:t>Backup</a:t>
            </a:r>
            <a:r>
              <a:rPr lang="en-US" sz="3000" dirty="0" smtClean="0"/>
              <a:t> </a:t>
            </a:r>
            <a:r>
              <a:rPr lang="en-US" sz="3000" dirty="0"/>
              <a:t>and </a:t>
            </a:r>
            <a:r>
              <a:rPr lang="en-US" sz="3000" dirty="0" smtClean="0"/>
              <a:t>restore</a:t>
            </a:r>
          </a:p>
          <a:p>
            <a:pPr marL="342900" indent="-342900">
              <a:buFont typeface="Wingdings" panose="05000000000000000000" pitchFamily="2" charset="2"/>
              <a:buChar char="q"/>
            </a:pPr>
            <a:r>
              <a:rPr lang="en-US" sz="3000" dirty="0" smtClean="0"/>
              <a:t>Hardware </a:t>
            </a:r>
            <a:r>
              <a:rPr lang="en-US" sz="3000" dirty="0"/>
              <a:t>setup and </a:t>
            </a:r>
            <a:r>
              <a:rPr lang="en-US" sz="3000" dirty="0" smtClean="0"/>
              <a:t>troubleshooting</a:t>
            </a:r>
          </a:p>
          <a:p>
            <a:pPr marL="342900" indent="-342900">
              <a:buFont typeface="Wingdings" panose="05000000000000000000" pitchFamily="2" charset="2"/>
              <a:buChar char="q"/>
            </a:pPr>
            <a:r>
              <a:rPr lang="en-US" sz="3000" dirty="0" smtClean="0"/>
              <a:t>Security Information and Event Management Systems(SIEMs) </a:t>
            </a:r>
            <a:r>
              <a:rPr lang="en-US" sz="3000" dirty="0"/>
              <a:t>and monitoring </a:t>
            </a:r>
            <a:r>
              <a:rPr lang="en-US" sz="3000" dirty="0" smtClean="0"/>
              <a:t>systems</a:t>
            </a:r>
          </a:p>
          <a:p>
            <a:pPr marL="342900" indent="-342900">
              <a:buFont typeface="Wingdings" panose="05000000000000000000" pitchFamily="2" charset="2"/>
              <a:buChar char="q"/>
            </a:pPr>
            <a:r>
              <a:rPr lang="en-US" sz="3000" dirty="0" smtClean="0"/>
              <a:t>Join </a:t>
            </a:r>
            <a:r>
              <a:rPr lang="en-US" sz="3000" dirty="0"/>
              <a:t>the Linux community </a:t>
            </a:r>
            <a:r>
              <a:rPr lang="en-US" sz="3000" dirty="0" smtClean="0"/>
              <a:t>group</a:t>
            </a:r>
          </a:p>
          <a:p>
            <a:pPr marL="342900" indent="-342900">
              <a:buFont typeface="Wingdings" panose="05000000000000000000" pitchFamily="2" charset="2"/>
              <a:buChar char="q"/>
            </a:pPr>
            <a:r>
              <a:rPr lang="en-US" sz="3000" dirty="0" smtClean="0"/>
              <a:t>Learn </a:t>
            </a:r>
            <a:r>
              <a:rPr lang="en-US" sz="3000" dirty="0"/>
              <a:t>different useful methods to write documentation</a:t>
            </a:r>
          </a:p>
          <a:p>
            <a:endParaRPr lang="en-GB" sz="3000" dirty="0"/>
          </a:p>
        </p:txBody>
      </p:sp>
    </p:spTree>
    <p:extLst>
      <p:ext uri="{BB962C8B-B14F-4D97-AF65-F5344CB8AC3E}">
        <p14:creationId xmlns:p14="http://schemas.microsoft.com/office/powerpoint/2010/main" val="26701801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3" y="192752"/>
            <a:ext cx="10972800" cy="667057"/>
          </a:xfrm>
        </p:spPr>
        <p:txBody>
          <a:bodyPr>
            <a:normAutofit/>
          </a:bodyPr>
          <a:lstStyle/>
          <a:p>
            <a:r>
              <a:rPr lang="en-US" sz="3500" dirty="0" smtClean="0"/>
              <a:t>Cloud Computing and System Administration</a:t>
            </a:r>
            <a:endParaRPr lang="en-US" sz="3500" dirty="0"/>
          </a:p>
        </p:txBody>
      </p:sp>
      <p:sp>
        <p:nvSpPr>
          <p:cNvPr id="3" name="TextBox 2"/>
          <p:cNvSpPr txBox="1"/>
          <p:nvPr/>
        </p:nvSpPr>
        <p:spPr>
          <a:xfrm>
            <a:off x="404037" y="1127051"/>
            <a:ext cx="9207796" cy="2308324"/>
          </a:xfrm>
          <a:prstGeom prst="rect">
            <a:avLst/>
          </a:prstGeom>
          <a:noFill/>
        </p:spPr>
        <p:txBody>
          <a:bodyPr wrap="square" rtlCol="0">
            <a:spAutoFit/>
          </a:bodyPr>
          <a:lstStyle/>
          <a:p>
            <a:r>
              <a:rPr lang="en-US" dirty="0" smtClean="0"/>
              <a:t>Cloud computing as a  technology  consisting of  different services  requires that  a  system administrator must learn:</a:t>
            </a:r>
          </a:p>
          <a:p>
            <a:pPr lvl="1">
              <a:buFont typeface="Wingdings" pitchFamily="2" charset="2"/>
              <a:buChar char="q"/>
            </a:pPr>
            <a:r>
              <a:rPr lang="en-US" dirty="0" smtClean="0"/>
              <a:t> Automation software such as puppet, chef, etc.</a:t>
            </a:r>
          </a:p>
          <a:p>
            <a:pPr lvl="1">
              <a:buFont typeface="Wingdings" pitchFamily="2" charset="2"/>
              <a:buChar char="q"/>
            </a:pPr>
            <a:r>
              <a:rPr lang="en-US" dirty="0" smtClean="0"/>
              <a:t>Cloud infrastructure such as AWS, </a:t>
            </a:r>
            <a:r>
              <a:rPr lang="en-US" dirty="0" err="1" smtClean="0"/>
              <a:t>Openstack</a:t>
            </a:r>
            <a:r>
              <a:rPr lang="en-US" dirty="0" smtClean="0"/>
              <a:t> etc.</a:t>
            </a:r>
          </a:p>
          <a:p>
            <a:pPr lvl="1">
              <a:buFont typeface="Wingdings" pitchFamily="2" charset="2"/>
              <a:buChar char="q"/>
            </a:pPr>
            <a:r>
              <a:rPr lang="en-US" dirty="0" smtClean="0"/>
              <a:t>Network services in cloud such as Content delivery networks (</a:t>
            </a:r>
            <a:r>
              <a:rPr lang="en-US" dirty="0" err="1" smtClean="0"/>
              <a:t>Akamai</a:t>
            </a:r>
            <a:r>
              <a:rPr lang="en-US" dirty="0" smtClean="0"/>
              <a:t>, </a:t>
            </a:r>
            <a:r>
              <a:rPr lang="en-US" dirty="0" err="1" smtClean="0"/>
              <a:t>CloudFront</a:t>
            </a:r>
            <a:r>
              <a:rPr lang="en-US" dirty="0" smtClean="0"/>
              <a:t> etc) and DNS servers.</a:t>
            </a:r>
          </a:p>
          <a:p>
            <a:pPr lvl="1">
              <a:buFont typeface="Wingdings" pitchFamily="2" charset="2"/>
              <a:buChar char="q"/>
            </a:pPr>
            <a:r>
              <a:rPr lang="en-US" dirty="0" smtClean="0"/>
              <a:t>Designing best practices for backups, and whole infrastructure </a:t>
            </a:r>
          </a:p>
          <a:p>
            <a:pPr lvl="1">
              <a:buFont typeface="Wingdings" pitchFamily="2" charset="2"/>
              <a:buChar char="q"/>
            </a:pPr>
            <a:r>
              <a:rPr lang="en-US" dirty="0" smtClean="0"/>
              <a:t> Other related activities</a:t>
            </a:r>
            <a:endParaRPr lang="en-US" dirty="0"/>
          </a:p>
        </p:txBody>
      </p:sp>
      <p:sp>
        <p:nvSpPr>
          <p:cNvPr id="4" name="TextBox 3"/>
          <p:cNvSpPr txBox="1"/>
          <p:nvPr/>
        </p:nvSpPr>
        <p:spPr>
          <a:xfrm>
            <a:off x="287079" y="3646967"/>
            <a:ext cx="10143461" cy="2400657"/>
          </a:xfrm>
          <a:prstGeom prst="rect">
            <a:avLst/>
          </a:prstGeom>
          <a:noFill/>
        </p:spPr>
        <p:txBody>
          <a:bodyPr wrap="square" rtlCol="0">
            <a:spAutoFit/>
          </a:bodyPr>
          <a:lstStyle/>
          <a:p>
            <a:r>
              <a:rPr lang="en-US" b="1" dirty="0" smtClean="0"/>
              <a:t>What System administrators are not...</a:t>
            </a:r>
          </a:p>
          <a:p>
            <a:pPr lvl="1">
              <a:buFont typeface="Wingdings" pitchFamily="2" charset="2"/>
              <a:buChar char="§"/>
            </a:pPr>
            <a:r>
              <a:rPr lang="en-US" dirty="0" smtClean="0"/>
              <a:t>Cookie cutting software engineers.</a:t>
            </a:r>
          </a:p>
          <a:p>
            <a:pPr lvl="1">
              <a:buFont typeface="Wingdings" pitchFamily="2" charset="2"/>
              <a:buChar char="§"/>
            </a:pPr>
            <a:r>
              <a:rPr lang="en-US" dirty="0" smtClean="0"/>
              <a:t>Developers.</a:t>
            </a:r>
          </a:p>
          <a:p>
            <a:pPr lvl="1">
              <a:buFont typeface="Wingdings" pitchFamily="2" charset="2"/>
              <a:buChar char="§"/>
            </a:pPr>
            <a:r>
              <a:rPr lang="en-US" dirty="0" smtClean="0"/>
              <a:t>It is not usually within the duties of system administrators to design new applications software.</a:t>
            </a:r>
          </a:p>
          <a:p>
            <a:pPr lvl="0"/>
            <a:r>
              <a:rPr lang="en-US" sz="2000" dirty="0" smtClean="0"/>
              <a:t>However, system administrators should understand the behavior of software in order to deploy it and to troubleshoot problems, and generally should be good at several programming languages used for scripting or automation of routine tasks such as shell, </a:t>
            </a:r>
            <a:r>
              <a:rPr lang="en-US" sz="2000" dirty="0" err="1" smtClean="0"/>
              <a:t>awk</a:t>
            </a:r>
            <a:r>
              <a:rPr lang="en-US" sz="2000" dirty="0" smtClean="0"/>
              <a:t>, </a:t>
            </a:r>
            <a:r>
              <a:rPr lang="en-US" sz="2000" dirty="0" err="1" smtClean="0"/>
              <a:t>perl</a:t>
            </a:r>
            <a:r>
              <a:rPr lang="en-US" sz="2000" dirty="0" smtClean="0"/>
              <a:t>, python etc.</a:t>
            </a:r>
          </a:p>
          <a:p>
            <a:endParaRPr lang="en-US" dirty="0"/>
          </a:p>
        </p:txBody>
      </p:sp>
      <p:sp>
        <p:nvSpPr>
          <p:cNvPr id="5"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5" y="192815"/>
            <a:ext cx="10972800" cy="797442"/>
          </a:xfrm>
        </p:spPr>
        <p:txBody>
          <a:bodyPr>
            <a:normAutofit fontScale="90000"/>
          </a:bodyPr>
          <a:lstStyle/>
          <a:p>
            <a:r>
              <a:rPr lang="en-US" b="1" dirty="0" smtClean="0"/>
              <a:t> </a:t>
            </a:r>
            <a:br>
              <a:rPr lang="en-US" b="1" dirty="0" smtClean="0"/>
            </a:br>
            <a:r>
              <a:rPr lang="en-US" sz="3900" b="1" dirty="0" smtClean="0"/>
              <a:t>2.1</a:t>
            </a:r>
            <a:r>
              <a:rPr lang="en-US" sz="3900" b="1" dirty="0" smtClean="0"/>
              <a:t>:Linux  </a:t>
            </a:r>
            <a:r>
              <a:rPr lang="en-US" sz="3900" b="1" dirty="0" smtClean="0"/>
              <a:t>Tools for Administrator</a:t>
            </a:r>
            <a:r>
              <a:rPr lang="en-US" dirty="0" smtClean="0"/>
              <a:t/>
            </a:r>
            <a:br>
              <a:rPr lang="en-US" dirty="0" smtClean="0"/>
            </a:br>
            <a:endParaRPr lang="en-US" dirty="0"/>
          </a:p>
        </p:txBody>
      </p:sp>
      <p:sp>
        <p:nvSpPr>
          <p:cNvPr id="3" name="TextBox 2"/>
          <p:cNvSpPr txBox="1"/>
          <p:nvPr/>
        </p:nvSpPr>
        <p:spPr>
          <a:xfrm>
            <a:off x="297712" y="993271"/>
            <a:ext cx="11548848" cy="1015663"/>
          </a:xfrm>
          <a:prstGeom prst="rect">
            <a:avLst/>
          </a:prstGeom>
          <a:noFill/>
        </p:spPr>
        <p:txBody>
          <a:bodyPr wrap="square" rtlCol="0">
            <a:spAutoFit/>
          </a:bodyPr>
          <a:lstStyle/>
          <a:p>
            <a:r>
              <a:rPr lang="en-US" sz="2000" dirty="0" smtClean="0"/>
              <a:t>Many tools and techniques are available to make the job of system administration less cumbersome. </a:t>
            </a:r>
          </a:p>
          <a:p>
            <a:r>
              <a:rPr lang="en-US" sz="2000" dirty="0" smtClean="0"/>
              <a:t>Some of these are commonly used </a:t>
            </a:r>
            <a:r>
              <a:rPr lang="en-US" sz="2000" dirty="0" smtClean="0">
                <a:solidFill>
                  <a:srgbClr val="C00000"/>
                </a:solidFill>
              </a:rPr>
              <a:t>Linux commands</a:t>
            </a:r>
            <a:r>
              <a:rPr lang="en-US" sz="2000" dirty="0" smtClean="0"/>
              <a:t>, while others are </a:t>
            </a:r>
            <a:r>
              <a:rPr lang="en-US" sz="2000" dirty="0" smtClean="0">
                <a:solidFill>
                  <a:srgbClr val="7030A0"/>
                </a:solidFill>
              </a:rPr>
              <a:t>scripting tools </a:t>
            </a:r>
            <a:r>
              <a:rPr lang="en-US" sz="2000" dirty="0" smtClean="0"/>
              <a:t>or methods </a:t>
            </a:r>
            <a:r>
              <a:rPr lang="en-US" sz="2000" dirty="0" smtClean="0"/>
              <a:t>that allow you to automate your tasks.</a:t>
            </a:r>
            <a:endParaRPr lang="en-US" sz="2000" dirty="0"/>
          </a:p>
        </p:txBody>
      </p:sp>
      <p:sp>
        <p:nvSpPr>
          <p:cNvPr id="4" name="TextBox 3"/>
          <p:cNvSpPr txBox="1"/>
          <p:nvPr/>
        </p:nvSpPr>
        <p:spPr>
          <a:xfrm>
            <a:off x="297711" y="2125173"/>
            <a:ext cx="9920177" cy="923330"/>
          </a:xfrm>
          <a:prstGeom prst="rect">
            <a:avLst/>
          </a:prstGeom>
          <a:noFill/>
        </p:spPr>
        <p:txBody>
          <a:bodyPr wrap="square" rtlCol="0">
            <a:spAutoFit/>
          </a:bodyPr>
          <a:lstStyle/>
          <a:p>
            <a:r>
              <a:rPr lang="en-US" dirty="0" smtClean="0"/>
              <a:t>A site that provides access to a number of system tools specifically for Linux may be found at 				</a:t>
            </a:r>
            <a:r>
              <a:rPr lang="en-US" u="sng" dirty="0" smtClean="0">
                <a:hlinkClick r:id="rId2"/>
              </a:rPr>
              <a:t>http://www.linuxapps.com/</a:t>
            </a:r>
            <a:endParaRPr lang="en-US" dirty="0" smtClean="0"/>
          </a:p>
          <a:p>
            <a:endParaRPr lang="en-US" dirty="0"/>
          </a:p>
        </p:txBody>
      </p:sp>
      <p:sp>
        <p:nvSpPr>
          <p:cNvPr id="5" name="TextBox 4"/>
          <p:cNvSpPr txBox="1"/>
          <p:nvPr/>
        </p:nvSpPr>
        <p:spPr>
          <a:xfrm>
            <a:off x="297711" y="2902166"/>
            <a:ext cx="5475767" cy="3139321"/>
          </a:xfrm>
          <a:prstGeom prst="rect">
            <a:avLst/>
          </a:prstGeom>
          <a:noFill/>
        </p:spPr>
        <p:txBody>
          <a:bodyPr wrap="square" rtlCol="0">
            <a:spAutoFit/>
          </a:bodyPr>
          <a:lstStyle/>
          <a:p>
            <a:r>
              <a:rPr lang="en-US" sz="2200" dirty="0" smtClean="0"/>
              <a:t>The list below shows some necessary tools</a:t>
            </a:r>
          </a:p>
          <a:p>
            <a:pPr lvl="0"/>
            <a:r>
              <a:rPr lang="en-US" sz="2200" b="1" dirty="0" smtClean="0"/>
              <a:t>1.Commands </a:t>
            </a:r>
            <a:endParaRPr lang="en-US" sz="2200" dirty="0" smtClean="0"/>
          </a:p>
          <a:p>
            <a:pPr algn="just"/>
            <a:r>
              <a:rPr lang="en-US" sz="2200" dirty="0" smtClean="0"/>
              <a:t>Commands can be used use to perform many administrative work. These commands may be compiled programs written in C or some other language, programs written in an interpreted language such as Python or Perl, or shell scripts that use the shell's inherent capabilities to perform some task</a:t>
            </a:r>
            <a:endParaRPr lang="en-US" sz="2200" dirty="0"/>
          </a:p>
        </p:txBody>
      </p:sp>
      <p:sp>
        <p:nvSpPr>
          <p:cNvPr id="6" name="TextBox 5"/>
          <p:cNvSpPr txBox="1"/>
          <p:nvPr/>
        </p:nvSpPr>
        <p:spPr>
          <a:xfrm>
            <a:off x="6440844" y="2586838"/>
            <a:ext cx="5114261" cy="4493538"/>
          </a:xfrm>
          <a:prstGeom prst="rect">
            <a:avLst/>
          </a:prstGeom>
          <a:noFill/>
        </p:spPr>
        <p:txBody>
          <a:bodyPr wrap="square" rtlCol="0">
            <a:spAutoFit/>
          </a:bodyPr>
          <a:lstStyle/>
          <a:p>
            <a:r>
              <a:rPr lang="en-US" sz="2200" dirty="0" smtClean="0"/>
              <a:t>2.</a:t>
            </a:r>
            <a:r>
              <a:rPr lang="en-US" sz="2200" b="1" dirty="0" smtClean="0"/>
              <a:t> </a:t>
            </a:r>
            <a:r>
              <a:rPr lang="en-US" sz="2200" b="1" dirty="0" err="1" smtClean="0"/>
              <a:t>Linuxconf</a:t>
            </a:r>
            <a:endParaRPr lang="en-US" sz="2200" dirty="0" smtClean="0"/>
          </a:p>
          <a:p>
            <a:pPr algn="just"/>
            <a:r>
              <a:rPr lang="en-US" sz="2200" dirty="0" smtClean="0"/>
              <a:t>Practically every flavor of </a:t>
            </a:r>
            <a:r>
              <a:rPr lang="en-US" sz="2200" dirty="0" smtClean="0"/>
              <a:t>Linux</a:t>
            </a:r>
            <a:r>
              <a:rPr lang="en-US" sz="2200" dirty="0" smtClean="0"/>
              <a:t> </a:t>
            </a:r>
            <a:r>
              <a:rPr lang="en-US" sz="2200" dirty="0" smtClean="0"/>
              <a:t>has several individual tools that  performs a single administrative task, but most also have a general tool that combines many of the individual capabilities into a single interface.</a:t>
            </a:r>
          </a:p>
          <a:p>
            <a:pPr algn="just"/>
            <a:r>
              <a:rPr lang="en-US" sz="2200" dirty="0" smtClean="0"/>
              <a:t> IBM has its </a:t>
            </a:r>
            <a:r>
              <a:rPr lang="en-US" sz="2200" b="1" dirty="0" err="1" smtClean="0"/>
              <a:t>smit</a:t>
            </a:r>
            <a:r>
              <a:rPr lang="en-US" sz="2200" dirty="0" smtClean="0"/>
              <a:t> utility; Solaris uses the </a:t>
            </a:r>
            <a:r>
              <a:rPr lang="en-US" sz="2200" b="1" dirty="0" err="1" smtClean="0"/>
              <a:t>admintool</a:t>
            </a:r>
            <a:r>
              <a:rPr lang="en-US" sz="2200" dirty="0" smtClean="0"/>
              <a:t>. Until recently Red Hat Linux used </a:t>
            </a:r>
            <a:r>
              <a:rPr lang="en-US" sz="2200" b="1" dirty="0" err="1" smtClean="0"/>
              <a:t>Linuxconf</a:t>
            </a:r>
            <a:r>
              <a:rPr lang="en-US" sz="2200" dirty="0" smtClean="0"/>
              <a:t> as its primary system administration tool.</a:t>
            </a:r>
          </a:p>
          <a:p>
            <a:r>
              <a:rPr lang="en-US" sz="2200" dirty="0" smtClean="0"/>
              <a:t> </a:t>
            </a:r>
          </a:p>
          <a:p>
            <a:endParaRPr lang="en-US" sz="2200" dirty="0"/>
          </a:p>
        </p:txBody>
      </p:sp>
      <p:sp>
        <p:nvSpPr>
          <p:cNvPr id="7" name="AutoShape 7"/>
          <p:cNvSpPr>
            <a:spLocks noChangeArrowheads="1"/>
          </p:cNvSpPr>
          <p:nvPr/>
        </p:nvSpPr>
        <p:spPr bwMode="auto">
          <a:xfrm flipV="1">
            <a:off x="0" y="79950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147047"/>
            <a:ext cx="10972800" cy="1022534"/>
          </a:xfrm>
        </p:spPr>
        <p:txBody>
          <a:bodyPr/>
          <a:lstStyle/>
          <a:p>
            <a:r>
              <a:rPr lang="en-US" sz="3500" dirty="0" smtClean="0"/>
              <a:t>Linux Administrator Tools(</a:t>
            </a:r>
            <a:r>
              <a:rPr lang="en-US" sz="3500" dirty="0" err="1" smtClean="0"/>
              <a:t>cntd</a:t>
            </a:r>
            <a:r>
              <a:rPr lang="en-US" dirty="0" smtClean="0"/>
              <a:t>)</a:t>
            </a:r>
            <a:endParaRPr lang="en-US" dirty="0"/>
          </a:p>
        </p:txBody>
      </p:sp>
      <p:sp>
        <p:nvSpPr>
          <p:cNvPr id="3" name="TextBox 2"/>
          <p:cNvSpPr txBox="1"/>
          <p:nvPr/>
        </p:nvSpPr>
        <p:spPr>
          <a:xfrm>
            <a:off x="308345" y="1137684"/>
            <a:ext cx="5401340" cy="1477328"/>
          </a:xfrm>
          <a:prstGeom prst="rect">
            <a:avLst/>
          </a:prstGeom>
          <a:noFill/>
        </p:spPr>
        <p:txBody>
          <a:bodyPr wrap="square" rtlCol="0">
            <a:spAutoFit/>
          </a:bodyPr>
          <a:lstStyle/>
          <a:p>
            <a:r>
              <a:rPr lang="en-US" b="1" dirty="0" smtClean="0"/>
              <a:t>3. Special−Purpose Shell Scripts</a:t>
            </a:r>
            <a:endParaRPr lang="en-US" dirty="0" smtClean="0"/>
          </a:p>
          <a:p>
            <a:pPr algn="just"/>
            <a:r>
              <a:rPr lang="en-US" dirty="0" smtClean="0"/>
              <a:t>Many repetitive day−to−day functions, whether simple or complex, are accomplished by a specially designed shell script. </a:t>
            </a:r>
          </a:p>
          <a:p>
            <a:endParaRPr lang="en-US" dirty="0"/>
          </a:p>
        </p:txBody>
      </p:sp>
      <p:sp>
        <p:nvSpPr>
          <p:cNvPr id="4" name="TextBox 3"/>
          <p:cNvSpPr txBox="1"/>
          <p:nvPr/>
        </p:nvSpPr>
        <p:spPr>
          <a:xfrm>
            <a:off x="276447" y="2551814"/>
            <a:ext cx="5273749" cy="1200329"/>
          </a:xfrm>
          <a:prstGeom prst="rect">
            <a:avLst/>
          </a:prstGeom>
          <a:noFill/>
        </p:spPr>
        <p:txBody>
          <a:bodyPr wrap="square" rtlCol="0">
            <a:spAutoFit/>
          </a:bodyPr>
          <a:lstStyle/>
          <a:p>
            <a:r>
              <a:rPr lang="en-US" b="1" dirty="0" smtClean="0"/>
              <a:t>4. System Logbook</a:t>
            </a:r>
            <a:endParaRPr lang="en-US" dirty="0" smtClean="0"/>
          </a:p>
          <a:p>
            <a:r>
              <a:rPr lang="en-US" dirty="0" smtClean="0"/>
              <a:t>To maintain some semblance of sanity, you need to keep your network—and your administrative</a:t>
            </a:r>
          </a:p>
          <a:p>
            <a:r>
              <a:rPr lang="en-US" dirty="0" smtClean="0"/>
              <a:t>activities—organized. </a:t>
            </a:r>
            <a:endParaRPr lang="en-US" dirty="0"/>
          </a:p>
        </p:txBody>
      </p:sp>
      <p:sp>
        <p:nvSpPr>
          <p:cNvPr id="5" name="TextBox 4"/>
          <p:cNvSpPr txBox="1"/>
          <p:nvPr/>
        </p:nvSpPr>
        <p:spPr>
          <a:xfrm>
            <a:off x="6251943" y="1403498"/>
            <a:ext cx="5539563" cy="1754326"/>
          </a:xfrm>
          <a:prstGeom prst="rect">
            <a:avLst/>
          </a:prstGeom>
          <a:noFill/>
        </p:spPr>
        <p:txBody>
          <a:bodyPr wrap="square" rtlCol="0">
            <a:spAutoFit/>
          </a:bodyPr>
          <a:lstStyle/>
          <a:p>
            <a:r>
              <a:rPr lang="en-US" b="1" dirty="0" smtClean="0"/>
              <a:t>5.Webmin</a:t>
            </a:r>
            <a:endParaRPr lang="en-US" dirty="0" smtClean="0"/>
          </a:p>
          <a:p>
            <a:pPr algn="just"/>
            <a:r>
              <a:rPr lang="en-US" dirty="0" err="1" smtClean="0"/>
              <a:t>Webmin</a:t>
            </a:r>
            <a:r>
              <a:rPr lang="en-US" dirty="0" smtClean="0"/>
              <a:t> is a tool, owned by </a:t>
            </a:r>
            <a:r>
              <a:rPr lang="en-US" b="1" dirty="0" smtClean="0">
                <a:effectLst>
                  <a:outerShdw blurRad="38100" dist="38100" dir="2700000" algn="tl">
                    <a:srgbClr val="000000">
                      <a:alpha val="43137"/>
                    </a:srgbClr>
                  </a:outerShdw>
                </a:effectLst>
              </a:rPr>
              <a:t>Caldera Corporation</a:t>
            </a:r>
            <a:r>
              <a:rPr lang="en-US" dirty="0" smtClean="0"/>
              <a:t>, which allows many system administration tasks to be performed within any browser that supports tables, forms, and Java. Available from</a:t>
            </a:r>
          </a:p>
          <a:p>
            <a:r>
              <a:rPr lang="en-US" b="1" dirty="0" smtClean="0"/>
              <a:t>                       http://www.webmin.com/</a:t>
            </a:r>
            <a:endParaRPr lang="en-US" dirty="0"/>
          </a:p>
        </p:txBody>
      </p:sp>
      <p:sp>
        <p:nvSpPr>
          <p:cNvPr id="6" name="AutoShape 7"/>
          <p:cNvSpPr>
            <a:spLocks noChangeArrowheads="1"/>
          </p:cNvSpPr>
          <p:nvPr/>
        </p:nvSpPr>
        <p:spPr bwMode="auto">
          <a:xfrm flipV="1">
            <a:off x="0" y="90868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19442"/>
          </a:xfrm>
        </p:spPr>
        <p:txBody>
          <a:bodyPr>
            <a:normAutofit fontScale="90000"/>
          </a:bodyPr>
          <a:lstStyle/>
          <a:p>
            <a:r>
              <a:rPr lang="en-GB" sz="2800" b="1" dirty="0" smtClean="0"/>
              <a:t>2.2 </a:t>
            </a:r>
            <a:r>
              <a:rPr lang="en-US" sz="2800" b="1" dirty="0"/>
              <a:t>Remote connection tools for the System Administrator</a:t>
            </a:r>
            <a:br>
              <a:rPr lang="en-US" sz="2800" b="1" dirty="0"/>
            </a:br>
            <a:endParaRPr lang="en-GB" sz="2800" b="1" dirty="0"/>
          </a:p>
        </p:txBody>
      </p:sp>
      <p:sp>
        <p:nvSpPr>
          <p:cNvPr id="3" name="TextBox 2"/>
          <p:cNvSpPr txBox="1"/>
          <p:nvPr/>
        </p:nvSpPr>
        <p:spPr>
          <a:xfrm>
            <a:off x="152400" y="977314"/>
            <a:ext cx="11887200" cy="4431983"/>
          </a:xfrm>
          <a:prstGeom prst="rect">
            <a:avLst/>
          </a:prstGeom>
          <a:noFill/>
        </p:spPr>
        <p:txBody>
          <a:bodyPr wrap="square" rtlCol="0">
            <a:spAutoFit/>
          </a:bodyPr>
          <a:lstStyle/>
          <a:p>
            <a:r>
              <a:rPr lang="en-US" sz="2200" dirty="0"/>
              <a:t>System Administrator needs a tool to remotely log in with the necessary credentials, to change settings, create scheduled tasks or simply to view the system status</a:t>
            </a:r>
            <a:r>
              <a:rPr lang="en-US" sz="2200" b="1" i="1" dirty="0"/>
              <a:t> or simply to use the rest of the installed software for </a:t>
            </a:r>
            <a:r>
              <a:rPr lang="en-US" sz="2200" b="1" i="1" dirty="0" smtClean="0"/>
              <a:t>management. </a:t>
            </a:r>
            <a:r>
              <a:rPr lang="en-US" sz="2200" i="1" dirty="0" smtClean="0"/>
              <a:t>Some preferred tools</a:t>
            </a:r>
          </a:p>
          <a:p>
            <a:pPr marL="342900" indent="-342900">
              <a:buFont typeface="Wingdings" panose="05000000000000000000" pitchFamily="2" charset="2"/>
              <a:buChar char="q"/>
            </a:pPr>
            <a:r>
              <a:rPr lang="en-US" sz="2400" b="1" dirty="0" err="1"/>
              <a:t>eHorus</a:t>
            </a:r>
            <a:r>
              <a:rPr lang="en-US" sz="2400" b="1" dirty="0"/>
              <a:t>:</a:t>
            </a:r>
            <a:r>
              <a:rPr lang="en-US" sz="2400" dirty="0"/>
              <a:t> </a:t>
            </a:r>
            <a:r>
              <a:rPr lang="en-US" sz="2400" dirty="0" err="1"/>
              <a:t>eHorus</a:t>
            </a:r>
            <a:r>
              <a:rPr lang="en-US" sz="2400" dirty="0"/>
              <a:t> works on Windows, GNU/Linux, MAC and has an agent for Raspberry. </a:t>
            </a:r>
            <a:r>
              <a:rPr lang="en-US" sz="2400" dirty="0" smtClean="0"/>
              <a:t>it allows </a:t>
            </a:r>
            <a:r>
              <a:rPr lang="en-US" sz="2400" dirty="0"/>
              <a:t>us to quickly locate a device in the network map previously configured from any web browser</a:t>
            </a:r>
            <a:r>
              <a:rPr lang="en-US" sz="2400" dirty="0" smtClean="0"/>
              <a:t>.</a:t>
            </a:r>
          </a:p>
          <a:p>
            <a:pPr marL="342900" indent="-342900">
              <a:buFont typeface="Wingdings" panose="05000000000000000000" pitchFamily="2" charset="2"/>
              <a:buChar char="q"/>
            </a:pPr>
            <a:r>
              <a:rPr lang="en-US" sz="2400" b="1" dirty="0"/>
              <a:t>TeamViewer:</a:t>
            </a:r>
            <a:r>
              <a:rPr lang="en-US" sz="2400" dirty="0"/>
              <a:t> It is a proprietary </a:t>
            </a:r>
            <a:r>
              <a:rPr lang="en-US" sz="2400" dirty="0" smtClean="0"/>
              <a:t>software </a:t>
            </a:r>
            <a:r>
              <a:rPr lang="en-US" sz="2400" dirty="0"/>
              <a:t>that not only allows you to connect remotely, but also allows you to develop teamwork and transfer </a:t>
            </a:r>
            <a:r>
              <a:rPr lang="en-US" sz="2400" dirty="0" smtClean="0"/>
              <a:t>files</a:t>
            </a:r>
          </a:p>
          <a:p>
            <a:pPr marL="342900" indent="-342900">
              <a:buFont typeface="Wingdings" panose="05000000000000000000" pitchFamily="2" charset="2"/>
              <a:buChar char="q"/>
            </a:pPr>
            <a:r>
              <a:rPr lang="en-US" sz="2400" b="1" dirty="0" err="1"/>
              <a:t>Remmina</a:t>
            </a:r>
            <a:r>
              <a:rPr lang="en-US" sz="2400" b="1" dirty="0"/>
              <a:t>:</a:t>
            </a:r>
            <a:r>
              <a:rPr lang="en-US" sz="2400" dirty="0"/>
              <a:t> It is the free software solution, which is used for Windows and GNU Linux. It has multiple options such as “Remote Desktop Protocols” (RDP), “Virtual Networking Computing” (VNC). It also includes connection through “Secure Shell” or SSH, allowing a greater speed, since it uses the command terminal window.</a:t>
            </a:r>
            <a:endParaRPr lang="en-GB" sz="2200" dirty="0"/>
          </a:p>
        </p:txBody>
      </p:sp>
    </p:spTree>
    <p:extLst>
      <p:ext uri="{BB962C8B-B14F-4D97-AF65-F5344CB8AC3E}">
        <p14:creationId xmlns:p14="http://schemas.microsoft.com/office/powerpoint/2010/main" val="17903698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effectLst>
                  <a:outerShdw blurRad="38100" dist="38100" dir="2700000" algn="tl">
                    <a:srgbClr val="000000">
                      <a:alpha val="43137"/>
                    </a:srgbClr>
                  </a:outerShdw>
                </a:effectLst>
              </a:rPr>
              <a:t>2.3:</a:t>
            </a:r>
            <a:r>
              <a:rPr lang="en-US" sz="2800" b="1" dirty="0">
                <a:effectLst>
                  <a:outerShdw blurRad="38100" dist="38100" dir="2700000" algn="tl">
                    <a:srgbClr val="000000">
                      <a:alpha val="43137"/>
                    </a:srgbClr>
                  </a:outerShdw>
                </a:effectLst>
              </a:rPr>
              <a:t> Backup tools and data </a:t>
            </a:r>
            <a:r>
              <a:rPr lang="en-US" sz="2800" b="1" dirty="0" smtClean="0">
                <a:effectLst>
                  <a:outerShdw blurRad="38100" dist="38100" dir="2700000" algn="tl">
                    <a:srgbClr val="000000">
                      <a:alpha val="43137"/>
                    </a:srgbClr>
                  </a:outerShdw>
                </a:effectLst>
              </a:rPr>
              <a:t>compression.</a:t>
            </a:r>
            <a:endParaRPr lang="en-GB" sz="2800" b="1" dirty="0">
              <a:effectLst>
                <a:outerShdw blurRad="38100" dist="38100" dir="2700000" algn="tl">
                  <a:srgbClr val="000000">
                    <a:alpha val="43137"/>
                  </a:srgbClr>
                </a:outerShdw>
              </a:effectLst>
            </a:endParaRPr>
          </a:p>
        </p:txBody>
      </p:sp>
      <p:sp>
        <p:nvSpPr>
          <p:cNvPr id="3" name="TextBox 2"/>
          <p:cNvSpPr txBox="1"/>
          <p:nvPr/>
        </p:nvSpPr>
        <p:spPr>
          <a:xfrm>
            <a:off x="274320" y="1092518"/>
            <a:ext cx="11643360" cy="5416868"/>
          </a:xfrm>
          <a:prstGeom prst="rect">
            <a:avLst/>
          </a:prstGeom>
          <a:noFill/>
        </p:spPr>
        <p:txBody>
          <a:bodyPr wrap="square" rtlCol="0">
            <a:spAutoFit/>
          </a:bodyPr>
          <a:lstStyle/>
          <a:p>
            <a:r>
              <a:rPr lang="en-US" sz="2500" dirty="0"/>
              <a:t>One of the disadvantages of the System Administrator is the maintenance of budgets to get adequate equipment expenditure. Information backup can become a critical mission. But the expense on storage material (internal and external hard disks, tapes, optical disks, etc.) has to be controlled, so the information has to be compressed which involves a significant saving of money</a:t>
            </a:r>
            <a:r>
              <a:rPr lang="en-US" sz="2500" dirty="0" smtClean="0"/>
              <a:t>. Some are listed below:</a:t>
            </a:r>
          </a:p>
          <a:p>
            <a:endParaRPr lang="en-US" sz="2500" dirty="0" smtClean="0"/>
          </a:p>
          <a:p>
            <a:pPr marL="457200" indent="-457200">
              <a:buFont typeface="Wingdings" panose="05000000000000000000" pitchFamily="2" charset="2"/>
              <a:buChar char="q"/>
            </a:pPr>
            <a:r>
              <a:rPr lang="en-US" sz="2800" b="1" dirty="0"/>
              <a:t>7zip:</a:t>
            </a:r>
            <a:r>
              <a:rPr lang="en-US" sz="2800" dirty="0"/>
              <a:t> This open source alternative contains private add-ons such as </a:t>
            </a:r>
            <a:r>
              <a:rPr lang="en-US" sz="2800" dirty="0" err="1"/>
              <a:t>unRAR</a:t>
            </a:r>
            <a:r>
              <a:rPr lang="en-US" sz="2800" dirty="0"/>
              <a:t> (separate license). Large companies like IBM do not hesitate to use it and promote its use in both GNU / Linux and </a:t>
            </a:r>
            <a:r>
              <a:rPr lang="en-US" sz="2800" dirty="0" smtClean="0"/>
              <a:t>Windows</a:t>
            </a:r>
          </a:p>
          <a:p>
            <a:pPr marL="457200" indent="-457200">
              <a:buFont typeface="Wingdings" panose="05000000000000000000" pitchFamily="2" charset="2"/>
              <a:buChar char="q"/>
            </a:pPr>
            <a:r>
              <a:rPr lang="en-US" sz="2800" b="1" dirty="0" err="1"/>
              <a:t>rsync</a:t>
            </a:r>
            <a:r>
              <a:rPr lang="en-US" sz="2800" b="1" dirty="0"/>
              <a:t>:</a:t>
            </a:r>
            <a:r>
              <a:rPr lang="en-US" sz="2800" dirty="0"/>
              <a:t> </a:t>
            </a:r>
            <a:r>
              <a:rPr lang="en-US" sz="2800" dirty="0" smtClean="0"/>
              <a:t>It </a:t>
            </a:r>
            <a:r>
              <a:rPr lang="en-US" sz="2800" dirty="0"/>
              <a:t>is actually an application related to the GNU environment. </a:t>
            </a:r>
            <a:r>
              <a:rPr lang="en-US" sz="2800" dirty="0" err="1"/>
              <a:t>Rsync</a:t>
            </a:r>
            <a:r>
              <a:rPr lang="en-US" sz="2800" dirty="0"/>
              <a:t> software will allow us to back up full directories by preserving the files (links, owners, prints) in a multiple and massive way through secure protocols like </a:t>
            </a:r>
            <a:r>
              <a:rPr lang="en-US" sz="2800" dirty="0" err="1"/>
              <a:t>rsh</a:t>
            </a:r>
            <a:r>
              <a:rPr lang="en-US" sz="2800" dirty="0"/>
              <a:t> and </a:t>
            </a:r>
            <a:r>
              <a:rPr lang="en-US" sz="2800" dirty="0" err="1"/>
              <a:t>shh</a:t>
            </a:r>
            <a:r>
              <a:rPr lang="en-US" sz="2800" dirty="0"/>
              <a:t> or even anonymously as public FTP!</a:t>
            </a:r>
            <a:endParaRPr lang="en-GB" sz="2500" dirty="0"/>
          </a:p>
        </p:txBody>
      </p:sp>
    </p:spTree>
    <p:extLst>
      <p:ext uri="{BB962C8B-B14F-4D97-AF65-F5344CB8AC3E}">
        <p14:creationId xmlns:p14="http://schemas.microsoft.com/office/powerpoint/2010/main" val="302053859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80004"/>
          </a:xfrm>
        </p:spPr>
        <p:txBody>
          <a:bodyPr>
            <a:normAutofit/>
          </a:bodyPr>
          <a:lstStyle/>
          <a:p>
            <a:r>
              <a:rPr lang="en-US" sz="3500" dirty="0" smtClean="0">
                <a:solidFill>
                  <a:srgbClr val="FF0000"/>
                </a:solidFill>
              </a:rPr>
              <a:t>Practice Questions I(Multiple-Choice Questions)</a:t>
            </a:r>
            <a:endParaRPr lang="en-US" sz="3500" dirty="0">
              <a:solidFill>
                <a:srgbClr val="FF0000"/>
              </a:solidFill>
            </a:endParaRPr>
          </a:p>
        </p:txBody>
      </p:sp>
      <p:sp>
        <p:nvSpPr>
          <p:cNvPr id="3" name="TextBox 2"/>
          <p:cNvSpPr txBox="1"/>
          <p:nvPr/>
        </p:nvSpPr>
        <p:spPr>
          <a:xfrm>
            <a:off x="244549" y="1180214"/>
            <a:ext cx="5316279"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1. Which of the following  is an Operating System?</a:t>
            </a:r>
            <a:endParaRPr lang="en-US" b="1" dirty="0">
              <a:effectLst>
                <a:outerShdw blurRad="38100" dist="38100" dir="2700000" algn="tl">
                  <a:srgbClr val="000000">
                    <a:alpha val="43137"/>
                  </a:srgbClr>
                </a:outerShdw>
              </a:effectLst>
            </a:endParaRPr>
          </a:p>
        </p:txBody>
      </p:sp>
      <p:sp>
        <p:nvSpPr>
          <p:cNvPr id="4" name="TextBox 3"/>
          <p:cNvSpPr txBox="1"/>
          <p:nvPr/>
        </p:nvSpPr>
        <p:spPr>
          <a:xfrm>
            <a:off x="435934" y="1562986"/>
            <a:ext cx="5741582" cy="1200329"/>
          </a:xfrm>
          <a:prstGeom prst="rect">
            <a:avLst/>
          </a:prstGeom>
          <a:noFill/>
        </p:spPr>
        <p:txBody>
          <a:bodyPr wrap="square" rtlCol="0">
            <a:spAutoFit/>
          </a:bodyPr>
          <a:lstStyle/>
          <a:p>
            <a:r>
              <a:rPr lang="en-US" dirty="0" err="1" smtClean="0"/>
              <a:t>a.Microsoft</a:t>
            </a:r>
            <a:r>
              <a:rPr lang="en-US" dirty="0" smtClean="0"/>
              <a:t> Word</a:t>
            </a:r>
          </a:p>
          <a:p>
            <a:r>
              <a:rPr lang="en-US" dirty="0" err="1" smtClean="0"/>
              <a:t>b.C</a:t>
            </a:r>
            <a:r>
              <a:rPr lang="en-US" dirty="0" smtClean="0"/>
              <a:t>++</a:t>
            </a:r>
          </a:p>
          <a:p>
            <a:r>
              <a:rPr lang="en-US" dirty="0" err="1" smtClean="0"/>
              <a:t>c.MySql</a:t>
            </a:r>
            <a:endParaRPr lang="en-US" dirty="0" smtClean="0"/>
          </a:p>
          <a:p>
            <a:r>
              <a:rPr lang="en-US" dirty="0" err="1" smtClean="0"/>
              <a:t>d.Linux</a:t>
            </a:r>
            <a:endParaRPr lang="en-US" dirty="0"/>
          </a:p>
        </p:txBody>
      </p:sp>
      <p:sp>
        <p:nvSpPr>
          <p:cNvPr id="5" name="TextBox 4"/>
          <p:cNvSpPr txBox="1"/>
          <p:nvPr/>
        </p:nvSpPr>
        <p:spPr>
          <a:xfrm>
            <a:off x="223284" y="2775099"/>
            <a:ext cx="5720317"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2.True or False. </a:t>
            </a:r>
            <a:r>
              <a:rPr lang="en-US" dirty="0" smtClean="0"/>
              <a:t>Linux is a single user operating system</a:t>
            </a:r>
            <a:endParaRPr lang="en-US" dirty="0"/>
          </a:p>
        </p:txBody>
      </p:sp>
      <p:sp>
        <p:nvSpPr>
          <p:cNvPr id="7" name="TextBox 6"/>
          <p:cNvSpPr txBox="1"/>
          <p:nvPr/>
        </p:nvSpPr>
        <p:spPr>
          <a:xfrm>
            <a:off x="233915" y="3189767"/>
            <a:ext cx="7091917" cy="1200329"/>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3. Which of the following is not a reason for System Administration?</a:t>
            </a:r>
          </a:p>
          <a:p>
            <a:r>
              <a:rPr lang="en-US" dirty="0" smtClean="0"/>
              <a:t>a. Ensuring that computer system performs effectively</a:t>
            </a:r>
          </a:p>
          <a:p>
            <a:r>
              <a:rPr lang="en-US" dirty="0" smtClean="0"/>
              <a:t>b. Software development</a:t>
            </a:r>
          </a:p>
          <a:p>
            <a:r>
              <a:rPr lang="en-US" dirty="0" smtClean="0"/>
              <a:t>c. Ensuring that users can use computer system efficiently and effectively</a:t>
            </a:r>
            <a:endParaRPr lang="en-US" dirty="0"/>
          </a:p>
        </p:txBody>
      </p:sp>
      <p:sp>
        <p:nvSpPr>
          <p:cNvPr id="8" name="TextBox 7"/>
          <p:cNvSpPr txBox="1"/>
          <p:nvPr/>
        </p:nvSpPr>
        <p:spPr>
          <a:xfrm>
            <a:off x="212651" y="4412512"/>
            <a:ext cx="6347637" cy="1754326"/>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4. A system administrator can do the following except</a:t>
            </a:r>
          </a:p>
          <a:p>
            <a:r>
              <a:rPr lang="en-US" dirty="0" smtClean="0"/>
              <a:t> a. Configuring hardware</a:t>
            </a:r>
          </a:p>
          <a:p>
            <a:r>
              <a:rPr lang="en-US" dirty="0" smtClean="0"/>
              <a:t>b. Installing the operating system</a:t>
            </a:r>
          </a:p>
          <a:p>
            <a:r>
              <a:rPr lang="en-US" dirty="0" smtClean="0"/>
              <a:t>c. Installing application software</a:t>
            </a:r>
          </a:p>
          <a:p>
            <a:r>
              <a:rPr lang="en-US" dirty="0" smtClean="0"/>
              <a:t>d. Web site development</a:t>
            </a:r>
          </a:p>
          <a:p>
            <a:endParaRPr lang="en-US" dirty="0"/>
          </a:p>
        </p:txBody>
      </p:sp>
      <p:sp>
        <p:nvSpPr>
          <p:cNvPr id="9" name="TextBox 8"/>
          <p:cNvSpPr txBox="1"/>
          <p:nvPr/>
        </p:nvSpPr>
        <p:spPr>
          <a:xfrm>
            <a:off x="7049386" y="1711842"/>
            <a:ext cx="4497572" cy="2031325"/>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5. Typical tasks of multiuser operating systems  does not include</a:t>
            </a:r>
          </a:p>
          <a:p>
            <a:r>
              <a:rPr lang="en-US" dirty="0" smtClean="0"/>
              <a:t>a. Word processing</a:t>
            </a:r>
          </a:p>
          <a:p>
            <a:r>
              <a:rPr lang="en-US" dirty="0" smtClean="0"/>
              <a:t>b. User Management</a:t>
            </a:r>
          </a:p>
          <a:p>
            <a:r>
              <a:rPr lang="en-US" dirty="0" smtClean="0"/>
              <a:t>c. Memory Management</a:t>
            </a:r>
          </a:p>
          <a:p>
            <a:r>
              <a:rPr lang="en-US" dirty="0" smtClean="0"/>
              <a:t>d. Process and Processor Management</a:t>
            </a:r>
          </a:p>
          <a:p>
            <a:endParaRPr lang="en-US" dirty="0"/>
          </a:p>
        </p:txBody>
      </p:sp>
      <p:sp>
        <p:nvSpPr>
          <p:cNvPr id="10" name="AutoShape 7"/>
          <p:cNvSpPr>
            <a:spLocks noChangeArrowheads="1"/>
          </p:cNvSpPr>
          <p:nvPr/>
        </p:nvSpPr>
        <p:spPr bwMode="auto">
          <a:xfrm flipV="1">
            <a:off x="0" y="90868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793824"/>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FF0000"/>
                </a:solidFill>
              </a:rPr>
              <a:t>Practice Question II(Descriptive) </a:t>
            </a:r>
            <a:r>
              <a:rPr lang="en-GB" dirty="0" smtClean="0"/>
              <a:t/>
            </a:r>
            <a:br>
              <a:rPr lang="en-GB" dirty="0" smtClean="0"/>
            </a:br>
            <a:r>
              <a:rPr lang="en-GB" dirty="0" smtClean="0"/>
              <a:t/>
            </a:r>
            <a:br>
              <a:rPr lang="en-GB" dirty="0" smtClean="0"/>
            </a:br>
            <a:endParaRPr lang="en-GB" dirty="0"/>
          </a:p>
        </p:txBody>
      </p:sp>
      <p:sp>
        <p:nvSpPr>
          <p:cNvPr id="3" name="Content Placeholder 2"/>
          <p:cNvSpPr>
            <a:spLocks noGrp="1"/>
          </p:cNvSpPr>
          <p:nvPr>
            <p:ph idx="1"/>
          </p:nvPr>
        </p:nvSpPr>
        <p:spPr>
          <a:xfrm>
            <a:off x="838200" y="1159099"/>
            <a:ext cx="10515600" cy="5017864"/>
          </a:xfrm>
        </p:spPr>
        <p:txBody>
          <a:bodyPr/>
          <a:lstStyle/>
          <a:p>
            <a:pPr lvl="0"/>
            <a:r>
              <a:rPr lang="en-US" dirty="0" smtClean="0"/>
              <a:t>What </a:t>
            </a:r>
            <a:r>
              <a:rPr lang="en-US" dirty="0"/>
              <a:t>do you understand by System Administration?</a:t>
            </a:r>
            <a:endParaRPr lang="en-GB" dirty="0"/>
          </a:p>
          <a:p>
            <a:pPr lvl="0"/>
            <a:r>
              <a:rPr lang="en-US" dirty="0"/>
              <a:t>What are the roles of a System Administrator?</a:t>
            </a:r>
            <a:endParaRPr lang="en-GB" dirty="0"/>
          </a:p>
          <a:p>
            <a:pPr lvl="0"/>
            <a:r>
              <a:rPr lang="en-US" dirty="0"/>
              <a:t>List and explain any five commonly used Linux system administration commands.</a:t>
            </a:r>
            <a:endParaRPr lang="en-GB" dirty="0"/>
          </a:p>
          <a:p>
            <a:pPr lvl="0"/>
            <a:r>
              <a:rPr lang="en-US" dirty="0" smtClean="0"/>
              <a:t>List two(2) differences between Linux and Windows.</a:t>
            </a:r>
            <a:endParaRPr lang="en-GB" dirty="0"/>
          </a:p>
          <a:p>
            <a:pPr lvl="0"/>
            <a:r>
              <a:rPr lang="en-US" dirty="0"/>
              <a:t>List three requirements of a system administrator in charge of a cloud infrastructure</a:t>
            </a:r>
            <a:endParaRPr lang="en-GB" dirty="0"/>
          </a:p>
          <a:p>
            <a:pPr marL="0" indent="0">
              <a:buNone/>
            </a:pPr>
            <a:endParaRPr lang="en-GB" dirty="0"/>
          </a:p>
        </p:txBody>
      </p:sp>
      <p:sp>
        <p:nvSpPr>
          <p:cNvPr id="4" name="AutoShape 7"/>
          <p:cNvSpPr>
            <a:spLocks noChangeArrowheads="1"/>
          </p:cNvSpPr>
          <p:nvPr/>
        </p:nvSpPr>
        <p:spPr bwMode="auto">
          <a:xfrm flipV="1">
            <a:off x="0" y="90868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83506120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a:xfrm>
            <a:off x="838200" y="1331495"/>
            <a:ext cx="10515600" cy="5245768"/>
          </a:xfrm>
        </p:spPr>
        <p:txBody>
          <a:bodyPr>
            <a:normAutofit fontScale="62500" lnSpcReduction="20000"/>
          </a:bodyPr>
          <a:lstStyle/>
          <a:p>
            <a:pPr marL="0" indent="0">
              <a:buNone/>
            </a:pPr>
            <a:r>
              <a:rPr lang="en-US" dirty="0"/>
              <a:t>﻿1.   Which of the following are applications? (Choose two.)</a:t>
            </a:r>
          </a:p>
          <a:p>
            <a:pPr marL="0" indent="0">
              <a:buNone/>
            </a:pPr>
            <a:r>
              <a:rPr lang="en-US" dirty="0" smtClean="0"/>
              <a:t>	A</a:t>
            </a:r>
            <a:r>
              <a:rPr lang="en-US" dirty="0"/>
              <a:t>.  Linux</a:t>
            </a:r>
          </a:p>
          <a:p>
            <a:pPr marL="0" indent="0">
              <a:buNone/>
            </a:pPr>
            <a:r>
              <a:rPr lang="en-US" dirty="0" smtClean="0"/>
              <a:t>	B</a:t>
            </a:r>
            <a:r>
              <a:rPr lang="en-US" dirty="0"/>
              <a:t>.   MySQL</a:t>
            </a:r>
          </a:p>
          <a:p>
            <a:pPr marL="0" indent="0">
              <a:buNone/>
            </a:pPr>
            <a:r>
              <a:rPr lang="en-US" dirty="0" smtClean="0"/>
              <a:t>	C</a:t>
            </a:r>
            <a:r>
              <a:rPr lang="en-US" dirty="0"/>
              <a:t>.  VMware</a:t>
            </a:r>
          </a:p>
          <a:p>
            <a:pPr marL="0" indent="0">
              <a:buNone/>
            </a:pPr>
            <a:r>
              <a:rPr lang="en-US" dirty="0" smtClean="0"/>
              <a:t>	D</a:t>
            </a:r>
            <a:r>
              <a:rPr lang="en-US" dirty="0"/>
              <a:t>.  DOS</a:t>
            </a:r>
          </a:p>
          <a:p>
            <a:pPr marL="0" indent="0">
              <a:buNone/>
            </a:pPr>
            <a:r>
              <a:rPr lang="en-US" dirty="0" smtClean="0"/>
              <a:t>	E</a:t>
            </a:r>
            <a:r>
              <a:rPr lang="en-US" dirty="0"/>
              <a:t>.   Active Directory</a:t>
            </a:r>
          </a:p>
          <a:p>
            <a:pPr marL="0" indent="0">
              <a:buNone/>
            </a:pPr>
            <a:r>
              <a:rPr lang="en-US" dirty="0"/>
              <a:t>2.   Your company recently purchased 12 new computer systems. The computers have Intel Pentium</a:t>
            </a:r>
          </a:p>
          <a:p>
            <a:pPr marL="0" indent="0">
              <a:buNone/>
            </a:pPr>
            <a:r>
              <a:rPr lang="en-US" dirty="0"/>
              <a:t> </a:t>
            </a:r>
            <a:r>
              <a:rPr lang="en-US" dirty="0" smtClean="0"/>
              <a:t>      IV </a:t>
            </a:r>
            <a:r>
              <a:rPr lang="en-US" dirty="0"/>
              <a:t>2.5 GHz CPUs and 40MB hard drives. Your supervisor wants to install Linux on them, but is</a:t>
            </a:r>
          </a:p>
          <a:p>
            <a:pPr marL="0" indent="0">
              <a:buNone/>
            </a:pPr>
            <a:r>
              <a:rPr lang="en-US" dirty="0" smtClean="0"/>
              <a:t>       concerned </a:t>
            </a:r>
            <a:r>
              <a:rPr lang="en-US" dirty="0"/>
              <a:t>that it can’t be done because they already have Windows XP Professional installed.</a:t>
            </a:r>
          </a:p>
          <a:p>
            <a:pPr marL="0" indent="0">
              <a:buNone/>
            </a:pPr>
            <a:r>
              <a:rPr lang="en-US" dirty="0" smtClean="0"/>
              <a:t>       Can </a:t>
            </a:r>
            <a:r>
              <a:rPr lang="en-US" dirty="0"/>
              <a:t>this be done?</a:t>
            </a:r>
          </a:p>
          <a:p>
            <a:pPr marL="0" indent="0">
              <a:buNone/>
            </a:pPr>
            <a:r>
              <a:rPr lang="en-US" dirty="0" smtClean="0"/>
              <a:t>	A</a:t>
            </a:r>
            <a:r>
              <a:rPr lang="en-US" dirty="0"/>
              <a:t>.   Yes, but you must install a new hard drive for Linux.</a:t>
            </a:r>
          </a:p>
          <a:p>
            <a:pPr marL="0" indent="0">
              <a:buNone/>
            </a:pPr>
            <a:r>
              <a:rPr lang="en-US" dirty="0" smtClean="0"/>
              <a:t>	B</a:t>
            </a:r>
            <a:r>
              <a:rPr lang="en-US" dirty="0"/>
              <a:t>.   No, Windows is embedded in the system hardware. You must purchase systems without an</a:t>
            </a:r>
          </a:p>
          <a:p>
            <a:pPr marL="0" indent="0">
              <a:buNone/>
            </a:pPr>
            <a:r>
              <a:rPr lang="en-US" dirty="0" smtClean="0"/>
              <a:t>	       operating </a:t>
            </a:r>
            <a:r>
              <a:rPr lang="en-US" dirty="0"/>
              <a:t>system installed.</a:t>
            </a:r>
          </a:p>
          <a:p>
            <a:pPr marL="0" indent="0">
              <a:buNone/>
            </a:pPr>
            <a:r>
              <a:rPr lang="en-US" dirty="0" smtClean="0"/>
              <a:t>	C</a:t>
            </a:r>
            <a:r>
              <a:rPr lang="en-US" dirty="0"/>
              <a:t>.  No, modern motherboards are hard-coded to recognize your Windows Certificate of</a:t>
            </a:r>
          </a:p>
          <a:p>
            <a:pPr marL="0" indent="0">
              <a:buNone/>
            </a:pPr>
            <a:r>
              <a:rPr lang="en-US" dirty="0" smtClean="0"/>
              <a:t>                             Authority</a:t>
            </a:r>
            <a:r>
              <a:rPr lang="en-US" dirty="0"/>
              <a:t>. If it doesn’t find this, the system won’t boot.</a:t>
            </a:r>
          </a:p>
          <a:p>
            <a:pPr marL="0" indent="0">
              <a:buNone/>
            </a:pPr>
            <a:r>
              <a:rPr lang="en-US" dirty="0" smtClean="0"/>
              <a:t>	D</a:t>
            </a:r>
            <a:r>
              <a:rPr lang="en-US" dirty="0"/>
              <a:t>.   Yes, you can erase the hard drive and install Linux.</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05951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Test Exercises</a:t>
            </a:r>
          </a:p>
        </p:txBody>
      </p:sp>
      <p:sp>
        <p:nvSpPr>
          <p:cNvPr id="3" name="Content Placeholder 2"/>
          <p:cNvSpPr>
            <a:spLocks noGrp="1"/>
          </p:cNvSpPr>
          <p:nvPr>
            <p:ph idx="1"/>
          </p:nvPr>
        </p:nvSpPr>
        <p:spPr/>
        <p:txBody>
          <a:bodyPr>
            <a:normAutofit fontScale="77500" lnSpcReduction="20000"/>
          </a:bodyPr>
          <a:lstStyle/>
          <a:p>
            <a:r>
              <a:rPr lang="en-US" dirty="0"/>
              <a:t>3.   Which of the following is the true operating system component within Linux?</a:t>
            </a:r>
          </a:p>
          <a:p>
            <a:pPr marL="0" indent="0">
              <a:buNone/>
            </a:pPr>
            <a:r>
              <a:rPr lang="en-US" dirty="0" smtClean="0"/>
              <a:t>	A</a:t>
            </a:r>
            <a:r>
              <a:rPr lang="en-US" dirty="0"/>
              <a:t>.  Linux libraries</a:t>
            </a:r>
          </a:p>
          <a:p>
            <a:pPr marL="0" indent="0">
              <a:buNone/>
            </a:pPr>
            <a:r>
              <a:rPr lang="en-US" dirty="0" smtClean="0"/>
              <a:t>	B</a:t>
            </a:r>
            <a:r>
              <a:rPr lang="en-US" dirty="0"/>
              <a:t>.   Linux kernel</a:t>
            </a:r>
          </a:p>
          <a:p>
            <a:pPr marL="0" indent="0">
              <a:buNone/>
            </a:pPr>
            <a:r>
              <a:rPr lang="en-US" dirty="0" smtClean="0"/>
              <a:t>	C</a:t>
            </a:r>
            <a:r>
              <a:rPr lang="en-US" dirty="0"/>
              <a:t>.  X Window System</a:t>
            </a:r>
          </a:p>
          <a:p>
            <a:pPr marL="0" indent="0">
              <a:buNone/>
            </a:pPr>
            <a:r>
              <a:rPr lang="en-US" dirty="0" smtClean="0"/>
              <a:t>	D</a:t>
            </a:r>
            <a:r>
              <a:rPr lang="en-US" dirty="0"/>
              <a:t>.  bash shell</a:t>
            </a:r>
          </a:p>
          <a:p>
            <a:pPr marL="0" indent="0">
              <a:buNone/>
            </a:pPr>
            <a:r>
              <a:rPr lang="en-US" dirty="0"/>
              <a:t>4.   Which of the following provides pre-written code that programmers can use in Linux programs?</a:t>
            </a:r>
          </a:p>
          <a:p>
            <a:pPr marL="0" indent="0">
              <a:buNone/>
            </a:pPr>
            <a:r>
              <a:rPr lang="en-US" dirty="0" smtClean="0"/>
              <a:t>	A</a:t>
            </a:r>
            <a:r>
              <a:rPr lang="en-US" dirty="0"/>
              <a:t>.  Linux kernel</a:t>
            </a:r>
          </a:p>
          <a:p>
            <a:pPr marL="0" indent="0">
              <a:buNone/>
            </a:pPr>
            <a:r>
              <a:rPr lang="en-US" dirty="0" smtClean="0"/>
              <a:t>	B</a:t>
            </a:r>
            <a:r>
              <a:rPr lang="en-US" dirty="0"/>
              <a:t>.   X Window System</a:t>
            </a:r>
          </a:p>
          <a:p>
            <a:pPr marL="0" indent="0">
              <a:buNone/>
            </a:pPr>
            <a:r>
              <a:rPr lang="en-US" dirty="0" smtClean="0"/>
              <a:t>	C</a:t>
            </a:r>
            <a:r>
              <a:rPr lang="en-US" dirty="0"/>
              <a:t>.  bash shell</a:t>
            </a:r>
          </a:p>
          <a:p>
            <a:pPr marL="0" indent="0">
              <a:buNone/>
            </a:pPr>
            <a:r>
              <a:rPr lang="en-US" dirty="0" smtClean="0"/>
              <a:t>	D</a:t>
            </a:r>
            <a:r>
              <a:rPr lang="en-US" dirty="0"/>
              <a:t>.  Linux libraries</a:t>
            </a:r>
          </a:p>
          <a:p>
            <a:pPr marL="0" indent="0">
              <a:buNone/>
            </a:pPr>
            <a:r>
              <a:rPr lang="en-US" dirty="0" smtClean="0"/>
              <a:t>	E</a:t>
            </a:r>
            <a:r>
              <a:rPr lang="en-US" dirty="0"/>
              <a:t>.   Window manager</a:t>
            </a:r>
          </a:p>
          <a:p>
            <a:pPr marL="0" indent="0">
              <a:buNone/>
            </a:pPr>
            <a:endParaRPr lang="en-US" dirty="0"/>
          </a:p>
        </p:txBody>
      </p:sp>
    </p:spTree>
    <p:extLst>
      <p:ext uri="{BB962C8B-B14F-4D97-AF65-F5344CB8AC3E}">
        <p14:creationId xmlns:p14="http://schemas.microsoft.com/office/powerpoint/2010/main" val="155204420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0222173" cy="553998"/>
          </a:xfrm>
          <a:prstGeom prst="rect">
            <a:avLst/>
          </a:prstGeom>
          <a:noFill/>
        </p:spPr>
        <p:txBody>
          <a:bodyPr wrap="square" rtlCol="0">
            <a:spAutoFit/>
          </a:bodyPr>
          <a:lstStyle/>
          <a:p>
            <a:r>
              <a:rPr lang="en-US" sz="3000" dirty="0" smtClean="0"/>
              <a:t>Course Outline </a:t>
            </a:r>
            <a:endParaRPr lang="en-US" sz="3000" dirty="0"/>
          </a:p>
        </p:txBody>
      </p:sp>
      <p:sp>
        <p:nvSpPr>
          <p:cNvPr id="3" name="TextBox 2"/>
          <p:cNvSpPr txBox="1"/>
          <p:nvPr/>
        </p:nvSpPr>
        <p:spPr>
          <a:xfrm>
            <a:off x="3931920" y="541159"/>
            <a:ext cx="9730854" cy="477054"/>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rPr>
              <a:t>WEEK</a:t>
            </a:r>
            <a:r>
              <a:rPr lang="en-US" sz="2500" b="1" dirty="0" smtClean="0">
                <a:effectLst>
                  <a:outerShdw blurRad="38100" dist="38100" dir="2700000" algn="tl">
                    <a:srgbClr val="000000">
                      <a:alpha val="43137"/>
                    </a:srgbClr>
                  </a:outerShdw>
                </a:effectLst>
              </a:rPr>
              <a:t> </a:t>
            </a:r>
            <a:r>
              <a:rPr lang="en-US" sz="2500" b="1" dirty="0" smtClean="0">
                <a:effectLst>
                  <a:outerShdw blurRad="38100" dist="38100" dir="2700000" algn="tl">
                    <a:srgbClr val="000000">
                      <a:alpha val="43137"/>
                    </a:srgbClr>
                  </a:outerShdw>
                </a:effectLst>
              </a:rPr>
              <a:t>1: Fundamental of </a:t>
            </a:r>
            <a:r>
              <a:rPr lang="en-US" sz="2500" b="1" dirty="0" smtClean="0">
                <a:effectLst>
                  <a:outerShdw blurRad="38100" dist="38100" dir="2700000" algn="tl">
                    <a:srgbClr val="000000">
                      <a:alpha val="43137"/>
                    </a:srgbClr>
                  </a:outerShdw>
                </a:effectLst>
              </a:rPr>
              <a:t>Linux </a:t>
            </a:r>
            <a:r>
              <a:rPr lang="en-US" sz="2500" b="1" dirty="0" smtClean="0">
                <a:effectLst>
                  <a:outerShdw blurRad="38100" dist="38100" dir="2700000" algn="tl">
                    <a:srgbClr val="000000">
                      <a:alpha val="43137"/>
                    </a:srgbClr>
                  </a:outerShdw>
                </a:effectLst>
              </a:rPr>
              <a:t>System Administration</a:t>
            </a:r>
            <a:endParaRPr lang="en-US" sz="2500" b="1" dirty="0">
              <a:effectLst>
                <a:outerShdw blurRad="38100" dist="38100" dir="2700000" algn="tl">
                  <a:srgbClr val="000000">
                    <a:alpha val="43137"/>
                  </a:srgbClr>
                </a:outerShdw>
              </a:effectLst>
            </a:endParaRPr>
          </a:p>
        </p:txBody>
      </p:sp>
      <p:sp>
        <p:nvSpPr>
          <p:cNvPr id="4" name="TextBox 3"/>
          <p:cNvSpPr txBox="1"/>
          <p:nvPr/>
        </p:nvSpPr>
        <p:spPr>
          <a:xfrm>
            <a:off x="5890678" y="1018213"/>
            <a:ext cx="6496334" cy="2862322"/>
          </a:xfrm>
          <a:prstGeom prst="rect">
            <a:avLst/>
          </a:prstGeom>
          <a:noFill/>
        </p:spPr>
        <p:txBody>
          <a:bodyPr wrap="square" rtlCol="0">
            <a:spAutoFit/>
          </a:bodyPr>
          <a:lstStyle/>
          <a:p>
            <a:pPr>
              <a:buFont typeface="Wingdings" pitchFamily="2" charset="2"/>
              <a:buChar char="Ø"/>
            </a:pPr>
            <a:r>
              <a:rPr lang="en-US" dirty="0" smtClean="0"/>
              <a:t>1.1: Brief Review of Operating Systems</a:t>
            </a:r>
          </a:p>
          <a:p>
            <a:pPr lvl="1">
              <a:buFont typeface="Wingdings" pitchFamily="2" charset="2"/>
              <a:buChar char="Ø"/>
            </a:pPr>
            <a:r>
              <a:rPr lang="en-US" dirty="0" smtClean="0"/>
              <a:t>1.1.1 Why </a:t>
            </a:r>
            <a:r>
              <a:rPr lang="en-US" dirty="0" smtClean="0"/>
              <a:t>Linux</a:t>
            </a:r>
            <a:r>
              <a:rPr lang="en-US" dirty="0" smtClean="0"/>
              <a:t> </a:t>
            </a:r>
            <a:r>
              <a:rPr lang="en-US" dirty="0" smtClean="0"/>
              <a:t>for System Administration?</a:t>
            </a:r>
          </a:p>
          <a:p>
            <a:pPr>
              <a:buFont typeface="Wingdings" pitchFamily="2" charset="2"/>
              <a:buChar char="Ø"/>
            </a:pPr>
            <a:r>
              <a:rPr lang="en-US" dirty="0" smtClean="0"/>
              <a:t>1.2:The Basics of </a:t>
            </a:r>
            <a:r>
              <a:rPr lang="en-US" dirty="0" smtClean="0"/>
              <a:t>Linux </a:t>
            </a:r>
            <a:r>
              <a:rPr lang="en-US" dirty="0" smtClean="0"/>
              <a:t>System Administration</a:t>
            </a:r>
          </a:p>
          <a:p>
            <a:pPr lvl="1">
              <a:buFont typeface="Wingdings" pitchFamily="2" charset="2"/>
              <a:buChar char="Ø"/>
            </a:pPr>
            <a:r>
              <a:rPr lang="en-US" dirty="0" smtClean="0"/>
              <a:t>1.2.1:What System Administrators </a:t>
            </a:r>
            <a:r>
              <a:rPr lang="en-US" dirty="0" smtClean="0"/>
              <a:t>DO</a:t>
            </a:r>
          </a:p>
          <a:p>
            <a:pPr lvl="1">
              <a:buFont typeface="Wingdings" pitchFamily="2" charset="2"/>
              <a:buChar char="Ø"/>
            </a:pPr>
            <a:r>
              <a:rPr lang="en-US" dirty="0" smtClean="0"/>
              <a:t>1.2.2:Essential Skills for Linux System Administration</a:t>
            </a:r>
            <a:endParaRPr lang="en-US" dirty="0" smtClean="0"/>
          </a:p>
          <a:p>
            <a:pPr>
              <a:buFont typeface="Wingdings" pitchFamily="2" charset="2"/>
              <a:buChar char="Ø"/>
            </a:pPr>
            <a:r>
              <a:rPr lang="en-US" dirty="0" smtClean="0"/>
              <a:t>2.1</a:t>
            </a:r>
            <a:r>
              <a:rPr lang="en-US" dirty="0" smtClean="0"/>
              <a:t>: </a:t>
            </a:r>
            <a:r>
              <a:rPr lang="en-US" dirty="0" smtClean="0"/>
              <a:t>Linux  Tools for </a:t>
            </a:r>
            <a:r>
              <a:rPr lang="en-US" dirty="0" smtClean="0"/>
              <a:t>Administrators</a:t>
            </a:r>
          </a:p>
          <a:p>
            <a:pPr>
              <a:buFont typeface="Wingdings" pitchFamily="2" charset="2"/>
              <a:buChar char="Ø"/>
            </a:pPr>
            <a:r>
              <a:rPr lang="en-US" dirty="0" smtClean="0"/>
              <a:t>2.2:</a:t>
            </a:r>
            <a:r>
              <a:rPr lang="en-US" dirty="0"/>
              <a:t>Remote connection tools for the System </a:t>
            </a:r>
            <a:r>
              <a:rPr lang="en-US" dirty="0" smtClean="0"/>
              <a:t>Administrator</a:t>
            </a:r>
          </a:p>
          <a:p>
            <a:pPr>
              <a:buFont typeface="Wingdings" pitchFamily="2" charset="2"/>
              <a:buChar char="Ø"/>
            </a:pPr>
            <a:r>
              <a:rPr lang="en-US" dirty="0" smtClean="0"/>
              <a:t>2.3</a:t>
            </a:r>
            <a:r>
              <a:rPr lang="en-US" b="1" dirty="0" smtClean="0"/>
              <a:t>:</a:t>
            </a:r>
            <a:r>
              <a:rPr lang="en-US" b="1" dirty="0">
                <a:effectLst>
                  <a:outerShdw blurRad="38100" dist="38100" dir="2700000" algn="tl">
                    <a:srgbClr val="000000">
                      <a:alpha val="43137"/>
                    </a:srgbClr>
                  </a:outerShdw>
                </a:effectLst>
              </a:rPr>
              <a:t> </a:t>
            </a:r>
            <a:r>
              <a:rPr lang="en-US" dirty="0"/>
              <a:t>Backup tools and data compression</a:t>
            </a:r>
            <a:r>
              <a:rPr lang="en-US" b="1" dirty="0"/>
              <a:t/>
            </a:r>
            <a:br>
              <a:rPr lang="en-US" b="1" dirty="0"/>
            </a:br>
            <a:endParaRPr lang="en-US" dirty="0" smtClean="0"/>
          </a:p>
          <a:p>
            <a:pPr>
              <a:buFont typeface="Wingdings" pitchFamily="2" charset="2"/>
              <a:buChar char="Ø"/>
            </a:pPr>
            <a:endParaRPr lang="en-US" dirty="0"/>
          </a:p>
        </p:txBody>
      </p:sp>
      <p:sp>
        <p:nvSpPr>
          <p:cNvPr id="5" name="TextBox 4"/>
          <p:cNvSpPr txBox="1"/>
          <p:nvPr/>
        </p:nvSpPr>
        <p:spPr>
          <a:xfrm>
            <a:off x="0" y="2627651"/>
            <a:ext cx="5431809" cy="477054"/>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rPr>
              <a:t>WEEK </a:t>
            </a:r>
            <a:r>
              <a:rPr lang="en-US" sz="2500" b="1" dirty="0" smtClean="0">
                <a:effectLst>
                  <a:outerShdw blurRad="38100" dist="38100" dir="2700000" algn="tl">
                    <a:srgbClr val="000000">
                      <a:alpha val="43137"/>
                    </a:srgbClr>
                  </a:outerShdw>
                </a:effectLst>
              </a:rPr>
              <a:t>2:Introducing </a:t>
            </a:r>
            <a:r>
              <a:rPr lang="en-US" sz="2500" b="1" dirty="0" smtClean="0">
                <a:effectLst>
                  <a:outerShdw blurRad="38100" dist="38100" dir="2700000" algn="tl">
                    <a:srgbClr val="000000">
                      <a:alpha val="43137"/>
                    </a:srgbClr>
                  </a:outerShdw>
                </a:effectLst>
              </a:rPr>
              <a:t>Linux</a:t>
            </a:r>
            <a:endParaRPr lang="en-US" sz="2500" b="1" dirty="0">
              <a:effectLst>
                <a:outerShdw blurRad="38100" dist="38100" dir="2700000" algn="tl">
                  <a:srgbClr val="000000">
                    <a:alpha val="43137"/>
                  </a:srgbClr>
                </a:outerShdw>
              </a:effectLst>
            </a:endParaRPr>
          </a:p>
        </p:txBody>
      </p:sp>
      <p:sp>
        <p:nvSpPr>
          <p:cNvPr id="6" name="TextBox 5"/>
          <p:cNvSpPr txBox="1"/>
          <p:nvPr/>
        </p:nvSpPr>
        <p:spPr>
          <a:xfrm>
            <a:off x="0" y="3135505"/>
            <a:ext cx="6685280" cy="1785104"/>
          </a:xfrm>
          <a:prstGeom prst="rect">
            <a:avLst/>
          </a:prstGeom>
          <a:noFill/>
        </p:spPr>
        <p:txBody>
          <a:bodyPr wrap="square" rtlCol="0">
            <a:spAutoFit/>
          </a:bodyPr>
          <a:lstStyle/>
          <a:p>
            <a:pPr>
              <a:buFont typeface="Wingdings" pitchFamily="2" charset="2"/>
              <a:buChar char="Ø"/>
            </a:pPr>
            <a:r>
              <a:rPr lang="en-US" sz="2200" dirty="0" smtClean="0"/>
              <a:t>Unit2.1:</a:t>
            </a:r>
            <a:r>
              <a:rPr lang="en-US" sz="2200" b="1" dirty="0" smtClean="0"/>
              <a:t> </a:t>
            </a:r>
            <a:r>
              <a:rPr lang="en-US" sz="2200" dirty="0" smtClean="0"/>
              <a:t>The Roles and Functions of Linux</a:t>
            </a:r>
          </a:p>
          <a:p>
            <a:pPr>
              <a:buFont typeface="Wingdings" pitchFamily="2" charset="2"/>
              <a:buChar char="Ø"/>
            </a:pPr>
            <a:r>
              <a:rPr lang="en-US" sz="2200" dirty="0" smtClean="0"/>
              <a:t>Unit2.2: Historical Developments of Linux</a:t>
            </a:r>
          </a:p>
          <a:p>
            <a:pPr>
              <a:buFont typeface="Wingdings" pitchFamily="2" charset="2"/>
              <a:buChar char="Ø"/>
            </a:pPr>
            <a:r>
              <a:rPr lang="en-US" sz="2200" dirty="0" smtClean="0"/>
              <a:t>Unit2.3:Linux Distribution</a:t>
            </a:r>
          </a:p>
          <a:p>
            <a:pPr>
              <a:buFont typeface="Wingdings" pitchFamily="2" charset="2"/>
              <a:buChar char="Ø"/>
            </a:pPr>
            <a:r>
              <a:rPr lang="en-US" sz="2200" dirty="0" smtClean="0"/>
              <a:t>Unit2.4:Working with PC Hardware</a:t>
            </a:r>
          </a:p>
          <a:p>
            <a:pPr>
              <a:buFont typeface="Wingdings" pitchFamily="2" charset="2"/>
              <a:buChar char="Ø"/>
            </a:pPr>
            <a:r>
              <a:rPr lang="en-US" sz="2200" dirty="0" smtClean="0"/>
              <a:t>Unit2.5: </a:t>
            </a:r>
            <a:r>
              <a:rPr lang="en-US" sz="2200" dirty="0"/>
              <a:t>Using the Linux User </a:t>
            </a:r>
            <a:r>
              <a:rPr lang="en-US" sz="2200" dirty="0" smtClean="0"/>
              <a:t>Interfaces</a:t>
            </a:r>
            <a:endParaRPr lang="en-US" sz="2200" dirty="0"/>
          </a:p>
        </p:txBody>
      </p:sp>
      <p:sp>
        <p:nvSpPr>
          <p:cNvPr id="7" name="TextBox 6"/>
          <p:cNvSpPr txBox="1"/>
          <p:nvPr/>
        </p:nvSpPr>
        <p:spPr>
          <a:xfrm>
            <a:off x="6339840" y="4408653"/>
            <a:ext cx="5431809" cy="523220"/>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rPr>
              <a:t>WEEK 3</a:t>
            </a:r>
            <a:r>
              <a:rPr lang="en-US" sz="2500" b="1" dirty="0" smtClean="0">
                <a:effectLst>
                  <a:outerShdw blurRad="38100" dist="38100" dir="2700000" algn="tl">
                    <a:srgbClr val="000000">
                      <a:alpha val="43137"/>
                    </a:srgbClr>
                  </a:outerShdw>
                </a:effectLst>
              </a:rPr>
              <a:t>:</a:t>
            </a:r>
            <a:r>
              <a:rPr lang="en-GB" sz="2800" b="1" dirty="0" smtClean="0">
                <a:effectLst>
                  <a:outerShdw blurRad="38100" dist="38100" dir="2700000" algn="tl">
                    <a:srgbClr val="000000">
                      <a:alpha val="43137"/>
                    </a:srgbClr>
                  </a:outerShdw>
                </a:effectLst>
              </a:rPr>
              <a:t> </a:t>
            </a:r>
            <a:r>
              <a:rPr lang="en-GB" sz="2500" b="1" dirty="0" smtClean="0">
                <a:effectLst>
                  <a:outerShdw blurRad="38100" dist="38100" dir="2700000" algn="tl">
                    <a:srgbClr val="000000">
                      <a:alpha val="43137"/>
                    </a:srgbClr>
                  </a:outerShdw>
                </a:effectLst>
              </a:rPr>
              <a:t>Installing Linux: How To</a:t>
            </a:r>
            <a:endParaRPr lang="en-US" sz="2500" b="1" dirty="0">
              <a:effectLst>
                <a:outerShdw blurRad="38100" dist="38100" dir="2700000" algn="tl">
                  <a:srgbClr val="000000">
                    <a:alpha val="43137"/>
                  </a:srgbClr>
                </a:outerShdw>
              </a:effectLst>
            </a:endParaRPr>
          </a:p>
        </p:txBody>
      </p:sp>
      <p:sp>
        <p:nvSpPr>
          <p:cNvPr id="8" name="TextBox 7"/>
          <p:cNvSpPr txBox="1"/>
          <p:nvPr/>
        </p:nvSpPr>
        <p:spPr>
          <a:xfrm>
            <a:off x="6339840" y="4951409"/>
            <a:ext cx="5800299" cy="1477328"/>
          </a:xfrm>
          <a:prstGeom prst="rect">
            <a:avLst/>
          </a:prstGeom>
          <a:noFill/>
        </p:spPr>
        <p:txBody>
          <a:bodyPr wrap="square" rtlCol="0">
            <a:spAutoFit/>
          </a:bodyPr>
          <a:lstStyle/>
          <a:p>
            <a:pPr>
              <a:buFont typeface="Wingdings" pitchFamily="2" charset="2"/>
              <a:buChar char="Ø"/>
            </a:pPr>
            <a:r>
              <a:rPr lang="en-US" dirty="0" smtClean="0"/>
              <a:t>Unit3.1:Plan a Linux Installation</a:t>
            </a:r>
          </a:p>
          <a:p>
            <a:pPr>
              <a:buFont typeface="Wingdings" pitchFamily="2" charset="2"/>
              <a:buChar char="Ø"/>
            </a:pPr>
            <a:r>
              <a:rPr lang="en-US" dirty="0" smtClean="0"/>
              <a:t>Unit3.2:Conducting Needs Assessment</a:t>
            </a:r>
          </a:p>
          <a:p>
            <a:pPr>
              <a:buFont typeface="Wingdings" pitchFamily="2" charset="2"/>
              <a:buChar char="Ø"/>
            </a:pPr>
            <a:r>
              <a:rPr lang="en-US" dirty="0"/>
              <a:t>Unit3.3:Planning File Systems and </a:t>
            </a:r>
            <a:r>
              <a:rPr lang="en-US" dirty="0" smtClean="0"/>
              <a:t>Partitions</a:t>
            </a:r>
          </a:p>
          <a:p>
            <a:pPr>
              <a:buFont typeface="Wingdings" pitchFamily="2" charset="2"/>
              <a:buChar char="Ø"/>
            </a:pPr>
            <a:r>
              <a:rPr lang="en-US" dirty="0" smtClean="0"/>
              <a:t>Unit3.4:</a:t>
            </a:r>
            <a:r>
              <a:rPr lang="en-US" dirty="0"/>
              <a:t>Linux Shells</a:t>
            </a:r>
          </a:p>
          <a:p>
            <a:pPr>
              <a:buFont typeface="Wingdings" pitchFamily="2" charset="2"/>
              <a:buChar char="Ø"/>
            </a:pPr>
            <a:r>
              <a:rPr lang="en-US" dirty="0" smtClean="0"/>
              <a:t>Unit3.5:</a:t>
            </a:r>
            <a:r>
              <a:rPr lang="en-US" dirty="0"/>
              <a:t>Getting </a:t>
            </a:r>
            <a:r>
              <a:rPr lang="en-US" dirty="0" smtClean="0"/>
              <a:t>Help</a:t>
            </a:r>
            <a:endParaRPr lang="en-US" dirty="0"/>
          </a:p>
        </p:txBody>
      </p:sp>
      <p:sp>
        <p:nvSpPr>
          <p:cNvPr id="13" name="AutoShape 7"/>
          <p:cNvSpPr>
            <a:spLocks noChangeArrowheads="1"/>
          </p:cNvSpPr>
          <p:nvPr/>
        </p:nvSpPr>
        <p:spPr bwMode="auto">
          <a:xfrm flipV="1">
            <a:off x="0" y="51290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Test Exercises</a:t>
            </a:r>
          </a:p>
        </p:txBody>
      </p:sp>
      <p:sp>
        <p:nvSpPr>
          <p:cNvPr id="3" name="Content Placeholder 2"/>
          <p:cNvSpPr>
            <a:spLocks noGrp="1"/>
          </p:cNvSpPr>
          <p:nvPr>
            <p:ph idx="1"/>
          </p:nvPr>
        </p:nvSpPr>
        <p:spPr/>
        <p:txBody>
          <a:bodyPr/>
          <a:lstStyle/>
          <a:p>
            <a:pPr marL="0" indent="0">
              <a:buNone/>
            </a:pPr>
            <a:r>
              <a:rPr lang="en-US" dirty="0" smtClean="0"/>
              <a:t>5.   </a:t>
            </a:r>
            <a:r>
              <a:rPr lang="en-US" dirty="0"/>
              <a:t>What was the name of the UNIX clone written by Andrew </a:t>
            </a:r>
            <a:r>
              <a:rPr lang="en-US" dirty="0" err="1"/>
              <a:t>Tanenbaum</a:t>
            </a:r>
            <a:r>
              <a:rPr lang="en-US" dirty="0"/>
              <a:t>?</a:t>
            </a:r>
          </a:p>
          <a:p>
            <a:pPr marL="0" indent="0">
              <a:buNone/>
            </a:pPr>
            <a:r>
              <a:rPr lang="en-US" dirty="0"/>
              <a:t>	A.  CPM</a:t>
            </a:r>
          </a:p>
          <a:p>
            <a:pPr marL="0" indent="0">
              <a:buNone/>
            </a:pPr>
            <a:r>
              <a:rPr lang="en-US" dirty="0"/>
              <a:t>	B.   </a:t>
            </a:r>
            <a:r>
              <a:rPr lang="en-US" dirty="0" smtClean="0"/>
              <a:t>DR-DOS</a:t>
            </a:r>
          </a:p>
          <a:p>
            <a:pPr marL="914400" lvl="2" indent="0">
              <a:buNone/>
            </a:pPr>
            <a:r>
              <a:rPr lang="fr-FR" dirty="0"/>
              <a:t>﻿</a:t>
            </a:r>
            <a:r>
              <a:rPr lang="fr-FR" sz="2800" dirty="0"/>
              <a:t>C.  Linux</a:t>
            </a:r>
          </a:p>
          <a:p>
            <a:pPr marL="914400" lvl="2" indent="0">
              <a:buNone/>
            </a:pPr>
            <a:r>
              <a:rPr lang="fr-FR" sz="2800" dirty="0"/>
              <a:t>D.  </a:t>
            </a:r>
            <a:r>
              <a:rPr lang="fr-FR" sz="2800" dirty="0" err="1"/>
              <a:t>Minix</a:t>
            </a:r>
            <a:endParaRPr lang="fr-FR" sz="2800" dirty="0"/>
          </a:p>
          <a:p>
            <a:pPr marL="914400" lvl="2" indent="0">
              <a:buNone/>
            </a:pPr>
            <a:r>
              <a:rPr lang="fr-FR" sz="2800" dirty="0"/>
              <a:t>E.   Solaris</a:t>
            </a:r>
          </a:p>
          <a:p>
            <a:pPr marL="914400" lvl="2" indent="0">
              <a:buNone/>
            </a:pPr>
            <a:r>
              <a:rPr lang="fr-FR" sz="2800" dirty="0"/>
              <a:t>F.   AIX</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en-US" dirty="0"/>
          </a:p>
          <a:p>
            <a:endParaRPr lang="en-US" dirty="0"/>
          </a:p>
        </p:txBody>
      </p:sp>
    </p:spTree>
    <p:extLst>
      <p:ext uri="{BB962C8B-B14F-4D97-AF65-F5344CB8AC3E}">
        <p14:creationId xmlns:p14="http://schemas.microsoft.com/office/powerpoint/2010/main" val="39951202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68539" cy="477054"/>
          </a:xfrm>
          <a:prstGeom prst="rect">
            <a:avLst/>
          </a:prstGeom>
          <a:noFill/>
        </p:spPr>
        <p:txBody>
          <a:bodyPr wrap="square" rtlCol="0">
            <a:spAutoFit/>
          </a:bodyPr>
          <a:lstStyle/>
          <a:p>
            <a:r>
              <a:rPr lang="en-US" sz="2500" dirty="0" smtClean="0"/>
              <a:t>Module 4: Using Linux Text Editors</a:t>
            </a:r>
            <a:endParaRPr lang="en-US" sz="2500" dirty="0"/>
          </a:p>
        </p:txBody>
      </p:sp>
      <p:sp>
        <p:nvSpPr>
          <p:cNvPr id="3" name="TextBox 2"/>
          <p:cNvSpPr txBox="1"/>
          <p:nvPr/>
        </p:nvSpPr>
        <p:spPr>
          <a:xfrm>
            <a:off x="696036" y="532263"/>
            <a:ext cx="6073254" cy="1477328"/>
          </a:xfrm>
          <a:prstGeom prst="rect">
            <a:avLst/>
          </a:prstGeom>
          <a:noFill/>
        </p:spPr>
        <p:txBody>
          <a:bodyPr wrap="square" rtlCol="0">
            <a:spAutoFit/>
          </a:bodyPr>
          <a:lstStyle/>
          <a:p>
            <a:pPr>
              <a:buFont typeface="Wingdings" pitchFamily="2" charset="2"/>
              <a:buChar char="Ø"/>
            </a:pPr>
            <a:r>
              <a:rPr lang="en-US" dirty="0" smtClean="0"/>
              <a:t>Unit4.1:Using Non graphical  Text Editors in Linux</a:t>
            </a:r>
          </a:p>
          <a:p>
            <a:pPr>
              <a:buFont typeface="Wingdings" pitchFamily="2" charset="2"/>
              <a:buChar char="Ø"/>
            </a:pPr>
            <a:r>
              <a:rPr lang="en-US" dirty="0" smtClean="0"/>
              <a:t>Unit4.2:Using the vi/vim Editor-Basics</a:t>
            </a:r>
          </a:p>
          <a:p>
            <a:pPr>
              <a:buFont typeface="Wingdings" pitchFamily="2" charset="2"/>
              <a:buChar char="Ø"/>
            </a:pPr>
            <a:r>
              <a:rPr lang="en-US" dirty="0" smtClean="0"/>
              <a:t>Unit4.3:Opening Files in VI</a:t>
            </a:r>
          </a:p>
          <a:p>
            <a:pPr>
              <a:buFont typeface="Wingdings" pitchFamily="2" charset="2"/>
              <a:buChar char="Ø"/>
            </a:pPr>
            <a:r>
              <a:rPr lang="en-US" dirty="0" smtClean="0"/>
              <a:t>Unit4.4:VI Modes </a:t>
            </a:r>
          </a:p>
          <a:p>
            <a:pPr>
              <a:buFont typeface="Wingdings" pitchFamily="2" charset="2"/>
              <a:buChar char="Ø"/>
            </a:pPr>
            <a:r>
              <a:rPr lang="en-US" dirty="0" smtClean="0"/>
              <a:t>Unit4.5: Using the Command &amp; Normal Mode in VI</a:t>
            </a:r>
          </a:p>
        </p:txBody>
      </p:sp>
      <p:sp>
        <p:nvSpPr>
          <p:cNvPr id="4" name="TextBox 3"/>
          <p:cNvSpPr txBox="1"/>
          <p:nvPr/>
        </p:nvSpPr>
        <p:spPr>
          <a:xfrm>
            <a:off x="0" y="2131325"/>
            <a:ext cx="8666328" cy="477054"/>
          </a:xfrm>
          <a:prstGeom prst="rect">
            <a:avLst/>
          </a:prstGeom>
          <a:noFill/>
        </p:spPr>
        <p:txBody>
          <a:bodyPr wrap="square" rtlCol="0">
            <a:spAutoFit/>
          </a:bodyPr>
          <a:lstStyle/>
          <a:p>
            <a:r>
              <a:rPr lang="en-US" sz="2500" dirty="0" smtClean="0"/>
              <a:t>Module 5: </a:t>
            </a:r>
            <a:r>
              <a:rPr lang="en-GB" sz="2500" dirty="0" smtClean="0"/>
              <a:t>Managing Linux File System</a:t>
            </a:r>
            <a:endParaRPr lang="en-US" sz="2500" dirty="0"/>
          </a:p>
        </p:txBody>
      </p:sp>
      <p:sp>
        <p:nvSpPr>
          <p:cNvPr id="5" name="TextBox 4"/>
          <p:cNvSpPr txBox="1"/>
          <p:nvPr/>
        </p:nvSpPr>
        <p:spPr>
          <a:xfrm>
            <a:off x="682388" y="2688609"/>
            <a:ext cx="6141492" cy="1477328"/>
          </a:xfrm>
          <a:prstGeom prst="rect">
            <a:avLst/>
          </a:prstGeom>
          <a:noFill/>
        </p:spPr>
        <p:txBody>
          <a:bodyPr wrap="square" rtlCol="0">
            <a:spAutoFit/>
          </a:bodyPr>
          <a:lstStyle/>
          <a:p>
            <a:pPr>
              <a:buFont typeface="Wingdings" pitchFamily="2" charset="2"/>
              <a:buChar char="Ø"/>
            </a:pPr>
            <a:r>
              <a:rPr lang="en-US" dirty="0" smtClean="0"/>
              <a:t>Unit5.1:Linux File System Description</a:t>
            </a:r>
          </a:p>
          <a:p>
            <a:pPr>
              <a:buFont typeface="Wingdings" pitchFamily="2" charset="2"/>
              <a:buChar char="Ø"/>
            </a:pPr>
            <a:r>
              <a:rPr lang="en-US" dirty="0" smtClean="0"/>
              <a:t>Unit5.2:Common File System Tasks</a:t>
            </a:r>
          </a:p>
          <a:p>
            <a:pPr>
              <a:buFont typeface="Wingdings" pitchFamily="2" charset="2"/>
              <a:buChar char="Ø"/>
            </a:pPr>
            <a:r>
              <a:rPr lang="en-US" dirty="0" smtClean="0"/>
              <a:t>Unit5.3:Viewing Text File Contents</a:t>
            </a:r>
          </a:p>
          <a:p>
            <a:pPr>
              <a:buFont typeface="Wingdings" pitchFamily="2" charset="2"/>
              <a:buChar char="Ø"/>
            </a:pPr>
            <a:r>
              <a:rPr lang="en-US" dirty="0" smtClean="0"/>
              <a:t>Unit5.4:Using Removable Media</a:t>
            </a:r>
          </a:p>
          <a:p>
            <a:pPr>
              <a:buFont typeface="Wingdings" pitchFamily="2" charset="2"/>
              <a:buChar char="Ø"/>
            </a:pPr>
            <a:r>
              <a:rPr lang="en-US" dirty="0" smtClean="0"/>
              <a:t>Unit5.5:Searching within the File System</a:t>
            </a:r>
            <a:endParaRPr lang="en-US" dirty="0"/>
          </a:p>
        </p:txBody>
      </p:sp>
      <p:sp>
        <p:nvSpPr>
          <p:cNvPr id="6" name="Rectangle 5"/>
          <p:cNvSpPr/>
          <p:nvPr/>
        </p:nvSpPr>
        <p:spPr>
          <a:xfrm>
            <a:off x="0" y="4199677"/>
            <a:ext cx="7055778" cy="477054"/>
          </a:xfrm>
          <a:prstGeom prst="rect">
            <a:avLst/>
          </a:prstGeom>
        </p:spPr>
        <p:txBody>
          <a:bodyPr wrap="none">
            <a:spAutoFit/>
          </a:bodyPr>
          <a:lstStyle/>
          <a:p>
            <a:r>
              <a:rPr lang="en-US" sz="2500" dirty="0" smtClean="0"/>
              <a:t>Module 6: Working with Linux Users and Groups</a:t>
            </a:r>
            <a:endParaRPr lang="en-US" sz="2500" dirty="0"/>
          </a:p>
        </p:txBody>
      </p:sp>
      <p:sp>
        <p:nvSpPr>
          <p:cNvPr id="7" name="TextBox 6"/>
          <p:cNvSpPr txBox="1"/>
          <p:nvPr/>
        </p:nvSpPr>
        <p:spPr>
          <a:xfrm>
            <a:off x="614152" y="4708478"/>
            <a:ext cx="6032311" cy="2031325"/>
          </a:xfrm>
          <a:prstGeom prst="rect">
            <a:avLst/>
          </a:prstGeom>
          <a:noFill/>
        </p:spPr>
        <p:txBody>
          <a:bodyPr wrap="square" rtlCol="0">
            <a:spAutoFit/>
          </a:bodyPr>
          <a:lstStyle/>
          <a:p>
            <a:pPr>
              <a:buFont typeface="Wingdings" pitchFamily="2" charset="2"/>
              <a:buChar char="Ø"/>
            </a:pPr>
            <a:r>
              <a:rPr lang="en-US" dirty="0" smtClean="0"/>
              <a:t>Unit6.1:Users and Groups Management</a:t>
            </a:r>
          </a:p>
          <a:p>
            <a:pPr>
              <a:buFont typeface="Wingdings" pitchFamily="2" charset="2"/>
              <a:buChar char="Ø"/>
            </a:pPr>
            <a:r>
              <a:rPr lang="en-US" dirty="0" smtClean="0"/>
              <a:t>Unit6.2: Creating and Managing User Accounts from the 	  Command line</a:t>
            </a:r>
          </a:p>
          <a:p>
            <a:pPr>
              <a:buFont typeface="Wingdings" pitchFamily="2" charset="2"/>
              <a:buChar char="Ø"/>
            </a:pPr>
            <a:r>
              <a:rPr lang="en-US" dirty="0"/>
              <a:t>Unit6.3</a:t>
            </a:r>
            <a:r>
              <a:rPr lang="en-US" dirty="0" smtClean="0"/>
              <a:t>: Creating and Managing groups from the 	 	  Command line</a:t>
            </a:r>
          </a:p>
          <a:p>
            <a:pPr>
              <a:buFont typeface="Wingdings" pitchFamily="2" charset="2"/>
              <a:buChar char="Ø"/>
            </a:pPr>
            <a:r>
              <a:rPr lang="en-US" dirty="0"/>
              <a:t>Unit6.4:Manage Ownerships, permissions and Quotas</a:t>
            </a:r>
            <a:endParaRPr lang="en-US" dirty="0" smtClean="0"/>
          </a:p>
          <a:p>
            <a:pPr>
              <a:buFont typeface="Wingdings" pitchFamily="2" charset="2"/>
              <a:buChar char="Ø"/>
            </a:pPr>
            <a:r>
              <a:rPr lang="en-US" dirty="0" smtClean="0"/>
              <a:t>Unit6.5:Installing and Managing Software on Linux</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8313"/>
            <a:ext cx="10972800" cy="809883"/>
          </a:xfrm>
        </p:spPr>
        <p:txBody>
          <a:bodyPr/>
          <a:lstStyle/>
          <a:p>
            <a:r>
              <a:rPr lang="en-US" sz="3000" b="1" dirty="0" smtClean="0"/>
              <a:t>Module-1:Fundamental of Linux System Administration</a:t>
            </a:r>
            <a:endParaRPr lang="en-US" sz="3000" b="1" dirty="0"/>
          </a:p>
        </p:txBody>
      </p:sp>
      <p:sp>
        <p:nvSpPr>
          <p:cNvPr id="3" name="TextBox 2"/>
          <p:cNvSpPr txBox="1"/>
          <p:nvPr/>
        </p:nvSpPr>
        <p:spPr>
          <a:xfrm>
            <a:off x="318977" y="808075"/>
            <a:ext cx="11355572" cy="2693045"/>
          </a:xfrm>
          <a:prstGeom prst="rect">
            <a:avLst/>
          </a:prstGeom>
          <a:noFill/>
        </p:spPr>
        <p:txBody>
          <a:bodyPr wrap="square" rtlCol="0">
            <a:spAutoFit/>
          </a:bodyPr>
          <a:lstStyle/>
          <a:p>
            <a:r>
              <a:rPr lang="en-US" sz="2500" dirty="0" smtClean="0"/>
              <a:t>Specific Objectives</a:t>
            </a:r>
            <a:r>
              <a:rPr lang="en-US" dirty="0" smtClean="0"/>
              <a:t>: </a:t>
            </a:r>
            <a:r>
              <a:rPr lang="en-US" sz="2500" dirty="0" smtClean="0"/>
              <a:t>You should be able to </a:t>
            </a:r>
          </a:p>
          <a:p>
            <a:pPr lvl="4">
              <a:buFont typeface="Wingdings" pitchFamily="2" charset="2"/>
              <a:buChar char="§"/>
            </a:pPr>
            <a:r>
              <a:rPr lang="en-US" sz="2400" dirty="0" smtClean="0">
                <a:latin typeface="+mj-lt"/>
              </a:rPr>
              <a:t>Understand basic concept and role of Operating System</a:t>
            </a:r>
          </a:p>
          <a:p>
            <a:pPr lvl="4">
              <a:buFont typeface="Wingdings" pitchFamily="2" charset="2"/>
              <a:buChar char="§"/>
            </a:pPr>
            <a:r>
              <a:rPr lang="en-GB" sz="2400" dirty="0" smtClean="0">
                <a:solidFill>
                  <a:srgbClr val="000000"/>
                </a:solidFill>
                <a:latin typeface="+mj-lt"/>
              </a:rPr>
              <a:t>Describe the similarities and differences between Linux/UNIX     </a:t>
            </a:r>
          </a:p>
          <a:p>
            <a:pPr lvl="4"/>
            <a:r>
              <a:rPr lang="en-GB" sz="2400" dirty="0" smtClean="0">
                <a:solidFill>
                  <a:srgbClr val="000000"/>
                </a:solidFill>
                <a:latin typeface="+mj-lt"/>
              </a:rPr>
              <a:t> Systems and other OS's</a:t>
            </a:r>
          </a:p>
          <a:p>
            <a:pPr lvl="4">
              <a:buFont typeface="Wingdings" pitchFamily="2" charset="2"/>
              <a:buChar char="§"/>
            </a:pPr>
            <a:r>
              <a:rPr lang="en-US" sz="2400" dirty="0" smtClean="0">
                <a:latin typeface="+mj-lt"/>
              </a:rPr>
              <a:t> Know fundamentals of Linux system administration</a:t>
            </a:r>
          </a:p>
          <a:p>
            <a:pPr lvl="4">
              <a:buFont typeface="Wingdings" pitchFamily="2" charset="2"/>
              <a:buChar char="§"/>
            </a:pPr>
            <a:r>
              <a:rPr lang="en-US" sz="2400" dirty="0" smtClean="0">
                <a:latin typeface="+mj-lt"/>
              </a:rPr>
              <a:t>Identify the roles of a system administrator, </a:t>
            </a:r>
          </a:p>
          <a:p>
            <a:pPr lvl="4">
              <a:buFont typeface="Wingdings" pitchFamily="2" charset="2"/>
              <a:buChar char="§"/>
            </a:pPr>
            <a:r>
              <a:rPr lang="en-US" sz="2400" dirty="0" smtClean="0">
                <a:latin typeface="+mj-lt"/>
              </a:rPr>
              <a:t>Identify skills required to make a good system administrator.</a:t>
            </a:r>
            <a:endParaRPr lang="en-US" dirty="0"/>
          </a:p>
        </p:txBody>
      </p:sp>
      <p:sp>
        <p:nvSpPr>
          <p:cNvPr id="4" name="TextBox 3"/>
          <p:cNvSpPr txBox="1"/>
          <p:nvPr/>
        </p:nvSpPr>
        <p:spPr>
          <a:xfrm>
            <a:off x="365936" y="3560725"/>
            <a:ext cx="10005238" cy="553998"/>
          </a:xfrm>
          <a:prstGeom prst="rect">
            <a:avLst/>
          </a:prstGeom>
          <a:noFill/>
        </p:spPr>
        <p:txBody>
          <a:bodyPr wrap="square" rtlCol="0">
            <a:spAutoFit/>
          </a:bodyPr>
          <a:lstStyle/>
          <a:p>
            <a:r>
              <a:rPr lang="en-US" sz="3000" dirty="0" smtClean="0"/>
              <a:t>1.1:Brief </a:t>
            </a:r>
            <a:r>
              <a:rPr lang="en-US" sz="3000" dirty="0" smtClean="0"/>
              <a:t>Review of Operating System</a:t>
            </a:r>
            <a:endParaRPr lang="en-US" sz="3000" dirty="0"/>
          </a:p>
        </p:txBody>
      </p:sp>
      <p:sp>
        <p:nvSpPr>
          <p:cNvPr id="5" name="TextBox 4"/>
          <p:cNvSpPr txBox="1"/>
          <p:nvPr/>
        </p:nvSpPr>
        <p:spPr>
          <a:xfrm>
            <a:off x="342900" y="4295553"/>
            <a:ext cx="11025685" cy="1631216"/>
          </a:xfrm>
          <a:prstGeom prst="rect">
            <a:avLst/>
          </a:prstGeom>
          <a:noFill/>
        </p:spPr>
        <p:txBody>
          <a:bodyPr wrap="square" rtlCol="0">
            <a:spAutoFit/>
          </a:bodyPr>
          <a:lstStyle/>
          <a:p>
            <a:pPr>
              <a:buFont typeface="Wingdings" pitchFamily="2" charset="2"/>
              <a:buChar char="q"/>
            </a:pPr>
            <a:r>
              <a:rPr lang="en-US" sz="2500" b="1" dirty="0" smtClean="0"/>
              <a:t>What is an Operating System?</a:t>
            </a:r>
          </a:p>
          <a:p>
            <a:r>
              <a:rPr lang="en-US" sz="2500" dirty="0" smtClean="0"/>
              <a:t>      An operating system is the software that manages the      </a:t>
            </a:r>
          </a:p>
          <a:p>
            <a:r>
              <a:rPr lang="en-US" sz="2500" dirty="0" smtClean="0"/>
              <a:t>     computer’s hardware and provides a convenient and safe environment for </a:t>
            </a:r>
          </a:p>
          <a:p>
            <a:r>
              <a:rPr lang="en-US" sz="2500" dirty="0" smtClean="0"/>
              <a:t>     running programs</a:t>
            </a:r>
          </a:p>
        </p:txBody>
      </p:sp>
      <p:sp>
        <p:nvSpPr>
          <p:cNvPr id="6"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604" y="1892644"/>
            <a:ext cx="10877266" cy="4601260"/>
          </a:xfrm>
          <a:prstGeom prst="rect">
            <a:avLst/>
          </a:prstGeom>
        </p:spPr>
        <p:txBody>
          <a:bodyPr wrap="square">
            <a:spAutoFit/>
          </a:bodyPr>
          <a:lstStyle/>
          <a:p>
            <a:pPr lvl="1">
              <a:buFont typeface="Wingdings" pitchFamily="2" charset="2"/>
              <a:buChar char="§"/>
            </a:pPr>
            <a:r>
              <a:rPr lang="en-US" sz="2500" b="1" dirty="0" smtClean="0"/>
              <a:t>Multi-User and examples</a:t>
            </a:r>
          </a:p>
          <a:p>
            <a:r>
              <a:rPr lang="en-US" sz="2500" dirty="0" smtClean="0"/>
              <a:t>A multiuser operating system allows may users access to run multiple programs. Examples include all the variant of UNIX </a:t>
            </a:r>
            <a:r>
              <a:rPr lang="en-US" sz="2500" dirty="0" err="1" smtClean="0"/>
              <a:t>e.g</a:t>
            </a:r>
            <a:r>
              <a:rPr lang="en-US" sz="2500" dirty="0" smtClean="0"/>
              <a:t> Linux, </a:t>
            </a:r>
            <a:r>
              <a:rPr lang="en-US" sz="2500" dirty="0" err="1" smtClean="0"/>
              <a:t>solaris</a:t>
            </a:r>
            <a:r>
              <a:rPr lang="en-US" sz="2500" dirty="0" smtClean="0"/>
              <a:t> etc</a:t>
            </a:r>
          </a:p>
          <a:p>
            <a:pPr>
              <a:buFont typeface="Wingdings" pitchFamily="2" charset="2"/>
              <a:buChar char="§"/>
            </a:pPr>
            <a:r>
              <a:rPr lang="en-GB" sz="2800" dirty="0" smtClean="0"/>
              <a:t>Typical tasks of a multiuser/multitasking OS</a:t>
            </a:r>
          </a:p>
          <a:p>
            <a:pPr lvl="4"/>
            <a:r>
              <a:rPr lang="en-GB" sz="2800" dirty="0" smtClean="0"/>
              <a:t>-User management</a:t>
            </a:r>
          </a:p>
          <a:p>
            <a:r>
              <a:rPr lang="en-GB" sz="2800" dirty="0" smtClean="0"/>
              <a:t>		- Process/Processor-management</a:t>
            </a:r>
          </a:p>
          <a:p>
            <a:r>
              <a:rPr lang="en-GB" sz="2800" dirty="0" smtClean="0"/>
              <a:t>		- Memory management</a:t>
            </a:r>
          </a:p>
          <a:p>
            <a:r>
              <a:rPr lang="en-GB" sz="2800" dirty="0" smtClean="0"/>
              <a:t>		- File management</a:t>
            </a:r>
          </a:p>
          <a:p>
            <a:r>
              <a:rPr lang="en-GB" sz="2800" dirty="0" smtClean="0"/>
              <a:t>		- Device management</a:t>
            </a:r>
          </a:p>
          <a:p>
            <a:endParaRPr lang="en-US" sz="2500" dirty="0" smtClean="0"/>
          </a:p>
          <a:p>
            <a:endParaRPr lang="en-US" sz="2500" dirty="0"/>
          </a:p>
        </p:txBody>
      </p:sp>
      <p:sp>
        <p:nvSpPr>
          <p:cNvPr id="4" name="Rectangle 3"/>
          <p:cNvSpPr/>
          <p:nvPr/>
        </p:nvSpPr>
        <p:spPr>
          <a:xfrm>
            <a:off x="204716" y="268561"/>
            <a:ext cx="11450473" cy="1631216"/>
          </a:xfrm>
          <a:prstGeom prst="rect">
            <a:avLst/>
          </a:prstGeom>
        </p:spPr>
        <p:txBody>
          <a:bodyPr wrap="square">
            <a:spAutoFit/>
          </a:bodyPr>
          <a:lstStyle/>
          <a:p>
            <a:pPr>
              <a:buFont typeface="Wingdings" pitchFamily="2" charset="2"/>
              <a:buChar char="q"/>
            </a:pPr>
            <a:r>
              <a:rPr lang="en-US" sz="2500" dirty="0" smtClean="0"/>
              <a:t>Types of Operating System</a:t>
            </a:r>
          </a:p>
          <a:p>
            <a:pPr lvl="1">
              <a:buFont typeface="Wingdings" pitchFamily="2" charset="2"/>
              <a:buChar char="§"/>
            </a:pPr>
            <a:r>
              <a:rPr lang="en-US" sz="2500" b="1" dirty="0" smtClean="0"/>
              <a:t>Single user and examples</a:t>
            </a:r>
          </a:p>
          <a:p>
            <a:r>
              <a:rPr lang="en-US" sz="2500" dirty="0" smtClean="0"/>
              <a:t>A single user operating system allows only one user access to run programs. An example is Windows </a:t>
            </a:r>
            <a:r>
              <a:rPr lang="en-US" sz="2500" dirty="0" err="1" smtClean="0"/>
              <a:t>e.g</a:t>
            </a:r>
            <a:r>
              <a:rPr lang="en-US" sz="2500" dirty="0" smtClean="0"/>
              <a:t> Windows XP etc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716" y="450376"/>
            <a:ext cx="11542784" cy="2031325"/>
          </a:xfrm>
          <a:prstGeom prst="rect">
            <a:avLst/>
          </a:prstGeom>
          <a:noFill/>
        </p:spPr>
        <p:txBody>
          <a:bodyPr wrap="square" rtlCol="0">
            <a:spAutoFit/>
          </a:bodyPr>
          <a:lstStyle/>
          <a:p>
            <a:pPr>
              <a:buFont typeface="Wingdings" pitchFamily="2" charset="2"/>
              <a:buChar char="§"/>
            </a:pPr>
            <a:r>
              <a:rPr lang="en-GB" sz="2400" dirty="0" smtClean="0">
                <a:solidFill>
                  <a:srgbClr val="000000"/>
                </a:solidFill>
              </a:rPr>
              <a:t>Similarities and differences between Linux/UNIX Systems and other OS's</a:t>
            </a:r>
          </a:p>
          <a:p>
            <a:r>
              <a:rPr lang="en-US" dirty="0" smtClean="0"/>
              <a:t>The differences between Linux and other operating Systems may be described in the following ways</a:t>
            </a:r>
            <a:r>
              <a:rPr lang="en-US" sz="2400" dirty="0" smtClean="0"/>
              <a:t>:</a:t>
            </a:r>
          </a:p>
          <a:p>
            <a:pPr lvl="1">
              <a:buSzPct val="45000"/>
              <a:buFont typeface="Wingdings" pitchFamily="2" charset="2"/>
              <a:buChar char="Ø"/>
            </a:pPr>
            <a:r>
              <a:rPr lang="en-US" sz="2400" dirty="0" smtClean="0">
                <a:solidFill>
                  <a:srgbClr val="000000"/>
                </a:solidFill>
              </a:rPr>
              <a:t> </a:t>
            </a:r>
            <a:r>
              <a:rPr lang="en-GB" sz="2400" b="1" dirty="0" smtClean="0"/>
              <a:t>Linux vs. MS-DOS:</a:t>
            </a:r>
            <a:endParaRPr lang="en-GB" sz="2400" dirty="0" smtClean="0"/>
          </a:p>
          <a:p>
            <a:pPr>
              <a:buSzPct val="45000"/>
              <a:buFont typeface="Arial" pitchFamily="34" charset="0"/>
              <a:buChar char="•"/>
            </a:pPr>
            <a:r>
              <a:rPr lang="en-US" dirty="0" smtClean="0"/>
              <a:t>MS-DOS does not fully utilize the functionality of 80386 and 80486 processors. On</a:t>
            </a:r>
          </a:p>
          <a:p>
            <a:pPr>
              <a:buSzPct val="45000"/>
            </a:pPr>
            <a:r>
              <a:rPr lang="en-US" dirty="0" smtClean="0"/>
              <a:t>the other hand, Linux runs completely in the processor’s protected mode, and utilizes all of</a:t>
            </a:r>
          </a:p>
          <a:p>
            <a:pPr>
              <a:buSzPct val="45000"/>
            </a:pPr>
            <a:r>
              <a:rPr lang="en-US" dirty="0" smtClean="0"/>
              <a:t>its features.</a:t>
            </a:r>
            <a:endParaRPr lang="en-US" dirty="0"/>
          </a:p>
        </p:txBody>
      </p:sp>
      <p:sp>
        <p:nvSpPr>
          <p:cNvPr id="4" name="TextBox 3"/>
          <p:cNvSpPr txBox="1"/>
          <p:nvPr/>
        </p:nvSpPr>
        <p:spPr>
          <a:xfrm>
            <a:off x="247072" y="2542639"/>
            <a:ext cx="9131300" cy="1200329"/>
          </a:xfrm>
          <a:prstGeom prst="rect">
            <a:avLst/>
          </a:prstGeom>
          <a:noFill/>
        </p:spPr>
        <p:txBody>
          <a:bodyPr wrap="square" rtlCol="0">
            <a:spAutoFit/>
          </a:bodyPr>
          <a:lstStyle/>
          <a:p>
            <a:pPr>
              <a:buSzPct val="45000"/>
              <a:buFont typeface="Courier New" pitchFamily="49" charset="0"/>
              <a:buChar char="o"/>
            </a:pPr>
            <a:r>
              <a:rPr lang="en-US" dirty="0" smtClean="0"/>
              <a:t>MS-DOS is inexpensive compared to other commercial operating systems and has a strong foothold in the personal computer world.</a:t>
            </a:r>
          </a:p>
          <a:p>
            <a:pPr>
              <a:buSzPct val="45000"/>
              <a:buFont typeface="Courier New" pitchFamily="49" charset="0"/>
              <a:buChar char="o"/>
            </a:pPr>
            <a:r>
              <a:rPr lang="en-US" dirty="0" smtClean="0"/>
              <a:t>Linux, however, is free,</a:t>
            </a:r>
          </a:p>
          <a:p>
            <a:pPr>
              <a:buFont typeface="Wingdings" pitchFamily="2" charset="2"/>
              <a:buChar char="Ø"/>
            </a:pPr>
            <a:endParaRPr lang="en-US" dirty="0"/>
          </a:p>
        </p:txBody>
      </p:sp>
      <p:sp>
        <p:nvSpPr>
          <p:cNvPr id="5" name="TextBox 4"/>
          <p:cNvSpPr txBox="1"/>
          <p:nvPr/>
        </p:nvSpPr>
        <p:spPr>
          <a:xfrm>
            <a:off x="391886" y="3621974"/>
            <a:ext cx="9987148" cy="1384995"/>
          </a:xfrm>
          <a:prstGeom prst="rect">
            <a:avLst/>
          </a:prstGeom>
          <a:noFill/>
        </p:spPr>
        <p:txBody>
          <a:bodyPr wrap="square" rtlCol="0">
            <a:spAutoFit/>
          </a:bodyPr>
          <a:lstStyle/>
          <a:p>
            <a:pPr>
              <a:buFont typeface="Wingdings" pitchFamily="2" charset="2"/>
              <a:buChar char="Ø"/>
            </a:pPr>
            <a:r>
              <a:rPr lang="en-US" sz="2400" b="1" dirty="0" smtClean="0"/>
              <a:t>Linux vs. The Other OSs</a:t>
            </a:r>
          </a:p>
          <a:p>
            <a:r>
              <a:rPr lang="en-US" sz="2400" dirty="0" smtClean="0"/>
              <a:t> </a:t>
            </a:r>
            <a:r>
              <a:rPr lang="en-US" dirty="0" smtClean="0"/>
              <a:t>Both OS/2 and Windows NT are full featured multitasking operating systems, like Linux. OS/2, Windows NT, and Linux support roughly the same user interface, networking, and security features.</a:t>
            </a:r>
          </a:p>
          <a:p>
            <a:endParaRPr 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1.1.1</a:t>
            </a:r>
            <a:r>
              <a:rPr lang="en-US" sz="3000" b="1" dirty="0" smtClean="0"/>
              <a:t>: </a:t>
            </a:r>
            <a:r>
              <a:rPr lang="en-US" sz="3000" b="1" dirty="0" smtClean="0"/>
              <a:t>Why </a:t>
            </a:r>
            <a:r>
              <a:rPr lang="en-US" sz="3000" b="1" dirty="0" smtClean="0"/>
              <a:t>Linux</a:t>
            </a:r>
            <a:r>
              <a:rPr lang="en-US" sz="3000" b="1" dirty="0" smtClean="0"/>
              <a:t> </a:t>
            </a:r>
            <a:r>
              <a:rPr lang="en-US" sz="3000" b="1" dirty="0" smtClean="0"/>
              <a:t>for System Administration?</a:t>
            </a:r>
            <a:r>
              <a:rPr lang="en-US" sz="3000" dirty="0" smtClean="0"/>
              <a:t/>
            </a:r>
            <a:br>
              <a:rPr lang="en-US" sz="3000" dirty="0" smtClean="0"/>
            </a:br>
            <a:endParaRPr lang="en-US" sz="3000" dirty="0"/>
          </a:p>
        </p:txBody>
      </p:sp>
      <p:sp>
        <p:nvSpPr>
          <p:cNvPr id="3" name="TextBox 2"/>
          <p:cNvSpPr txBox="1"/>
          <p:nvPr/>
        </p:nvSpPr>
        <p:spPr>
          <a:xfrm>
            <a:off x="442452" y="1178642"/>
            <a:ext cx="10766322" cy="769441"/>
          </a:xfrm>
          <a:prstGeom prst="rect">
            <a:avLst/>
          </a:prstGeom>
          <a:noFill/>
        </p:spPr>
        <p:txBody>
          <a:bodyPr wrap="square" rtlCol="0">
            <a:spAutoFit/>
          </a:bodyPr>
          <a:lstStyle/>
          <a:p>
            <a:r>
              <a:rPr lang="en-US" sz="2200" dirty="0" smtClean="0"/>
              <a:t>Linux</a:t>
            </a:r>
            <a:r>
              <a:rPr lang="en-US" sz="2200" dirty="0" smtClean="0"/>
              <a:t>  </a:t>
            </a:r>
            <a:r>
              <a:rPr lang="en-US" sz="2200" dirty="0" smtClean="0"/>
              <a:t>considers some other few things and has features unique to itself. The following  present major features of </a:t>
            </a:r>
            <a:r>
              <a:rPr lang="en-US" sz="2200" dirty="0" smtClean="0"/>
              <a:t>Linux </a:t>
            </a:r>
            <a:r>
              <a:rPr lang="en-US" sz="2200" dirty="0" smtClean="0"/>
              <a:t>as </a:t>
            </a:r>
            <a:r>
              <a:rPr lang="en-US" sz="2200" dirty="0" smtClean="0"/>
              <a:t>an operating system</a:t>
            </a:r>
            <a:endParaRPr lang="en-US" sz="2200" dirty="0"/>
          </a:p>
        </p:txBody>
      </p:sp>
      <p:sp>
        <p:nvSpPr>
          <p:cNvPr id="4" name="TextBox 3"/>
          <p:cNvSpPr txBox="1"/>
          <p:nvPr/>
        </p:nvSpPr>
        <p:spPr>
          <a:xfrm>
            <a:off x="359533" y="1935957"/>
            <a:ext cx="5466080" cy="4832092"/>
          </a:xfrm>
          <a:prstGeom prst="rect">
            <a:avLst/>
          </a:prstGeom>
          <a:noFill/>
        </p:spPr>
        <p:txBody>
          <a:bodyPr wrap="square" rtlCol="0">
            <a:spAutoFit/>
          </a:bodyPr>
          <a:lstStyle/>
          <a:p>
            <a:pPr marL="800100" lvl="1" indent="-342900">
              <a:buSzPct val="45000"/>
              <a:buFont typeface="Wingdings" panose="05000000000000000000" pitchFamily="2" charset="2"/>
              <a:buChar char="Ø"/>
            </a:pPr>
            <a:r>
              <a:rPr lang="en-US" sz="2200" dirty="0" smtClean="0"/>
              <a:t>Multi-User and </a:t>
            </a:r>
            <a:r>
              <a:rPr lang="en-US" sz="2200" dirty="0" smtClean="0"/>
              <a:t>Multitasking</a:t>
            </a:r>
            <a:endParaRPr lang="en-US" sz="2200" dirty="0"/>
          </a:p>
          <a:p>
            <a:pPr marL="800100" lvl="1" indent="-342900">
              <a:buSzPct val="45000"/>
              <a:buFont typeface="Wingdings" panose="05000000000000000000" pitchFamily="2" charset="2"/>
              <a:buChar char="Ø"/>
            </a:pPr>
            <a:r>
              <a:rPr lang="en-US" sz="2200" dirty="0" smtClean="0"/>
              <a:t>Repository </a:t>
            </a:r>
            <a:r>
              <a:rPr lang="en-US" sz="2200" dirty="0" smtClean="0"/>
              <a:t>of </a:t>
            </a:r>
            <a:r>
              <a:rPr lang="en-US" sz="2200" dirty="0" smtClean="0"/>
              <a:t>applications</a:t>
            </a:r>
            <a:endParaRPr lang="en-US" sz="2200" dirty="0"/>
          </a:p>
          <a:p>
            <a:pPr marL="800100" lvl="1" indent="-342900">
              <a:buSzPct val="45000"/>
              <a:buFont typeface="Wingdings" panose="05000000000000000000" pitchFamily="2" charset="2"/>
              <a:buChar char="Ø"/>
            </a:pPr>
            <a:r>
              <a:rPr lang="en-US" sz="2200" dirty="0" smtClean="0"/>
              <a:t>Excellent </a:t>
            </a:r>
            <a:r>
              <a:rPr lang="en-US" sz="2200" dirty="0" smtClean="0"/>
              <a:t>networking </a:t>
            </a:r>
            <a:r>
              <a:rPr lang="en-US" sz="2200" dirty="0" smtClean="0"/>
              <a:t>abilities</a:t>
            </a:r>
            <a:endParaRPr lang="en-US" sz="2200" dirty="0"/>
          </a:p>
          <a:p>
            <a:pPr marL="800100" lvl="1" indent="-342900">
              <a:buSzPct val="45000"/>
              <a:buFont typeface="Wingdings" panose="05000000000000000000" pitchFamily="2" charset="2"/>
              <a:buChar char="Ø"/>
            </a:pPr>
            <a:r>
              <a:rPr lang="en-US" sz="2200" dirty="0" smtClean="0"/>
              <a:t>Very </a:t>
            </a:r>
            <a:r>
              <a:rPr lang="en-US" sz="2200" dirty="0" smtClean="0"/>
              <a:t>portable (&gt; 90 %written in </a:t>
            </a:r>
            <a:r>
              <a:rPr lang="en-US" sz="2200" dirty="0" smtClean="0"/>
              <a:t>C)</a:t>
            </a:r>
            <a:endParaRPr lang="en-US" sz="2200" dirty="0"/>
          </a:p>
          <a:p>
            <a:pPr marL="800100" lvl="1" indent="-342900">
              <a:buSzPct val="45000"/>
              <a:buFont typeface="Wingdings" panose="05000000000000000000" pitchFamily="2" charset="2"/>
              <a:buChar char="Ø"/>
            </a:pPr>
            <a:r>
              <a:rPr lang="en-US" sz="2200" dirty="0" smtClean="0"/>
              <a:t>Rich </a:t>
            </a:r>
            <a:r>
              <a:rPr lang="en-US" sz="2200" dirty="0" smtClean="0"/>
              <a:t>variety of development </a:t>
            </a:r>
            <a:r>
              <a:rPr lang="en-US" sz="2200" dirty="0" smtClean="0"/>
              <a:t>tools</a:t>
            </a:r>
            <a:endParaRPr lang="en-US" sz="2200" dirty="0"/>
          </a:p>
          <a:p>
            <a:pPr marL="800100" lvl="1" indent="-342900">
              <a:buSzPct val="45000"/>
              <a:buFont typeface="Wingdings" panose="05000000000000000000" pitchFamily="2" charset="2"/>
              <a:buChar char="Ø"/>
            </a:pPr>
            <a:r>
              <a:rPr lang="en-US" sz="2200" dirty="0" smtClean="0"/>
              <a:t>“Toolbox</a:t>
            </a:r>
            <a:r>
              <a:rPr lang="en-US" sz="2200" dirty="0" smtClean="0"/>
              <a:t>“ </a:t>
            </a:r>
            <a:r>
              <a:rPr lang="en-US" sz="2200" dirty="0" smtClean="0"/>
              <a:t>structure</a:t>
            </a:r>
            <a:endParaRPr lang="en-US" sz="2200" dirty="0"/>
          </a:p>
          <a:p>
            <a:pPr marL="800100" lvl="1" indent="-342900">
              <a:buSzPct val="45000"/>
              <a:buFont typeface="Wingdings" panose="05000000000000000000" pitchFamily="2" charset="2"/>
              <a:buChar char="Ø"/>
            </a:pPr>
            <a:r>
              <a:rPr lang="en-US" sz="2200" dirty="0" smtClean="0"/>
              <a:t>Configuration </a:t>
            </a:r>
            <a:r>
              <a:rPr lang="en-US" sz="2200" dirty="0" smtClean="0"/>
              <a:t>of services is done in </a:t>
            </a:r>
            <a:r>
              <a:rPr lang="en-US" sz="2200" dirty="0" smtClean="0"/>
              <a:t>ASCII-Files</a:t>
            </a:r>
            <a:endParaRPr lang="en-US" sz="2200" dirty="0"/>
          </a:p>
          <a:p>
            <a:pPr marL="800100" lvl="1" indent="-342900">
              <a:buSzPct val="45000"/>
              <a:buFont typeface="Wingdings" panose="05000000000000000000" pitchFamily="2" charset="2"/>
              <a:buChar char="Ø"/>
            </a:pPr>
            <a:r>
              <a:rPr lang="en-US" sz="2200" dirty="0" smtClean="0"/>
              <a:t>Pattern </a:t>
            </a:r>
            <a:r>
              <a:rPr lang="en-US" sz="2200" dirty="0" smtClean="0"/>
              <a:t>Matching: UNIX presents a very sophisticated pattern matching </a:t>
            </a:r>
            <a:r>
              <a:rPr lang="en-US" sz="2200" dirty="0" smtClean="0"/>
              <a:t>features.</a:t>
            </a:r>
            <a:endParaRPr lang="en-US" sz="2200" dirty="0"/>
          </a:p>
          <a:p>
            <a:pPr marL="800100" lvl="1" indent="-342900">
              <a:buSzPct val="45000"/>
              <a:buFont typeface="Wingdings" panose="05000000000000000000" pitchFamily="2" charset="2"/>
              <a:buChar char="Ø"/>
            </a:pPr>
            <a:r>
              <a:rPr lang="en-US" sz="2200" dirty="0" smtClean="0"/>
              <a:t>Stable </a:t>
            </a:r>
            <a:r>
              <a:rPr lang="en-US" sz="2200" dirty="0" smtClean="0"/>
              <a:t>(makes it ideal for server </a:t>
            </a:r>
            <a:r>
              <a:rPr lang="en-US" sz="2200" dirty="0" smtClean="0"/>
              <a:t>tasks)</a:t>
            </a:r>
            <a:endParaRPr lang="en-US" sz="2200" dirty="0"/>
          </a:p>
          <a:p>
            <a:pPr marL="800100" lvl="1" indent="-342900">
              <a:buSzPct val="45000"/>
              <a:buFont typeface="Wingdings" panose="05000000000000000000" pitchFamily="2" charset="2"/>
              <a:buChar char="Ø"/>
            </a:pPr>
            <a:r>
              <a:rPr lang="en-US" sz="2200" dirty="0" smtClean="0"/>
              <a:t>Programming </a:t>
            </a:r>
            <a:r>
              <a:rPr lang="en-US" sz="2200" dirty="0" smtClean="0"/>
              <a:t>Facility and Documentation.</a:t>
            </a:r>
            <a:endParaRPr lang="en-US" sz="2200" dirty="0"/>
          </a:p>
        </p:txBody>
      </p:sp>
      <p:sp>
        <p:nvSpPr>
          <p:cNvPr id="5" name="AutoShape 7"/>
          <p:cNvSpPr>
            <a:spLocks noChangeArrowheads="1"/>
          </p:cNvSpPr>
          <p:nvPr/>
        </p:nvSpPr>
        <p:spPr bwMode="auto">
          <a:xfrm flipV="1">
            <a:off x="0" y="90868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09603"/>
            <a:ext cx="12192000" cy="888997"/>
          </a:xfrm>
          <a:ln/>
        </p:spPr>
        <p:txBody>
          <a:bodyPr lIns="0" tIns="0" rIns="0" bIns="0">
            <a:normAutofit/>
          </a:bodyPr>
          <a:lstStyle/>
          <a:p>
            <a:pPr marL="1185863" defTabSz="414338" hangingPunct="0">
              <a:lnSpc>
                <a:spcPct val="95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 pos="7223125" algn="l"/>
              </a:tabLst>
            </a:pPr>
            <a:r>
              <a:rPr lang="en-US" sz="3000" b="1" dirty="0" smtClean="0"/>
              <a:t>1.2</a:t>
            </a:r>
            <a:r>
              <a:rPr lang="en-US" sz="3000" b="1" dirty="0" smtClean="0"/>
              <a:t>:The </a:t>
            </a:r>
            <a:r>
              <a:rPr lang="en-US" sz="3000" b="1" dirty="0" smtClean="0"/>
              <a:t>Basics  </a:t>
            </a:r>
            <a:r>
              <a:rPr lang="en-US" sz="3000" b="1" dirty="0" smtClean="0"/>
              <a:t>Linux  </a:t>
            </a:r>
            <a:r>
              <a:rPr lang="en-US" sz="3000" b="1" dirty="0" smtClean="0"/>
              <a:t>System Administration</a:t>
            </a:r>
            <a:endParaRPr lang="en-GB" sz="3000" b="1" dirty="0"/>
          </a:p>
        </p:txBody>
      </p:sp>
      <p:sp>
        <p:nvSpPr>
          <p:cNvPr id="3079" name="AutoShape 7"/>
          <p:cNvSpPr>
            <a:spLocks noChangeArrowheads="1"/>
          </p:cNvSpPr>
          <p:nvPr/>
        </p:nvSpPr>
        <p:spPr bwMode="auto">
          <a:xfrm>
            <a:off x="0" y="1371601"/>
            <a:ext cx="12192000" cy="45719"/>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11" name="TextBox 10"/>
          <p:cNvSpPr txBox="1"/>
          <p:nvPr/>
        </p:nvSpPr>
        <p:spPr>
          <a:xfrm>
            <a:off x="327836" y="1647455"/>
            <a:ext cx="11185451" cy="3139321"/>
          </a:xfrm>
          <a:prstGeom prst="rect">
            <a:avLst/>
          </a:prstGeom>
          <a:noFill/>
        </p:spPr>
        <p:txBody>
          <a:bodyPr wrap="square" rtlCol="0">
            <a:spAutoFit/>
          </a:bodyPr>
          <a:lstStyle/>
          <a:p>
            <a:pPr lvl="0"/>
            <a:r>
              <a:rPr lang="en-GB" sz="3000" dirty="0" smtClean="0">
                <a:effectLst>
                  <a:outerShdw blurRad="50800" dist="38100" algn="tr" rotWithShape="0">
                    <a:prstClr val="black">
                      <a:alpha val="40000"/>
                    </a:prstClr>
                  </a:outerShdw>
                </a:effectLst>
                <a:latin typeface="Arial" pitchFamily="34" charset="0"/>
                <a:cs typeface="Arial" pitchFamily="34" charset="0"/>
              </a:rPr>
              <a:t>What is System Administration? </a:t>
            </a:r>
            <a:r>
              <a:rPr lang="en-GB" sz="2000" b="1" dirty="0" smtClean="0">
                <a:solidFill>
                  <a:srgbClr val="000000"/>
                </a:solidFill>
                <a:latin typeface="Arial" pitchFamily="34" charset="0"/>
              </a:rPr>
              <a:t>Why UNIX/Linux for system Administration?</a:t>
            </a:r>
          </a:p>
          <a:p>
            <a:r>
              <a:rPr lang="en-GB" sz="2500" dirty="0" smtClean="0"/>
              <a:t>System as one of the complex professions in computing exists for the following two reasons:</a:t>
            </a:r>
          </a:p>
          <a:p>
            <a:pPr lvl="1" fontAlgn="base" hangingPunct="0">
              <a:buFont typeface="Wingdings" pitchFamily="2" charset="2"/>
              <a:buChar char="§"/>
            </a:pPr>
            <a:r>
              <a:rPr lang="en-GB" sz="2500" dirty="0" smtClean="0"/>
              <a:t>To ensure that the computing system runs correctly and as efficiently as</a:t>
            </a:r>
            <a:endParaRPr lang="en-US" sz="2500" dirty="0" smtClean="0"/>
          </a:p>
          <a:p>
            <a:pPr fontAlgn="base" hangingPunct="0"/>
            <a:r>
              <a:rPr lang="en-GB" sz="2500" dirty="0" smtClean="0"/>
              <a:t>        possible</a:t>
            </a:r>
          </a:p>
          <a:p>
            <a:pPr lvl="1" fontAlgn="base" hangingPunct="0">
              <a:buFont typeface="Wingdings" pitchFamily="2" charset="2"/>
              <a:buChar char="§"/>
            </a:pPr>
            <a:r>
              <a:rPr lang="en-GB" sz="2500" dirty="0" smtClean="0"/>
              <a:t>To ensure that all users can and do use the computing system to carry out their</a:t>
            </a:r>
            <a:r>
              <a:rPr lang="en-US" sz="2500" dirty="0" smtClean="0"/>
              <a:t> </a:t>
            </a:r>
            <a:r>
              <a:rPr lang="en-GB" sz="2500" dirty="0" smtClean="0"/>
              <a:t>required work in the easiest and most efficient manner.</a:t>
            </a:r>
            <a:endParaRPr lang="en-US" dirty="0" smtClean="0"/>
          </a:p>
          <a:p>
            <a:endParaRPr lang="en-US" dirty="0"/>
          </a:p>
        </p:txBody>
      </p:sp>
      <p:sp>
        <p:nvSpPr>
          <p:cNvPr id="12" name="TextBox 11"/>
          <p:cNvSpPr txBox="1"/>
          <p:nvPr/>
        </p:nvSpPr>
        <p:spPr>
          <a:xfrm>
            <a:off x="382773" y="5092995"/>
            <a:ext cx="11461897" cy="1908215"/>
          </a:xfrm>
          <a:prstGeom prst="rect">
            <a:avLst/>
          </a:prstGeom>
          <a:noFill/>
        </p:spPr>
        <p:txBody>
          <a:bodyPr wrap="square" rtlCol="0">
            <a:spAutoFit/>
          </a:bodyPr>
          <a:lstStyle/>
          <a:p>
            <a:r>
              <a:rPr lang="en-US" sz="2500" b="1" dirty="0" smtClean="0"/>
              <a:t>NOTE:</a:t>
            </a:r>
            <a:r>
              <a:rPr lang="en-US" sz="2500" dirty="0" smtClean="0"/>
              <a:t>A system administrator is the person responsible for maintaining a computer system at peak efficiency. </a:t>
            </a:r>
            <a:r>
              <a:rPr lang="en-GB" sz="2500" dirty="0" smtClean="0"/>
              <a:t> It may involve combining every facet of computing into one career. System administration is needed due the increasing complexity of modern computer systems ,networks and economy's increasing reliance on Computers</a:t>
            </a:r>
            <a:r>
              <a:rPr lang="en-GB" dirty="0" smtClean="0"/>
              <a:t>.</a:t>
            </a:r>
            <a:endParaRPr lang="en-US" dirty="0" smtClean="0"/>
          </a:p>
          <a:p>
            <a:endParaRPr lang="en-US" dirty="0"/>
          </a:p>
        </p:txBody>
      </p:sp>
      <p:sp>
        <p:nvSpPr>
          <p:cNvPr id="2050" name="Rectangle 2"/>
          <p:cNvSpPr>
            <a:spLocks noChangeArrowheads="1"/>
          </p:cNvSpPr>
          <p:nvPr/>
        </p:nvSpPr>
        <p:spPr bwMode="auto">
          <a:xfrm>
            <a:off x="327836" y="452403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simple terms, the system administrator is the person responsible for maintaining a computer system at peak efficiency. </a:t>
            </a:r>
            <a:r>
              <a:rPr kumimoji="0" lang="en-GB" sz="1200" b="0" i="0" u="none" strike="noStrike" cap="none" normalizeH="0" baseline="0" dirty="0" smtClean="0">
                <a:ln>
                  <a:noFill/>
                </a:ln>
                <a:solidFill>
                  <a:srgbClr val="000000"/>
                </a:solidFill>
                <a:effectLst/>
                <a:latin typeface="Calibri" pitchFamily="34" charset="0"/>
                <a:ea typeface="DejaVu Sans" charset="0"/>
                <a:cs typeface="Times New Roman" pitchFamily="18" charset="0"/>
              </a:rPr>
              <a:t> It may involve combining every facet of computing into one career.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alibri" pitchFamily="34" charset="0"/>
                <a:ea typeface="DejaVu Sans" charset="0"/>
                <a:cs typeface="Times New Roman" pitchFamily="18" charset="0"/>
              </a:rPr>
              <a:t>It has come into existence</a:t>
            </a:r>
            <a:r>
              <a:rPr kumimoji="0" lang="en-GB"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GB" sz="1200" b="0" i="0" u="none" strike="noStrike" cap="none" normalizeH="0" baseline="0" dirty="0" smtClean="0">
                <a:ln>
                  <a:noFill/>
                </a:ln>
                <a:solidFill>
                  <a:srgbClr val="000000"/>
                </a:solidFill>
                <a:effectLst/>
                <a:latin typeface="Calibri" pitchFamily="34" charset="0"/>
                <a:ea typeface="DejaVu Sans" charset="0"/>
                <a:cs typeface="Times New Roman" pitchFamily="18" charset="0"/>
              </a:rPr>
              <a:t>because of the increasing complexity of modern computer systems and networks and because of the economy's increasing reliance on Computers.</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804" y="168312"/>
            <a:ext cx="10972800" cy="448376"/>
          </a:xfrm>
        </p:spPr>
        <p:txBody>
          <a:bodyPr>
            <a:noAutofit/>
          </a:bodyPr>
          <a:lstStyle/>
          <a:p>
            <a:r>
              <a:rPr lang="en-US" sz="3500" b="1" dirty="0" smtClean="0">
                <a:effectLst>
                  <a:outerShdw blurRad="38100" dist="38100" dir="2700000" algn="tl">
                    <a:srgbClr val="000000">
                      <a:alpha val="43137"/>
                    </a:srgbClr>
                  </a:outerShdw>
                </a:effectLst>
              </a:rPr>
              <a:t>1.2.1</a:t>
            </a:r>
            <a:r>
              <a:rPr lang="en-US" sz="3500" b="1" dirty="0" smtClean="0">
                <a:effectLst>
                  <a:outerShdw blurRad="38100" dist="38100" dir="2700000" algn="tl">
                    <a:srgbClr val="000000">
                      <a:alpha val="43137"/>
                    </a:srgbClr>
                  </a:outerShdw>
                </a:effectLst>
              </a:rPr>
              <a:t>:System Administrators: Roles and Responsibilities</a:t>
            </a:r>
            <a:endParaRPr lang="en-US" sz="3500" b="1" dirty="0" smtClean="0">
              <a:effectLst>
                <a:outerShdw blurRad="38100" dist="38100" dir="2700000" algn="tl">
                  <a:srgbClr val="000000">
                    <a:alpha val="43137"/>
                  </a:srgbClr>
                </a:outerShdw>
              </a:effectLst>
            </a:endParaRPr>
          </a:p>
        </p:txBody>
      </p:sp>
      <p:sp>
        <p:nvSpPr>
          <p:cNvPr id="3" name="TextBox 2"/>
          <p:cNvSpPr txBox="1"/>
          <p:nvPr/>
        </p:nvSpPr>
        <p:spPr>
          <a:xfrm>
            <a:off x="111760" y="692243"/>
            <a:ext cx="11246411" cy="984885"/>
          </a:xfrm>
          <a:prstGeom prst="rect">
            <a:avLst/>
          </a:prstGeom>
          <a:noFill/>
        </p:spPr>
        <p:txBody>
          <a:bodyPr wrap="square" rtlCol="0">
            <a:spAutoFit/>
          </a:bodyPr>
          <a:lstStyle/>
          <a:p>
            <a:r>
              <a:rPr lang="en-US" sz="2000" dirty="0" smtClean="0"/>
              <a:t>A system administrator is expected to be as transparent to the user as much </a:t>
            </a:r>
            <a:r>
              <a:rPr lang="en-US" sz="2000" dirty="0" smtClean="0"/>
              <a:t>as possible</a:t>
            </a:r>
            <a:r>
              <a:rPr lang="en-US" sz="2000" dirty="0" smtClean="0"/>
              <a:t>. The duties of a system administrator are wide-ranging, and vary widely from one organization to another. These include </a:t>
            </a:r>
          </a:p>
          <a:p>
            <a:endParaRPr lang="en-US" dirty="0"/>
          </a:p>
        </p:txBody>
      </p:sp>
      <p:sp>
        <p:nvSpPr>
          <p:cNvPr id="4" name="TextBox 3"/>
          <p:cNvSpPr txBox="1"/>
          <p:nvPr/>
        </p:nvSpPr>
        <p:spPr>
          <a:xfrm>
            <a:off x="489098" y="1539717"/>
            <a:ext cx="5675660" cy="2554545"/>
          </a:xfrm>
          <a:prstGeom prst="rect">
            <a:avLst/>
          </a:prstGeom>
          <a:noFill/>
        </p:spPr>
        <p:txBody>
          <a:bodyPr wrap="square" rtlCol="0">
            <a:spAutoFit/>
          </a:bodyPr>
          <a:lstStyle/>
          <a:p>
            <a:r>
              <a:rPr lang="en-US" sz="2000" dirty="0" smtClean="0"/>
              <a:t> </a:t>
            </a:r>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a:t>
            </a:r>
            <a:endParaRPr lang="en-US" sz="2000" dirty="0"/>
          </a:p>
        </p:txBody>
      </p:sp>
      <p:sp>
        <p:nvSpPr>
          <p:cNvPr id="5" name="AutoShape 7"/>
          <p:cNvSpPr>
            <a:spLocks noChangeArrowheads="1"/>
          </p:cNvSpPr>
          <p:nvPr/>
        </p:nvSpPr>
        <p:spPr bwMode="auto">
          <a:xfrm flipV="1">
            <a:off x="0" y="635733"/>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9" name="TextBox 8"/>
          <p:cNvSpPr txBox="1"/>
          <p:nvPr/>
        </p:nvSpPr>
        <p:spPr>
          <a:xfrm>
            <a:off x="230844" y="1387444"/>
            <a:ext cx="5801360" cy="5232202"/>
          </a:xfrm>
          <a:prstGeom prst="rect">
            <a:avLst/>
          </a:prstGeom>
          <a:noFill/>
        </p:spPr>
        <p:txBody>
          <a:bodyPr wrap="square" rtlCol="0">
            <a:spAutoFit/>
          </a:bodyPr>
          <a:lstStyle/>
          <a:p>
            <a:pPr marL="285750" indent="-285750">
              <a:buFont typeface="Wingdings" panose="05000000000000000000" pitchFamily="2" charset="2"/>
              <a:buChar char="q"/>
            </a:pPr>
            <a:r>
              <a:rPr lang="en-US" sz="2400" dirty="0" err="1"/>
              <a:t>Analyse</a:t>
            </a:r>
            <a:r>
              <a:rPr lang="en-US" sz="2400" dirty="0"/>
              <a:t> system logs and identify potential drawbacks of computers with local or remote network.</a:t>
            </a:r>
          </a:p>
          <a:p>
            <a:pPr marL="285750" indent="-285750">
              <a:buFont typeface="Wingdings" panose="05000000000000000000" pitchFamily="2" charset="2"/>
              <a:buChar char="q"/>
            </a:pPr>
            <a:r>
              <a:rPr lang="en-US" sz="2400" dirty="0"/>
              <a:t>Install updates of operating systems, fixes, and configuration changes.</a:t>
            </a:r>
          </a:p>
          <a:p>
            <a:pPr marL="285750" indent="-285750">
              <a:buFont typeface="Wingdings" panose="05000000000000000000" pitchFamily="2" charset="2"/>
              <a:buChar char="q"/>
            </a:pPr>
            <a:r>
              <a:rPr lang="en-US" sz="2400" dirty="0"/>
              <a:t>Install and configure new hardware and/or software.</a:t>
            </a:r>
          </a:p>
          <a:p>
            <a:pPr marL="285750" indent="-285750">
              <a:buFont typeface="Wingdings" panose="05000000000000000000" pitchFamily="2" charset="2"/>
              <a:buChar char="q"/>
            </a:pPr>
            <a:r>
              <a:rPr lang="en-US" sz="2400" dirty="0"/>
              <a:t>Add, remove or update account information, reset passwords, etc.</a:t>
            </a:r>
          </a:p>
          <a:p>
            <a:pPr marL="285750" indent="-285750">
              <a:buFont typeface="Wingdings" panose="05000000000000000000" pitchFamily="2" charset="2"/>
              <a:buChar char="q"/>
            </a:pPr>
            <a:r>
              <a:rPr lang="en-US" sz="2400" dirty="0"/>
              <a:t>Answer technical queries and assist users.</a:t>
            </a:r>
          </a:p>
          <a:p>
            <a:pPr marL="285750" indent="-285750">
              <a:buFont typeface="Wingdings" panose="05000000000000000000" pitchFamily="2" charset="2"/>
              <a:buChar char="q"/>
            </a:pPr>
            <a:r>
              <a:rPr lang="en-US" sz="2400" dirty="0"/>
              <a:t>He is responsible for security (this one is inherent in the position</a:t>
            </a:r>
            <a:r>
              <a:rPr lang="en-US" sz="2400" dirty="0" smtClean="0"/>
              <a:t>).</a:t>
            </a:r>
          </a:p>
          <a:p>
            <a:pPr marL="285750" indent="-285750">
              <a:buFont typeface="Wingdings" panose="05000000000000000000" pitchFamily="2" charset="2"/>
              <a:buChar char="q"/>
            </a:pPr>
            <a:r>
              <a:rPr lang="en-US" sz="2400" dirty="0"/>
              <a:t>Solve problems reported by users</a:t>
            </a:r>
          </a:p>
          <a:p>
            <a:endParaRPr lang="en-GB" sz="2200" dirty="0"/>
          </a:p>
        </p:txBody>
      </p:sp>
      <p:sp>
        <p:nvSpPr>
          <p:cNvPr id="12" name="TextBox 11"/>
          <p:cNvSpPr txBox="1"/>
          <p:nvPr/>
        </p:nvSpPr>
        <p:spPr>
          <a:xfrm>
            <a:off x="6751674" y="1273090"/>
            <a:ext cx="5440326"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He </a:t>
            </a:r>
            <a:r>
              <a:rPr lang="en-US" sz="2400" dirty="0"/>
              <a:t>is responsible for documenting system configuration, either for his own benefit, when he needs to take a vacation, or for his successors of his </a:t>
            </a:r>
            <a:r>
              <a:rPr lang="en-US" sz="2400" dirty="0" smtClean="0"/>
              <a:t>position</a:t>
            </a:r>
          </a:p>
          <a:p>
            <a:pPr marL="285750" indent="-285750">
              <a:buFont typeface="Wingdings" panose="05000000000000000000" pitchFamily="2" charset="2"/>
              <a:buChar char="q"/>
            </a:pPr>
            <a:r>
              <a:rPr lang="en-US" sz="2400" dirty="0" smtClean="0"/>
              <a:t>Enhance </a:t>
            </a:r>
            <a:r>
              <a:rPr lang="en-US" sz="2400" dirty="0"/>
              <a:t>system </a:t>
            </a:r>
            <a:r>
              <a:rPr lang="en-US" sz="2400" dirty="0" smtClean="0"/>
              <a:t>performance.</a:t>
            </a:r>
          </a:p>
          <a:p>
            <a:pPr marL="285750" indent="-285750">
              <a:buFont typeface="Wingdings" panose="05000000000000000000" pitchFamily="2" charset="2"/>
              <a:buChar char="q"/>
            </a:pPr>
            <a:r>
              <a:rPr lang="en-US" sz="2400" dirty="0" smtClean="0"/>
              <a:t>Ensure </a:t>
            </a:r>
            <a:r>
              <a:rPr lang="en-US" sz="2400" dirty="0"/>
              <a:t>that the network infrastructure is up and running (server and network monitoring</a:t>
            </a:r>
            <a:r>
              <a:rPr lang="en-US" sz="2400" dirty="0" smtClean="0"/>
              <a:t>).</a:t>
            </a:r>
          </a:p>
          <a:p>
            <a:pPr marL="285750" indent="-285750">
              <a:buFont typeface="Wingdings" panose="05000000000000000000" pitchFamily="2" charset="2"/>
              <a:buChar char="q"/>
            </a:pPr>
            <a:r>
              <a:rPr lang="en-US" sz="2400" dirty="0" smtClean="0"/>
              <a:t>Configure</a:t>
            </a:r>
            <a:r>
              <a:rPr lang="en-US" sz="2400" dirty="0"/>
              <a:t>, add, and delete system </a:t>
            </a:r>
            <a:r>
              <a:rPr lang="en-US" sz="2400" dirty="0" smtClean="0"/>
              <a:t>files.</a:t>
            </a:r>
          </a:p>
          <a:p>
            <a:pPr marL="285750" indent="-285750">
              <a:buFont typeface="Wingdings" panose="05000000000000000000" pitchFamily="2" charset="2"/>
              <a:buChar char="q"/>
            </a:pPr>
            <a:r>
              <a:rPr lang="en-US" sz="2400" dirty="0" smtClean="0"/>
              <a:t>Directly </a:t>
            </a:r>
            <a:r>
              <a:rPr lang="en-US" sz="2400" dirty="0"/>
              <a:t>supervise development, testing and production environments to synchronize and to function without any inconvenience.</a:t>
            </a:r>
            <a:endParaRPr lang="en-GB" sz="2400"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3966</TotalTime>
  <Words>2415</Words>
  <Application>Microsoft Office PowerPoint</Application>
  <PresentationFormat>Widescreen</PresentationFormat>
  <Paragraphs>253</Paragraphs>
  <Slides>20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Courier New</vt:lpstr>
      <vt:lpstr>DejaVu Sans</vt:lpstr>
      <vt:lpstr>Times New Roman</vt:lpstr>
      <vt:lpstr>Wingdings</vt:lpstr>
      <vt:lpstr>Office Theme</vt:lpstr>
      <vt:lpstr>Default Design</vt:lpstr>
      <vt:lpstr>PowerPoint Presentation</vt:lpstr>
      <vt:lpstr>PowerPoint Presentation</vt:lpstr>
      <vt:lpstr>PowerPoint Presentation</vt:lpstr>
      <vt:lpstr>Module-1:Fundamental of Linux System Administration</vt:lpstr>
      <vt:lpstr>PowerPoint Presentation</vt:lpstr>
      <vt:lpstr>PowerPoint Presentation</vt:lpstr>
      <vt:lpstr>1.1.1: Why Linux for System Administration? </vt:lpstr>
      <vt:lpstr>1.2:The Basics  Linux  System Administration</vt:lpstr>
      <vt:lpstr>1.2.1:System Administrators: Roles and Responsibilities</vt:lpstr>
      <vt:lpstr>1.2.2: Essential Skills for Linux System Administration</vt:lpstr>
      <vt:lpstr>Cloud Computing and System Administration</vt:lpstr>
      <vt:lpstr>  2.1:Linux  Tools for Administrator </vt:lpstr>
      <vt:lpstr>Linux Administrator Tools(cntd)</vt:lpstr>
      <vt:lpstr>2.2 Remote connection tools for the System Administrator </vt:lpstr>
      <vt:lpstr>2.3: Backup tools and data compression.</vt:lpstr>
      <vt:lpstr>Practice Questions I(Multiple-Choice Questions)</vt:lpstr>
      <vt:lpstr>  Practice Question II(Descriptive)   </vt:lpstr>
      <vt:lpstr>Self Test Exercises</vt:lpstr>
      <vt:lpstr>Self Test Exercises</vt:lpstr>
      <vt:lpstr>Self Test Exercises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 SYSTEM ADMINISTRATION INSY 307</dc:title>
  <dc:creator>Adebowale Ajayi</dc:creator>
  <cp:lastModifiedBy>Sunday IDOWU</cp:lastModifiedBy>
  <cp:revision>203</cp:revision>
  <cp:lastPrinted>2022-09-25T16:01:57Z</cp:lastPrinted>
  <dcterms:created xsi:type="dcterms:W3CDTF">2015-04-22T07:26:51Z</dcterms:created>
  <dcterms:modified xsi:type="dcterms:W3CDTF">2022-09-25T17:11:36Z</dcterms:modified>
</cp:coreProperties>
</file>