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9" r:id="rId2"/>
    <p:sldId id="290" r:id="rId3"/>
    <p:sldId id="292" r:id="rId4"/>
    <p:sldId id="258" r:id="rId5"/>
    <p:sldId id="259" r:id="rId6"/>
    <p:sldId id="260" r:id="rId7"/>
    <p:sldId id="302" r:id="rId8"/>
    <p:sldId id="261" r:id="rId9"/>
    <p:sldId id="262" r:id="rId10"/>
    <p:sldId id="263" r:id="rId11"/>
    <p:sldId id="264" r:id="rId12"/>
    <p:sldId id="303" r:id="rId13"/>
    <p:sldId id="305" r:id="rId14"/>
    <p:sldId id="306" r:id="rId15"/>
    <p:sldId id="307" r:id="rId16"/>
    <p:sldId id="308" r:id="rId17"/>
    <p:sldId id="319" r:id="rId18"/>
    <p:sldId id="317" r:id="rId19"/>
    <p:sldId id="318" r:id="rId20"/>
    <p:sldId id="309"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86307" autoAdjust="0"/>
  </p:normalViewPr>
  <p:slideViewPr>
    <p:cSldViewPr snapToGrid="0">
      <p:cViewPr varScale="1">
        <p:scale>
          <a:sx n="80" d="100"/>
          <a:sy n="80" d="100"/>
        </p:scale>
        <p:origin x="475" y="62"/>
      </p:cViewPr>
      <p:guideLst>
        <p:guide orient="horz" pos="2160"/>
        <p:guide pos="3840"/>
      </p:guideLst>
    </p:cSldViewPr>
  </p:slideViewPr>
  <p:outlineViewPr>
    <p:cViewPr>
      <p:scale>
        <a:sx n="33" d="100"/>
        <a:sy n="33" d="100"/>
      </p:scale>
      <p:origin x="0" y="-470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AECDA-0A67-4F58-8B38-EBEDFCFD0A38}" type="datetimeFigureOut">
              <a:rPr lang="en-GB" smtClean="0"/>
              <a:t>20/10/2022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980BE-BB62-497C-98C7-D134826DD67F}" type="slidenum">
              <a:rPr lang="en-GB" smtClean="0"/>
              <a:t>‹#›</a:t>
            </a:fld>
            <a:endParaRPr lang="en-GB"/>
          </a:p>
        </p:txBody>
      </p:sp>
    </p:spTree>
    <p:extLst>
      <p:ext uri="{BB962C8B-B14F-4D97-AF65-F5344CB8AC3E}">
        <p14:creationId xmlns:p14="http://schemas.microsoft.com/office/powerpoint/2010/main" val="237370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8980BE-BB62-497C-98C7-D134826DD67F}" type="slidenum">
              <a:rPr lang="en-GB" smtClean="0"/>
              <a:t>16</a:t>
            </a:fld>
            <a:endParaRPr lang="en-GB"/>
          </a:p>
        </p:txBody>
      </p:sp>
    </p:spTree>
    <p:extLst>
      <p:ext uri="{BB962C8B-B14F-4D97-AF65-F5344CB8AC3E}">
        <p14:creationId xmlns:p14="http://schemas.microsoft.com/office/powerpoint/2010/main" val="170301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155589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360250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228150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60728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26853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39263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4928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394742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6402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372468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0D85A-E679-4A17-AA88-0205AFD80725}" type="datetimeFigureOut">
              <a:rPr lang="en-GB" smtClean="0"/>
              <a:pPr/>
              <a:t>20/10/2022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480845-A69D-4823-91F7-4E86C35D87F2}" type="slidenum">
              <a:rPr lang="en-GB" smtClean="0"/>
              <a:pPr/>
              <a:t>‹#›</a:t>
            </a:fld>
            <a:endParaRPr lang="en-GB"/>
          </a:p>
        </p:txBody>
      </p:sp>
    </p:spTree>
    <p:extLst>
      <p:ext uri="{BB962C8B-B14F-4D97-AF65-F5344CB8AC3E}">
        <p14:creationId xmlns:p14="http://schemas.microsoft.com/office/powerpoint/2010/main" val="188914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0D85A-E679-4A17-AA88-0205AFD80725}" type="datetimeFigureOut">
              <a:rPr lang="en-GB" smtClean="0"/>
              <a:pPr/>
              <a:t>20/10/2022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80845-A69D-4823-91F7-4E86C35D87F2}" type="slidenum">
              <a:rPr lang="en-GB" smtClean="0"/>
              <a:pPr/>
              <a:t>‹#›</a:t>
            </a:fld>
            <a:endParaRPr lang="en-GB"/>
          </a:p>
        </p:txBody>
      </p:sp>
    </p:spTree>
    <p:extLst>
      <p:ext uri="{BB962C8B-B14F-4D97-AF65-F5344CB8AC3E}">
        <p14:creationId xmlns:p14="http://schemas.microsoft.com/office/powerpoint/2010/main" val="300242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entos.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1045030"/>
          </a:xfrm>
        </p:spPr>
        <p:txBody>
          <a:bodyPr>
            <a:normAutofit fontScale="90000"/>
          </a:bodyPr>
          <a:lstStyle/>
          <a:p>
            <a:r>
              <a:rPr lang="en-US" sz="3900" b="1" dirty="0" smtClean="0">
                <a:effectLst>
                  <a:outerShdw blurRad="38100" dist="38100" dir="2700000" algn="tl">
                    <a:srgbClr val="000000">
                      <a:alpha val="43137"/>
                    </a:srgbClr>
                  </a:outerShdw>
                </a:effectLst>
              </a:rPr>
              <a:t>WEEK 2 - Introducing LINUX</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89824" y="3381787"/>
            <a:ext cx="10794175" cy="3095213"/>
          </a:xfrm>
        </p:spPr>
        <p:txBody>
          <a:bodyPr/>
          <a:lstStyle/>
          <a:p>
            <a:pPr>
              <a:buNone/>
            </a:pPr>
            <a:r>
              <a:rPr lang="en-US" sz="2500" dirty="0" smtClean="0">
                <a:effectLst>
                  <a:outerShdw blurRad="38100" dist="38100" dir="2700000" algn="tl">
                    <a:srgbClr val="000000">
                      <a:alpha val="43137"/>
                    </a:srgbClr>
                  </a:outerShdw>
                </a:effectLst>
              </a:rPr>
              <a:t>Specific Objectives: At the end of this Module you should</a:t>
            </a:r>
          </a:p>
          <a:p>
            <a:pPr lvl="3">
              <a:buFont typeface="Wingdings" pitchFamily="2" charset="2"/>
              <a:buChar char="§"/>
            </a:pPr>
            <a:r>
              <a:rPr lang="en-US" sz="2000" dirty="0" smtClean="0">
                <a:effectLst>
                  <a:outerShdw blurRad="38100" dist="38100" dir="2700000" algn="tl">
                    <a:srgbClr val="000000">
                      <a:alpha val="43137"/>
                    </a:srgbClr>
                  </a:outerShdw>
                </a:effectLst>
              </a:rPr>
              <a:t>Learn</a:t>
            </a:r>
            <a:r>
              <a:rPr lang="en-US" sz="2000" b="1" dirty="0" smtClean="0">
                <a:effectLst>
                  <a:outerShdw blurRad="38100" dist="38100" dir="2700000" algn="tl">
                    <a:srgbClr val="000000">
                      <a:alpha val="43137"/>
                    </a:srgbClr>
                  </a:outerShdw>
                </a:effectLst>
              </a:rPr>
              <a:t> </a:t>
            </a:r>
            <a:r>
              <a:rPr lang="en-GB" sz="2000" dirty="0" smtClean="0">
                <a:effectLst>
                  <a:outerShdw blurRad="38100" dist="38100" dir="2700000" algn="tl">
                    <a:srgbClr val="000000">
                      <a:alpha val="43137"/>
                    </a:srgbClr>
                  </a:outerShdw>
                </a:effectLst>
              </a:rPr>
              <a:t>the roles </a:t>
            </a:r>
            <a:r>
              <a:rPr lang="en-GB" sz="2000" dirty="0">
                <a:effectLst>
                  <a:outerShdw blurRad="38100" dist="38100" dir="2700000" algn="tl">
                    <a:srgbClr val="000000">
                      <a:alpha val="43137"/>
                    </a:srgbClr>
                  </a:outerShdw>
                </a:effectLst>
              </a:rPr>
              <a:t>and </a:t>
            </a:r>
            <a:r>
              <a:rPr lang="en-GB" sz="2000" dirty="0" smtClean="0">
                <a:effectLst>
                  <a:outerShdw blurRad="38100" dist="38100" dir="2700000" algn="tl">
                    <a:srgbClr val="000000">
                      <a:alpha val="43137"/>
                    </a:srgbClr>
                  </a:outerShdw>
                </a:effectLst>
              </a:rPr>
              <a:t>functions </a:t>
            </a:r>
            <a:r>
              <a:rPr lang="en-GB" sz="2000" dirty="0">
                <a:effectLst>
                  <a:outerShdw blurRad="38100" dist="38100" dir="2700000" algn="tl">
                    <a:srgbClr val="000000">
                      <a:alpha val="43137"/>
                    </a:srgbClr>
                  </a:outerShdw>
                </a:effectLst>
              </a:rPr>
              <a:t>of Linux, </a:t>
            </a:r>
            <a:endParaRPr lang="en-GB" sz="2000" dirty="0" smtClean="0">
              <a:effectLst>
                <a:outerShdw blurRad="38100" dist="38100" dir="2700000" algn="tl">
                  <a:srgbClr val="000000">
                    <a:alpha val="43137"/>
                  </a:srgbClr>
                </a:outerShdw>
              </a:effectLst>
            </a:endParaRPr>
          </a:p>
          <a:p>
            <a:pPr lvl="3">
              <a:buFont typeface="Wingdings" pitchFamily="2" charset="2"/>
              <a:buChar char="§"/>
            </a:pPr>
            <a:r>
              <a:rPr lang="en-GB" sz="2000" dirty="0" smtClean="0">
                <a:effectLst>
                  <a:outerShdw blurRad="38100" dist="38100" dir="2700000" algn="tl">
                    <a:srgbClr val="000000">
                      <a:alpha val="43137"/>
                    </a:srgbClr>
                  </a:outerShdw>
                </a:effectLst>
              </a:rPr>
              <a:t>Know the </a:t>
            </a:r>
            <a:r>
              <a:rPr lang="en-GB" sz="2000" dirty="0">
                <a:effectLst>
                  <a:outerShdw blurRad="38100" dist="38100" dir="2700000" algn="tl">
                    <a:srgbClr val="000000">
                      <a:alpha val="43137"/>
                    </a:srgbClr>
                  </a:outerShdw>
                </a:effectLst>
              </a:rPr>
              <a:t>historical development of Linux, Linux </a:t>
            </a:r>
            <a:r>
              <a:rPr lang="en-GB" sz="2000" dirty="0" smtClean="0">
                <a:effectLst>
                  <a:outerShdw blurRad="38100" dist="38100" dir="2700000" algn="tl">
                    <a:srgbClr val="000000">
                      <a:alpha val="43137"/>
                    </a:srgbClr>
                  </a:outerShdw>
                </a:effectLst>
              </a:rPr>
              <a:t>distributions and Common </a:t>
            </a:r>
            <a:r>
              <a:rPr lang="en-GB" sz="2000" dirty="0">
                <a:effectLst>
                  <a:outerShdw blurRad="38100" dist="38100" dir="2700000" algn="tl">
                    <a:srgbClr val="000000">
                      <a:alpha val="43137"/>
                    </a:srgbClr>
                  </a:outerShdw>
                </a:effectLst>
              </a:rPr>
              <a:t>Linux </a:t>
            </a:r>
            <a:r>
              <a:rPr lang="en-GB" sz="2000" dirty="0" smtClean="0">
                <a:effectLst>
                  <a:outerShdw blurRad="38100" dist="38100" dir="2700000" algn="tl">
                    <a:srgbClr val="000000">
                      <a:alpha val="43137"/>
                    </a:srgbClr>
                  </a:outerShdw>
                </a:effectLst>
              </a:rPr>
              <a:t>roles</a:t>
            </a:r>
          </a:p>
          <a:p>
            <a:pPr lvl="3">
              <a:buFont typeface="Wingdings" pitchFamily="2" charset="2"/>
              <a:buChar char="§"/>
            </a:pPr>
            <a:r>
              <a:rPr lang="en-GB" sz="2000" dirty="0" smtClean="0">
                <a:effectLst>
                  <a:outerShdw blurRad="38100" dist="38100" dir="2700000" algn="tl">
                    <a:srgbClr val="000000">
                      <a:alpha val="43137"/>
                    </a:srgbClr>
                  </a:outerShdw>
                </a:effectLst>
              </a:rPr>
              <a:t>Learn some Linux Shells Commands</a:t>
            </a:r>
          </a:p>
          <a:p>
            <a:pPr lvl="3">
              <a:buFont typeface="Wingdings" pitchFamily="2" charset="2"/>
              <a:buChar char="§"/>
            </a:pPr>
            <a:r>
              <a:rPr lang="en-GB" sz="2000" dirty="0" smtClean="0">
                <a:effectLst>
                  <a:outerShdw blurRad="38100" dist="38100" dir="2700000" algn="tl">
                    <a:srgbClr val="000000">
                      <a:alpha val="43137"/>
                    </a:srgbClr>
                  </a:outerShdw>
                </a:effectLst>
              </a:rPr>
              <a:t>Understand the Linux software architecture and the different components</a:t>
            </a:r>
          </a:p>
          <a:p>
            <a:pPr lvl="3">
              <a:buFont typeface="Wingdings" pitchFamily="2" charset="2"/>
              <a:buChar char="§"/>
            </a:pPr>
            <a:r>
              <a:rPr lang="en-GB" sz="2000" dirty="0" smtClean="0">
                <a:effectLst>
                  <a:outerShdw blurRad="38100" dist="38100" dir="2700000" algn="tl">
                    <a:srgbClr val="000000">
                      <a:alpha val="43137"/>
                    </a:srgbClr>
                  </a:outerShdw>
                </a:effectLst>
              </a:rPr>
              <a:t>Learn about the Linux user interfaces</a:t>
            </a:r>
            <a:endParaRPr lang="en-GB" sz="2000" dirty="0">
              <a:effectLst>
                <a:outerShdw blurRad="38100" dist="38100" dir="2700000" algn="tl">
                  <a:srgbClr val="000000">
                    <a:alpha val="43137"/>
                  </a:srgbClr>
                </a:outerShdw>
              </a:effectLst>
            </a:endParaRPr>
          </a:p>
        </p:txBody>
      </p:sp>
      <p:sp>
        <p:nvSpPr>
          <p:cNvPr id="5" name="TextBox 4"/>
          <p:cNvSpPr txBox="1"/>
          <p:nvPr/>
        </p:nvSpPr>
        <p:spPr>
          <a:xfrm>
            <a:off x="1615676" y="1023692"/>
            <a:ext cx="7693424" cy="1785104"/>
          </a:xfrm>
          <a:prstGeom prst="rect">
            <a:avLst/>
          </a:prstGeom>
          <a:noFill/>
        </p:spPr>
        <p:txBody>
          <a:bodyPr wrap="square" rtlCol="0">
            <a:spAutoFit/>
          </a:bodyPr>
          <a:lstStyle/>
          <a:p>
            <a:pPr>
              <a:buFont typeface="Wingdings" pitchFamily="2" charset="2"/>
              <a:buChar char="Ø"/>
            </a:pPr>
            <a:r>
              <a:rPr lang="en-US" sz="2200" dirty="0" smtClean="0"/>
              <a:t>2.1:</a:t>
            </a:r>
            <a:r>
              <a:rPr lang="en-US" sz="2200" b="1" dirty="0" smtClean="0"/>
              <a:t> </a:t>
            </a:r>
            <a:r>
              <a:rPr lang="en-US" sz="2200" dirty="0" smtClean="0"/>
              <a:t>The Roles and Functions of Linux</a:t>
            </a:r>
          </a:p>
          <a:p>
            <a:pPr>
              <a:buFont typeface="Wingdings" pitchFamily="2" charset="2"/>
              <a:buChar char="Ø"/>
            </a:pPr>
            <a:r>
              <a:rPr lang="en-US" sz="2200" dirty="0" smtClean="0"/>
              <a:t>2.2 Historical Developments of Linux</a:t>
            </a:r>
          </a:p>
          <a:p>
            <a:pPr>
              <a:buFont typeface="Wingdings" pitchFamily="2" charset="2"/>
              <a:buChar char="Ø"/>
            </a:pPr>
            <a:r>
              <a:rPr lang="en-US" sz="2200" dirty="0" smtClean="0"/>
              <a:t>2.3:Linux Distributions</a:t>
            </a:r>
          </a:p>
          <a:p>
            <a:pPr>
              <a:buFont typeface="Wingdings" pitchFamily="2" charset="2"/>
              <a:buChar char="Ø"/>
            </a:pPr>
            <a:r>
              <a:rPr lang="en-US" sz="2200" dirty="0" smtClean="0"/>
              <a:t>2.4:</a:t>
            </a:r>
            <a:r>
              <a:rPr lang="en-GB" sz="2200" dirty="0"/>
              <a:t>Linux Software Architecture</a:t>
            </a:r>
          </a:p>
          <a:p>
            <a:pPr>
              <a:buFont typeface="Wingdings" pitchFamily="2" charset="2"/>
              <a:buChar char="Ø"/>
            </a:pPr>
            <a:r>
              <a:rPr lang="en-US" sz="2200" dirty="0" smtClean="0"/>
              <a:t>2.5: Using the Linux User Interfaces</a:t>
            </a:r>
            <a:endParaRPr lang="en-US" sz="2200" dirty="0"/>
          </a:p>
        </p:txBody>
      </p:sp>
      <p:sp>
        <p:nvSpPr>
          <p:cNvPr id="6" name="AutoShape 7"/>
          <p:cNvSpPr>
            <a:spLocks noChangeArrowheads="1"/>
          </p:cNvSpPr>
          <p:nvPr/>
        </p:nvSpPr>
        <p:spPr bwMode="auto">
          <a:xfrm flipV="1">
            <a:off x="0" y="8074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06695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891504"/>
          </a:xfrm>
        </p:spPr>
        <p:txBody>
          <a:bodyPr>
            <a:normAutofit fontScale="90000"/>
          </a:bodyPr>
          <a:lstStyle/>
          <a:p>
            <a:r>
              <a:rPr lang="en-US" b="1" dirty="0" smtClean="0">
                <a:effectLst>
                  <a:outerShdw blurRad="38100" dist="38100" dir="2700000" algn="tl">
                    <a:srgbClr val="000000">
                      <a:alpha val="43137"/>
                    </a:srgbClr>
                  </a:outerShdw>
                </a:effectLst>
              </a:rPr>
              <a:t>2.3.1:CLinux Distributions: </a:t>
            </a:r>
            <a:r>
              <a:rPr lang="en-US" b="1" dirty="0" smtClean="0">
                <a:solidFill>
                  <a:srgbClr val="FF0000"/>
                </a:solidFill>
                <a:effectLst>
                  <a:outerShdw blurRad="38100" dist="38100" dir="2700000" algn="tl">
                    <a:srgbClr val="000000">
                      <a:alpha val="43137"/>
                    </a:srgbClr>
                  </a:outerShdw>
                </a:effectLst>
              </a:rPr>
              <a:t>Linux </a:t>
            </a:r>
            <a:r>
              <a:rPr lang="en-US" b="1" dirty="0">
                <a:solidFill>
                  <a:srgbClr val="FF0000"/>
                </a:solidFill>
                <a:effectLst>
                  <a:outerShdw blurRad="38100" dist="38100" dir="2700000" algn="tl">
                    <a:srgbClr val="000000">
                      <a:alpha val="43137"/>
                    </a:srgbClr>
                  </a:outerShdw>
                </a:effectLst>
              </a:rPr>
              <a:t>as a Server</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734096"/>
            <a:ext cx="10515600" cy="5442867"/>
          </a:xfrm>
        </p:spPr>
        <p:txBody>
          <a:bodyPr>
            <a:normAutofit lnSpcReduction="10000"/>
          </a:bodyPr>
          <a:lstStyle/>
          <a:p>
            <a:r>
              <a:rPr lang="en-US" dirty="0">
                <a:effectLst>
                  <a:outerShdw blurRad="38100" dist="38100" dir="2700000" algn="tl">
                    <a:srgbClr val="000000">
                      <a:alpha val="43137"/>
                    </a:srgbClr>
                  </a:outerShdw>
                </a:effectLst>
              </a:rPr>
              <a:t>Linux works great as a server. In fact, Linux is experiencing widespread acceptance in the server room, much more so than on the desktop. That’s because Linux can assume a variety of server roles, including the following:</a:t>
            </a:r>
            <a:endParaRPr lang="en-GB" dirty="0">
              <a:effectLst>
                <a:outerShdw blurRad="38100" dist="38100" dir="2700000" algn="tl">
                  <a:srgbClr val="000000">
                    <a:alpha val="43137"/>
                  </a:srgbClr>
                </a:outerShdw>
              </a:effectLst>
            </a:endParaRPr>
          </a:p>
          <a:p>
            <a:pPr lvl="1">
              <a:buNone/>
            </a:pPr>
            <a:r>
              <a:rPr lang="en-US" dirty="0">
                <a:effectLst>
                  <a:outerShdw blurRad="38100" dist="38100" dir="2700000" algn="tl">
                    <a:srgbClr val="000000">
                      <a:alpha val="43137"/>
                    </a:srgbClr>
                  </a:outerShdw>
                </a:effectLst>
              </a:rPr>
              <a:t>■ File Server Using the Network File System (NFS) or Samba service, Linux can be configured to provide network storage of users’ files.</a:t>
            </a:r>
            <a:endParaRPr lang="en-GB" dirty="0">
              <a:effectLst>
                <a:outerShdw blurRad="38100" dist="38100" dir="2700000" algn="tl">
                  <a:srgbClr val="000000">
                    <a:alpha val="43137"/>
                  </a:srgbClr>
                </a:outerShdw>
              </a:effectLst>
            </a:endParaRPr>
          </a:p>
          <a:p>
            <a:pPr lvl="1">
              <a:buNone/>
            </a:pPr>
            <a:r>
              <a:rPr lang="en-US" dirty="0">
                <a:effectLst>
                  <a:outerShdw blurRad="38100" dist="38100" dir="2700000" algn="tl">
                    <a:srgbClr val="000000">
                      <a:alpha val="43137"/>
                    </a:srgbClr>
                  </a:outerShdw>
                </a:effectLst>
              </a:rPr>
              <a:t>■ Print Server Using the Common UNIX Printing System (CUPS) and Samba services together, Linux can be configured to provide shared printing for network users.</a:t>
            </a:r>
            <a:endParaRPr lang="en-GB" dirty="0">
              <a:effectLst>
                <a:outerShdw blurRad="38100" dist="38100" dir="2700000" algn="tl">
                  <a:srgbClr val="000000">
                    <a:alpha val="43137"/>
                  </a:srgbClr>
                </a:outerShdw>
              </a:effectLst>
            </a:endParaRPr>
          </a:p>
          <a:p>
            <a:pPr lvl="1">
              <a:buNone/>
            </a:pPr>
            <a:r>
              <a:rPr lang="en-US" dirty="0">
                <a:effectLst>
                  <a:outerShdw blurRad="38100" dist="38100" dir="2700000" algn="tl">
                    <a:srgbClr val="000000">
                      <a:alpha val="43137"/>
                    </a:srgbClr>
                  </a:outerShdw>
                </a:effectLst>
              </a:rPr>
              <a:t>■ Database Server Linux works great as a database server. There are a variety of database services available for Linux servers, including MySQL and PostgreSQL. Web Server Linux is also widely deployed as a Web server. The most popular Web service currently used on Linux is the Apache Web server.</a:t>
            </a:r>
            <a:endParaRPr lang="en-GB" dirty="0">
              <a:effectLst>
                <a:outerShdw blurRad="38100" dist="38100" dir="2700000" algn="tl">
                  <a:srgbClr val="000000">
                    <a:alpha val="43137"/>
                  </a:srgbClr>
                </a:outerShdw>
              </a:effectLst>
            </a:endParaRPr>
          </a:p>
          <a:p>
            <a:pPr lvl="1">
              <a:buNone/>
            </a:pPr>
            <a:r>
              <a:rPr lang="en-US" dirty="0">
                <a:effectLst>
                  <a:outerShdw blurRad="38100" dist="38100" dir="2700000" algn="tl">
                    <a:srgbClr val="000000">
                      <a:alpha val="43137"/>
                    </a:srgbClr>
                  </a:outerShdw>
                </a:effectLst>
              </a:rPr>
              <a:t>■ E-Mail Server There are a variety of different e-mail services available for Linux that can turn your system into an enterprise-class e-mail </a:t>
            </a:r>
            <a:r>
              <a:rPr lang="en-US" dirty="0" smtClean="0">
                <a:effectLst>
                  <a:outerShdw blurRad="38100" dist="38100" dir="2700000" algn="tl">
                    <a:srgbClr val="000000">
                      <a:alpha val="43137"/>
                    </a:srgbClr>
                  </a:outerShdw>
                </a:effectLst>
              </a:rPr>
              <a:t>server.</a:t>
            </a:r>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5915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562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3190"/>
          </a:xfrm>
        </p:spPr>
        <p:txBody>
          <a:bodyPr>
            <a:normAutofit fontScale="90000"/>
          </a:bodyPr>
          <a:lstStyle/>
          <a:p>
            <a:r>
              <a:rPr lang="en-US" b="1" dirty="0" smtClean="0">
                <a:effectLst>
                  <a:outerShdw blurRad="38100" dist="38100" dir="2700000" algn="tl">
                    <a:srgbClr val="000000">
                      <a:alpha val="43137"/>
                    </a:srgbClr>
                  </a:outerShdw>
                </a:effectLst>
              </a:rPr>
              <a:t>2.3.2:Linux Distributions: </a:t>
            </a:r>
            <a:r>
              <a:rPr lang="en-US" b="1" dirty="0" smtClean="0">
                <a:solidFill>
                  <a:srgbClr val="FF0000"/>
                </a:solidFill>
                <a:effectLst>
                  <a:outerShdw blurRad="38100" dist="38100" dir="2700000" algn="tl">
                    <a:srgbClr val="000000">
                      <a:alpha val="43137"/>
                    </a:srgbClr>
                  </a:outerShdw>
                </a:effectLst>
              </a:rPr>
              <a:t>Linux as a firewall</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888642"/>
            <a:ext cx="10515600" cy="5288321"/>
          </a:xfrm>
        </p:spPr>
        <p:txBody>
          <a:bodyPr/>
          <a:lstStyle/>
          <a:p>
            <a:r>
              <a:rPr lang="en-US" dirty="0" smtClean="0">
                <a:effectLst>
                  <a:outerShdw blurRad="38100" dist="38100" dir="2700000" algn="tl">
                    <a:srgbClr val="000000">
                      <a:alpha val="43137"/>
                    </a:srgbClr>
                  </a:outerShdw>
                </a:effectLst>
              </a:rPr>
              <a:t>The </a:t>
            </a:r>
            <a:r>
              <a:rPr lang="en-US" dirty="0">
                <a:effectLst>
                  <a:outerShdw blurRad="38100" dist="38100" dir="2700000" algn="tl">
                    <a:srgbClr val="000000">
                      <a:alpha val="43137"/>
                    </a:srgbClr>
                  </a:outerShdw>
                </a:effectLst>
              </a:rPr>
              <a:t>job of a firewall is to analyze all of the network traffic that flows between the internal networks and the external network, including inbound and outbound traffic</a:t>
            </a:r>
            <a:r>
              <a:rPr lang="en-US" dirty="0" smtClean="0">
                <a:effectLst>
                  <a:outerShdw blurRad="38100" dist="38100" dir="2700000" algn="tl">
                    <a:srgbClr val="000000">
                      <a:alpha val="43137"/>
                    </a:srgbClr>
                  </a:outerShdw>
                </a:effectLst>
              </a:rPr>
              <a:t>.</a:t>
            </a:r>
          </a:p>
          <a:p>
            <a:r>
              <a:rPr lang="en-US" dirty="0" smtClean="0">
                <a:effectLst>
                  <a:outerShdw blurRad="38100" dist="38100" dir="2700000" algn="tl">
                    <a:srgbClr val="000000">
                      <a:alpha val="43137"/>
                    </a:srgbClr>
                  </a:outerShdw>
                </a:effectLst>
              </a:rPr>
              <a:t>The </a:t>
            </a:r>
            <a:r>
              <a:rPr lang="en-US" dirty="0">
                <a:effectLst>
                  <a:outerShdw blurRad="38100" dist="38100" dir="2700000" algn="tl">
                    <a:srgbClr val="000000">
                      <a:alpha val="43137"/>
                    </a:srgbClr>
                  </a:outerShdw>
                </a:effectLst>
              </a:rPr>
              <a:t>firewall is configured with rules that define what kind of traffic is allowed through and what kind isn’t. Any network traffic that violates the </a:t>
            </a:r>
            <a:r>
              <a:rPr lang="en-US" dirty="0" smtClean="0">
                <a:effectLst>
                  <a:outerShdw blurRad="38100" dist="38100" dir="2700000" algn="tl">
                    <a:srgbClr val="000000">
                      <a:alpha val="43137"/>
                    </a:srgbClr>
                  </a:outerShdw>
                </a:effectLst>
              </a:rPr>
              <a:t>rules </a:t>
            </a:r>
            <a:r>
              <a:rPr lang="en-US" dirty="0">
                <a:effectLst>
                  <a:outerShdw blurRad="38100" dist="38100" dir="2700000" algn="tl">
                    <a:srgbClr val="000000">
                      <a:alpha val="43137"/>
                    </a:srgbClr>
                  </a:outerShdw>
                </a:effectLst>
              </a:rPr>
              <a:t>is not allowed through.</a:t>
            </a:r>
            <a:endParaRPr lang="en-GB"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Linux can be customized and configured to operate as a firewall in your </a:t>
            </a:r>
            <a:r>
              <a:rPr lang="en-US" dirty="0" smtClean="0">
                <a:effectLst>
                  <a:outerShdw blurRad="38100" dist="38100" dir="2700000" algn="tl">
                    <a:srgbClr val="000000">
                      <a:alpha val="43137"/>
                    </a:srgbClr>
                  </a:outerShdw>
                </a:effectLst>
              </a:rPr>
              <a:t>network.</a:t>
            </a:r>
          </a:p>
          <a:p>
            <a:r>
              <a:rPr lang="en-US" dirty="0" smtClean="0">
                <a:effectLst>
                  <a:outerShdw blurRad="38100" dist="38100" dir="2700000" algn="tl">
                    <a:srgbClr val="000000">
                      <a:alpha val="43137"/>
                    </a:srgbClr>
                  </a:outerShdw>
                </a:effectLst>
              </a:rPr>
              <a:t>Using </a:t>
            </a:r>
            <a:r>
              <a:rPr lang="en-US" dirty="0" err="1">
                <a:effectLst>
                  <a:outerShdw blurRad="38100" dist="38100" dir="2700000" algn="tl">
                    <a:srgbClr val="000000">
                      <a:alpha val="43137"/>
                    </a:srgbClr>
                  </a:outerShdw>
                </a:effectLst>
              </a:rPr>
              <a:t>netfilters</a:t>
            </a:r>
            <a:r>
              <a:rPr lang="en-US" dirty="0">
                <a:effectLst>
                  <a:outerShdw blurRad="38100" dist="38100" dir="2700000" algn="tl">
                    <a:srgbClr val="000000">
                      <a:alpha val="43137"/>
                    </a:srgbClr>
                  </a:outerShdw>
                </a:effectLst>
              </a:rPr>
              <a:t> and </a:t>
            </a:r>
            <a:r>
              <a:rPr lang="en-US" dirty="0" err="1">
                <a:effectLst>
                  <a:outerShdw blurRad="38100" dist="38100" dir="2700000" algn="tl">
                    <a:srgbClr val="000000">
                      <a:alpha val="43137"/>
                    </a:srgbClr>
                  </a:outerShdw>
                </a:effectLst>
              </a:rPr>
              <a:t>iptables</a:t>
            </a:r>
            <a:r>
              <a:rPr lang="en-US" dirty="0">
                <a:effectLst>
                  <a:outerShdw blurRad="38100" dist="38100" dir="2700000" algn="tl">
                    <a:srgbClr val="000000">
                      <a:alpha val="43137"/>
                    </a:srgbClr>
                  </a:outerShdw>
                </a:effectLst>
              </a:rPr>
              <a:t>, you can create rules that filter network traffic at the packet level. Using Squid, you can create an application-level gateway on a Linux system as well.</a:t>
            </a:r>
            <a:endParaRPr lang="en-GB"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09899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21572"/>
            <a:ext cx="10515600" cy="781095"/>
          </a:xfrm>
        </p:spPr>
        <p:txBody>
          <a:bodyPr>
            <a:normAutofit/>
          </a:bodyPr>
          <a:lstStyle/>
          <a:p>
            <a:r>
              <a:rPr lang="en-US" b="1" dirty="0" smtClean="0">
                <a:effectLst>
                  <a:outerShdw blurRad="38100" dist="38100" dir="2700000" algn="tl">
                    <a:srgbClr val="000000">
                      <a:alpha val="43137"/>
                    </a:srgbClr>
                  </a:outerShdw>
                </a:effectLst>
              </a:rPr>
              <a:t>2.4</a:t>
            </a:r>
            <a:r>
              <a:rPr lang="en-US" b="1" dirty="0">
                <a:effectLst>
                  <a:outerShdw blurRad="38100" dist="38100" dir="2700000" algn="tl">
                    <a:srgbClr val="000000">
                      <a:alpha val="43137"/>
                    </a:srgbClr>
                  </a:outerShdw>
                </a:effectLst>
              </a:rPr>
              <a:t>:</a:t>
            </a:r>
            <a:r>
              <a:rPr lang="en-US" b="1" dirty="0" smtClean="0">
                <a:effectLst>
                  <a:outerShdw blurRad="38100" dist="38100" dir="2700000" algn="tl">
                    <a:srgbClr val="000000">
                      <a:alpha val="43137"/>
                    </a:srgbClr>
                  </a:outerShdw>
                </a:effectLst>
              </a:rPr>
              <a:t> </a:t>
            </a:r>
            <a:r>
              <a:rPr lang="en-GB" b="1" dirty="0" smtClean="0">
                <a:effectLst>
                  <a:outerShdw blurRad="38100" dist="38100" dir="2700000" algn="tl">
                    <a:srgbClr val="000000">
                      <a:alpha val="43137"/>
                    </a:srgbClr>
                  </a:outerShdw>
                </a:effectLst>
              </a:rPr>
              <a:t>Linux Software Architecture</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7500" y="910178"/>
            <a:ext cx="10515600" cy="5236805"/>
          </a:xfrm>
        </p:spPr>
        <p:txBody>
          <a:bodyPr/>
          <a:lstStyle/>
          <a:p>
            <a:pPr marL="0" indent="0">
              <a:buNone/>
            </a:pPr>
            <a:endParaRPr lang="en-GB" dirty="0" smtClean="0">
              <a:effectLst>
                <a:outerShdw blurRad="38100" dist="38100" dir="2700000" algn="tl">
                  <a:srgbClr val="000000">
                    <a:alpha val="43137"/>
                  </a:srgbClr>
                </a:outerShdw>
              </a:effectLst>
            </a:endParaRPr>
          </a:p>
          <a:p>
            <a:pPr marL="0" indent="0">
              <a:buNone/>
            </a:pPr>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5" name="TextBox 4"/>
          <p:cNvSpPr txBox="1"/>
          <p:nvPr/>
        </p:nvSpPr>
        <p:spPr>
          <a:xfrm>
            <a:off x="133815" y="910178"/>
            <a:ext cx="3919343" cy="3539430"/>
          </a:xfrm>
          <a:prstGeom prst="rect">
            <a:avLst/>
          </a:prstGeom>
          <a:noFill/>
        </p:spPr>
        <p:txBody>
          <a:bodyPr wrap="square" rtlCol="0">
            <a:spAutoFit/>
          </a:bodyPr>
          <a:lstStyle/>
          <a:p>
            <a:pPr algn="just"/>
            <a:r>
              <a:rPr lang="en-US" sz="2800" dirty="0" smtClean="0"/>
              <a:t>The figure below shows a </a:t>
            </a:r>
            <a:r>
              <a:rPr lang="en-US" sz="2800" dirty="0"/>
              <a:t>layered diagram for a Linux-based computer system, identifying the </a:t>
            </a:r>
            <a:r>
              <a:rPr lang="en-US" sz="2800" i="1" dirty="0">
                <a:solidFill>
                  <a:srgbClr val="FF0000"/>
                </a:solidFill>
              </a:rPr>
              <a:t>system’s </a:t>
            </a:r>
            <a:r>
              <a:rPr lang="en-US" sz="2800" i="1" dirty="0" smtClean="0">
                <a:solidFill>
                  <a:srgbClr val="FF0000"/>
                </a:solidFill>
              </a:rPr>
              <a:t>software components</a:t>
            </a:r>
            <a:r>
              <a:rPr lang="en-US" sz="2800" dirty="0" smtClean="0"/>
              <a:t> </a:t>
            </a:r>
            <a:r>
              <a:rPr lang="en-US" sz="2800" dirty="0"/>
              <a:t>and their logical proximity to the user and hardware</a:t>
            </a:r>
            <a:endParaRPr lang="en-GB" sz="2800" dirty="0"/>
          </a:p>
        </p:txBody>
      </p:sp>
      <p:pic>
        <p:nvPicPr>
          <p:cNvPr id="7" name="Picture 6"/>
          <p:cNvPicPr>
            <a:picLocks noChangeAspect="1"/>
          </p:cNvPicPr>
          <p:nvPr/>
        </p:nvPicPr>
        <p:blipFill>
          <a:blip r:embed="rId2"/>
          <a:stretch>
            <a:fillRect/>
          </a:stretch>
        </p:blipFill>
        <p:spPr>
          <a:xfrm>
            <a:off x="4538546" y="787778"/>
            <a:ext cx="7515922" cy="5902954"/>
          </a:xfrm>
          <a:prstGeom prst="rect">
            <a:avLst/>
          </a:prstGeom>
        </p:spPr>
      </p:pic>
      <p:sp>
        <p:nvSpPr>
          <p:cNvPr id="8" name="TextBox 7"/>
          <p:cNvSpPr txBox="1"/>
          <p:nvPr/>
        </p:nvSpPr>
        <p:spPr>
          <a:xfrm>
            <a:off x="607122" y="5363736"/>
            <a:ext cx="4968178" cy="369332"/>
          </a:xfrm>
          <a:prstGeom prst="rect">
            <a:avLst/>
          </a:prstGeom>
          <a:noFill/>
        </p:spPr>
        <p:txBody>
          <a:bodyPr wrap="square" rtlCol="0">
            <a:spAutoFit/>
          </a:bodyPr>
          <a:lstStyle/>
          <a:p>
            <a:r>
              <a:rPr lang="en-GB" b="1" dirty="0" smtClean="0">
                <a:effectLst>
                  <a:outerShdw blurRad="38100" dist="38100" dir="2700000" algn="tl">
                    <a:srgbClr val="000000">
                      <a:alpha val="43137"/>
                    </a:srgbClr>
                  </a:outerShdw>
                </a:effectLst>
              </a:rPr>
              <a:t>Fig.1 Linux Architecture</a:t>
            </a:r>
            <a:endParaRPr lang="en-GB"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625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 name="TextBox 1"/>
          <p:cNvSpPr txBox="1"/>
          <p:nvPr/>
        </p:nvSpPr>
        <p:spPr>
          <a:xfrm>
            <a:off x="1070517" y="82784"/>
            <a:ext cx="8017727" cy="477054"/>
          </a:xfrm>
          <a:prstGeom prst="rect">
            <a:avLst/>
          </a:prstGeom>
          <a:noFill/>
        </p:spPr>
        <p:txBody>
          <a:bodyPr wrap="square" rtlCol="0">
            <a:spAutoFit/>
          </a:bodyPr>
          <a:lstStyle/>
          <a:p>
            <a:r>
              <a:rPr lang="en-GB" sz="2500" b="1" dirty="0" smtClean="0">
                <a:effectLst>
                  <a:outerShdw blurRad="38100" dist="38100" dir="2700000" algn="tl">
                    <a:srgbClr val="000000">
                      <a:alpha val="43137"/>
                    </a:srgbClr>
                  </a:outerShdw>
                </a:effectLst>
              </a:rPr>
              <a:t>SOFTWARE LAYER: </a:t>
            </a:r>
            <a:r>
              <a:rPr lang="en-GB" sz="2500" b="1" dirty="0" smtClean="0">
                <a:effectLst>
                  <a:outerShdw blurRad="38100" dist="38100" dir="2700000" algn="tl">
                    <a:srgbClr val="000000">
                      <a:alpha val="43137"/>
                    </a:srgbClr>
                  </a:outerShdw>
                </a:effectLst>
              </a:rPr>
              <a:t>BOTTOM-UP</a:t>
            </a:r>
            <a:endParaRPr lang="en-GB" sz="2500" b="1" dirty="0">
              <a:effectLst>
                <a:outerShdw blurRad="38100" dist="38100" dir="2700000" algn="tl">
                  <a:srgbClr val="000000">
                    <a:alpha val="43137"/>
                  </a:srgbClr>
                </a:outerShdw>
              </a:effectLst>
            </a:endParaRPr>
          </a:p>
        </p:txBody>
      </p:sp>
      <p:sp>
        <p:nvSpPr>
          <p:cNvPr id="6" name="TextBox 5"/>
          <p:cNvSpPr txBox="1"/>
          <p:nvPr/>
        </p:nvSpPr>
        <p:spPr>
          <a:xfrm>
            <a:off x="189571" y="1014761"/>
            <a:ext cx="11753385" cy="5863144"/>
          </a:xfrm>
          <a:prstGeom prst="rect">
            <a:avLst/>
          </a:prstGeom>
          <a:noFill/>
        </p:spPr>
        <p:txBody>
          <a:bodyPr wrap="square" rtlCol="0">
            <a:spAutoFit/>
          </a:bodyPr>
          <a:lstStyle/>
          <a:p>
            <a:pPr marL="342900" indent="-342900">
              <a:buFont typeface="Wingdings" panose="05000000000000000000" pitchFamily="2" charset="2"/>
              <a:buChar char="q"/>
            </a:pPr>
            <a:r>
              <a:rPr lang="en-US" sz="2500" b="1" dirty="0" smtClean="0">
                <a:effectLst>
                  <a:outerShdw blurRad="38100" dist="38100" dir="2700000" algn="tl">
                    <a:srgbClr val="000000">
                      <a:alpha val="43137"/>
                    </a:srgbClr>
                  </a:outerShdw>
                </a:effectLst>
              </a:rPr>
              <a:t>Device Driver Layer: The </a:t>
            </a:r>
            <a:r>
              <a:rPr lang="en-US" sz="2500" dirty="0"/>
              <a:t>purpose of the </a:t>
            </a:r>
            <a:r>
              <a:rPr lang="en-US" sz="2500" b="1" u="sng" dirty="0"/>
              <a:t>device driver layer </a:t>
            </a:r>
            <a:r>
              <a:rPr lang="en-US" sz="2500" dirty="0"/>
              <a:t>is to interact with various hardware devices. It contains a </a:t>
            </a:r>
            <a:r>
              <a:rPr lang="en-US" sz="2500" dirty="0" smtClean="0"/>
              <a:t>separate program </a:t>
            </a:r>
            <a:r>
              <a:rPr lang="en-US" sz="2500" dirty="0"/>
              <a:t>for interacting with each device, including the hard disk driver, DVD or CD-ROM </a:t>
            </a:r>
            <a:r>
              <a:rPr lang="en-US" sz="2500" dirty="0" smtClean="0"/>
              <a:t>driver, keyboard </a:t>
            </a:r>
            <a:r>
              <a:rPr lang="en-US" sz="2500" dirty="0"/>
              <a:t>driver, mouse driver, touch pad driver, and display driver</a:t>
            </a:r>
            <a:r>
              <a:rPr lang="en-US" sz="2500" dirty="0" smtClean="0"/>
              <a:t>.</a:t>
            </a:r>
          </a:p>
          <a:p>
            <a:endParaRPr lang="en-US" sz="2500" dirty="0" smtClean="0"/>
          </a:p>
          <a:p>
            <a:pPr marL="285750" indent="-285750">
              <a:buFont typeface="Wingdings" panose="05000000000000000000" pitchFamily="2" charset="2"/>
              <a:buChar char="q"/>
            </a:pPr>
            <a:r>
              <a:rPr lang="en-US" sz="2500" b="1" dirty="0" smtClean="0"/>
              <a:t>Linux Kernel Layer: </a:t>
            </a:r>
            <a:r>
              <a:rPr lang="en-US" sz="2500" dirty="0" smtClean="0"/>
              <a:t>The</a:t>
            </a:r>
            <a:r>
              <a:rPr lang="en-US" sz="2500" b="1" dirty="0" smtClean="0"/>
              <a:t> </a:t>
            </a:r>
            <a:r>
              <a:rPr lang="en-US" sz="2500" i="1" u="sng" dirty="0">
                <a:effectLst>
                  <a:outerShdw blurRad="38100" dist="38100" dir="2700000" algn="tl">
                    <a:srgbClr val="000000">
                      <a:alpha val="43137"/>
                    </a:srgbClr>
                  </a:outerShdw>
                </a:effectLst>
              </a:rPr>
              <a:t>Linux kernel layer </a:t>
            </a:r>
            <a:r>
              <a:rPr lang="en-US" sz="2500" dirty="0"/>
              <a:t>contains the actual operating system</a:t>
            </a:r>
            <a:r>
              <a:rPr lang="en-US" sz="2500" dirty="0" smtClean="0"/>
              <a:t>.</a:t>
            </a:r>
            <a:r>
              <a:rPr lang="en-US" sz="2500" dirty="0"/>
              <a:t> </a:t>
            </a:r>
            <a:r>
              <a:rPr lang="en-US" sz="2500" dirty="0" smtClean="0"/>
              <a:t>Kernel Layer performs </a:t>
            </a:r>
            <a:r>
              <a:rPr lang="en-US" sz="2500" dirty="0"/>
              <a:t>tasks </a:t>
            </a:r>
            <a:r>
              <a:rPr lang="en-US" sz="2500" dirty="0" smtClean="0"/>
              <a:t>such </a:t>
            </a:r>
            <a:r>
              <a:rPr lang="en-US" sz="2500" i="1" dirty="0"/>
              <a:t>managing the CPU</a:t>
            </a:r>
            <a:r>
              <a:rPr lang="en-US" sz="2500" dirty="0"/>
              <a:t>, </a:t>
            </a:r>
            <a:r>
              <a:rPr lang="en-US" sz="2500" dirty="0" smtClean="0"/>
              <a:t>printers, and </a:t>
            </a:r>
            <a:r>
              <a:rPr lang="en-US" sz="2500" dirty="0"/>
              <a:t>other I/O devices. The kernel ensures that no user </a:t>
            </a:r>
            <a:r>
              <a:rPr lang="en-US" sz="2500" i="1" dirty="0"/>
              <a:t>process takes over the CPU forever</a:t>
            </a:r>
            <a:r>
              <a:rPr lang="en-US" sz="2500" dirty="0"/>
              <a:t>, that </a:t>
            </a:r>
            <a:r>
              <a:rPr lang="en-US" sz="2500" dirty="0" smtClean="0"/>
              <a:t>multiple files </a:t>
            </a:r>
            <a:r>
              <a:rPr lang="en-US" sz="2500" dirty="0"/>
              <a:t>are not printed on a printer simultaneously, and that a user cannot terminate another user’s </a:t>
            </a:r>
            <a:r>
              <a:rPr lang="en-US" sz="2500" dirty="0" smtClean="0"/>
              <a:t>process</a:t>
            </a:r>
          </a:p>
          <a:p>
            <a:pPr marL="800100" lvl="1" indent="-342900">
              <a:buFont typeface="Wingdings" panose="05000000000000000000" pitchFamily="2" charset="2"/>
              <a:buChar char="§"/>
            </a:pPr>
            <a:r>
              <a:rPr lang="en-US" sz="2500" dirty="0" smtClean="0"/>
              <a:t>Process Management</a:t>
            </a:r>
          </a:p>
          <a:p>
            <a:pPr marL="800100" lvl="1" indent="-342900">
              <a:buFont typeface="Wingdings" panose="05000000000000000000" pitchFamily="2" charset="2"/>
              <a:buChar char="§"/>
            </a:pPr>
            <a:r>
              <a:rPr lang="en-US" sz="2500" dirty="0" smtClean="0"/>
              <a:t>File Management</a:t>
            </a:r>
          </a:p>
          <a:p>
            <a:pPr marL="800100" lvl="1" indent="-342900">
              <a:buFont typeface="Wingdings" panose="05000000000000000000" pitchFamily="2" charset="2"/>
              <a:buChar char="§"/>
            </a:pPr>
            <a:r>
              <a:rPr lang="en-US" sz="2500" dirty="0" smtClean="0"/>
              <a:t>Main Memory Management</a:t>
            </a:r>
          </a:p>
          <a:p>
            <a:pPr marL="800100" lvl="1" indent="-342900">
              <a:buFont typeface="Wingdings" panose="05000000000000000000" pitchFamily="2" charset="2"/>
              <a:buChar char="§"/>
            </a:pPr>
            <a:r>
              <a:rPr lang="en-US" sz="2500" dirty="0" smtClean="0"/>
              <a:t>Disk Management</a:t>
            </a:r>
          </a:p>
          <a:p>
            <a:pPr marL="285750" indent="-285750">
              <a:buFont typeface="Wingdings" panose="05000000000000000000" pitchFamily="2" charset="2"/>
              <a:buChar char="q"/>
            </a:pPr>
            <a:endParaRPr lang="en-GB" sz="2500" dirty="0"/>
          </a:p>
        </p:txBody>
      </p:sp>
    </p:spTree>
    <p:extLst>
      <p:ext uri="{BB962C8B-B14F-4D97-AF65-F5344CB8AC3E}">
        <p14:creationId xmlns:p14="http://schemas.microsoft.com/office/powerpoint/2010/main" val="119607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4898" y="312234"/>
            <a:ext cx="11318487" cy="477054"/>
          </a:xfrm>
          <a:prstGeom prst="rect">
            <a:avLst/>
          </a:prstGeom>
          <a:noFill/>
        </p:spPr>
        <p:txBody>
          <a:bodyPr wrap="square" rtlCol="0">
            <a:spAutoFit/>
          </a:bodyPr>
          <a:lstStyle/>
          <a:p>
            <a:pPr marL="342900" indent="-342900">
              <a:buFont typeface="Wingdings" panose="05000000000000000000" pitchFamily="2" charset="2"/>
              <a:buChar char="§"/>
            </a:pPr>
            <a:r>
              <a:rPr lang="en-GB" sz="2500" b="1" i="1" dirty="0"/>
              <a:t>Process Management</a:t>
            </a:r>
            <a:endParaRPr lang="en-GB" sz="2500" dirty="0"/>
          </a:p>
        </p:txBody>
      </p:sp>
      <p:sp>
        <p:nvSpPr>
          <p:cNvPr id="6" name="TextBox 5"/>
          <p:cNvSpPr txBox="1"/>
          <p:nvPr/>
        </p:nvSpPr>
        <p:spPr>
          <a:xfrm>
            <a:off x="133815" y="1037063"/>
            <a:ext cx="11931805" cy="5401479"/>
          </a:xfrm>
          <a:prstGeom prst="rect">
            <a:avLst/>
          </a:prstGeom>
          <a:noFill/>
        </p:spPr>
        <p:txBody>
          <a:bodyPr wrap="square" rtlCol="0">
            <a:spAutoFit/>
          </a:bodyPr>
          <a:lstStyle/>
          <a:p>
            <a:r>
              <a:rPr lang="en-US" sz="2300" dirty="0"/>
              <a:t>This part of the kernel manages processes in terms of creating, suspending, resuming, and </a:t>
            </a:r>
            <a:r>
              <a:rPr lang="en-US" sz="2300" dirty="0" smtClean="0"/>
              <a:t>terminating them</a:t>
            </a:r>
            <a:r>
              <a:rPr lang="en-US" sz="2300" dirty="0"/>
              <a:t>, and maintaining their </a:t>
            </a:r>
            <a:r>
              <a:rPr lang="en-US" sz="2300" dirty="0" smtClean="0"/>
              <a:t>states.</a:t>
            </a:r>
            <a:r>
              <a:rPr lang="en-US" sz="2300" dirty="0"/>
              <a:t> The Linux system provides three primary IPC </a:t>
            </a:r>
            <a:r>
              <a:rPr lang="en-US" sz="2300" dirty="0" smtClean="0"/>
              <a:t>mechanisms/channels</a:t>
            </a:r>
          </a:p>
          <a:p>
            <a:r>
              <a:rPr lang="en-US" sz="2300" b="1" i="1" dirty="0"/>
              <a:t>Pipe</a:t>
            </a:r>
            <a:r>
              <a:rPr lang="en-US" sz="2300" b="1" dirty="0"/>
              <a:t>: </a:t>
            </a:r>
            <a:r>
              <a:rPr lang="en-US" sz="2300" dirty="0"/>
              <a:t>Two or more related processes running on the same computer can use a pipe as an </a:t>
            </a:r>
            <a:r>
              <a:rPr lang="en-US" sz="2300" dirty="0" smtClean="0"/>
              <a:t>IPC channel</a:t>
            </a:r>
            <a:r>
              <a:rPr lang="en-US" sz="2300" dirty="0"/>
              <a:t>. Typically, these processes have a parent–child or sibling relationship. </a:t>
            </a:r>
            <a:r>
              <a:rPr lang="en-US" sz="2300" b="1" i="1" dirty="0"/>
              <a:t>A pipe is a </a:t>
            </a:r>
            <a:r>
              <a:rPr lang="en-US" sz="2300" b="1" i="1" dirty="0" smtClean="0"/>
              <a:t>temporary channel</a:t>
            </a:r>
            <a:r>
              <a:rPr lang="en-US" sz="2300" dirty="0" smtClean="0"/>
              <a:t> </a:t>
            </a:r>
            <a:r>
              <a:rPr lang="en-US" sz="2300" dirty="0"/>
              <a:t>that resides in the main memory and is created by the kernel, usually on </a:t>
            </a:r>
            <a:r>
              <a:rPr lang="en-US" sz="2300" dirty="0" smtClean="0"/>
              <a:t>behalf </a:t>
            </a:r>
            <a:r>
              <a:rPr lang="en-GB" sz="2300" dirty="0" smtClean="0"/>
              <a:t>of </a:t>
            </a:r>
            <a:r>
              <a:rPr lang="en-GB" sz="2300" dirty="0"/>
              <a:t>the parent process</a:t>
            </a:r>
            <a:r>
              <a:rPr lang="en-GB" sz="2300" dirty="0" smtClean="0"/>
              <a:t>.</a:t>
            </a:r>
          </a:p>
          <a:p>
            <a:endParaRPr lang="en-GB" sz="2300" dirty="0" smtClean="0"/>
          </a:p>
          <a:p>
            <a:r>
              <a:rPr lang="en-US" sz="2300" b="1" i="1" dirty="0"/>
              <a:t>Named pipe</a:t>
            </a:r>
            <a:r>
              <a:rPr lang="en-US" sz="2300" b="1" dirty="0"/>
              <a:t>: </a:t>
            </a:r>
            <a:r>
              <a:rPr lang="en-US" sz="2300" dirty="0"/>
              <a:t>A named pipe, also known as First-In First-Out (FIFO), is a permanent communication</a:t>
            </a:r>
          </a:p>
          <a:p>
            <a:r>
              <a:rPr lang="en-US" sz="2300" dirty="0"/>
              <a:t>channel that resides on the disk and can be used for IPC by two or more related or</a:t>
            </a:r>
          </a:p>
          <a:p>
            <a:r>
              <a:rPr lang="en-US" sz="2300" dirty="0"/>
              <a:t>unrelated processes running on the same computer</a:t>
            </a:r>
            <a:r>
              <a:rPr lang="en-US" sz="2300" dirty="0" smtClean="0"/>
              <a:t>.</a:t>
            </a:r>
          </a:p>
          <a:p>
            <a:endParaRPr lang="en-US" sz="2300" dirty="0" smtClean="0"/>
          </a:p>
          <a:p>
            <a:r>
              <a:rPr lang="en-US" sz="2300" b="1" i="1" dirty="0"/>
              <a:t>Berkeley Software Distribution (BSD) socket</a:t>
            </a:r>
            <a:r>
              <a:rPr lang="en-US" sz="2300" dirty="0"/>
              <a:t>: A BSD socket is also a temporary channel that</a:t>
            </a:r>
          </a:p>
          <a:p>
            <a:r>
              <a:rPr lang="en-US" sz="2300" dirty="0"/>
              <a:t>allows two or more processes in a network (or on the Internet) to communicate, although </a:t>
            </a:r>
            <a:r>
              <a:rPr lang="en-US" sz="2300" dirty="0" smtClean="0"/>
              <a:t>processes on </a:t>
            </a:r>
            <a:r>
              <a:rPr lang="en-US" sz="2300" dirty="0"/>
              <a:t>the same computer can also use them</a:t>
            </a:r>
            <a:endParaRPr lang="en-GB" sz="2300" dirty="0"/>
          </a:p>
        </p:txBody>
      </p:sp>
    </p:spTree>
    <p:extLst>
      <p:ext uri="{BB962C8B-B14F-4D97-AF65-F5344CB8AC3E}">
        <p14:creationId xmlns:p14="http://schemas.microsoft.com/office/powerpoint/2010/main" val="95717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7" name="TextBox 6"/>
          <p:cNvSpPr txBox="1"/>
          <p:nvPr/>
        </p:nvSpPr>
        <p:spPr>
          <a:xfrm>
            <a:off x="163551" y="930177"/>
            <a:ext cx="11864897" cy="1261884"/>
          </a:xfrm>
          <a:prstGeom prst="rect">
            <a:avLst/>
          </a:prstGeom>
          <a:noFill/>
        </p:spPr>
        <p:txBody>
          <a:bodyPr wrap="square" rtlCol="0">
            <a:spAutoFit/>
          </a:bodyPr>
          <a:lstStyle/>
          <a:p>
            <a:pPr marL="285750" indent="-285750">
              <a:buFont typeface="Wingdings" panose="05000000000000000000" pitchFamily="2" charset="2"/>
              <a:buChar char="§"/>
            </a:pPr>
            <a:r>
              <a:rPr lang="en-GB" sz="2200" b="1" dirty="0"/>
              <a:t>File Management</a:t>
            </a:r>
          </a:p>
          <a:p>
            <a:r>
              <a:rPr lang="en-US" dirty="0" smtClean="0"/>
              <a:t>This </a:t>
            </a:r>
            <a:r>
              <a:rPr lang="en-US" dirty="0"/>
              <a:t>part of the kernel manages files and directories, also known as folders. It performs all </a:t>
            </a:r>
            <a:r>
              <a:rPr lang="en-US" dirty="0" smtClean="0"/>
              <a:t>file-related tasks</a:t>
            </a:r>
            <a:r>
              <a:rPr lang="en-US" dirty="0"/>
              <a:t>, including file creation and removal, directory creation and removal, setting access privileges </a:t>
            </a:r>
            <a:r>
              <a:rPr lang="en-US" dirty="0" smtClean="0"/>
              <a:t>on files </a:t>
            </a:r>
            <a:r>
              <a:rPr lang="en-US" dirty="0"/>
              <a:t>and directories, and maintaining their attributes, such as file size.</a:t>
            </a:r>
            <a:endParaRPr lang="en-GB" dirty="0"/>
          </a:p>
        </p:txBody>
      </p:sp>
      <p:sp>
        <p:nvSpPr>
          <p:cNvPr id="8" name="TextBox 7"/>
          <p:cNvSpPr txBox="1"/>
          <p:nvPr/>
        </p:nvSpPr>
        <p:spPr>
          <a:xfrm>
            <a:off x="61331" y="2407505"/>
            <a:ext cx="11742234" cy="984885"/>
          </a:xfrm>
          <a:prstGeom prst="rect">
            <a:avLst/>
          </a:prstGeom>
          <a:noFill/>
        </p:spPr>
        <p:txBody>
          <a:bodyPr wrap="square" rtlCol="0">
            <a:spAutoFit/>
          </a:bodyPr>
          <a:lstStyle/>
          <a:p>
            <a:pPr marL="285750" indent="-285750">
              <a:buFont typeface="Wingdings" panose="05000000000000000000" pitchFamily="2" charset="2"/>
              <a:buChar char="§"/>
            </a:pPr>
            <a:r>
              <a:rPr lang="en-GB" sz="2200" dirty="0" smtClean="0"/>
              <a:t>Main Memory Management</a:t>
            </a:r>
          </a:p>
          <a:p>
            <a:r>
              <a:rPr lang="en-US" dirty="0"/>
              <a:t>This part of the kernel allocates and deallocates RAM in an orderly manner so that each process </a:t>
            </a:r>
            <a:r>
              <a:rPr lang="en-US" dirty="0" smtClean="0"/>
              <a:t>has enough </a:t>
            </a:r>
            <a:r>
              <a:rPr lang="en-US" dirty="0"/>
              <a:t>space to execute properly. It also ensures that part or all of the space allocated to a process does </a:t>
            </a:r>
            <a:r>
              <a:rPr lang="en-US" dirty="0" smtClean="0"/>
              <a:t>not belong </a:t>
            </a:r>
            <a:r>
              <a:rPr lang="en-US" dirty="0"/>
              <a:t>to some other process</a:t>
            </a:r>
            <a:r>
              <a:rPr lang="en-US" dirty="0" smtClean="0"/>
              <a:t>.</a:t>
            </a:r>
            <a:endParaRPr lang="en-GB" sz="2200" dirty="0"/>
          </a:p>
        </p:txBody>
      </p:sp>
      <p:sp>
        <p:nvSpPr>
          <p:cNvPr id="9" name="TextBox 8"/>
          <p:cNvSpPr txBox="1"/>
          <p:nvPr/>
        </p:nvSpPr>
        <p:spPr>
          <a:xfrm>
            <a:off x="132885" y="3640561"/>
            <a:ext cx="11926230" cy="984885"/>
          </a:xfrm>
          <a:prstGeom prst="rect">
            <a:avLst/>
          </a:prstGeom>
          <a:noFill/>
        </p:spPr>
        <p:txBody>
          <a:bodyPr wrap="square" rtlCol="0">
            <a:spAutoFit/>
          </a:bodyPr>
          <a:lstStyle/>
          <a:p>
            <a:pPr marL="285750" indent="-285750">
              <a:buFont typeface="Wingdings" panose="05000000000000000000" pitchFamily="2" charset="2"/>
              <a:buChar char="§"/>
            </a:pPr>
            <a:r>
              <a:rPr lang="en-GB" sz="2200" b="1" dirty="0" smtClean="0"/>
              <a:t>Disk Management</a:t>
            </a:r>
          </a:p>
          <a:p>
            <a:r>
              <a:rPr lang="en-US" dirty="0"/>
              <a:t>The kernel is also responsible for maintaining free and used disk space and for the orderly and fair </a:t>
            </a:r>
            <a:r>
              <a:rPr lang="en-US" dirty="0" smtClean="0"/>
              <a:t>allocation and </a:t>
            </a:r>
            <a:r>
              <a:rPr lang="en-US" dirty="0"/>
              <a:t>deallocation of disk space. It decides where and how much space to allocate to a newly </a:t>
            </a:r>
            <a:r>
              <a:rPr lang="en-US" dirty="0" smtClean="0"/>
              <a:t>created </a:t>
            </a:r>
            <a:r>
              <a:rPr lang="en-GB" dirty="0" smtClean="0"/>
              <a:t>file</a:t>
            </a:r>
            <a:r>
              <a:rPr lang="en-GB" dirty="0"/>
              <a:t>.</a:t>
            </a:r>
            <a:endParaRPr lang="en-GB" sz="2200" dirty="0"/>
          </a:p>
        </p:txBody>
      </p:sp>
    </p:spTree>
    <p:extLst>
      <p:ext uri="{BB962C8B-B14F-4D97-AF65-F5344CB8AC3E}">
        <p14:creationId xmlns:p14="http://schemas.microsoft.com/office/powerpoint/2010/main" val="33019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7" name="TextBox 6"/>
          <p:cNvSpPr txBox="1"/>
          <p:nvPr/>
        </p:nvSpPr>
        <p:spPr>
          <a:xfrm>
            <a:off x="269487" y="300381"/>
            <a:ext cx="11864897" cy="430887"/>
          </a:xfrm>
          <a:prstGeom prst="rect">
            <a:avLst/>
          </a:prstGeom>
          <a:noFill/>
        </p:spPr>
        <p:txBody>
          <a:bodyPr wrap="square" rtlCol="0">
            <a:spAutoFit/>
          </a:bodyPr>
          <a:lstStyle/>
          <a:p>
            <a:pPr marL="342900" indent="-342900">
              <a:buFont typeface="Wingdings" panose="05000000000000000000" pitchFamily="2" charset="2"/>
              <a:buChar char="q"/>
            </a:pPr>
            <a:r>
              <a:rPr lang="en-GB" sz="2200" b="1" dirty="0" smtClean="0"/>
              <a:t>System Call Interface</a:t>
            </a:r>
          </a:p>
        </p:txBody>
      </p:sp>
      <p:sp>
        <p:nvSpPr>
          <p:cNvPr id="4" name="TextBox 3"/>
          <p:cNvSpPr txBox="1"/>
          <p:nvPr/>
        </p:nvSpPr>
        <p:spPr>
          <a:xfrm>
            <a:off x="148684" y="787778"/>
            <a:ext cx="11760818" cy="1631216"/>
          </a:xfrm>
          <a:prstGeom prst="rect">
            <a:avLst/>
          </a:prstGeom>
          <a:noFill/>
        </p:spPr>
        <p:txBody>
          <a:bodyPr wrap="square" rtlCol="0">
            <a:spAutoFit/>
          </a:bodyPr>
          <a:lstStyle/>
          <a:p>
            <a:r>
              <a:rPr lang="en-US" sz="2500" dirty="0"/>
              <a:t>The </a:t>
            </a:r>
            <a:r>
              <a:rPr lang="en-US" sz="2500" b="1" i="1" dirty="0"/>
              <a:t>system call interface </a:t>
            </a:r>
            <a:r>
              <a:rPr lang="en-US" sz="2500" dirty="0"/>
              <a:t>layer contains entry points into the kernel code. Because the kernel manages all system resources, any user or application request that involves access to any system resource must be handled by the kernel code</a:t>
            </a:r>
            <a:endParaRPr lang="en-GB" sz="2500" b="1" dirty="0"/>
          </a:p>
          <a:p>
            <a:endParaRPr lang="en-GB" sz="2500" dirty="0"/>
          </a:p>
        </p:txBody>
      </p:sp>
      <p:sp>
        <p:nvSpPr>
          <p:cNvPr id="8" name="TextBox 7"/>
          <p:cNvSpPr txBox="1"/>
          <p:nvPr/>
        </p:nvSpPr>
        <p:spPr>
          <a:xfrm>
            <a:off x="148684" y="1973766"/>
            <a:ext cx="11872331" cy="4832092"/>
          </a:xfrm>
          <a:prstGeom prst="rect">
            <a:avLst/>
          </a:prstGeom>
          <a:noFill/>
        </p:spPr>
        <p:txBody>
          <a:bodyPr wrap="square" rtlCol="0">
            <a:spAutoFit/>
          </a:bodyPr>
          <a:lstStyle/>
          <a:p>
            <a:pPr marL="285750" indent="-285750">
              <a:buFont typeface="Wingdings" panose="05000000000000000000" pitchFamily="2" charset="2"/>
              <a:buChar char="q"/>
            </a:pPr>
            <a:r>
              <a:rPr lang="en-GB" sz="2200" b="1" dirty="0" smtClean="0"/>
              <a:t> Language Libraries</a:t>
            </a:r>
          </a:p>
          <a:p>
            <a:r>
              <a:rPr lang="en-US" sz="2200" dirty="0"/>
              <a:t>A </a:t>
            </a:r>
            <a:r>
              <a:rPr lang="en-US" sz="2200" i="1" dirty="0"/>
              <a:t>language library </a:t>
            </a:r>
            <a:r>
              <a:rPr lang="en-US" sz="2200" dirty="0"/>
              <a:t>is a set of prewritten and pretested functions in a programming language available </a:t>
            </a:r>
            <a:r>
              <a:rPr lang="en-US" sz="2200" dirty="0" smtClean="0"/>
              <a:t>to programmers </a:t>
            </a:r>
            <a:r>
              <a:rPr lang="en-US" sz="2200" dirty="0"/>
              <a:t>for use with the software that they develop. The availability and use of libraries save </a:t>
            </a:r>
            <a:r>
              <a:rPr lang="en-US" sz="2200" dirty="0" smtClean="0"/>
              <a:t>time because </a:t>
            </a:r>
            <a:r>
              <a:rPr lang="en-US" sz="2200" dirty="0"/>
              <a:t>programmers do not have to write these functions from </a:t>
            </a:r>
            <a:r>
              <a:rPr lang="en-US" sz="2200" dirty="0" smtClean="0"/>
              <a:t>scratch</a:t>
            </a:r>
          </a:p>
          <a:p>
            <a:pPr marL="342900" indent="-342900">
              <a:buFont typeface="Wingdings" panose="05000000000000000000" pitchFamily="2" charset="2"/>
              <a:buChar char="q"/>
            </a:pPr>
            <a:r>
              <a:rPr lang="en-US" sz="2200" b="1" dirty="0" smtClean="0"/>
              <a:t>Linux Shell</a:t>
            </a:r>
          </a:p>
          <a:p>
            <a:r>
              <a:rPr lang="en-US" sz="2200" dirty="0"/>
              <a:t>The </a:t>
            </a:r>
            <a:r>
              <a:rPr lang="en-US" sz="2200" i="1" dirty="0"/>
              <a:t>Linux shell </a:t>
            </a:r>
            <a:r>
              <a:rPr lang="en-US" sz="2200" dirty="0"/>
              <a:t>is a program that starts running when you log on and interprets the commands that </a:t>
            </a:r>
            <a:r>
              <a:rPr lang="en-US" sz="2200" dirty="0" smtClean="0"/>
              <a:t>you enter</a:t>
            </a:r>
            <a:r>
              <a:rPr lang="en-US" sz="2200" dirty="0"/>
              <a:t>. The most popular shells are the </a:t>
            </a:r>
            <a:r>
              <a:rPr lang="en-US" sz="2200" b="1" i="1" dirty="0" smtClean="0"/>
              <a:t>Bourne Again shell </a:t>
            </a:r>
            <a:r>
              <a:rPr lang="en-US" sz="2200" dirty="0" smtClean="0"/>
              <a:t>(</a:t>
            </a:r>
            <a:r>
              <a:rPr lang="en-US" sz="2200" dirty="0"/>
              <a:t>bash, the default shell in all major </a:t>
            </a:r>
            <a:r>
              <a:rPr lang="en-US" sz="2200" dirty="0" smtClean="0"/>
              <a:t>distributions of </a:t>
            </a:r>
            <a:r>
              <a:rPr lang="en-US" sz="2200" dirty="0"/>
              <a:t>Linux), </a:t>
            </a:r>
            <a:r>
              <a:rPr lang="en-US" sz="2200" b="1" i="1" dirty="0"/>
              <a:t>Bourne shell </a:t>
            </a:r>
            <a:r>
              <a:rPr lang="en-US" sz="2200" dirty="0"/>
              <a:t>(</a:t>
            </a:r>
            <a:r>
              <a:rPr lang="en-US" sz="2200" dirty="0" err="1"/>
              <a:t>sh</a:t>
            </a:r>
            <a:r>
              <a:rPr lang="en-US" sz="2200" dirty="0"/>
              <a:t>), </a:t>
            </a:r>
            <a:r>
              <a:rPr lang="en-US" sz="2200" b="1" dirty="0"/>
              <a:t>C shell </a:t>
            </a:r>
            <a:r>
              <a:rPr lang="en-US" sz="2200" dirty="0"/>
              <a:t>(</a:t>
            </a:r>
            <a:r>
              <a:rPr lang="en-US" sz="2200" dirty="0" err="1"/>
              <a:t>csh</a:t>
            </a:r>
            <a:r>
              <a:rPr lang="en-US" sz="2200" dirty="0" smtClean="0"/>
              <a:t>), </a:t>
            </a:r>
            <a:r>
              <a:rPr lang="en-US" sz="2200" b="1" dirty="0"/>
              <a:t>TC shell </a:t>
            </a:r>
            <a:r>
              <a:rPr lang="en-US" sz="2200" dirty="0"/>
              <a:t>(</a:t>
            </a:r>
            <a:r>
              <a:rPr lang="en-US" sz="2200" dirty="0" err="1"/>
              <a:t>tcsh</a:t>
            </a:r>
            <a:r>
              <a:rPr lang="en-US" sz="2200" dirty="0"/>
              <a:t>), and </a:t>
            </a:r>
            <a:r>
              <a:rPr lang="en-US" sz="2200" b="1" dirty="0" err="1"/>
              <a:t>Korn</a:t>
            </a:r>
            <a:r>
              <a:rPr lang="en-US" sz="2200" b="1" dirty="0"/>
              <a:t> shell </a:t>
            </a:r>
            <a:r>
              <a:rPr lang="en-US" sz="2200" dirty="0"/>
              <a:t>(</a:t>
            </a:r>
            <a:r>
              <a:rPr lang="en-US" sz="2200" dirty="0" err="1"/>
              <a:t>ksh</a:t>
            </a:r>
            <a:r>
              <a:rPr lang="en-US" sz="2200" dirty="0" smtClean="0"/>
              <a:t>).</a:t>
            </a:r>
          </a:p>
          <a:p>
            <a:pPr marL="342900" indent="-342900">
              <a:buFont typeface="Wingdings" panose="05000000000000000000" pitchFamily="2" charset="2"/>
              <a:buChar char="q"/>
            </a:pPr>
            <a:r>
              <a:rPr lang="en-US" sz="2200" b="1" dirty="0" smtClean="0"/>
              <a:t>Applications</a:t>
            </a:r>
          </a:p>
          <a:p>
            <a:r>
              <a:rPr lang="en-US" sz="2200" dirty="0"/>
              <a:t>The application layer contains all the applications (tools, commands, and utilities) that are </a:t>
            </a:r>
            <a:r>
              <a:rPr lang="en-US" sz="2200" dirty="0" smtClean="0"/>
              <a:t>available for </a:t>
            </a:r>
            <a:r>
              <a:rPr lang="en-US" sz="2200" dirty="0"/>
              <a:t>your use. A typical Linux system contains hundreds of </a:t>
            </a:r>
            <a:r>
              <a:rPr lang="en-US" sz="2200" dirty="0" smtClean="0"/>
              <a:t>applications. An </a:t>
            </a:r>
            <a:r>
              <a:rPr lang="en-US" sz="2200" dirty="0"/>
              <a:t>application can find the appropriate kernel code to execute in one of two ways: </a:t>
            </a:r>
            <a:endParaRPr lang="en-US" sz="2200" dirty="0" smtClean="0"/>
          </a:p>
          <a:p>
            <a:pPr marL="457200" indent="-457200">
              <a:buAutoNum type="arabicParenBoth"/>
            </a:pPr>
            <a:r>
              <a:rPr lang="en-US" sz="2200" dirty="0"/>
              <a:t>b</a:t>
            </a:r>
            <a:r>
              <a:rPr lang="en-US" sz="2200" dirty="0" smtClean="0"/>
              <a:t>y using </a:t>
            </a:r>
            <a:r>
              <a:rPr lang="en-US" sz="2200" dirty="0"/>
              <a:t>a proper library function and </a:t>
            </a:r>
            <a:endParaRPr lang="en-US" sz="2200" dirty="0" smtClean="0"/>
          </a:p>
          <a:p>
            <a:r>
              <a:rPr lang="en-US" sz="2200" dirty="0" smtClean="0"/>
              <a:t>(2) </a:t>
            </a:r>
            <a:r>
              <a:rPr lang="en-US" sz="2200" dirty="0"/>
              <a:t>by using a system call.</a:t>
            </a:r>
            <a:endParaRPr lang="en-GB" sz="2200" b="1" dirty="0"/>
          </a:p>
        </p:txBody>
      </p:sp>
    </p:spTree>
    <p:extLst>
      <p:ext uri="{BB962C8B-B14F-4D97-AF65-F5344CB8AC3E}">
        <p14:creationId xmlns:p14="http://schemas.microsoft.com/office/powerpoint/2010/main" val="19745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365126"/>
            <a:ext cx="11231137" cy="995324"/>
          </a:xfrm>
        </p:spPr>
        <p:txBody>
          <a:bodyPr/>
          <a:lstStyle/>
          <a:p>
            <a:r>
              <a:rPr lang="en-GB" b="1" dirty="0" smtClean="0">
                <a:effectLst>
                  <a:outerShdw blurRad="38100" dist="38100" dir="2700000" algn="tl">
                    <a:srgbClr val="000000">
                      <a:alpha val="43137"/>
                    </a:srgbClr>
                  </a:outerShdw>
                </a:effectLst>
              </a:rPr>
              <a:t>User Interface</a:t>
            </a:r>
            <a:endParaRPr lang="en-GB" b="1" dirty="0">
              <a:effectLst>
                <a:outerShdw blurRad="38100" dist="38100" dir="2700000" algn="tl">
                  <a:srgbClr val="000000">
                    <a:alpha val="43137"/>
                  </a:srgbClr>
                </a:outerShdw>
              </a:effectLst>
            </a:endParaRPr>
          </a:p>
        </p:txBody>
      </p:sp>
      <p:sp>
        <p:nvSpPr>
          <p:cNvPr id="4" name="TextBox 3"/>
          <p:cNvSpPr txBox="1"/>
          <p:nvPr/>
        </p:nvSpPr>
        <p:spPr>
          <a:xfrm>
            <a:off x="0" y="1148577"/>
            <a:ext cx="11965259" cy="3477875"/>
          </a:xfrm>
          <a:prstGeom prst="rect">
            <a:avLst/>
          </a:prstGeom>
          <a:noFill/>
        </p:spPr>
        <p:txBody>
          <a:bodyPr wrap="square" rtlCol="0">
            <a:spAutoFit/>
          </a:bodyPr>
          <a:lstStyle/>
          <a:p>
            <a:r>
              <a:rPr lang="en-US" sz="2200" dirty="0"/>
              <a:t>Software resources include applications such as word </a:t>
            </a:r>
            <a:r>
              <a:rPr lang="en-US" sz="2200" dirty="0" smtClean="0"/>
              <a:t>processors, spreadsheets</a:t>
            </a:r>
            <a:r>
              <a:rPr lang="en-US" sz="2200" dirty="0"/>
              <a:t>, games, graphing tools, picture- and video-processing tools, and Internet-related tools </a:t>
            </a:r>
            <a:r>
              <a:rPr lang="en-US" sz="2200" dirty="0" smtClean="0"/>
              <a:t>such </a:t>
            </a:r>
            <a:r>
              <a:rPr lang="en-GB" sz="2200" dirty="0" smtClean="0"/>
              <a:t>as </a:t>
            </a:r>
            <a:r>
              <a:rPr lang="en-GB" sz="2200" dirty="0"/>
              <a:t>Web browsers</a:t>
            </a:r>
            <a:r>
              <a:rPr lang="en-GB" sz="2200" dirty="0" smtClean="0"/>
              <a:t>. </a:t>
            </a:r>
            <a:r>
              <a:rPr lang="en-US" sz="2200" dirty="0"/>
              <a:t>These applications, which reside at the topmost layer in the </a:t>
            </a:r>
            <a:r>
              <a:rPr lang="en-US" sz="2200" dirty="0" smtClean="0"/>
              <a:t>Fig.1, </a:t>
            </a:r>
            <a:r>
              <a:rPr lang="en-US" sz="2200" dirty="0"/>
              <a:t>form the </a:t>
            </a:r>
            <a:r>
              <a:rPr lang="en-US" sz="2200" b="1" i="1" dirty="0" smtClean="0"/>
              <a:t>application user </a:t>
            </a:r>
            <a:r>
              <a:rPr lang="en-US" sz="2200" b="1" i="1" dirty="0"/>
              <a:t>interface </a:t>
            </a:r>
            <a:r>
              <a:rPr lang="en-US" sz="2200" b="1" dirty="0"/>
              <a:t>(AUI). </a:t>
            </a:r>
            <a:r>
              <a:rPr lang="en-US" sz="2200" dirty="0"/>
              <a:t>The AUI is glued to the operating system kernel via the language </a:t>
            </a:r>
            <a:r>
              <a:rPr lang="en-US" sz="2200" dirty="0" smtClean="0"/>
              <a:t>libraries and </a:t>
            </a:r>
            <a:r>
              <a:rPr lang="en-US" sz="2200" dirty="0"/>
              <a:t>the system call interface. </a:t>
            </a:r>
            <a:endParaRPr lang="en-US" sz="2200" dirty="0" smtClean="0"/>
          </a:p>
          <a:p>
            <a:endParaRPr lang="en-US" sz="2200" dirty="0" smtClean="0"/>
          </a:p>
          <a:p>
            <a:r>
              <a:rPr lang="en-US" sz="2200" dirty="0" smtClean="0"/>
              <a:t>The</a:t>
            </a:r>
            <a:r>
              <a:rPr lang="en-US" sz="2200" dirty="0"/>
              <a:t> </a:t>
            </a:r>
            <a:r>
              <a:rPr lang="en-US" sz="2200" dirty="0" smtClean="0"/>
              <a:t>system </a:t>
            </a:r>
            <a:r>
              <a:rPr lang="en-US" sz="2200" dirty="0"/>
              <a:t>call interface comprises a set of functions that can be used </a:t>
            </a:r>
            <a:r>
              <a:rPr lang="en-US" sz="2200" dirty="0" smtClean="0"/>
              <a:t>by the </a:t>
            </a:r>
            <a:r>
              <a:rPr lang="en-US" sz="2200" dirty="0"/>
              <a:t>applications and library routines to execute the kernel code for a particular service, such as </a:t>
            </a:r>
            <a:r>
              <a:rPr lang="en-US" sz="2200" dirty="0" smtClean="0"/>
              <a:t>reading </a:t>
            </a:r>
            <a:r>
              <a:rPr lang="en-GB" sz="2200" dirty="0" smtClean="0"/>
              <a:t>a </a:t>
            </a:r>
            <a:r>
              <a:rPr lang="en-GB" sz="2200" dirty="0"/>
              <a:t>file</a:t>
            </a:r>
            <a:r>
              <a:rPr lang="en-GB" sz="2200" dirty="0" smtClean="0"/>
              <a:t>.</a:t>
            </a:r>
          </a:p>
          <a:p>
            <a:endParaRPr lang="en-GB" sz="2200" dirty="0"/>
          </a:p>
          <a:p>
            <a:r>
              <a:rPr lang="en-US" sz="2200" dirty="0"/>
              <a:t>The </a:t>
            </a:r>
            <a:r>
              <a:rPr lang="en-US" sz="2200" b="1" i="1" dirty="0"/>
              <a:t>language libraries </a:t>
            </a:r>
            <a:r>
              <a:rPr lang="en-US" sz="2200" dirty="0"/>
              <a:t>and the </a:t>
            </a:r>
            <a:r>
              <a:rPr lang="en-US" sz="2200" b="1" i="1" dirty="0"/>
              <a:t>system call interface </a:t>
            </a:r>
            <a:r>
              <a:rPr lang="en-US" sz="2200" dirty="0" smtClean="0"/>
              <a:t>makeup  </a:t>
            </a:r>
            <a:r>
              <a:rPr lang="en-US" sz="2200" dirty="0"/>
              <a:t>what is commonly known as the</a:t>
            </a:r>
          </a:p>
          <a:p>
            <a:r>
              <a:rPr lang="en-GB" sz="2200" i="1" dirty="0"/>
              <a:t>application programming interface </a:t>
            </a:r>
            <a:r>
              <a:rPr lang="en-GB" sz="2200" dirty="0"/>
              <a:t>(API)</a:t>
            </a:r>
          </a:p>
        </p:txBody>
      </p:sp>
    </p:spTree>
    <p:extLst>
      <p:ext uri="{BB962C8B-B14F-4D97-AF65-F5344CB8AC3E}">
        <p14:creationId xmlns:p14="http://schemas.microsoft.com/office/powerpoint/2010/main" val="1959520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73099"/>
          </a:xfrm>
        </p:spPr>
        <p:txBody>
          <a:bodyPr>
            <a:normAutofit fontScale="90000"/>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2.5: Using the Linux User Interface</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5688" y="1025659"/>
            <a:ext cx="11008112" cy="5481504"/>
          </a:xfrm>
        </p:spPr>
        <p:txBody>
          <a:bodyPr>
            <a:normAutofit/>
          </a:bodyPr>
          <a:lstStyle/>
          <a:p>
            <a:pPr algn="just"/>
            <a:r>
              <a:rPr lang="en-US" dirty="0" smtClean="0">
                <a:effectLst>
                  <a:outerShdw blurRad="38100" dist="38100" dir="2700000" algn="tl">
                    <a:srgbClr val="000000">
                      <a:alpha val="43137"/>
                    </a:srgbClr>
                  </a:outerShdw>
                </a:effectLst>
              </a:rPr>
              <a:t>For </a:t>
            </a:r>
            <a:r>
              <a:rPr lang="en-US" dirty="0">
                <a:effectLst>
                  <a:outerShdw blurRad="38100" dist="38100" dir="2700000" algn="tl">
                    <a:srgbClr val="000000">
                      <a:alpha val="43137"/>
                    </a:srgbClr>
                  </a:outerShdw>
                </a:effectLst>
              </a:rPr>
              <a:t>an operating system to be useful, it must provide some means for the user to communicate with it. Users need a way to tell the operating system what it should do, such as running a program, copying a file, or shutting down. These tasks are done using a user interface. </a:t>
            </a:r>
            <a:endParaRPr lang="en-US" dirty="0" smtClean="0">
              <a:effectLst>
                <a:outerShdw blurRad="38100" dist="38100" dir="2700000" algn="tl">
                  <a:srgbClr val="000000">
                    <a:alpha val="43137"/>
                  </a:srgbClr>
                </a:outerShdw>
              </a:effectLst>
            </a:endParaRPr>
          </a:p>
          <a:p>
            <a:pPr>
              <a:buNone/>
            </a:pPr>
            <a:r>
              <a:rPr lang="en-US" dirty="0" smtClean="0">
                <a:effectLst>
                  <a:outerShdw blurRad="38100" dist="38100" dir="2700000" algn="tl">
                    <a:srgbClr val="000000">
                      <a:alpha val="43137"/>
                    </a:srgbClr>
                  </a:outerShdw>
                </a:effectLst>
              </a:rPr>
              <a:t>Linux </a:t>
            </a:r>
            <a:r>
              <a:rPr lang="en-US" dirty="0">
                <a:effectLst>
                  <a:outerShdw blurRad="38100" dist="38100" dir="2700000" algn="tl">
                    <a:srgbClr val="000000">
                      <a:alpha val="43137"/>
                    </a:srgbClr>
                  </a:outerShdw>
                </a:effectLst>
              </a:rPr>
              <a:t>provides two types of user interfaces:</a:t>
            </a:r>
            <a:endParaRPr lang="en-GB" dirty="0">
              <a:effectLst>
                <a:outerShdw blurRad="38100" dist="38100" dir="2700000" algn="tl">
                  <a:srgbClr val="000000">
                    <a:alpha val="43137"/>
                  </a:srgbClr>
                </a:outerShdw>
              </a:effectLst>
            </a:endParaRPr>
          </a:p>
          <a:p>
            <a:pPr lvl="1"/>
            <a:r>
              <a:rPr lang="en-US" b="1" dirty="0" smtClean="0">
                <a:effectLst>
                  <a:outerShdw blurRad="38100" dist="38100" dir="2700000" algn="tl">
                    <a:srgbClr val="000000">
                      <a:alpha val="43137"/>
                    </a:srgbClr>
                  </a:outerShdw>
                </a:effectLst>
              </a:rPr>
              <a:t>Command-Line/User </a:t>
            </a:r>
            <a:r>
              <a:rPr lang="en-US" b="1" dirty="0">
                <a:effectLst>
                  <a:outerShdw blurRad="38100" dist="38100" dir="2700000" algn="tl">
                    <a:srgbClr val="000000">
                      <a:alpha val="43137"/>
                    </a:srgbClr>
                  </a:outerShdw>
                </a:effectLst>
              </a:rPr>
              <a:t>Interface (CLI</a:t>
            </a:r>
            <a:r>
              <a:rPr lang="en-US" b="1" dirty="0" smtClean="0">
                <a:effectLst>
                  <a:outerShdw blurRad="38100" dist="38100" dir="2700000" algn="tl">
                    <a:srgbClr val="000000">
                      <a:alpha val="43137"/>
                    </a:srgbClr>
                  </a:outerShdw>
                </a:effectLst>
              </a:rPr>
              <a:t>)/(CUI) </a:t>
            </a:r>
            <a:r>
              <a:rPr lang="en-US" dirty="0">
                <a:effectLst>
                  <a:outerShdw blurRad="38100" dist="38100" dir="2700000" algn="tl">
                    <a:srgbClr val="000000">
                      <a:alpha val="43137"/>
                    </a:srgbClr>
                  </a:outerShdw>
                </a:effectLst>
              </a:rPr>
              <a:t>With the command-line interface, the user communicates with the Linux operating system by typing commands at a command prompt.</a:t>
            </a:r>
            <a:endParaRPr lang="en-GB" dirty="0">
              <a:effectLst>
                <a:outerShdw blurRad="38100" dist="38100" dir="2700000" algn="tl">
                  <a:srgbClr val="000000">
                    <a:alpha val="43137"/>
                  </a:srgbClr>
                </a:outerShdw>
              </a:effectLst>
            </a:endParaRPr>
          </a:p>
          <a:p>
            <a:pPr lvl="1" algn="just"/>
            <a:r>
              <a:rPr lang="en-US" b="1" dirty="0" smtClean="0">
                <a:effectLst>
                  <a:outerShdw blurRad="38100" dist="38100" dir="2700000" algn="tl">
                    <a:srgbClr val="000000">
                      <a:alpha val="43137"/>
                    </a:srgbClr>
                  </a:outerShdw>
                </a:effectLst>
              </a:rPr>
              <a:t>Graphical </a:t>
            </a:r>
            <a:r>
              <a:rPr lang="en-US" b="1" dirty="0">
                <a:effectLst>
                  <a:outerShdw blurRad="38100" dist="38100" dir="2700000" algn="tl">
                    <a:srgbClr val="000000">
                      <a:alpha val="43137"/>
                    </a:srgbClr>
                  </a:outerShdw>
                </a:effectLst>
              </a:rPr>
              <a:t>User Interface (GUI) </a:t>
            </a:r>
            <a:r>
              <a:rPr lang="en-US" dirty="0">
                <a:effectLst>
                  <a:outerShdw blurRad="38100" dist="38100" dir="2700000" algn="tl">
                    <a:srgbClr val="000000">
                      <a:alpha val="43137"/>
                    </a:srgbClr>
                  </a:outerShdw>
                </a:effectLst>
              </a:rPr>
              <a:t>In addition to a command-line interface, Linux also offers users an easy-to-use graphical user interface. While most network administrators are at ease with the Linux CLI, most end users aren’t. They are much more comfortable with a GUI. Because of the dominance of Windows in the home computer market, most end users have never even used a command-line type of interface</a:t>
            </a:r>
            <a:r>
              <a:rPr lang="en-US" dirty="0" smtClean="0">
                <a:effectLst>
                  <a:outerShdw blurRad="38100" dist="38100" dir="2700000" algn="tl">
                    <a:srgbClr val="000000">
                      <a:alpha val="43137"/>
                    </a:srgbClr>
                  </a:outerShdw>
                </a:effectLst>
              </a:rPr>
              <a:t>.</a:t>
            </a: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237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714375"/>
          </a:xfrm>
        </p:spPr>
        <p:txBody>
          <a:bodyPr>
            <a:normAutofit/>
          </a:bodyPr>
          <a:lstStyle/>
          <a:p>
            <a:r>
              <a:rPr lang="en-US" sz="4000" b="1" dirty="0" smtClean="0">
                <a:effectLst>
                  <a:outerShdw blurRad="38100" dist="38100" dir="2700000" algn="tl">
                    <a:srgbClr val="000000">
                      <a:alpha val="43137"/>
                    </a:srgbClr>
                  </a:outerShdw>
                </a:effectLst>
              </a:rPr>
              <a:t> Using the Linux User Interface(</a:t>
            </a:r>
            <a:r>
              <a:rPr lang="en-US" sz="4000" b="1" dirty="0" err="1" smtClean="0">
                <a:effectLst>
                  <a:outerShdw blurRad="38100" dist="38100" dir="2700000" algn="tl">
                    <a:srgbClr val="000000">
                      <a:alpha val="43137"/>
                    </a:srgbClr>
                  </a:outerShdw>
                </a:effectLst>
              </a:rPr>
              <a:t>cntd</a:t>
            </a:r>
            <a:r>
              <a:rPr lang="en-US" sz="4000" b="1" dirty="0" smtClean="0">
                <a:effectLst>
                  <a:outerShdw blurRad="38100" dist="38100" dir="2700000" algn="tl">
                    <a:srgbClr val="000000">
                      <a:alpha val="43137"/>
                    </a:srgbClr>
                  </a:outerShdw>
                </a:effectLst>
              </a:rPr>
              <a:t>)</a:t>
            </a:r>
            <a:endParaRPr lang="en-GB"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01462"/>
            <a:ext cx="10515600" cy="5056501"/>
          </a:xfrm>
        </p:spPr>
        <p:txBody>
          <a:bodyPr/>
          <a:lstStyle/>
          <a:p>
            <a:r>
              <a:rPr lang="en-US" dirty="0" smtClean="0">
                <a:effectLst>
                  <a:outerShdw blurRad="38100" dist="38100" dir="2700000" algn="tl">
                    <a:srgbClr val="000000">
                      <a:alpha val="43137"/>
                    </a:srgbClr>
                  </a:outerShdw>
                </a:effectLst>
              </a:rPr>
              <a:t>To make life easier, the XFree86 project developed a free windows system that provides a GUI on the Linux operating system. Using X Windows along with a window manager and a desktop environment (such as GNOME or KDE), users can interact with the Linux kernel using a mouse instead of the keyboard.</a:t>
            </a:r>
          </a:p>
          <a:p>
            <a:pPr marL="0" indent="0">
              <a:buNone/>
            </a:pPr>
            <a:r>
              <a:rPr lang="en-US" b="1" dirty="0">
                <a:effectLst>
                  <a:outerShdw blurRad="38100" dist="38100" dir="2700000" algn="tl">
                    <a:srgbClr val="000000">
                      <a:alpha val="43137"/>
                    </a:srgbClr>
                  </a:outerShdw>
                </a:effectLst>
              </a:rPr>
              <a:t>Using the Linux Command-Line Interface</a:t>
            </a:r>
            <a:endParaRPr lang="en-GB" b="1"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While graphical user interfaces are generally easier to use, many, if not most, of the tasks you must perform to administer and support a Linux system must be done from the command line. Basically, end users use the GUI; administrators use the command line.</a:t>
            </a:r>
            <a:endParaRPr lang="en-GB" dirty="0" smtClean="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10741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73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35001"/>
          </a:xfrm>
        </p:spPr>
        <p:txBody>
          <a:bodyPr>
            <a:normAutofit fontScale="90000"/>
          </a:bodyPr>
          <a:lstStyle/>
          <a:p>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sz="3300" b="1" dirty="0" smtClean="0">
                <a:effectLst>
                  <a:outerShdw blurRad="38100" dist="38100" dir="2700000" algn="tl">
                    <a:srgbClr val="000000">
                      <a:alpha val="43137"/>
                    </a:srgbClr>
                  </a:outerShdw>
                </a:effectLst>
              </a:rPr>
              <a:t>2.1  The Roles </a:t>
            </a:r>
            <a:r>
              <a:rPr lang="en-US" sz="3300" b="1" dirty="0">
                <a:effectLst>
                  <a:outerShdw blurRad="38100" dist="38100" dir="2700000" algn="tl">
                    <a:srgbClr val="000000">
                      <a:alpha val="43137"/>
                    </a:srgbClr>
                  </a:outerShdw>
                </a:effectLst>
              </a:rPr>
              <a:t>and </a:t>
            </a:r>
            <a:r>
              <a:rPr lang="en-US" sz="3300" b="1" dirty="0" smtClean="0">
                <a:effectLst>
                  <a:outerShdw blurRad="38100" dist="38100" dir="2700000" algn="tl">
                    <a:srgbClr val="000000">
                      <a:alpha val="43137"/>
                    </a:srgbClr>
                  </a:outerShdw>
                </a:effectLst>
              </a:rPr>
              <a:t>Functions </a:t>
            </a:r>
            <a:r>
              <a:rPr lang="en-US" sz="3300" b="1" dirty="0">
                <a:effectLst>
                  <a:outerShdw blurRad="38100" dist="38100" dir="2700000" algn="tl">
                    <a:srgbClr val="000000">
                      <a:alpha val="43137"/>
                    </a:srgbClr>
                  </a:outerShdw>
                </a:effectLst>
              </a:rPr>
              <a:t>of Linux</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78794"/>
            <a:ext cx="10515600" cy="5198169"/>
          </a:xfrm>
        </p:spPr>
        <p:txBody>
          <a:bodyPr>
            <a:normAutofit fontScale="92500" lnSpcReduction="10000"/>
          </a:bodyPr>
          <a:lstStyle/>
          <a:p>
            <a:pPr>
              <a:buNone/>
            </a:pPr>
            <a:r>
              <a:rPr lang="en-US" dirty="0" smtClean="0">
                <a:effectLst>
                  <a:outerShdw blurRad="38100" dist="38100" dir="2700000" algn="tl">
                    <a:srgbClr val="000000">
                      <a:alpha val="43137"/>
                    </a:srgbClr>
                  </a:outerShdw>
                </a:effectLst>
              </a:rPr>
              <a:t>Like all </a:t>
            </a:r>
            <a:r>
              <a:rPr lang="en-US" dirty="0">
                <a:effectLst>
                  <a:outerShdw blurRad="38100" dist="38100" dir="2700000" algn="tl">
                    <a:srgbClr val="000000">
                      <a:alpha val="43137"/>
                    </a:srgbClr>
                  </a:outerShdw>
                </a:effectLst>
              </a:rPr>
              <a:t>operating systems</a:t>
            </a:r>
            <a:r>
              <a:rPr lang="en-US" dirty="0" smtClean="0">
                <a:effectLst>
                  <a:outerShdw blurRad="38100" dist="38100" dir="2700000" algn="tl">
                    <a:srgbClr val="000000">
                      <a:alpha val="43137"/>
                    </a:srgbClr>
                  </a:outerShdw>
                </a:effectLst>
              </a:rPr>
              <a:t>, Linux provides </a:t>
            </a:r>
            <a:r>
              <a:rPr lang="en-US" dirty="0">
                <a:effectLst>
                  <a:outerShdw blurRad="38100" dist="38100" dir="2700000" algn="tl">
                    <a:srgbClr val="000000">
                      <a:alpha val="43137"/>
                    </a:srgbClr>
                  </a:outerShdw>
                </a:effectLst>
              </a:rPr>
              <a:t>the following key functions in a computer </a:t>
            </a:r>
            <a:r>
              <a:rPr lang="en-US" dirty="0" smtClean="0">
                <a:effectLst>
                  <a:outerShdw blurRad="38100" dist="38100" dir="2700000" algn="tl">
                    <a:srgbClr val="000000">
                      <a:alpha val="43137"/>
                    </a:srgbClr>
                  </a:outerShdw>
                </a:effectLst>
              </a:rPr>
              <a:t>system:</a:t>
            </a:r>
          </a:p>
          <a:p>
            <a:r>
              <a:rPr lang="en-US" b="1" dirty="0" smtClean="0">
                <a:effectLst>
                  <a:outerShdw blurRad="38100" dist="38100" dir="2700000" algn="tl">
                    <a:srgbClr val="000000">
                      <a:alpha val="43137"/>
                    </a:srgbClr>
                  </a:outerShdw>
                </a:effectLst>
              </a:rPr>
              <a:t>Application </a:t>
            </a:r>
            <a:r>
              <a:rPr lang="en-US" b="1" dirty="0">
                <a:effectLst>
                  <a:outerShdw blurRad="38100" dist="38100" dir="2700000" algn="tl">
                    <a:srgbClr val="000000">
                      <a:alpha val="43137"/>
                    </a:srgbClr>
                  </a:outerShdw>
                </a:effectLst>
              </a:rPr>
              <a:t>Platform</a:t>
            </a:r>
            <a:r>
              <a:rPr lang="en-US" dirty="0">
                <a:effectLst>
                  <a:outerShdw blurRad="38100" dist="38100" dir="2700000" algn="tl">
                    <a:srgbClr val="000000">
                      <a:alpha val="43137"/>
                    </a:srgbClr>
                  </a:outerShdw>
                </a:effectLst>
              </a:rPr>
              <a:t> An operating system provides applications with a platform where they can run, managing their access to the CPU and system memory.</a:t>
            </a:r>
            <a:endParaRPr lang="en-GB"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Hardware Moderator</a:t>
            </a:r>
            <a:r>
              <a:rPr lang="en-US" dirty="0">
                <a:effectLst>
                  <a:outerShdw blurRad="38100" dist="38100" dir="2700000" algn="tl">
                    <a:srgbClr val="000000">
                      <a:alpha val="43137"/>
                    </a:srgbClr>
                  </a:outerShdw>
                </a:effectLst>
              </a:rPr>
              <a:t> The operating system also serves as a mediator between running applications and the system hardware. </a:t>
            </a:r>
            <a:endParaRPr lang="en-US"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Data </a:t>
            </a:r>
            <a:r>
              <a:rPr lang="en-US" b="1" dirty="0">
                <a:effectLst>
                  <a:outerShdw blurRad="38100" dist="38100" dir="2700000" algn="tl">
                    <a:srgbClr val="000000">
                      <a:alpha val="43137"/>
                    </a:srgbClr>
                  </a:outerShdw>
                </a:effectLst>
              </a:rPr>
              <a:t>Storage</a:t>
            </a:r>
            <a:r>
              <a:rPr lang="en-US" dirty="0">
                <a:effectLst>
                  <a:outerShdw blurRad="38100" dist="38100" dir="2700000" algn="tl">
                    <a:srgbClr val="000000">
                      <a:alpha val="43137"/>
                    </a:srgbClr>
                  </a:outerShdw>
                </a:effectLst>
              </a:rPr>
              <a:t> The operating system is also responsible for providing an efficient and reliable means for storing information</a:t>
            </a:r>
            <a:r>
              <a:rPr lang="en-US" dirty="0" smtClean="0">
                <a:effectLst>
                  <a:outerShdw blurRad="38100" dist="38100" dir="2700000" algn="tl">
                    <a:srgbClr val="000000">
                      <a:alpha val="43137"/>
                    </a:srgbClr>
                  </a:outerShdw>
                </a:effectLst>
              </a:rPr>
              <a:t>..</a:t>
            </a:r>
            <a:endParaRPr lang="en-GB"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Security</a:t>
            </a:r>
            <a:r>
              <a:rPr lang="en-US" dirty="0">
                <a:effectLst>
                  <a:outerShdw blurRad="38100" dist="38100" dir="2700000" algn="tl">
                    <a:srgbClr val="000000">
                      <a:alpha val="43137"/>
                    </a:srgbClr>
                  </a:outerShdw>
                </a:effectLst>
              </a:rPr>
              <a:t> The operating system is responsible for providing a degree of security for the data it hosts</a:t>
            </a:r>
            <a:r>
              <a:rPr lang="en-US" dirty="0" smtClean="0">
                <a:effectLst>
                  <a:outerShdw blurRad="38100" dist="38100" dir="2700000" algn="tl">
                    <a:srgbClr val="000000">
                      <a:alpha val="43137"/>
                    </a:srgbClr>
                  </a:outerShdw>
                </a:effectLst>
              </a:rPr>
              <a:t>.</a:t>
            </a:r>
          </a:p>
          <a:p>
            <a:r>
              <a:rPr lang="en-US" b="1" dirty="0" smtClean="0">
                <a:effectLst>
                  <a:outerShdw blurRad="38100" dist="38100" dir="2700000" algn="tl">
                    <a:srgbClr val="000000">
                      <a:alpha val="43137"/>
                    </a:srgbClr>
                  </a:outerShdw>
                </a:effectLst>
              </a:rPr>
              <a:t>Connectivity</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The operating system manages connectivity between computer systems using a variety of network media and interfaces, including infrared, Ethernet, RS-232, and wireless.</a:t>
            </a:r>
            <a:endParaRPr lang="en-GB"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5" name="AutoShape 7"/>
          <p:cNvSpPr>
            <a:spLocks noChangeArrowheads="1"/>
          </p:cNvSpPr>
          <p:nvPr/>
        </p:nvSpPr>
        <p:spPr bwMode="auto">
          <a:xfrm flipV="1">
            <a:off x="0" y="9090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0931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560426"/>
          </a:xfrm>
        </p:spPr>
        <p:txBody>
          <a:bodyPr>
            <a:normAutofit/>
          </a:bodyPr>
          <a:lstStyle/>
          <a:p>
            <a:r>
              <a:rPr lang="en-GB" sz="2500" b="1" dirty="0" smtClean="0">
                <a:effectLst>
                  <a:outerShdw blurRad="38100" dist="38100" dir="2700000" algn="tl">
                    <a:srgbClr val="000000">
                      <a:alpha val="43137"/>
                    </a:srgbClr>
                  </a:outerShdw>
                </a:effectLst>
              </a:rPr>
              <a:t>SUMMARY</a:t>
            </a:r>
            <a:endParaRPr lang="en-GB" sz="2500" b="1" dirty="0">
              <a:effectLst>
                <a:outerShdw blurRad="38100" dist="38100" dir="2700000" algn="tl">
                  <a:srgbClr val="000000">
                    <a:alpha val="43137"/>
                  </a:srgbClr>
                </a:outerShdw>
              </a:effectLst>
            </a:endParaRPr>
          </a:p>
        </p:txBody>
      </p:sp>
      <p:sp>
        <p:nvSpPr>
          <p:cNvPr id="7" name="TextBox 6"/>
          <p:cNvSpPr txBox="1"/>
          <p:nvPr/>
        </p:nvSpPr>
        <p:spPr>
          <a:xfrm>
            <a:off x="185854" y="925552"/>
            <a:ext cx="11820292" cy="5093702"/>
          </a:xfrm>
          <a:prstGeom prst="rect">
            <a:avLst/>
          </a:prstGeom>
          <a:noFill/>
        </p:spPr>
        <p:txBody>
          <a:bodyPr wrap="square" rtlCol="0">
            <a:spAutoFit/>
          </a:bodyPr>
          <a:lstStyle/>
          <a:p>
            <a:pPr algn="just"/>
            <a:r>
              <a:rPr lang="en-US" sz="2500" dirty="0"/>
              <a:t>Operating systems are categorized by the number of users that can use a system at the same time </a:t>
            </a:r>
            <a:r>
              <a:rPr lang="en-US" sz="2500" dirty="0" smtClean="0"/>
              <a:t>and the </a:t>
            </a:r>
            <a:r>
              <a:rPr lang="en-US" sz="2500" dirty="0"/>
              <a:t>number of processes that can execute on a system simultaneously: single-user, single-process; </a:t>
            </a:r>
            <a:r>
              <a:rPr lang="en-US" sz="2500" dirty="0" smtClean="0"/>
              <a:t>single-user, multi-process</a:t>
            </a:r>
            <a:r>
              <a:rPr lang="en-US" sz="2500" dirty="0"/>
              <a:t>; and </a:t>
            </a:r>
            <a:r>
              <a:rPr lang="en-US" sz="2500" dirty="0" smtClean="0"/>
              <a:t>multi-user</a:t>
            </a:r>
            <a:r>
              <a:rPr lang="en-US" sz="2500" dirty="0"/>
              <a:t>, </a:t>
            </a:r>
            <a:r>
              <a:rPr lang="en-US" sz="2500" dirty="0" smtClean="0"/>
              <a:t>multi-process </a:t>
            </a:r>
            <a:r>
              <a:rPr lang="en-US" sz="2500" dirty="0"/>
              <a:t>operating systems. </a:t>
            </a:r>
            <a:endParaRPr lang="en-US" sz="2500" dirty="0" smtClean="0"/>
          </a:p>
          <a:p>
            <a:pPr algn="just"/>
            <a:endParaRPr lang="en-US" sz="2500" dirty="0" smtClean="0"/>
          </a:p>
          <a:p>
            <a:pPr algn="just"/>
            <a:r>
              <a:rPr lang="en-US" sz="2500" dirty="0" smtClean="0"/>
              <a:t>Furthermore</a:t>
            </a:r>
            <a:r>
              <a:rPr lang="en-US" sz="2500" dirty="0"/>
              <a:t>, operating systems </a:t>
            </a:r>
            <a:r>
              <a:rPr lang="en-US" sz="2500" dirty="0" smtClean="0"/>
              <a:t>that allow </a:t>
            </a:r>
            <a:r>
              <a:rPr lang="en-US" sz="2500" dirty="0"/>
              <a:t>users to interact with their executing programs (processes) are known as </a:t>
            </a:r>
            <a:r>
              <a:rPr lang="en-US" sz="2500" i="1" dirty="0"/>
              <a:t>interactive systems</a:t>
            </a:r>
            <a:r>
              <a:rPr lang="en-US" sz="2500" dirty="0"/>
              <a:t>, </a:t>
            </a:r>
            <a:r>
              <a:rPr lang="en-US" sz="2500" dirty="0" smtClean="0"/>
              <a:t>and those </a:t>
            </a:r>
            <a:r>
              <a:rPr lang="en-US" sz="2500" dirty="0"/>
              <a:t>that do not are called batch systems. Multiuser, </a:t>
            </a:r>
            <a:r>
              <a:rPr lang="en-US" sz="2500" dirty="0" smtClean="0"/>
              <a:t>multi-process </a:t>
            </a:r>
            <a:r>
              <a:rPr lang="en-US" sz="2500" dirty="0"/>
              <a:t>interactive systems are known </a:t>
            </a:r>
            <a:r>
              <a:rPr lang="en-US" sz="2500" dirty="0" smtClean="0"/>
              <a:t>as </a:t>
            </a:r>
            <a:r>
              <a:rPr lang="en-US" sz="2500" i="1" dirty="0" smtClean="0"/>
              <a:t>time-sharing </a:t>
            </a:r>
            <a:r>
              <a:rPr lang="en-US" sz="2500" i="1" dirty="0"/>
              <a:t>systems</a:t>
            </a:r>
            <a:r>
              <a:rPr lang="en-US" sz="2500" dirty="0"/>
              <a:t>, of which Linux is a prime example. </a:t>
            </a:r>
            <a:endParaRPr lang="en-US" sz="2500" dirty="0" smtClean="0"/>
          </a:p>
          <a:p>
            <a:pPr algn="just"/>
            <a:endParaRPr lang="en-US" sz="2500" dirty="0"/>
          </a:p>
          <a:p>
            <a:pPr algn="just"/>
            <a:r>
              <a:rPr lang="en-US" sz="2500" dirty="0" smtClean="0"/>
              <a:t>The </a:t>
            </a:r>
            <a:r>
              <a:rPr lang="en-US" sz="2500" dirty="0"/>
              <a:t>purpose of multiuser, </a:t>
            </a:r>
            <a:r>
              <a:rPr lang="en-US" sz="2500" dirty="0" smtClean="0"/>
              <a:t>multi-process systems is </a:t>
            </a:r>
            <a:r>
              <a:rPr lang="en-US" sz="2500" dirty="0"/>
              <a:t>to increase the utilization of system resources by switching them among concurrently </a:t>
            </a:r>
            <a:r>
              <a:rPr lang="en-US" sz="2500" dirty="0" smtClean="0"/>
              <a:t>executing processes</a:t>
            </a:r>
            <a:r>
              <a:rPr lang="en-US" sz="2500" dirty="0"/>
              <a:t>. This capability leads to higher system throughput, or the number of processes </a:t>
            </a:r>
            <a:r>
              <a:rPr lang="en-US" sz="2500"/>
              <a:t>finishing </a:t>
            </a:r>
            <a:r>
              <a:rPr lang="en-US" sz="2500" smtClean="0"/>
              <a:t>in </a:t>
            </a:r>
            <a:r>
              <a:rPr lang="en-GB" sz="2500" smtClean="0"/>
              <a:t>unit </a:t>
            </a:r>
            <a:r>
              <a:rPr lang="en-GB" sz="2500" dirty="0"/>
              <a:t>time</a:t>
            </a:r>
            <a:r>
              <a:rPr lang="en-GB" sz="2500" dirty="0" smtClean="0"/>
              <a:t>.</a:t>
            </a:r>
            <a:endParaRPr lang="en-GB" sz="2500" dirty="0"/>
          </a:p>
        </p:txBody>
      </p:sp>
    </p:spTree>
    <p:extLst>
      <p:ext uri="{BB962C8B-B14F-4D97-AF65-F5344CB8AC3E}">
        <p14:creationId xmlns:p14="http://schemas.microsoft.com/office/powerpoint/2010/main" val="74051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1083" y="814039"/>
            <a:ext cx="11708780" cy="5509200"/>
          </a:xfrm>
          <a:prstGeom prst="rect">
            <a:avLst/>
          </a:prstGeom>
          <a:noFill/>
        </p:spPr>
        <p:txBody>
          <a:bodyPr wrap="square" rtlCol="0">
            <a:spAutoFit/>
          </a:bodyPr>
          <a:lstStyle/>
          <a:p>
            <a:pPr algn="just"/>
            <a:r>
              <a:rPr lang="en-US" sz="2200" dirty="0"/>
              <a:t>To use a computer system, the user issues commands to the operating system. If an operating system</a:t>
            </a:r>
          </a:p>
          <a:p>
            <a:pPr algn="just"/>
            <a:r>
              <a:rPr lang="en-US" sz="2200" dirty="0"/>
              <a:t>accepts commands via the keyboard, it has a CUI. If an operating system allows users to issue </a:t>
            </a:r>
            <a:r>
              <a:rPr lang="en-US" sz="2200" dirty="0" smtClean="0"/>
              <a:t>commands via </a:t>
            </a:r>
            <a:r>
              <a:rPr lang="en-US" sz="2200" dirty="0"/>
              <a:t>a point-and-click device such as a mouse, it has a GUI. Although Linux comes with a CUI as its </a:t>
            </a:r>
            <a:r>
              <a:rPr lang="en-US" sz="2200" dirty="0" smtClean="0"/>
              <a:t>basic interface</a:t>
            </a:r>
            <a:r>
              <a:rPr lang="en-US" sz="2200" dirty="0"/>
              <a:t>, it can run software based on the X Window System (Project Athena, MIT) that provides a GUI</a:t>
            </a:r>
            <a:r>
              <a:rPr lang="en-US" sz="2200" dirty="0" smtClean="0"/>
              <a:t>.</a:t>
            </a:r>
          </a:p>
          <a:p>
            <a:pPr algn="just"/>
            <a:endParaRPr lang="en-US" sz="2200" dirty="0"/>
          </a:p>
          <a:p>
            <a:pPr algn="just"/>
            <a:r>
              <a:rPr lang="en-US" sz="2200" dirty="0"/>
              <a:t>Most Linux systems now have both interfaces. Mac OS X (Darwin), running on Apple products, is the</a:t>
            </a:r>
          </a:p>
          <a:p>
            <a:pPr algn="just"/>
            <a:r>
              <a:rPr lang="en-US" sz="2200" dirty="0"/>
              <a:t>most well-known GUI-based Linux system</a:t>
            </a:r>
            <a:r>
              <a:rPr lang="en-US" sz="2200" dirty="0" smtClean="0"/>
              <a:t>.</a:t>
            </a:r>
          </a:p>
          <a:p>
            <a:pPr algn="just"/>
            <a:endParaRPr lang="en-US" sz="2200" dirty="0"/>
          </a:p>
          <a:p>
            <a:pPr algn="just"/>
            <a:r>
              <a:rPr lang="en-US" sz="2200" dirty="0"/>
              <a:t>A computer system consists of several hardware and software components. The software </a:t>
            </a:r>
            <a:r>
              <a:rPr lang="en-US" sz="2200" dirty="0" smtClean="0"/>
              <a:t>components of </a:t>
            </a:r>
            <a:r>
              <a:rPr lang="en-US" sz="2200" dirty="0"/>
              <a:t>a typical Linux system consist of several layers: applications, shell, language libraries, system </a:t>
            </a:r>
            <a:r>
              <a:rPr lang="en-US" sz="2200" dirty="0" smtClean="0"/>
              <a:t>call interface</a:t>
            </a:r>
            <a:r>
              <a:rPr lang="en-US" sz="2200" dirty="0"/>
              <a:t>, Linux kernel, and device drivers. The kernel is the main part of the Linux operating </a:t>
            </a:r>
            <a:r>
              <a:rPr lang="en-US" sz="2200" dirty="0" smtClean="0"/>
              <a:t>system and </a:t>
            </a:r>
            <a:r>
              <a:rPr lang="en-US" sz="2200" dirty="0"/>
              <a:t>performs all the tasks that deal with allocation and deallocation of system resources. The shell </a:t>
            </a:r>
            <a:r>
              <a:rPr lang="en-US" sz="2200" dirty="0" smtClean="0"/>
              <a:t>and applications </a:t>
            </a:r>
            <a:r>
              <a:rPr lang="en-US" sz="2200" dirty="0"/>
              <a:t>layers contain what is commonly known as the AUI. The language libraries and the </a:t>
            </a:r>
            <a:r>
              <a:rPr lang="en-US" sz="2200" dirty="0" smtClean="0"/>
              <a:t>system call </a:t>
            </a:r>
            <a:r>
              <a:rPr lang="en-US" sz="2200" dirty="0"/>
              <a:t>interface contain the API.</a:t>
            </a:r>
            <a:endParaRPr lang="en-GB" sz="2200" dirty="0"/>
          </a:p>
          <a:p>
            <a:pPr algn="just"/>
            <a:endParaRPr lang="en-GB" sz="2200" dirty="0"/>
          </a:p>
        </p:txBody>
      </p:sp>
    </p:spTree>
    <p:extLst>
      <p:ext uri="{BB962C8B-B14F-4D97-AF65-F5344CB8AC3E}">
        <p14:creationId xmlns:p14="http://schemas.microsoft.com/office/powerpoint/2010/main" val="109552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65126"/>
            <a:ext cx="11023600" cy="384174"/>
          </a:xfrm>
        </p:spPr>
        <p:txBody>
          <a:bodyPr>
            <a:normAutofit fontScale="90000"/>
          </a:bodyPr>
          <a:lstStyle/>
          <a:p>
            <a:r>
              <a:rPr lang="en-US" sz="3300" b="1" dirty="0" smtClean="0">
                <a:effectLst>
                  <a:outerShdw blurRad="38100" dist="38100" dir="2700000" algn="tl">
                    <a:srgbClr val="000000">
                      <a:alpha val="43137"/>
                    </a:srgbClr>
                  </a:outerShdw>
                </a:effectLst>
              </a:rPr>
              <a:t>2.2: Brief Historical </a:t>
            </a:r>
            <a:r>
              <a:rPr lang="en-US" sz="3300" b="1" dirty="0">
                <a:effectLst>
                  <a:outerShdw blurRad="38100" dist="38100" dir="2700000" algn="tl">
                    <a:srgbClr val="000000">
                      <a:alpha val="43137"/>
                    </a:srgbClr>
                  </a:outerShdw>
                </a:effectLst>
              </a:rPr>
              <a:t>Development of Linux</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14400"/>
            <a:ext cx="10515600" cy="5262563"/>
          </a:xfrm>
        </p:spPr>
        <p:txBody>
          <a:bodyPr>
            <a:normAutofit fontScale="92500" lnSpcReduction="20000"/>
          </a:bodyPr>
          <a:lstStyle/>
          <a:p>
            <a:r>
              <a:rPr lang="en-GB" b="1" dirty="0" smtClean="0">
                <a:effectLst>
                  <a:outerShdw blurRad="38100" dist="38100" dir="2700000" algn="tl">
                    <a:srgbClr val="000000">
                      <a:alpha val="43137"/>
                    </a:srgbClr>
                  </a:outerShdw>
                </a:effectLst>
              </a:rPr>
              <a:t>Andrew </a:t>
            </a:r>
            <a:r>
              <a:rPr lang="en-GB" b="1" dirty="0" err="1" smtClean="0">
                <a:effectLst>
                  <a:outerShdw blurRad="38100" dist="38100" dir="2700000" algn="tl">
                    <a:srgbClr val="000000">
                      <a:alpha val="43137"/>
                    </a:srgbClr>
                  </a:outerShdw>
                </a:effectLst>
              </a:rPr>
              <a:t>Tanenbaum</a:t>
            </a:r>
            <a:r>
              <a:rPr lang="en-GB" dirty="0" smtClean="0">
                <a:effectLst>
                  <a:outerShdw blurRad="38100" dist="38100" dir="2700000" algn="tl">
                    <a:srgbClr val="000000">
                      <a:alpha val="43137"/>
                    </a:srgbClr>
                  </a:outerShdw>
                </a:effectLst>
              </a:rPr>
              <a:t>: A Professor of computer science  developed a Unix clone called </a:t>
            </a:r>
            <a:r>
              <a:rPr lang="en-GB" dirty="0" err="1" smtClean="0">
                <a:effectLst>
                  <a:outerShdw blurRad="38100" dist="38100" dir="2700000" algn="tl">
                    <a:srgbClr val="000000">
                      <a:alpha val="43137"/>
                    </a:srgbClr>
                  </a:outerShdw>
                </a:effectLst>
              </a:rPr>
              <a:t>Minix</a:t>
            </a:r>
            <a:r>
              <a:rPr lang="en-GB" dirty="0" smtClean="0">
                <a:effectLst>
                  <a:outerShdw blurRad="38100" dist="38100" dir="2700000" algn="tl">
                    <a:srgbClr val="000000">
                      <a:alpha val="43137"/>
                    </a:srgbClr>
                  </a:outerShdw>
                </a:effectLst>
              </a:rPr>
              <a:t> in an effort to teach students operating system (The Unix source code was initially available for universities for teaching purposes but this was stopped).</a:t>
            </a:r>
          </a:p>
          <a:p>
            <a:r>
              <a:rPr lang="en-GB" b="1" dirty="0" smtClean="0">
                <a:effectLst>
                  <a:outerShdw blurRad="38100" dist="38100" dir="2700000" algn="tl">
                    <a:srgbClr val="000000">
                      <a:alpha val="43137"/>
                    </a:srgbClr>
                  </a:outerShdw>
                </a:effectLst>
              </a:rPr>
              <a:t>Richard Stallman</a:t>
            </a:r>
            <a:r>
              <a:rPr lang="en-GB" dirty="0" smtClean="0">
                <a:effectLst>
                  <a:outerShdw blurRad="38100" dist="38100" dir="2700000" algn="tl">
                    <a:srgbClr val="000000">
                      <a:alpha val="43137"/>
                    </a:srgbClr>
                  </a:outerShdw>
                </a:effectLst>
              </a:rPr>
              <a:t>: A Programmer at the Massachusetts Institute of Technology started the GNU movement and </a:t>
            </a:r>
            <a:r>
              <a:rPr lang="en-US" dirty="0" smtClean="0">
                <a:effectLst>
                  <a:outerShdw blurRad="38100" dist="38100" dir="2700000" algn="tl">
                    <a:srgbClr val="000000">
                      <a:alpha val="43137"/>
                    </a:srgbClr>
                  </a:outerShdw>
                </a:effectLst>
              </a:rPr>
              <a:t>proposed </a:t>
            </a:r>
            <a:r>
              <a:rPr lang="en-US" dirty="0">
                <a:effectLst>
                  <a:outerShdw blurRad="38100" dist="38100" dir="2700000" algn="tl">
                    <a:srgbClr val="000000">
                      <a:alpha val="43137"/>
                    </a:srgbClr>
                  </a:outerShdw>
                </a:effectLst>
              </a:rPr>
              <a:t>an alternative to the standard corporate software development model. He objected to the proprietary nature of the process and the product</a:t>
            </a:r>
            <a:r>
              <a:rPr lang="en-US" dirty="0" smtClean="0">
                <a:effectLst>
                  <a:outerShdw blurRad="38100" dist="38100" dir="2700000" algn="tl">
                    <a:srgbClr val="000000">
                      <a:alpha val="43137"/>
                    </a:srgbClr>
                  </a:outerShdw>
                </a:effectLst>
              </a:rPr>
              <a:t>.</a:t>
            </a:r>
            <a:r>
              <a:rPr lang="en-US" dirty="0">
                <a:effectLst>
                  <a:outerShdw blurRad="38100" dist="38100" dir="2700000" algn="tl">
                    <a:srgbClr val="000000">
                      <a:alpha val="43137"/>
                    </a:srgbClr>
                  </a:outerShdw>
                </a:effectLst>
              </a:rPr>
              <a:t> In 1983, Stallman launched the GNU </a:t>
            </a:r>
            <a:r>
              <a:rPr lang="en-US" dirty="0" smtClean="0">
                <a:effectLst>
                  <a:outerShdw blurRad="38100" dist="38100" dir="2700000" algn="tl">
                    <a:srgbClr val="000000">
                      <a:alpha val="43137"/>
                    </a:srgbClr>
                  </a:outerShdw>
                </a:effectLst>
              </a:rPr>
              <a:t>Project</a:t>
            </a:r>
            <a:endParaRPr lang="en-GB" dirty="0" smtClean="0">
              <a:effectLst>
                <a:outerShdw blurRad="38100" dist="38100" dir="2700000" algn="tl">
                  <a:srgbClr val="000000">
                    <a:alpha val="43137"/>
                  </a:srgbClr>
                </a:outerShdw>
              </a:effectLst>
            </a:endParaRPr>
          </a:p>
          <a:p>
            <a:r>
              <a:rPr lang="en-GB" b="1" dirty="0" smtClean="0">
                <a:effectLst>
                  <a:outerShdw blurRad="38100" dist="38100" dir="2700000" algn="tl">
                    <a:srgbClr val="000000">
                      <a:alpha val="43137"/>
                    </a:srgbClr>
                  </a:outerShdw>
                </a:effectLst>
              </a:rPr>
              <a:t>Linus Torvalds</a:t>
            </a:r>
            <a:r>
              <a:rPr lang="en-GB"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Inspired by </a:t>
            </a:r>
            <a:r>
              <a:rPr lang="en-US" dirty="0" err="1" smtClean="0">
                <a:effectLst>
                  <a:outerShdw blurRad="38100" dist="38100" dir="2700000" algn="tl">
                    <a:srgbClr val="000000">
                      <a:alpha val="43137"/>
                    </a:srgbClr>
                  </a:outerShdw>
                </a:effectLst>
              </a:rPr>
              <a:t>Tanenbaum</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Minix</a:t>
            </a:r>
            <a:r>
              <a:rPr lang="en-US" dirty="0" smtClean="0">
                <a:effectLst>
                  <a:outerShdw blurRad="38100" dist="38100" dir="2700000" algn="tl">
                    <a:srgbClr val="000000">
                      <a:alpha val="43137"/>
                    </a:srgbClr>
                  </a:outerShdw>
                </a:effectLst>
              </a:rPr>
              <a:t> and the GNU movement. </a:t>
            </a:r>
            <a:r>
              <a:rPr lang="en-US" dirty="0">
                <a:effectLst>
                  <a:outerShdw blurRad="38100" dist="38100" dir="2700000" algn="tl">
                    <a:srgbClr val="000000">
                      <a:alpha val="43137"/>
                    </a:srgbClr>
                  </a:outerShdw>
                </a:effectLst>
              </a:rPr>
              <a:t>Torvalds developed his own UNIX clone in 1991, which he dubbed </a:t>
            </a:r>
            <a:r>
              <a:rPr lang="en-US" dirty="0" smtClean="0">
                <a:effectLst>
                  <a:outerShdw blurRad="38100" dist="38100" dir="2700000" algn="tl">
                    <a:srgbClr val="000000">
                      <a:alpha val="43137"/>
                    </a:srgbClr>
                  </a:outerShdw>
                </a:effectLst>
              </a:rPr>
              <a:t>Linux. </a:t>
            </a:r>
            <a:r>
              <a:rPr lang="en-US" dirty="0">
                <a:effectLst>
                  <a:outerShdw blurRad="38100" dist="38100" dir="2700000" algn="tl">
                    <a:srgbClr val="000000">
                      <a:alpha val="43137"/>
                    </a:srgbClr>
                  </a:outerShdw>
                </a:effectLst>
              </a:rPr>
              <a:t>Linux version 0.02, released on October 5, 1991, consisted of only the Linux kernel and three utilities:</a:t>
            </a:r>
            <a:endParaRPr lang="en-GB" dirty="0">
              <a:effectLst>
                <a:outerShdw blurRad="38100" dist="38100" dir="2700000" algn="tl">
                  <a:srgbClr val="000000">
                    <a:alpha val="43137"/>
                  </a:srgbClr>
                </a:outerShdw>
              </a:effectLst>
            </a:endParaRPr>
          </a:p>
          <a:p>
            <a:pPr lvl="3">
              <a:buFont typeface="Wingdings" pitchFamily="2" charset="2"/>
              <a:buChar char="Ø"/>
            </a:pPr>
            <a:r>
              <a:rPr lang="en-US" sz="2700" b="1" dirty="0" smtClean="0">
                <a:effectLst>
                  <a:outerShdw blurRad="38100" dist="38100" dir="2700000" algn="tl">
                    <a:srgbClr val="000000">
                      <a:alpha val="43137"/>
                    </a:srgbClr>
                  </a:outerShdw>
                </a:effectLst>
              </a:rPr>
              <a:t>bash:</a:t>
            </a:r>
            <a:r>
              <a:rPr lang="en-US" sz="2700" dirty="0" smtClean="0">
                <a:effectLst>
                  <a:outerShdw blurRad="38100" dist="38100" dir="2700000" algn="tl">
                    <a:srgbClr val="000000">
                      <a:alpha val="43137"/>
                    </a:srgbClr>
                  </a:outerShdw>
                </a:effectLst>
              </a:rPr>
              <a:t> </a:t>
            </a:r>
            <a:r>
              <a:rPr lang="en-US" sz="2700" dirty="0">
                <a:effectLst>
                  <a:outerShdw blurRad="38100" dist="38100" dir="2700000" algn="tl">
                    <a:srgbClr val="000000">
                      <a:alpha val="43137"/>
                    </a:srgbClr>
                  </a:outerShdw>
                </a:effectLst>
              </a:rPr>
              <a:t>A command-line interface</a:t>
            </a:r>
            <a:endParaRPr lang="en-GB" sz="2700" dirty="0">
              <a:effectLst>
                <a:outerShdw blurRad="38100" dist="38100" dir="2700000" algn="tl">
                  <a:srgbClr val="000000">
                    <a:alpha val="43137"/>
                  </a:srgbClr>
                </a:outerShdw>
              </a:effectLst>
            </a:endParaRPr>
          </a:p>
          <a:p>
            <a:pPr lvl="3">
              <a:buFont typeface="Wingdings" pitchFamily="2" charset="2"/>
              <a:buChar char="Ø"/>
            </a:pPr>
            <a:r>
              <a:rPr lang="en-US" sz="2700" b="1" dirty="0">
                <a:effectLst>
                  <a:outerShdw blurRad="38100" dist="38100" dir="2700000" algn="tl">
                    <a:srgbClr val="000000">
                      <a:alpha val="43137"/>
                    </a:srgbClr>
                  </a:outerShdw>
                </a:effectLst>
              </a:rPr>
              <a:t>update</a:t>
            </a:r>
            <a:r>
              <a:rPr lang="en-US" sz="2700" dirty="0">
                <a:effectLst>
                  <a:outerShdw blurRad="38100" dist="38100" dir="2700000" algn="tl">
                    <a:srgbClr val="000000">
                      <a:alpha val="43137"/>
                    </a:srgbClr>
                  </a:outerShdw>
                </a:effectLst>
              </a:rPr>
              <a:t> </a:t>
            </a:r>
            <a:r>
              <a:rPr lang="en-US" sz="2700" dirty="0" smtClean="0">
                <a:effectLst>
                  <a:outerShdw blurRad="38100" dist="38100" dir="2700000" algn="tl">
                    <a:srgbClr val="000000">
                      <a:alpha val="43137"/>
                    </a:srgbClr>
                  </a:outerShdw>
                </a:effectLst>
              </a:rPr>
              <a:t>:A </a:t>
            </a:r>
            <a:r>
              <a:rPr lang="en-US" sz="2700" dirty="0">
                <a:effectLst>
                  <a:outerShdw blurRad="38100" dist="38100" dir="2700000" algn="tl">
                    <a:srgbClr val="000000">
                      <a:alpha val="43137"/>
                    </a:srgbClr>
                  </a:outerShdw>
                </a:effectLst>
              </a:rPr>
              <a:t>utility for flushing file system buffers</a:t>
            </a:r>
            <a:endParaRPr lang="en-GB" sz="2700" dirty="0">
              <a:effectLst>
                <a:outerShdw blurRad="38100" dist="38100" dir="2700000" algn="tl">
                  <a:srgbClr val="000000">
                    <a:alpha val="43137"/>
                  </a:srgbClr>
                </a:outerShdw>
              </a:effectLst>
            </a:endParaRPr>
          </a:p>
          <a:p>
            <a:pPr lvl="3">
              <a:buFont typeface="Wingdings" pitchFamily="2" charset="2"/>
              <a:buChar char="Ø"/>
            </a:pPr>
            <a:r>
              <a:rPr lang="en-US" sz="2700" b="1" dirty="0" err="1" smtClean="0">
                <a:effectLst>
                  <a:outerShdw blurRad="38100" dist="38100" dir="2700000" algn="tl">
                    <a:srgbClr val="000000">
                      <a:alpha val="43137"/>
                    </a:srgbClr>
                  </a:outerShdw>
                </a:effectLst>
              </a:rPr>
              <a:t>gcc:</a:t>
            </a:r>
            <a:r>
              <a:rPr lang="en-US" sz="2700" dirty="0" err="1" smtClean="0">
                <a:effectLst>
                  <a:outerShdw blurRad="38100" dist="38100" dir="2700000" algn="tl">
                    <a:srgbClr val="000000">
                      <a:alpha val="43137"/>
                    </a:srgbClr>
                  </a:outerShdw>
                </a:effectLst>
              </a:rPr>
              <a:t>A</a:t>
            </a:r>
            <a:r>
              <a:rPr lang="en-US" sz="2700" dirty="0" smtClean="0">
                <a:effectLst>
                  <a:outerShdw blurRad="38100" dist="38100" dir="2700000" algn="tl">
                    <a:srgbClr val="000000">
                      <a:alpha val="43137"/>
                    </a:srgbClr>
                  </a:outerShdw>
                </a:effectLst>
              </a:rPr>
              <a:t> </a:t>
            </a:r>
            <a:r>
              <a:rPr lang="en-US" sz="2700" dirty="0">
                <a:effectLst>
                  <a:outerShdw blurRad="38100" dist="38100" dir="2700000" algn="tl">
                    <a:srgbClr val="000000">
                      <a:alpha val="43137"/>
                    </a:srgbClr>
                  </a:outerShdw>
                </a:effectLst>
              </a:rPr>
              <a:t>C++ compiler</a:t>
            </a:r>
            <a:endParaRPr lang="en-GB" sz="2700"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14899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28" y="185016"/>
            <a:ext cx="10515600" cy="663575"/>
          </a:xfrm>
        </p:spPr>
        <p:txBody>
          <a:bodyPr>
            <a:normAutofit/>
          </a:bodyPr>
          <a:lstStyle/>
          <a:p>
            <a:r>
              <a:rPr lang="en-US" sz="3000" b="1" dirty="0" smtClean="0">
                <a:effectLst>
                  <a:outerShdw blurRad="38100" dist="38100" dir="2700000" algn="tl">
                    <a:srgbClr val="000000">
                      <a:alpha val="43137"/>
                    </a:srgbClr>
                  </a:outerShdw>
                </a:effectLst>
              </a:rPr>
              <a:t>Historical Development of Linux(</a:t>
            </a:r>
            <a:r>
              <a:rPr lang="en-US" sz="3000" b="1" dirty="0" err="1" smtClean="0">
                <a:effectLst>
                  <a:outerShdw blurRad="38100" dist="38100" dir="2700000" algn="tl">
                    <a:srgbClr val="000000">
                      <a:alpha val="43137"/>
                    </a:srgbClr>
                  </a:outerShdw>
                </a:effectLst>
              </a:rPr>
              <a:t>cntd</a:t>
            </a:r>
            <a:r>
              <a:rPr lang="en-US" sz="3000" b="1" dirty="0" smtClean="0">
                <a:effectLst>
                  <a:outerShdw blurRad="38100" dist="38100" dir="2700000" algn="tl">
                    <a:srgbClr val="000000">
                      <a:alpha val="43137"/>
                    </a:srgbClr>
                  </a:outerShdw>
                </a:effectLst>
              </a:rPr>
              <a:t>)</a:t>
            </a:r>
            <a:endParaRPr lang="en-GB" sz="3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0364" y="1233343"/>
            <a:ext cx="10515600" cy="4351338"/>
          </a:xfrm>
        </p:spPr>
        <p:txBody>
          <a:bodyPr>
            <a:normAutofit fontScale="92500"/>
          </a:bodyPr>
          <a:lstStyle/>
          <a:p>
            <a:r>
              <a:rPr lang="en-US" dirty="0">
                <a:effectLst>
                  <a:outerShdw blurRad="38100" dist="38100" dir="2700000" algn="tl">
                    <a:srgbClr val="000000">
                      <a:alpha val="43137"/>
                    </a:srgbClr>
                  </a:outerShdw>
                </a:effectLst>
              </a:rPr>
              <a:t>Torvalds was heavily influenced by the GNU Project and released the source code for his Linux operating system kernel to the world as a result.</a:t>
            </a:r>
            <a:endParaRPr lang="en-GB"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Today, many powerful applications are available, via GNU, that run on Linux. This array of powerful applications has been a key factor that has helped take Linux from a programmer’s pet project to a robust tool suitable for wide deployment in the modern organization.</a:t>
            </a:r>
            <a:endParaRPr lang="en-GB"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Linux itself is licensed under the GNU General Public License (GPL). The key thing to remember about the GPL is that it requires that the source code remain freely available to anyone who wants it. As a result, anyone can download the Linux kernel’s source code, modify it, recompile it, and run it.</a:t>
            </a:r>
            <a:endParaRPr lang="en-GB"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92523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485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7" y="0"/>
            <a:ext cx="10965873" cy="991674"/>
          </a:xfrm>
        </p:spPr>
        <p:txBody>
          <a:bodyPr>
            <a:normAutofit fontScale="90000"/>
          </a:bodyPr>
          <a:lstStyle/>
          <a:p>
            <a:r>
              <a:rPr lang="en-US" sz="3300" b="1" dirty="0" smtClean="0">
                <a:effectLst>
                  <a:outerShdw blurRad="38100" dist="38100" dir="2700000" algn="tl">
                    <a:srgbClr val="000000">
                      <a:alpha val="43137"/>
                    </a:srgbClr>
                  </a:outerShdw>
                </a:effectLst>
              </a:rPr>
              <a:t/>
            </a:r>
            <a:br>
              <a:rPr lang="en-US" sz="3300" b="1" dirty="0" smtClean="0">
                <a:effectLst>
                  <a:outerShdw blurRad="38100" dist="38100" dir="2700000" algn="tl">
                    <a:srgbClr val="000000">
                      <a:alpha val="43137"/>
                    </a:srgbClr>
                  </a:outerShdw>
                </a:effectLst>
              </a:rPr>
            </a:br>
            <a:r>
              <a:rPr lang="en-US" sz="3300" b="1" dirty="0" smtClean="0">
                <a:effectLst>
                  <a:outerShdw blurRad="38100" dist="38100" dir="2700000" algn="tl">
                    <a:srgbClr val="000000">
                      <a:alpha val="43137"/>
                    </a:srgbClr>
                  </a:outerShdw>
                </a:effectLst>
              </a:rPr>
              <a:t>2.3:  Linux </a:t>
            </a:r>
            <a:r>
              <a:rPr lang="en-US" sz="3300" b="1" dirty="0">
                <a:effectLst>
                  <a:outerShdw blurRad="38100" dist="38100" dir="2700000" algn="tl">
                    <a:srgbClr val="000000">
                      <a:alpha val="43137"/>
                    </a:srgbClr>
                  </a:outerShdw>
                </a:effectLst>
              </a:rPr>
              <a:t>Distributions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991673"/>
            <a:ext cx="10515600" cy="5185290"/>
          </a:xfrm>
        </p:spPr>
        <p:txBody>
          <a:bodyPr>
            <a:normAutofit lnSpcReduction="10000"/>
          </a:bodyPr>
          <a:lstStyle/>
          <a:p>
            <a:r>
              <a:rPr lang="en-US" dirty="0">
                <a:effectLst>
                  <a:outerShdw blurRad="38100" dist="38100" dir="2700000" algn="tl">
                    <a:srgbClr val="000000">
                      <a:alpha val="43137"/>
                    </a:srgbClr>
                  </a:outerShdw>
                </a:effectLst>
              </a:rPr>
              <a:t>The concept of a Linux distribution can be confusing to those new to Linux. Perhaps the best way to think of a distribution is to compare Linux to ice cream. Ice cream comes in a variety of flavors; however, the basic formula of the ice cream itself is the same. Most ice cream is made from: Cream, Sugar, Milk and </a:t>
            </a:r>
            <a:r>
              <a:rPr lang="en-US" dirty="0" smtClean="0">
                <a:effectLst>
                  <a:outerShdw blurRad="38100" dist="38100" dir="2700000" algn="tl">
                    <a:srgbClr val="000000">
                      <a:alpha val="43137"/>
                    </a:srgbClr>
                  </a:outerShdw>
                </a:effectLst>
              </a:rPr>
              <a:t>Eggs</a:t>
            </a:r>
          </a:p>
          <a:p>
            <a:r>
              <a:rPr lang="en-US" dirty="0">
                <a:effectLst>
                  <a:outerShdw blurRad="38100" dist="38100" dir="2700000" algn="tl">
                    <a:srgbClr val="000000">
                      <a:alpha val="43137"/>
                    </a:srgbClr>
                  </a:outerShdw>
                </a:effectLst>
              </a:rPr>
              <a:t>Companies that sell ice cream take this basic ice cream recipe and customize it by adding additional ingredients, such as chocolate, vanilla, fruit, cookies, nuts, and candy. By doing this, they create their own flavors of ice cream.</a:t>
            </a:r>
            <a:endParaRPr lang="en-GB"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Linux distributions work in much the same way. Because the source code for the Linux kernel is freely distributable, software vendors are free to download it. This kernel source code is similar to the basic recipe for ice cream. The kernel is the core of the operating system around which everything else runs.</a:t>
            </a:r>
            <a:endParaRPr lang="en-GB"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85024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63525"/>
            <a:ext cx="10515600" cy="781095"/>
          </a:xfrm>
        </p:spPr>
        <p:txBody>
          <a:bodyPr>
            <a:normAutofit/>
          </a:bodyPr>
          <a:lstStyle/>
          <a:p>
            <a:r>
              <a:rPr lang="en-US" sz="3000" b="1" dirty="0" smtClean="0">
                <a:effectLst>
                  <a:outerShdw blurRad="38100" dist="38100" dir="2700000" algn="tl">
                    <a:srgbClr val="000000">
                      <a:alpha val="43137"/>
                    </a:srgbClr>
                  </a:outerShdw>
                </a:effectLst>
              </a:rPr>
              <a:t>Linux Distributions(</a:t>
            </a:r>
            <a:r>
              <a:rPr lang="en-US" sz="3000" b="1" dirty="0" err="1" smtClean="0">
                <a:effectLst>
                  <a:outerShdw blurRad="38100" dist="38100" dir="2700000" algn="tl">
                    <a:srgbClr val="000000">
                      <a:alpha val="43137"/>
                    </a:srgbClr>
                  </a:outerShdw>
                </a:effectLst>
              </a:rPr>
              <a:t>cntd</a:t>
            </a:r>
            <a:r>
              <a:rPr lang="en-US" sz="3000" b="1" dirty="0" smtClean="0">
                <a:effectLst>
                  <a:outerShdw blurRad="38100" dist="38100" dir="2700000" algn="tl">
                    <a:srgbClr val="000000">
                      <a:alpha val="43137"/>
                    </a:srgbClr>
                  </a:outerShdw>
                </a:effectLst>
              </a:rPr>
              <a:t>)</a:t>
            </a:r>
            <a:endParaRPr lang="en-GB" sz="3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82710"/>
            <a:ext cx="10515600" cy="4824390"/>
          </a:xfrm>
        </p:spPr>
        <p:txBody>
          <a:bodyPr>
            <a:normAutofit/>
          </a:bodyPr>
          <a:lstStyle/>
          <a:p>
            <a:r>
              <a:rPr lang="en-US" dirty="0">
                <a:effectLst>
                  <a:outerShdw blurRad="38100" dist="38100" dir="2700000" algn="tl">
                    <a:srgbClr val="000000">
                      <a:alpha val="43137"/>
                    </a:srgbClr>
                  </a:outerShdw>
                </a:effectLst>
              </a:rPr>
              <a:t>Many different software developers have taken the basic Linux kernel and modified it to suit some particular purpose. They may have also bundled many powerful applications with it. </a:t>
            </a: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Some </a:t>
            </a:r>
            <a:r>
              <a:rPr lang="en-US" dirty="0">
                <a:effectLst>
                  <a:outerShdw blurRad="38100" dist="38100" dir="2700000" algn="tl">
                    <a:srgbClr val="000000">
                      <a:alpha val="43137"/>
                    </a:srgbClr>
                  </a:outerShdw>
                </a:effectLst>
              </a:rPr>
              <a:t>distributions may be customized to provide file and print services in a network. Others may be customized to provide excellent productivity applications on end users’ desktops. Either way, the result is a customized Linux distribution. </a:t>
            </a: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Today </a:t>
            </a:r>
            <a:r>
              <a:rPr lang="en-US" dirty="0">
                <a:effectLst>
                  <a:outerShdw blurRad="38100" dist="38100" dir="2700000" algn="tl">
                    <a:srgbClr val="000000">
                      <a:alpha val="43137"/>
                    </a:srgbClr>
                  </a:outerShdw>
                </a:effectLst>
              </a:rPr>
              <a:t>there are hundreds of different distributions available. Some of the more popular Linux distributions </a:t>
            </a:r>
            <a:r>
              <a:rPr lang="en-US" dirty="0" smtClean="0">
                <a:effectLst>
                  <a:outerShdw blurRad="38100" dist="38100" dir="2700000" algn="tl">
                    <a:srgbClr val="000000">
                      <a:alpha val="43137"/>
                    </a:srgbClr>
                  </a:outerShdw>
                </a:effectLst>
              </a:rPr>
              <a:t>include:</a:t>
            </a:r>
            <a:r>
              <a:rPr lang="en-GB" dirty="0" smtClean="0">
                <a:effectLst>
                  <a:outerShdw blurRad="38100" dist="38100" dir="2700000" algn="tl">
                    <a:srgbClr val="000000">
                      <a:alpha val="43137"/>
                    </a:srgbClr>
                  </a:outerShdw>
                </a:effectLst>
              </a:rPr>
              <a:t> </a:t>
            </a:r>
          </a:p>
          <a:p>
            <a:pPr marL="0" indent="0">
              <a:buNone/>
            </a:pPr>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9090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97915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279400"/>
            <a:ext cx="11557000" cy="5897563"/>
          </a:xfrm>
        </p:spPr>
        <p:txBody>
          <a:bodyPr>
            <a:normAutofit fontScale="92500" lnSpcReduction="10000"/>
          </a:bodyPr>
          <a:lstStyle/>
          <a:p>
            <a:pPr>
              <a:buNone/>
            </a:pPr>
            <a:r>
              <a:rPr lang="en-US" dirty="0" smtClean="0">
                <a:effectLst>
                  <a:outerShdw blurRad="38100" dist="38100" dir="2700000" algn="tl">
                    <a:srgbClr val="000000">
                      <a:alpha val="43137"/>
                    </a:srgbClr>
                  </a:outerShdw>
                </a:effectLst>
              </a:rPr>
              <a:t>Most popular general-purpose Linux distributions</a:t>
            </a:r>
          </a:p>
          <a:p>
            <a:pPr>
              <a:buNone/>
            </a:pPr>
            <a:r>
              <a:rPr lang="en-US" b="1" dirty="0" smtClean="0">
                <a:effectLst>
                  <a:outerShdw blurRad="38100" dist="38100" dir="2700000" algn="tl">
                    <a:srgbClr val="000000">
                      <a:alpha val="43137"/>
                    </a:srgbClr>
                  </a:outerShdw>
                </a:effectLst>
              </a:rPr>
              <a:t>Distribution 	      Web site 			      Comments</a:t>
            </a:r>
          </a:p>
          <a:p>
            <a:r>
              <a:rPr lang="en-US" dirty="0" err="1" smtClean="0">
                <a:effectLst>
                  <a:outerShdw blurRad="38100" dist="38100" dir="2700000" algn="tl">
                    <a:srgbClr val="000000">
                      <a:alpha val="43137"/>
                    </a:srgbClr>
                  </a:outerShdw>
                </a:effectLst>
              </a:rPr>
              <a:t>CentOS</a:t>
            </a:r>
            <a:r>
              <a:rPr lang="en-US" dirty="0" smtClean="0">
                <a:effectLst>
                  <a:outerShdw blurRad="38100" dist="38100" dir="2700000" algn="tl">
                    <a:srgbClr val="000000">
                      <a:alpha val="43137"/>
                    </a:srgbClr>
                  </a:outerShdw>
                </a:effectLst>
              </a:rPr>
              <a:t>	     </a:t>
            </a:r>
            <a:r>
              <a:rPr lang="en-US" dirty="0" smtClean="0">
                <a:effectLst>
                  <a:outerShdw blurRad="38100" dist="38100" dir="2700000" algn="tl">
                    <a:srgbClr val="000000">
                      <a:alpha val="43137"/>
                    </a:srgbClr>
                  </a:outerShdw>
                </a:effectLst>
                <a:hlinkClick r:id="rId2"/>
              </a:rPr>
              <a:t>www.centos.org</a:t>
            </a:r>
            <a:r>
              <a:rPr lang="en-US" dirty="0" smtClean="0">
                <a:effectLst>
                  <a:outerShdw blurRad="38100" dist="38100" dir="2700000" algn="tl">
                    <a:srgbClr val="000000">
                      <a:alpha val="43137"/>
                    </a:srgbClr>
                  </a:outerShdw>
                </a:effectLst>
              </a:rPr>
              <a:t>                  Free analog of </a:t>
            </a:r>
            <a:r>
              <a:rPr lang="en-US" dirty="0" err="1" smtClean="0">
                <a:effectLst>
                  <a:outerShdw blurRad="38100" dist="38100" dir="2700000" algn="tl">
                    <a:srgbClr val="000000">
                      <a:alpha val="43137"/>
                    </a:srgbClr>
                  </a:outerShdw>
                </a:effectLst>
              </a:rPr>
              <a:t>RedHat</a:t>
            </a:r>
            <a:r>
              <a:rPr lang="en-US" dirty="0" smtClean="0">
                <a:effectLst>
                  <a:outerShdw blurRad="38100" dist="38100" dir="2700000" algn="tl">
                    <a:srgbClr val="000000">
                      <a:alpha val="43137"/>
                    </a:srgbClr>
                  </a:outerShdw>
                </a:effectLst>
              </a:rPr>
              <a:t> Enterprise Linux</a:t>
            </a:r>
          </a:p>
          <a:p>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Debian</a:t>
            </a:r>
            <a:r>
              <a:rPr lang="en-US" dirty="0" smtClean="0">
                <a:effectLst>
                  <a:outerShdw blurRad="38100" dist="38100" dir="2700000" algn="tl">
                    <a:srgbClr val="000000">
                      <a:alpha val="43137"/>
                    </a:srgbClr>
                  </a:outerShdw>
                </a:effectLst>
              </a:rPr>
              <a:t>             www.debian.org                 A popular noncommercial distribution</a:t>
            </a:r>
          </a:p>
          <a:p>
            <a:r>
              <a:rPr lang="en-US" dirty="0" smtClean="0">
                <a:effectLst>
                  <a:outerShdw blurRad="38100" dist="38100" dir="2700000" algn="tl">
                    <a:srgbClr val="000000">
                      <a:alpha val="43137"/>
                    </a:srgbClr>
                  </a:outerShdw>
                </a:effectLst>
              </a:rPr>
              <a:t> Fedora             fedora.redhat.com              De-corporatized Red Hat Linux </a:t>
            </a:r>
          </a:p>
          <a:p>
            <a:r>
              <a:rPr lang="en-US" dirty="0" err="1" smtClean="0">
                <a:effectLst>
                  <a:outerShdw blurRad="38100" dist="38100" dir="2700000" algn="tl">
                    <a:srgbClr val="000000">
                      <a:alpha val="43137"/>
                    </a:srgbClr>
                  </a:outerShdw>
                </a:effectLst>
              </a:rPr>
              <a:t>Gentoo</a:t>
            </a:r>
            <a:r>
              <a:rPr lang="en-US" dirty="0" smtClean="0">
                <a:effectLst>
                  <a:outerShdw blurRad="38100" dist="38100" dir="2700000" algn="tl">
                    <a:srgbClr val="000000">
                      <a:alpha val="43137"/>
                    </a:srgbClr>
                  </a:outerShdw>
                </a:effectLst>
              </a:rPr>
              <a:t>             www.gentoo.org                 Source-code based distribution </a:t>
            </a:r>
          </a:p>
          <a:p>
            <a:r>
              <a:rPr lang="en-US" dirty="0" err="1" smtClean="0">
                <a:effectLst>
                  <a:outerShdw blurRad="38100" dist="38100" dir="2700000" algn="tl">
                    <a:srgbClr val="000000">
                      <a:alpha val="43137"/>
                    </a:srgbClr>
                  </a:outerShdw>
                </a:effectLst>
              </a:rPr>
              <a:t>Mandrivaa</a:t>
            </a:r>
            <a:r>
              <a:rPr lang="en-US" dirty="0" smtClean="0">
                <a:effectLst>
                  <a:outerShdw blurRad="38100" dist="38100" dir="2700000" algn="tl">
                    <a:srgbClr val="000000">
                      <a:alpha val="43137"/>
                    </a:srgbClr>
                  </a:outerShdw>
                </a:effectLst>
              </a:rPr>
              <a:t>       www.mandriva.com           One of the most user-friendly </a:t>
            </a:r>
            <a:r>
              <a:rPr lang="en-US" dirty="0" err="1" smtClean="0">
                <a:effectLst>
                  <a:outerShdw blurRad="38100" dist="38100" dir="2700000" algn="tl">
                    <a:srgbClr val="000000">
                      <a:alpha val="43137"/>
                    </a:srgbClr>
                  </a:outerShdw>
                </a:effectLst>
              </a:rPr>
              <a:t>distros</a:t>
            </a:r>
            <a:r>
              <a:rPr lang="en-US" dirty="0" smtClean="0">
                <a:effectLst>
                  <a:outerShdw blurRad="38100" dist="38100" dir="2700000" algn="tl">
                    <a:srgbClr val="000000">
                      <a:alpha val="43137"/>
                    </a:srgbClr>
                  </a:outerShdw>
                </a:effectLst>
              </a:rPr>
              <a:t> </a:t>
            </a:r>
          </a:p>
          <a:p>
            <a:r>
              <a:rPr lang="en-US" dirty="0" err="1" smtClean="0">
                <a:effectLst>
                  <a:outerShdw blurRad="38100" dist="38100" dir="2700000" algn="tl">
                    <a:srgbClr val="000000">
                      <a:alpha val="43137"/>
                    </a:srgbClr>
                  </a:outerShdw>
                </a:effectLst>
              </a:rPr>
              <a:t>openSUSE</a:t>
            </a:r>
            <a:r>
              <a:rPr lang="en-US" dirty="0" smtClean="0">
                <a:effectLst>
                  <a:outerShdw blurRad="38100" dist="38100" dir="2700000" algn="tl">
                    <a:srgbClr val="000000">
                      <a:alpha val="43137"/>
                    </a:srgbClr>
                  </a:outerShdw>
                </a:effectLst>
              </a:rPr>
              <a:t>        www.opensuse.org             Free analog of SUSE Linux Enterprise </a:t>
            </a:r>
          </a:p>
          <a:p>
            <a:r>
              <a:rPr lang="en-US" dirty="0" smtClean="0">
                <a:effectLst>
                  <a:outerShdw blurRad="38100" dist="38100" dir="2700000" algn="tl">
                    <a:srgbClr val="000000">
                      <a:alpha val="43137"/>
                    </a:srgbClr>
                  </a:outerShdw>
                </a:effectLst>
              </a:rPr>
              <a:t>Red Hat Enterprise  www.redhat.com      Super-corporatized Red Hat Linux </a:t>
            </a:r>
          </a:p>
          <a:p>
            <a:r>
              <a:rPr lang="en-US" dirty="0" err="1" smtClean="0">
                <a:effectLst>
                  <a:outerShdw blurRad="38100" dist="38100" dir="2700000" algn="tl">
                    <a:srgbClr val="000000">
                      <a:alpha val="43137"/>
                    </a:srgbClr>
                  </a:outerShdw>
                </a:effectLst>
              </a:rPr>
              <a:t>Slackware</a:t>
            </a:r>
            <a:r>
              <a:rPr lang="en-US" dirty="0" smtClean="0">
                <a:effectLst>
                  <a:outerShdw blurRad="38100" dist="38100" dir="2700000" algn="tl">
                    <a:srgbClr val="000000">
                      <a:alpha val="43137"/>
                    </a:srgbClr>
                  </a:outerShdw>
                </a:effectLst>
              </a:rPr>
              <a:t>      www.slackware.com            Stable, basic, bare-bones distribution</a:t>
            </a:r>
          </a:p>
          <a:p>
            <a:r>
              <a:rPr lang="en-US" dirty="0" smtClean="0">
                <a:effectLst>
                  <a:outerShdw blurRad="38100" dist="38100" dir="2700000" algn="tl">
                    <a:srgbClr val="000000">
                      <a:alpha val="43137"/>
                    </a:srgbClr>
                  </a:outerShdw>
                </a:effectLst>
              </a:rPr>
              <a:t>SUSE Linux  Enterprise www.novell.com/linux Strong in Europe, multilingual </a:t>
            </a:r>
          </a:p>
          <a:p>
            <a:r>
              <a:rPr lang="en-US" dirty="0" err="1" smtClean="0">
                <a:effectLst>
                  <a:outerShdw blurRad="38100" dist="38100" dir="2700000" algn="tl">
                    <a:srgbClr val="000000">
                      <a:alpha val="43137"/>
                    </a:srgbClr>
                  </a:outerShdw>
                </a:effectLst>
              </a:rPr>
              <a:t>TurboLinux</a:t>
            </a:r>
            <a:r>
              <a:rPr lang="en-US" dirty="0" smtClean="0">
                <a:effectLst>
                  <a:outerShdw blurRad="38100" dist="38100" dir="2700000" algn="tl">
                    <a:srgbClr val="000000">
                      <a:alpha val="43137"/>
                    </a:srgbClr>
                  </a:outerShdw>
                </a:effectLst>
              </a:rPr>
              <a:t>      www.turbolinux.com       Strong in Asia, multilingual </a:t>
            </a:r>
          </a:p>
          <a:p>
            <a:r>
              <a:rPr lang="en-US" dirty="0" err="1" smtClean="0">
                <a:effectLst>
                  <a:outerShdw blurRad="38100" dist="38100" dir="2700000" algn="tl">
                    <a:srgbClr val="000000">
                      <a:alpha val="43137"/>
                    </a:srgbClr>
                  </a:outerShdw>
                </a:effectLst>
              </a:rPr>
              <a:t>Ubuntu</a:t>
            </a:r>
            <a:r>
              <a:rPr lang="en-US" dirty="0" smtClean="0">
                <a:effectLst>
                  <a:outerShdw blurRad="38100" dist="38100" dir="2700000" algn="tl">
                    <a:srgbClr val="000000">
                      <a:alpha val="43137"/>
                    </a:srgbClr>
                  </a:outerShdw>
                </a:effectLst>
              </a:rPr>
              <a:t>             www.ubuntu.com             Cleaned-up version of </a:t>
            </a:r>
            <a:r>
              <a:rPr lang="en-US" dirty="0" err="1" smtClean="0">
                <a:effectLst>
                  <a:outerShdw blurRad="38100" dist="38100" dir="2700000" algn="tl">
                    <a:srgbClr val="000000">
                      <a:alpha val="43137"/>
                    </a:srgbClr>
                  </a:outerShdw>
                </a:effectLst>
              </a:rPr>
              <a:t>Debian</a:t>
            </a:r>
            <a:endParaRPr lang="en-US"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0"/>
            <a:ext cx="10515600" cy="690943"/>
          </a:xfrm>
        </p:spPr>
        <p:txBody>
          <a:bodyPr>
            <a:normAutofit fontScale="90000"/>
          </a:bodyPr>
          <a:lstStyle/>
          <a:p>
            <a:r>
              <a:rPr lang="en-US" b="1" dirty="0" smtClean="0">
                <a:effectLst>
                  <a:outerShdw blurRad="38100" dist="38100" dir="2700000" algn="tl">
                    <a:srgbClr val="000000">
                      <a:alpha val="43137"/>
                    </a:srgbClr>
                  </a:outerShdw>
                </a:effectLst>
              </a:rPr>
              <a:t>Linux Distributions(</a:t>
            </a:r>
            <a:r>
              <a:rPr lang="en-US" b="1" dirty="0" err="1" smtClean="0">
                <a:effectLst>
                  <a:outerShdw blurRad="38100" dist="38100" dir="2700000" algn="tl">
                    <a:srgbClr val="000000">
                      <a:alpha val="43137"/>
                    </a:srgbClr>
                  </a:outerShdw>
                </a:effectLst>
              </a:rPr>
              <a:t>cntd</a:t>
            </a:r>
            <a:r>
              <a:rPr lang="en-US" b="1" dirty="0" smtClean="0">
                <a:effectLst>
                  <a:outerShdw blurRad="38100" dist="38100" dir="2700000" algn="tl">
                    <a:srgbClr val="000000">
                      <a:alpha val="43137"/>
                    </a:srgbClr>
                  </a:outerShdw>
                </a:effectLst>
              </a:rPr>
              <a:t>)</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056068"/>
            <a:ext cx="10515600" cy="5120895"/>
          </a:xfrm>
        </p:spPr>
        <p:txBody>
          <a:bodyPr>
            <a:normAutofit fontScale="85000" lnSpcReduction="20000"/>
          </a:bodyPr>
          <a:lstStyle/>
          <a:p>
            <a:r>
              <a:rPr lang="en-US" dirty="0">
                <a:effectLst>
                  <a:outerShdw blurRad="38100" dist="38100" dir="2700000" algn="tl">
                    <a:srgbClr val="000000">
                      <a:alpha val="43137"/>
                    </a:srgbClr>
                  </a:outerShdw>
                </a:effectLst>
              </a:rPr>
              <a:t>Because Linux is distributed under the GPL, software vendors have been able to tweak and customize the operating system to operate in a variety of roles. While the number of these roles is virtually limitless, it is essential to be familiar with the following roles: Linux on the desktop, Linux as a server and Linux as a </a:t>
            </a:r>
            <a:r>
              <a:rPr lang="en-US" dirty="0" smtClean="0">
                <a:effectLst>
                  <a:outerShdw blurRad="38100" dist="38100" dir="2700000" algn="tl">
                    <a:srgbClr val="000000">
                      <a:alpha val="43137"/>
                    </a:srgbClr>
                  </a:outerShdw>
                </a:effectLst>
              </a:rPr>
              <a:t>firewall.</a:t>
            </a:r>
          </a:p>
          <a:p>
            <a:r>
              <a:rPr lang="en-US" dirty="0">
                <a:effectLst>
                  <a:outerShdw blurRad="38100" dist="38100" dir="2700000" algn="tl">
                    <a:srgbClr val="000000">
                      <a:alpha val="43137"/>
                    </a:srgbClr>
                  </a:outerShdw>
                </a:effectLst>
              </a:rPr>
              <a:t>Linux can be optimized to function extremely well on the desktop. However, Linux has been somewhat slow to make inroads into this market. This is due to a historical lack of productivity software applications (like word processing suites, spreadsheets and other utilities) and the apparent intimidating nature of Linux to the average user. Several vendors have been working on Linux distributions optimized to run productivity applications as efficiently and as fast as possible.</a:t>
            </a:r>
            <a:endParaRPr lang="en-GB"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They also bundle application suites, such as OpenOffice.org, with the operating system and have them installed by default. Additionally, they rework their Linux window managers to provide the end user with an easy-to-use graphical interface. Two of the more popular desktop Linux distributions include the following:</a:t>
            </a:r>
            <a:endParaRPr lang="en-GB" dirty="0">
              <a:effectLst>
                <a:outerShdw blurRad="38100" dist="38100" dir="2700000" algn="tl">
                  <a:srgbClr val="000000">
                    <a:alpha val="43137"/>
                  </a:srgbClr>
                </a:outerShdw>
              </a:effectLst>
            </a:endParaRPr>
          </a:p>
          <a:p>
            <a:pPr>
              <a:buNone/>
            </a:pPr>
            <a:r>
              <a:rPr lang="en-US" dirty="0">
                <a:effectLst>
                  <a:outerShdw blurRad="38100" dist="38100" dir="2700000" algn="tl">
                    <a:srgbClr val="000000">
                      <a:alpha val="43137"/>
                    </a:srgbClr>
                  </a:outerShdw>
                </a:effectLst>
              </a:rPr>
              <a:t>■ SUSE Linux Enterprise Desktop</a:t>
            </a:r>
            <a:endParaRPr lang="en-GB" dirty="0">
              <a:effectLst>
                <a:outerShdw blurRad="38100" dist="38100" dir="2700000" algn="tl">
                  <a:srgbClr val="000000">
                    <a:alpha val="43137"/>
                  </a:srgbClr>
                </a:outerShdw>
              </a:effectLst>
            </a:endParaRPr>
          </a:p>
          <a:p>
            <a:pPr>
              <a:buNone/>
            </a:pPr>
            <a:r>
              <a:rPr lang="en-US" dirty="0">
                <a:effectLst>
                  <a:outerShdw blurRad="38100" dist="38100" dir="2700000" algn="tl">
                    <a:srgbClr val="000000">
                      <a:alpha val="43137"/>
                    </a:srgbClr>
                  </a:outerShdw>
                </a:effectLst>
              </a:rPr>
              <a:t>■ Red Hat Desktop</a:t>
            </a:r>
            <a:endParaRPr lang="en-GB" dirty="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7312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77931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rmAutofit fontScale="90000"/>
          </a:bodyPr>
          <a:lstStyle/>
          <a:p>
            <a:r>
              <a:rPr lang="en-US" b="1" dirty="0" smtClean="0">
                <a:effectLst>
                  <a:outerShdw blurRad="38100" dist="38100" dir="2700000" algn="tl">
                    <a:srgbClr val="000000">
                      <a:alpha val="43137"/>
                    </a:srgbClr>
                  </a:outerShdw>
                </a:effectLst>
              </a:rPr>
              <a:t>Linux Distributions</a:t>
            </a:r>
            <a:endParaRPr lang="en-GB"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62000" y="1393825"/>
            <a:ext cx="10515600" cy="4351338"/>
          </a:xfrm>
        </p:spPr>
        <p:txBody>
          <a:bodyPr>
            <a:normAutofit fontScale="92500" lnSpcReduction="20000"/>
          </a:bodyPr>
          <a:lstStyle/>
          <a:p>
            <a:r>
              <a:rPr lang="en-US" dirty="0" smtClean="0">
                <a:effectLst>
                  <a:outerShdw blurRad="38100" dist="38100" dir="2700000" algn="tl">
                    <a:srgbClr val="000000">
                      <a:alpha val="43137"/>
                    </a:srgbClr>
                  </a:outerShdw>
                </a:effectLst>
              </a:rPr>
              <a:t>One of the key advantages of using Linux on the desktop is the fact that Linux systems are immune to most of the viruses circulating today. If you’ve ever been responsible for managing a computer network, you know what a daunting task virus protection can be.</a:t>
            </a:r>
          </a:p>
          <a:p>
            <a:r>
              <a:rPr lang="en-US" dirty="0" smtClean="0">
                <a:effectLst>
                  <a:outerShdw blurRad="38100" dist="38100" dir="2700000" algn="tl">
                    <a:srgbClr val="000000">
                      <a:alpha val="43137"/>
                    </a:srgbClr>
                  </a:outerShdw>
                </a:effectLst>
              </a:rPr>
              <a:t>Using Windows-based e-mail clients and browsers exposes your network to a wide variety of virus, worm, and spyware threats. You must spend large amounts of money and time deploying anti-virus software to keep your network systems from becoming infected.</a:t>
            </a:r>
            <a:endParaRPr lang="en-GB"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However, most viruses, worms, and spyware apps won’t run on Linux. By deploying Linux on the desktop, you can conserve valuable time and money by eliminating the need for anti-virus software. In addition to a desktop operating system, Linux can also be deployed as a server operating system.</a:t>
            </a:r>
            <a:endParaRPr lang="en-GB" dirty="0" smtClean="0">
              <a:effectLst>
                <a:outerShdw blurRad="38100" dist="38100" dir="2700000" algn="tl">
                  <a:srgbClr val="000000">
                    <a:alpha val="43137"/>
                  </a:srgbClr>
                </a:outerShdw>
              </a:effectLst>
            </a:endParaRPr>
          </a:p>
          <a:p>
            <a:endParaRPr lang="en-GB" dirty="0">
              <a:effectLst>
                <a:outerShdw blurRad="38100" dist="38100" dir="2700000" algn="tl">
                  <a:srgbClr val="000000">
                    <a:alpha val="43137"/>
                  </a:srgbClr>
                </a:outerShdw>
              </a:effectLst>
            </a:endParaRPr>
          </a:p>
        </p:txBody>
      </p:sp>
      <p:sp>
        <p:nvSpPr>
          <p:cNvPr id="4" name="AutoShape 7"/>
          <p:cNvSpPr>
            <a:spLocks noChangeArrowheads="1"/>
          </p:cNvSpPr>
          <p:nvPr/>
        </p:nvSpPr>
        <p:spPr bwMode="auto">
          <a:xfrm flipV="1">
            <a:off x="0" y="9979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58128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2920</Words>
  <Application>Microsoft Office PowerPoint</Application>
  <PresentationFormat>Widescreen</PresentationFormat>
  <Paragraphs>140</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WEEK 2 - Introducing LINUX </vt:lpstr>
      <vt:lpstr>  2.1  The Roles and Functions of Linux </vt:lpstr>
      <vt:lpstr>2.2: Brief Historical Development of Linux </vt:lpstr>
      <vt:lpstr>Historical Development of Linux(cntd)</vt:lpstr>
      <vt:lpstr> 2.3:  Linux Distributions </vt:lpstr>
      <vt:lpstr>Linux Distributions(cntd)</vt:lpstr>
      <vt:lpstr>PowerPoint Presentation</vt:lpstr>
      <vt:lpstr>Linux Distributions(cntd)</vt:lpstr>
      <vt:lpstr>Linux Distributions</vt:lpstr>
      <vt:lpstr>2.3.1:CLinux Distributions: Linux as a Server </vt:lpstr>
      <vt:lpstr>2.3.2:Linux Distributions: Linux as a firewall </vt:lpstr>
      <vt:lpstr>2.4: Linux Software Architecture</vt:lpstr>
      <vt:lpstr>PowerPoint Presentation</vt:lpstr>
      <vt:lpstr>PowerPoint Presentation</vt:lpstr>
      <vt:lpstr>PowerPoint Presentation</vt:lpstr>
      <vt:lpstr>PowerPoint Presentation</vt:lpstr>
      <vt:lpstr>User Interface</vt:lpstr>
      <vt:lpstr> 2.5: Using the Linux User Interface </vt:lpstr>
      <vt:lpstr> Using the Linux User Interface(cntd)</vt:lpstr>
      <vt:lpstr>SUMMARY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Adebowale Ajayi</dc:creator>
  <cp:lastModifiedBy>Adedoyin Adebanjo</cp:lastModifiedBy>
  <cp:revision>110</cp:revision>
  <dcterms:created xsi:type="dcterms:W3CDTF">2015-04-23T11:11:53Z</dcterms:created>
  <dcterms:modified xsi:type="dcterms:W3CDTF">2022-10-20T05:29:08Z</dcterms:modified>
</cp:coreProperties>
</file>