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309" r:id="rId14"/>
    <p:sldId id="300" r:id="rId15"/>
    <p:sldId id="301" r:id="rId16"/>
    <p:sldId id="302" r:id="rId17"/>
    <p:sldId id="303" r:id="rId18"/>
    <p:sldId id="304" r:id="rId19"/>
    <p:sldId id="305" r:id="rId20"/>
    <p:sldId id="306" r:id="rId21"/>
    <p:sldId id="307" r:id="rId22"/>
    <p:sldId id="308" r:id="rId23"/>
    <p:sldId id="284" r:id="rId24"/>
    <p:sldId id="285" r:id="rId25"/>
    <p:sldId id="286" r:id="rId26"/>
    <p:sldId id="288" r:id="rId27"/>
    <p:sldId id="289" r:id="rId28"/>
    <p:sldId id="290" r:id="rId29"/>
    <p:sldId id="291" r:id="rId30"/>
    <p:sldId id="292" r:id="rId31"/>
    <p:sldId id="293" r:id="rId32"/>
    <p:sldId id="294" r:id="rId33"/>
    <p:sldId id="295" r:id="rId34"/>
    <p:sldId id="296" r:id="rId35"/>
    <p:sldId id="269" r:id="rId36"/>
    <p:sldId id="270" r:id="rId37"/>
    <p:sldId id="271" r:id="rId38"/>
    <p:sldId id="272" r:id="rId39"/>
    <p:sldId id="297" r:id="rId40"/>
    <p:sldId id="298" r:id="rId41"/>
    <p:sldId id="29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F783D6C-F554-4B85-B5F9-5286679B6259}"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145B61-4D9F-493C-82E7-F8D811512941}" type="slidenum">
              <a:rPr lang="en-GB" smtClean="0"/>
              <a:pPr/>
              <a:t>‹#›</a:t>
            </a:fld>
            <a:endParaRPr lang="en-GB"/>
          </a:p>
        </p:txBody>
      </p:sp>
    </p:spTree>
    <p:extLst>
      <p:ext uri="{BB962C8B-B14F-4D97-AF65-F5344CB8AC3E}">
        <p14:creationId xmlns:p14="http://schemas.microsoft.com/office/powerpoint/2010/main" val="53208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F783D6C-F554-4B85-B5F9-5286679B6259}"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145B61-4D9F-493C-82E7-F8D811512941}" type="slidenum">
              <a:rPr lang="en-GB" smtClean="0"/>
              <a:pPr/>
              <a:t>‹#›</a:t>
            </a:fld>
            <a:endParaRPr lang="en-GB"/>
          </a:p>
        </p:txBody>
      </p:sp>
    </p:spTree>
    <p:extLst>
      <p:ext uri="{BB962C8B-B14F-4D97-AF65-F5344CB8AC3E}">
        <p14:creationId xmlns:p14="http://schemas.microsoft.com/office/powerpoint/2010/main" val="426355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F783D6C-F554-4B85-B5F9-5286679B6259}"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145B61-4D9F-493C-82E7-F8D811512941}" type="slidenum">
              <a:rPr lang="en-GB" smtClean="0"/>
              <a:pPr/>
              <a:t>‹#›</a:t>
            </a:fld>
            <a:endParaRPr lang="en-GB"/>
          </a:p>
        </p:txBody>
      </p:sp>
    </p:spTree>
    <p:extLst>
      <p:ext uri="{BB962C8B-B14F-4D97-AF65-F5344CB8AC3E}">
        <p14:creationId xmlns:p14="http://schemas.microsoft.com/office/powerpoint/2010/main" val="307528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F783D6C-F554-4B85-B5F9-5286679B6259}"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145B61-4D9F-493C-82E7-F8D811512941}" type="slidenum">
              <a:rPr lang="en-GB" smtClean="0"/>
              <a:pPr/>
              <a:t>‹#›</a:t>
            </a:fld>
            <a:endParaRPr lang="en-GB"/>
          </a:p>
        </p:txBody>
      </p:sp>
    </p:spTree>
    <p:extLst>
      <p:ext uri="{BB962C8B-B14F-4D97-AF65-F5344CB8AC3E}">
        <p14:creationId xmlns:p14="http://schemas.microsoft.com/office/powerpoint/2010/main" val="416234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83D6C-F554-4B85-B5F9-5286679B6259}" type="datetimeFigureOut">
              <a:rPr lang="en-GB" smtClean="0"/>
              <a:pPr/>
              <a:t>27/10/2022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145B61-4D9F-493C-82E7-F8D811512941}" type="slidenum">
              <a:rPr lang="en-GB" smtClean="0"/>
              <a:pPr/>
              <a:t>‹#›</a:t>
            </a:fld>
            <a:endParaRPr lang="en-GB"/>
          </a:p>
        </p:txBody>
      </p:sp>
    </p:spTree>
    <p:extLst>
      <p:ext uri="{BB962C8B-B14F-4D97-AF65-F5344CB8AC3E}">
        <p14:creationId xmlns:p14="http://schemas.microsoft.com/office/powerpoint/2010/main" val="2834816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F783D6C-F554-4B85-B5F9-5286679B6259}"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145B61-4D9F-493C-82E7-F8D811512941}" type="slidenum">
              <a:rPr lang="en-GB" smtClean="0"/>
              <a:pPr/>
              <a:t>‹#›</a:t>
            </a:fld>
            <a:endParaRPr lang="en-GB"/>
          </a:p>
        </p:txBody>
      </p:sp>
    </p:spTree>
    <p:extLst>
      <p:ext uri="{BB962C8B-B14F-4D97-AF65-F5344CB8AC3E}">
        <p14:creationId xmlns:p14="http://schemas.microsoft.com/office/powerpoint/2010/main" val="209503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F783D6C-F554-4B85-B5F9-5286679B6259}" type="datetimeFigureOut">
              <a:rPr lang="en-GB" smtClean="0"/>
              <a:pPr/>
              <a:t>27/10/2022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145B61-4D9F-493C-82E7-F8D811512941}" type="slidenum">
              <a:rPr lang="en-GB" smtClean="0"/>
              <a:pPr/>
              <a:t>‹#›</a:t>
            </a:fld>
            <a:endParaRPr lang="en-GB"/>
          </a:p>
        </p:txBody>
      </p:sp>
    </p:spTree>
    <p:extLst>
      <p:ext uri="{BB962C8B-B14F-4D97-AF65-F5344CB8AC3E}">
        <p14:creationId xmlns:p14="http://schemas.microsoft.com/office/powerpoint/2010/main" val="402818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F783D6C-F554-4B85-B5F9-5286679B6259}" type="datetimeFigureOut">
              <a:rPr lang="en-GB" smtClean="0"/>
              <a:pPr/>
              <a:t>27/10/2022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145B61-4D9F-493C-82E7-F8D811512941}" type="slidenum">
              <a:rPr lang="en-GB" smtClean="0"/>
              <a:pPr/>
              <a:t>‹#›</a:t>
            </a:fld>
            <a:endParaRPr lang="en-GB"/>
          </a:p>
        </p:txBody>
      </p:sp>
    </p:spTree>
    <p:extLst>
      <p:ext uri="{BB962C8B-B14F-4D97-AF65-F5344CB8AC3E}">
        <p14:creationId xmlns:p14="http://schemas.microsoft.com/office/powerpoint/2010/main" val="64961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83D6C-F554-4B85-B5F9-5286679B6259}" type="datetimeFigureOut">
              <a:rPr lang="en-GB" smtClean="0"/>
              <a:pPr/>
              <a:t>27/10/2022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145B61-4D9F-493C-82E7-F8D811512941}" type="slidenum">
              <a:rPr lang="en-GB" smtClean="0"/>
              <a:pPr/>
              <a:t>‹#›</a:t>
            </a:fld>
            <a:endParaRPr lang="en-GB"/>
          </a:p>
        </p:txBody>
      </p:sp>
    </p:spTree>
    <p:extLst>
      <p:ext uri="{BB962C8B-B14F-4D97-AF65-F5344CB8AC3E}">
        <p14:creationId xmlns:p14="http://schemas.microsoft.com/office/powerpoint/2010/main" val="76551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783D6C-F554-4B85-B5F9-5286679B6259}"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145B61-4D9F-493C-82E7-F8D811512941}" type="slidenum">
              <a:rPr lang="en-GB" smtClean="0"/>
              <a:pPr/>
              <a:t>‹#›</a:t>
            </a:fld>
            <a:endParaRPr lang="en-GB"/>
          </a:p>
        </p:txBody>
      </p:sp>
    </p:spTree>
    <p:extLst>
      <p:ext uri="{BB962C8B-B14F-4D97-AF65-F5344CB8AC3E}">
        <p14:creationId xmlns:p14="http://schemas.microsoft.com/office/powerpoint/2010/main" val="121925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783D6C-F554-4B85-B5F9-5286679B6259}" type="datetimeFigureOut">
              <a:rPr lang="en-GB" smtClean="0"/>
              <a:pPr/>
              <a:t>27/10/2022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145B61-4D9F-493C-82E7-F8D811512941}" type="slidenum">
              <a:rPr lang="en-GB" smtClean="0"/>
              <a:pPr/>
              <a:t>‹#›</a:t>
            </a:fld>
            <a:endParaRPr lang="en-GB"/>
          </a:p>
        </p:txBody>
      </p:sp>
    </p:spTree>
    <p:extLst>
      <p:ext uri="{BB962C8B-B14F-4D97-AF65-F5344CB8AC3E}">
        <p14:creationId xmlns:p14="http://schemas.microsoft.com/office/powerpoint/2010/main" val="185492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83D6C-F554-4B85-B5F9-5286679B6259}" type="datetimeFigureOut">
              <a:rPr lang="en-GB" smtClean="0"/>
              <a:pPr/>
              <a:t>27/10/2022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45B61-4D9F-493C-82E7-F8D811512941}" type="slidenum">
              <a:rPr lang="en-GB" smtClean="0"/>
              <a:pPr/>
              <a:t>‹#›</a:t>
            </a:fld>
            <a:endParaRPr lang="en-GB"/>
          </a:p>
        </p:txBody>
      </p:sp>
    </p:spTree>
    <p:extLst>
      <p:ext uri="{BB962C8B-B14F-4D97-AF65-F5344CB8AC3E}">
        <p14:creationId xmlns:p14="http://schemas.microsoft.com/office/powerpoint/2010/main" val="2199622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26" y="274320"/>
            <a:ext cx="10515600" cy="979714"/>
          </a:xfrm>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WEEK4 - Linux Installation –How to--</a:t>
            </a:r>
            <a:r>
              <a:rPr lang="en-GB" dirty="0" smtClean="0"/>
              <a:t/>
            </a:r>
            <a:br>
              <a:rPr lang="en-GB" dirty="0" smtClean="0"/>
            </a:br>
            <a:r>
              <a:rPr lang="en-GB" dirty="0" smtClean="0"/>
              <a:t/>
            </a:r>
            <a:br>
              <a:rPr lang="en-GB" dirty="0" smtClean="0"/>
            </a:br>
            <a:endParaRPr lang="en-GB" dirty="0"/>
          </a:p>
        </p:txBody>
      </p:sp>
      <p:sp>
        <p:nvSpPr>
          <p:cNvPr id="3" name="Content Placeholder 2"/>
          <p:cNvSpPr>
            <a:spLocks noGrp="1"/>
          </p:cNvSpPr>
          <p:nvPr>
            <p:ph idx="1"/>
          </p:nvPr>
        </p:nvSpPr>
        <p:spPr>
          <a:xfrm>
            <a:off x="638175" y="1462196"/>
            <a:ext cx="10515600" cy="4351338"/>
          </a:xfrm>
        </p:spPr>
        <p:txBody>
          <a:bodyPr>
            <a:normAutofit/>
          </a:bodyPr>
          <a:lstStyle/>
          <a:p>
            <a:endParaRPr lang="en-US" b="1" dirty="0" smtClean="0"/>
          </a:p>
          <a:p>
            <a:r>
              <a:rPr lang="en-US" b="1" dirty="0" smtClean="0"/>
              <a:t>GENERAL OBJECTIVES</a:t>
            </a:r>
            <a:r>
              <a:rPr lang="en-US" b="1" dirty="0"/>
              <a:t>:</a:t>
            </a:r>
            <a:r>
              <a:rPr lang="en-GB" dirty="0"/>
              <a:t> </a:t>
            </a:r>
            <a:r>
              <a:rPr lang="en-GB" dirty="0" smtClean="0"/>
              <a:t>Preparation </a:t>
            </a:r>
            <a:r>
              <a:rPr lang="en-GB" dirty="0" smtClean="0"/>
              <a:t>for Linux </a:t>
            </a:r>
            <a:r>
              <a:rPr lang="en-GB" dirty="0"/>
              <a:t>Installation and Installing Linux.</a:t>
            </a:r>
          </a:p>
          <a:p>
            <a:endParaRPr lang="en-GB" dirty="0"/>
          </a:p>
          <a:p>
            <a:pPr marL="0" indent="0">
              <a:buNone/>
            </a:pPr>
            <a:endParaRPr lang="en-GB" dirty="0"/>
          </a:p>
        </p:txBody>
      </p:sp>
      <p:sp>
        <p:nvSpPr>
          <p:cNvPr id="5" name="AutoShape 7"/>
          <p:cNvSpPr>
            <a:spLocks noChangeArrowheads="1"/>
          </p:cNvSpPr>
          <p:nvPr/>
        </p:nvSpPr>
        <p:spPr bwMode="auto">
          <a:xfrm flipV="1">
            <a:off x="26126" y="1170857"/>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4" name="TextBox 3"/>
          <p:cNvSpPr txBox="1"/>
          <p:nvPr/>
        </p:nvSpPr>
        <p:spPr>
          <a:xfrm>
            <a:off x="771525" y="3314700"/>
            <a:ext cx="10763250" cy="1169551"/>
          </a:xfrm>
          <a:prstGeom prst="rect">
            <a:avLst/>
          </a:prstGeom>
          <a:noFill/>
        </p:spPr>
        <p:txBody>
          <a:bodyPr wrap="square" rtlCol="0">
            <a:spAutoFit/>
          </a:bodyPr>
          <a:lstStyle/>
          <a:p>
            <a:pPr marL="285750" indent="-285750">
              <a:buFont typeface="Wingdings" panose="05000000000000000000" pitchFamily="2" charset="2"/>
              <a:buChar char="Ø"/>
            </a:pPr>
            <a:r>
              <a:rPr lang="en-GB" sz="3500" dirty="0" smtClean="0"/>
              <a:t>Planning a Linux Installation</a:t>
            </a:r>
          </a:p>
          <a:p>
            <a:pPr marL="285750" indent="-285750">
              <a:buFont typeface="Wingdings" panose="05000000000000000000" pitchFamily="2" charset="2"/>
              <a:buChar char="Ø"/>
            </a:pPr>
            <a:r>
              <a:rPr lang="en-GB" sz="3500" dirty="0" smtClean="0"/>
              <a:t>Installation of Linux System</a:t>
            </a:r>
            <a:endParaRPr lang="en-GB" sz="3500" dirty="0"/>
          </a:p>
        </p:txBody>
      </p:sp>
    </p:spTree>
    <p:extLst>
      <p:ext uri="{BB962C8B-B14F-4D97-AF65-F5344CB8AC3E}">
        <p14:creationId xmlns:p14="http://schemas.microsoft.com/office/powerpoint/2010/main" val="1890559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Planning the File System</a:t>
            </a:r>
            <a:r>
              <a:rPr lang="en-GB" dirty="0"/>
              <a:t/>
            </a:r>
            <a:br>
              <a:rPr lang="en-GB" dirty="0"/>
            </a:br>
            <a:endParaRPr lang="en-GB" dirty="0"/>
          </a:p>
        </p:txBody>
      </p:sp>
      <p:sp>
        <p:nvSpPr>
          <p:cNvPr id="3" name="Content Placeholder 2"/>
          <p:cNvSpPr>
            <a:spLocks noGrp="1"/>
          </p:cNvSpPr>
          <p:nvPr>
            <p:ph idx="1"/>
          </p:nvPr>
        </p:nvSpPr>
        <p:spPr>
          <a:xfrm>
            <a:off x="838200" y="1056068"/>
            <a:ext cx="10515600" cy="5120895"/>
          </a:xfrm>
        </p:spPr>
        <p:txBody>
          <a:bodyPr/>
          <a:lstStyle/>
          <a:p>
            <a:r>
              <a:rPr lang="en-US" dirty="0"/>
              <a:t>When planning a Linux implementation, you need to include specifications for how the file system will be created and maintained on the system’s hard disk drive. </a:t>
            </a:r>
            <a:endParaRPr lang="en-US" dirty="0" smtClean="0"/>
          </a:p>
          <a:p>
            <a:r>
              <a:rPr lang="en-US" dirty="0"/>
              <a:t>When conducting disk I/O operations, the operating system needs to know where data is stored, how to access it, and where it is safe to write new information. This is the job of the file system. Its role is to reliably store data on the hard drive and organize it in such a way that it is easily </a:t>
            </a:r>
            <a:r>
              <a:rPr lang="en-US" dirty="0" smtClean="0"/>
              <a:t>accessible.</a:t>
            </a:r>
          </a:p>
          <a:p>
            <a:r>
              <a:rPr lang="en-US" dirty="0"/>
              <a:t>Most Linux distributions offer a wide variety of file systems that you can choose </a:t>
            </a:r>
            <a:r>
              <a:rPr lang="en-US" dirty="0" smtClean="0"/>
              <a:t>from (ext2</a:t>
            </a:r>
            <a:r>
              <a:rPr lang="en-US" dirty="0"/>
              <a:t>, ext3, </a:t>
            </a:r>
            <a:r>
              <a:rPr lang="en-US" dirty="0" err="1" smtClean="0"/>
              <a:t>Reiser</a:t>
            </a:r>
            <a:r>
              <a:rPr lang="en-US" dirty="0" smtClean="0"/>
              <a:t> among others)</a:t>
            </a:r>
            <a:endParaRPr lang="en-GB" dirty="0"/>
          </a:p>
          <a:p>
            <a:endParaRPr lang="en-GB" dirty="0"/>
          </a:p>
        </p:txBody>
      </p:sp>
      <p:sp>
        <p:nvSpPr>
          <p:cNvPr id="4" name="AutoShape 7"/>
          <p:cNvSpPr>
            <a:spLocks noChangeArrowheads="1"/>
          </p:cNvSpPr>
          <p:nvPr/>
        </p:nvSpPr>
        <p:spPr bwMode="auto">
          <a:xfrm flipV="1">
            <a:off x="0" y="952270"/>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31816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Planning Your Partitions</a:t>
            </a:r>
            <a:r>
              <a:rPr lang="en-GB" dirty="0"/>
              <a:t/>
            </a:r>
            <a:br>
              <a:rPr lang="en-GB" dirty="0"/>
            </a:br>
            <a:endParaRPr lang="en-GB" dirty="0"/>
          </a:p>
        </p:txBody>
      </p:sp>
      <p:sp>
        <p:nvSpPr>
          <p:cNvPr id="3" name="Content Placeholder 2"/>
          <p:cNvSpPr>
            <a:spLocks noGrp="1"/>
          </p:cNvSpPr>
          <p:nvPr>
            <p:ph idx="1"/>
          </p:nvPr>
        </p:nvSpPr>
        <p:spPr/>
        <p:txBody>
          <a:bodyPr/>
          <a:lstStyle/>
          <a:p>
            <a:r>
              <a:rPr lang="en-US" dirty="0"/>
              <a:t>By default, most Linux distributions propose two partitions by default during the installation </a:t>
            </a:r>
            <a:r>
              <a:rPr lang="en-US" dirty="0" smtClean="0"/>
              <a:t>process:</a:t>
            </a:r>
          </a:p>
          <a:p>
            <a:r>
              <a:rPr lang="en-US" b="1" dirty="0" smtClean="0"/>
              <a:t>Swap: </a:t>
            </a:r>
            <a:r>
              <a:rPr lang="en-US" dirty="0"/>
              <a:t>This partition is used for virtual memory by the Linux operating system. </a:t>
            </a:r>
            <a:r>
              <a:rPr lang="en-US" dirty="0" smtClean="0"/>
              <a:t>You </a:t>
            </a:r>
            <a:r>
              <a:rPr lang="en-US" dirty="0"/>
              <a:t>should create a swap partition that is at least twice as large as your installed RAM</a:t>
            </a:r>
            <a:r>
              <a:rPr lang="en-US" dirty="0" smtClean="0"/>
              <a:t>.</a:t>
            </a:r>
          </a:p>
          <a:p>
            <a:r>
              <a:rPr lang="en-US" b="1" dirty="0"/>
              <a:t>/</a:t>
            </a:r>
            <a:r>
              <a:rPr lang="en-US" dirty="0"/>
              <a:t>  </a:t>
            </a:r>
            <a:r>
              <a:rPr lang="en-US" dirty="0" smtClean="0"/>
              <a:t>: This </a:t>
            </a:r>
            <a:r>
              <a:rPr lang="en-US" dirty="0"/>
              <a:t>partition is mounted at the root directory (</a:t>
            </a:r>
            <a:r>
              <a:rPr lang="en-US" b="1" dirty="0"/>
              <a:t>/</a:t>
            </a:r>
            <a:r>
              <a:rPr lang="en-US" dirty="0"/>
              <a:t>) of the Linux file system. All user data, programs, log files, and configuration files are contained in this single disk partition. </a:t>
            </a:r>
            <a:endParaRPr lang="en-US" dirty="0" smtClean="0"/>
          </a:p>
          <a:p>
            <a:r>
              <a:rPr lang="en-US" dirty="0"/>
              <a:t>Using these recommended partitions will add a degree of stability to your system</a:t>
            </a:r>
            <a:endParaRPr lang="en-GB" dirty="0"/>
          </a:p>
        </p:txBody>
      </p:sp>
      <p:sp>
        <p:nvSpPr>
          <p:cNvPr id="4" name="AutoShape 7"/>
          <p:cNvSpPr>
            <a:spLocks noChangeArrowheads="1"/>
          </p:cNvSpPr>
          <p:nvPr/>
        </p:nvSpPr>
        <p:spPr bwMode="auto">
          <a:xfrm flipV="1">
            <a:off x="0" y="999651"/>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08151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Recommended Partitions</a:t>
            </a:r>
            <a:endParaRPr lang="en-GB" b="1" dirty="0"/>
          </a:p>
        </p:txBody>
      </p:sp>
      <p:pic>
        <p:nvPicPr>
          <p:cNvPr id="4" name="Content Placeholder 3" descr="partionin.jpg"/>
          <p:cNvPicPr>
            <a:picLocks noGrp="1"/>
          </p:cNvPicPr>
          <p:nvPr>
            <p:ph idx="1"/>
          </p:nvPr>
        </p:nvPicPr>
        <p:blipFill>
          <a:blip r:embed="rId2"/>
          <a:stretch>
            <a:fillRect/>
          </a:stretch>
        </p:blipFill>
        <p:spPr>
          <a:xfrm>
            <a:off x="2090737" y="1986756"/>
            <a:ext cx="8010525" cy="4029075"/>
          </a:xfrm>
          <a:prstGeom prst="rect">
            <a:avLst/>
          </a:prstGeom>
        </p:spPr>
      </p:pic>
      <p:sp>
        <p:nvSpPr>
          <p:cNvPr id="5" name="AutoShape 7"/>
          <p:cNvSpPr>
            <a:spLocks noChangeArrowheads="1"/>
          </p:cNvSpPr>
          <p:nvPr/>
        </p:nvSpPr>
        <p:spPr bwMode="auto">
          <a:xfrm flipV="1">
            <a:off x="0" y="1310073"/>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671148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1"/>
            <a:ext cx="10515600" cy="819150"/>
          </a:xfrm>
        </p:spPr>
        <p:txBody>
          <a:bodyPr>
            <a:normAutofit/>
          </a:bodyPr>
          <a:lstStyle/>
          <a:p>
            <a:r>
              <a:rPr lang="en-GB" sz="3500" b="1" dirty="0" smtClean="0">
                <a:effectLst>
                  <a:outerShdw blurRad="38100" dist="38100" dir="2700000" algn="tl">
                    <a:srgbClr val="000000">
                      <a:alpha val="43137"/>
                    </a:srgbClr>
                  </a:outerShdw>
                </a:effectLst>
              </a:rPr>
              <a:t>Linux Files System</a:t>
            </a:r>
            <a:endParaRPr lang="en-GB" sz="3500" b="1" dirty="0">
              <a:effectLst>
                <a:outerShdw blurRad="38100" dist="38100" dir="2700000" algn="tl">
                  <a:srgbClr val="000000">
                    <a:alpha val="43137"/>
                  </a:srgbClr>
                </a:outerShdw>
              </a:effectLst>
            </a:endParaRPr>
          </a:p>
        </p:txBody>
      </p:sp>
      <p:sp>
        <p:nvSpPr>
          <p:cNvPr id="4" name="TextBox 3"/>
          <p:cNvSpPr txBox="1"/>
          <p:nvPr/>
        </p:nvSpPr>
        <p:spPr>
          <a:xfrm>
            <a:off x="76200" y="542925"/>
            <a:ext cx="11801475" cy="6555641"/>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ext2</a:t>
            </a:r>
            <a:r>
              <a:rPr lang="en-US" sz="2200" dirty="0" smtClean="0">
                <a:latin typeface="Times New Roman" panose="02020603050405020304" pitchFamily="18" charset="0"/>
                <a:cs typeface="Times New Roman" panose="02020603050405020304" pitchFamily="18" charset="0"/>
              </a:rPr>
              <a:t>(Second </a:t>
            </a:r>
            <a:r>
              <a:rPr lang="en-US" sz="2200" dirty="0">
                <a:latin typeface="Times New Roman" panose="02020603050405020304" pitchFamily="18" charset="0"/>
                <a:cs typeface="Times New Roman" panose="02020603050405020304" pitchFamily="18" charset="0"/>
              </a:rPr>
              <a:t>Extended File </a:t>
            </a:r>
            <a:r>
              <a:rPr lang="en-US" sz="2200" dirty="0" smtClean="0">
                <a:latin typeface="Times New Roman" panose="02020603050405020304" pitchFamily="18" charset="0"/>
                <a:cs typeface="Times New Roman" panose="02020603050405020304" pitchFamily="18" charset="0"/>
              </a:rPr>
              <a:t>System) </a:t>
            </a:r>
            <a:r>
              <a:rPr lang="en-US" sz="2200" dirty="0">
                <a:latin typeface="Times New Roman" panose="02020603050405020304" pitchFamily="18" charset="0"/>
                <a:cs typeface="Times New Roman" panose="02020603050405020304" pitchFamily="18" charset="0"/>
              </a:rPr>
              <a:t>file system is one of the oldest Linux file systems still </a:t>
            </a:r>
            <a:r>
              <a:rPr lang="en-US" sz="2200" dirty="0" smtClean="0">
                <a:latin typeface="Times New Roman" panose="02020603050405020304" pitchFamily="18" charset="0"/>
                <a:cs typeface="Times New Roman" panose="02020603050405020304" pitchFamily="18" charset="0"/>
              </a:rPr>
              <a:t>available.</a:t>
            </a:r>
            <a:r>
              <a:rPr lang="en-US" sz="2200" dirty="0">
                <a:latin typeface="Times New Roman" panose="02020603050405020304" pitchFamily="18" charset="0"/>
                <a:cs typeface="Times New Roman" panose="02020603050405020304" pitchFamily="18" charset="0"/>
              </a:rPr>
              <a:t> It stores data in the standard hierarchical fashion used by most other file </a:t>
            </a:r>
            <a:r>
              <a:rPr lang="en-US" sz="2200" dirty="0" smtClean="0">
                <a:latin typeface="Times New Roman" panose="02020603050405020304" pitchFamily="18" charset="0"/>
                <a:cs typeface="Times New Roman" panose="02020603050405020304" pitchFamily="18" charset="0"/>
              </a:rPr>
              <a:t>systems.</a:t>
            </a:r>
            <a:r>
              <a:rPr lang="en-US" sz="2200" dirty="0">
                <a:latin typeface="Times New Roman" panose="02020603050405020304" pitchFamily="18" charset="0"/>
                <a:cs typeface="Times New Roman" panose="02020603050405020304" pitchFamily="18" charset="0"/>
              </a:rPr>
              <a:t> supports Linux file system users, groups, and </a:t>
            </a:r>
            <a:r>
              <a:rPr lang="en-US" sz="2200" dirty="0" smtClean="0">
                <a:latin typeface="Times New Roman" panose="02020603050405020304" pitchFamily="18" charset="0"/>
                <a:cs typeface="Times New Roman" panose="02020603050405020304" pitchFamily="18" charset="0"/>
              </a:rPr>
              <a:t>permissions.</a:t>
            </a:r>
            <a:r>
              <a:rPr lang="en-US" sz="2200" dirty="0">
                <a:latin typeface="Times New Roman" panose="02020603050405020304" pitchFamily="18" charset="0"/>
                <a:cs typeface="Times New Roman" panose="02020603050405020304" pitchFamily="18" charset="0"/>
              </a:rPr>
              <a:t> It also supports file </a:t>
            </a:r>
            <a:r>
              <a:rPr lang="en-US" sz="2200" dirty="0" smtClean="0">
                <a:latin typeface="Times New Roman" panose="02020603050405020304" pitchFamily="18" charset="0"/>
                <a:cs typeface="Times New Roman" panose="02020603050405020304" pitchFamily="18" charset="0"/>
              </a:rPr>
              <a:t>compression.</a:t>
            </a:r>
          </a:p>
          <a:p>
            <a:pPr algn="just"/>
            <a:r>
              <a:rPr lang="en-US" sz="2200" b="1" dirty="0" smtClean="0">
                <a:latin typeface="Times New Roman" panose="02020603050405020304" pitchFamily="18" charset="0"/>
                <a:cs typeface="Times New Roman" panose="02020603050405020304" pitchFamily="18" charset="0"/>
              </a:rPr>
              <a:t>Weakness: </a:t>
            </a: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takes a long time to recover if the system shuts down abruptly. </a:t>
            </a:r>
            <a:endParaRPr lang="en-US" sz="2200" dirty="0" smtClean="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t>
            </a:r>
            <a:r>
              <a:rPr lang="en-US" sz="2400" dirty="0" smtClean="0">
                <a:latin typeface="Times New Roman" panose="02020603050405020304" pitchFamily="18" charset="0"/>
                <a:cs typeface="Times New Roman" panose="02020603050405020304" pitchFamily="18" charset="0"/>
              </a:rPr>
              <a:t>xt3(third extended file system) </a:t>
            </a:r>
            <a:r>
              <a:rPr lang="en-US" sz="2400" dirty="0">
                <a:latin typeface="Times New Roman" panose="02020603050405020304" pitchFamily="18" charset="0"/>
                <a:cs typeface="Times New Roman" panose="02020603050405020304" pitchFamily="18" charset="0"/>
              </a:rPr>
              <a:t>file system is an updated version of </a:t>
            </a:r>
            <a:r>
              <a:rPr lang="en-US" sz="2400" dirty="0" smtClean="0">
                <a:latin typeface="Times New Roman" panose="02020603050405020304" pitchFamily="18" charset="0"/>
                <a:cs typeface="Times New Roman" panose="02020603050405020304" pitchFamily="18" charset="0"/>
              </a:rPr>
              <a:t>ext2.</a:t>
            </a:r>
            <a:r>
              <a:rPr lang="en-US" sz="2400" dirty="0">
                <a:latin typeface="Times New Roman" panose="02020603050405020304" pitchFamily="18" charset="0"/>
                <a:cs typeface="Times New Roman" panose="02020603050405020304" pitchFamily="18" charset="0"/>
              </a:rPr>
              <a:t> the ext3 file system offers one key advantage that makes it highly preferable over ext2: </a:t>
            </a:r>
            <a:r>
              <a:rPr lang="en-US" sz="2400" dirty="0" smtClean="0">
                <a:latin typeface="Times New Roman" panose="02020603050405020304" pitchFamily="18" charset="0"/>
                <a:cs typeface="Times New Roman" panose="02020603050405020304" pitchFamily="18" charset="0"/>
              </a:rPr>
              <a:t>journaling.</a:t>
            </a:r>
          </a:p>
          <a:p>
            <a:pPr algn="just"/>
            <a:r>
              <a:rPr lang="en-US" sz="2400" dirty="0" smtClean="0">
                <a:latin typeface="Times New Roman" panose="02020603050405020304" pitchFamily="18" charset="0"/>
                <a:cs typeface="Times New Roman" panose="02020603050405020304" pitchFamily="18" charset="0"/>
              </a:rPr>
              <a:t>Since key </a:t>
            </a:r>
            <a:r>
              <a:rPr lang="en-US" sz="2400" dirty="0">
                <a:latin typeface="Times New Roman" panose="02020603050405020304" pitchFamily="18" charset="0"/>
                <a:cs typeface="Times New Roman" panose="02020603050405020304" pitchFamily="18" charset="0"/>
              </a:rPr>
              <a:t>disadvantage of ext2 is the fact that it must check the entire file system if the system goes down </a:t>
            </a:r>
            <a:r>
              <a:rPr lang="en-US" sz="2400" dirty="0" smtClean="0">
                <a:latin typeface="Times New Roman" panose="02020603050405020304" pitchFamily="18" charset="0"/>
                <a:cs typeface="Times New Roman" panose="02020603050405020304" pitchFamily="18" charset="0"/>
              </a:rPr>
              <a:t>uncleanly.</a:t>
            </a:r>
            <a:r>
              <a:rPr lang="en-US" sz="2400" dirty="0">
                <a:latin typeface="Times New Roman" panose="02020603050405020304" pitchFamily="18" charset="0"/>
                <a:cs typeface="Times New Roman" panose="02020603050405020304" pitchFamily="18" charset="0"/>
              </a:rPr>
              <a:t> Journaling eliminates this </a:t>
            </a:r>
            <a:r>
              <a:rPr lang="en-US" sz="2400" dirty="0" smtClean="0">
                <a:latin typeface="Times New Roman" panose="02020603050405020304" pitchFamily="18" charset="0"/>
                <a:cs typeface="Times New Roman" panose="02020603050405020304" pitchFamily="18" charset="0"/>
              </a:rPr>
              <a:t>problem.</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However, because </a:t>
            </a:r>
            <a:r>
              <a:rPr lang="en-US" sz="2400" dirty="0">
                <a:latin typeface="Times New Roman" panose="02020603050405020304" pitchFamily="18" charset="0"/>
                <a:cs typeface="Times New Roman" panose="02020603050405020304" pitchFamily="18" charset="0"/>
              </a:rPr>
              <a:t>it does a better job of ensuring data integrity and does it faster, most system administrators prefer ext3 over ext2 in spite of the decreased performance</a:t>
            </a:r>
            <a:endParaRPr lang="en-US" sz="2400"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Weakness:</a:t>
            </a:r>
            <a:r>
              <a:rPr lang="en-US" sz="2400" b="1"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  disadvantage of ext3 </a:t>
            </a:r>
            <a:r>
              <a:rPr lang="en-US" sz="2400" dirty="0">
                <a:latin typeface="Times New Roman" panose="02020603050405020304" pitchFamily="18" charset="0"/>
                <a:cs typeface="Times New Roman" panose="02020603050405020304" pitchFamily="18" charset="0"/>
              </a:rPr>
              <a:t>is the fact that the journaling process uses up more system memory and slows down disk I/O </a:t>
            </a:r>
            <a:r>
              <a:rPr lang="en-US" sz="2400" dirty="0" smtClean="0">
                <a:latin typeface="Times New Roman" panose="02020603050405020304" pitchFamily="18" charset="0"/>
                <a:cs typeface="Times New Roman" panose="02020603050405020304" pitchFamily="18" charset="0"/>
              </a:rPr>
              <a:t>operations</a:t>
            </a:r>
          </a:p>
          <a:p>
            <a:pPr marL="342900" indent="-342900">
              <a:buFont typeface="Wingdings" panose="05000000000000000000" pitchFamily="2" charset="2"/>
              <a:buChar char="Ø"/>
            </a:pPr>
            <a:r>
              <a:rPr lang="en-US" sz="2400" b="1" dirty="0" err="1" smtClean="0">
                <a:latin typeface="Times New Roman" panose="02020603050405020304" pitchFamily="18" charset="0"/>
                <a:cs typeface="Times New Roman" panose="02020603050405020304" pitchFamily="18" charset="0"/>
              </a:rPr>
              <a:t>Reiser</a:t>
            </a:r>
            <a:r>
              <a:rPr lang="en-US" sz="2400" b="1" dirty="0" smtClean="0">
                <a:latin typeface="Times New Roman" panose="02020603050405020304" pitchFamily="18" charset="0"/>
                <a:cs typeface="Times New Roman" panose="02020603050405020304" pitchFamily="18" charset="0"/>
              </a:rPr>
              <a:t>-</a:t>
            </a:r>
            <a:r>
              <a:rPr lang="en-US" sz="2400" b="1" dirty="0" smtClean="0"/>
              <a:t> </a:t>
            </a:r>
            <a:r>
              <a:rPr lang="en-US" sz="2400" dirty="0" smtClean="0"/>
              <a:t>This is an alternative file </a:t>
            </a:r>
            <a:r>
              <a:rPr lang="en-US" sz="2400" dirty="0"/>
              <a:t>system </a:t>
            </a:r>
            <a:r>
              <a:rPr lang="en-US" sz="2400" dirty="0" smtClean="0"/>
              <a:t>to </a:t>
            </a:r>
            <a:r>
              <a:rPr lang="en-US" sz="2400" dirty="0"/>
              <a:t>the ext3 file </a:t>
            </a:r>
            <a:r>
              <a:rPr lang="en-US" sz="2400" dirty="0" smtClean="0"/>
              <a:t>system which like ext3,utilizes </a:t>
            </a:r>
            <a:r>
              <a:rPr lang="en-US" sz="2400" dirty="0"/>
              <a:t>journaling to make crash recovery very </a:t>
            </a:r>
            <a:r>
              <a:rPr lang="en-US" sz="2400" dirty="0" smtClean="0"/>
              <a:t>fast.</a:t>
            </a:r>
            <a:r>
              <a:rPr lang="en-US" sz="2400" dirty="0"/>
              <a:t> </a:t>
            </a:r>
            <a:r>
              <a:rPr lang="en-US" sz="2400" dirty="0" smtClean="0"/>
              <a:t>However, </a:t>
            </a:r>
            <a:r>
              <a:rPr lang="en-US" sz="2400" dirty="0" err="1" smtClean="0"/>
              <a:t>Reiser</a:t>
            </a:r>
            <a:r>
              <a:rPr lang="en-US" sz="2400" dirty="0" smtClean="0"/>
              <a:t> file system </a:t>
            </a:r>
            <a:r>
              <a:rPr lang="en-US" sz="2400" dirty="0"/>
              <a:t>is  different</a:t>
            </a:r>
            <a:r>
              <a:rPr lang="en-US" sz="2400" dirty="0" smtClean="0"/>
              <a:t> </a:t>
            </a:r>
            <a:r>
              <a:rPr lang="en-US" sz="2400" dirty="0"/>
              <a:t>from ext2 and ext3, </a:t>
            </a:r>
            <a:r>
              <a:rPr lang="en-US" sz="2400" dirty="0" smtClean="0"/>
              <a:t> because it uses  </a:t>
            </a:r>
            <a:r>
              <a:rPr lang="en-US" sz="2400" dirty="0"/>
              <a:t>a dramatically different internal </a:t>
            </a:r>
            <a:r>
              <a:rPr lang="en-US" sz="2400" dirty="0" smtClean="0"/>
              <a:t>structure</a:t>
            </a:r>
            <a:r>
              <a:rPr lang="en-US" sz="2400" dirty="0"/>
              <a:t> </a:t>
            </a:r>
            <a:r>
              <a:rPr lang="en-US" sz="2400" dirty="0" smtClean="0"/>
              <a:t>which allows it to </a:t>
            </a:r>
            <a:endParaRPr lang="en-US" sz="2400" dirty="0"/>
          </a:p>
          <a:p>
            <a:r>
              <a:rPr lang="en-US" sz="2400" dirty="0" smtClean="0"/>
              <a:t>support </a:t>
            </a:r>
            <a:r>
              <a:rPr lang="en-US" sz="2400" dirty="0"/>
              <a:t>a larger maximum file size of 8TB and maximum volume size of 16TB. </a:t>
            </a:r>
          </a:p>
          <a:p>
            <a:pPr marL="342900" indent="-342900" algn="just">
              <a:buFont typeface="Wingdings" panose="05000000000000000000" pitchFamily="2" charset="2"/>
              <a:buChar char="Ø"/>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862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207962"/>
            <a:ext cx="10920412" cy="773113"/>
          </a:xfrm>
        </p:spPr>
        <p:txBody>
          <a:bodyPr/>
          <a:lstStyle/>
          <a:p>
            <a:r>
              <a:rPr lang="en-GB" b="1" dirty="0"/>
              <a:t>Installation of Linux </a:t>
            </a:r>
            <a:endParaRPr lang="en-GB" dirty="0"/>
          </a:p>
        </p:txBody>
      </p:sp>
      <p:sp>
        <p:nvSpPr>
          <p:cNvPr id="4" name="TextBox 3"/>
          <p:cNvSpPr txBox="1"/>
          <p:nvPr/>
        </p:nvSpPr>
        <p:spPr>
          <a:xfrm>
            <a:off x="533400" y="1133475"/>
            <a:ext cx="11172825" cy="4708981"/>
          </a:xfrm>
          <a:prstGeom prst="rect">
            <a:avLst/>
          </a:prstGeom>
          <a:noFill/>
        </p:spPr>
        <p:txBody>
          <a:bodyPr wrap="square" rtlCol="0">
            <a:spAutoFit/>
          </a:bodyPr>
          <a:lstStyle/>
          <a:p>
            <a:pPr algn="just"/>
            <a:r>
              <a:rPr lang="en-US" sz="3000" dirty="0"/>
              <a:t>Linux is the foundation of thousands of open source operating systems designed </a:t>
            </a:r>
            <a:r>
              <a:rPr lang="en-US" sz="3000" dirty="0" smtClean="0"/>
              <a:t> as an alternative to Windows </a:t>
            </a:r>
            <a:r>
              <a:rPr lang="en-US" sz="3000" dirty="0"/>
              <a:t>and Mac OS. Because it is open source, there are a variety of different versions, or distributions, available developed by different </a:t>
            </a:r>
            <a:r>
              <a:rPr lang="en-US" sz="3000" dirty="0" smtClean="0"/>
              <a:t>groups.</a:t>
            </a:r>
          </a:p>
          <a:p>
            <a:pPr algn="just"/>
            <a:endParaRPr lang="en-US" sz="3000" dirty="0" smtClean="0"/>
          </a:p>
          <a:p>
            <a:pPr algn="just"/>
            <a:r>
              <a:rPr lang="en-US" sz="3000" dirty="0" smtClean="0"/>
              <a:t>This presentation provides  basic </a:t>
            </a:r>
            <a:r>
              <a:rPr lang="en-US" sz="3000" dirty="0"/>
              <a:t>instructions on how to </a:t>
            </a:r>
            <a:r>
              <a:rPr lang="en-US" sz="3000" b="1" dirty="0">
                <a:effectLst>
                  <a:outerShdw blurRad="38100" dist="38100" dir="2700000" algn="tl">
                    <a:srgbClr val="000000">
                      <a:alpha val="43137"/>
                    </a:srgbClr>
                  </a:outerShdw>
                </a:effectLst>
              </a:rPr>
              <a:t>install any version of Linux</a:t>
            </a:r>
            <a:r>
              <a:rPr lang="en-US" sz="3000" dirty="0"/>
              <a:t>, as well as specific instructions for some of the most popular ones. </a:t>
            </a:r>
            <a:r>
              <a:rPr lang="en-US" sz="3000" dirty="0" smtClean="0"/>
              <a:t> </a:t>
            </a:r>
          </a:p>
          <a:p>
            <a:pPr algn="just"/>
            <a:endParaRPr lang="en-US" sz="3000" dirty="0"/>
          </a:p>
          <a:p>
            <a:pPr algn="just"/>
            <a:endParaRPr lang="en-GB" sz="3000" dirty="0"/>
          </a:p>
        </p:txBody>
      </p:sp>
    </p:spTree>
    <p:extLst>
      <p:ext uri="{BB962C8B-B14F-4D97-AF65-F5344CB8AC3E}">
        <p14:creationId xmlns:p14="http://schemas.microsoft.com/office/powerpoint/2010/main" val="3162803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 y="55562"/>
            <a:ext cx="11201400" cy="1325563"/>
          </a:xfrm>
        </p:spPr>
        <p:txBody>
          <a:bodyPr/>
          <a:lstStyle/>
          <a:p>
            <a:r>
              <a:rPr lang="en-GB" b="1" dirty="0" smtClean="0">
                <a:effectLst>
                  <a:outerShdw blurRad="38100" dist="38100" dir="2700000" algn="tl">
                    <a:srgbClr val="000000">
                      <a:alpha val="43137"/>
                    </a:srgbClr>
                  </a:outerShdw>
                </a:effectLst>
              </a:rPr>
              <a:t>STEP 1</a:t>
            </a:r>
            <a:endParaRPr lang="en-GB" b="1" dirty="0">
              <a:effectLst>
                <a:outerShdw blurRad="38100" dist="38100" dir="2700000" algn="tl">
                  <a:srgbClr val="000000">
                    <a:alpha val="43137"/>
                  </a:srgbClr>
                </a:outerShdw>
              </a:effectLst>
            </a:endParaRPr>
          </a:p>
        </p:txBody>
      </p:sp>
      <p:sp>
        <p:nvSpPr>
          <p:cNvPr id="4" name="TextBox 3"/>
          <p:cNvSpPr txBox="1"/>
          <p:nvPr/>
        </p:nvSpPr>
        <p:spPr>
          <a:xfrm>
            <a:off x="228600" y="1381125"/>
            <a:ext cx="11734800" cy="4708981"/>
          </a:xfrm>
          <a:prstGeom prst="rect">
            <a:avLst/>
          </a:prstGeom>
          <a:noFill/>
        </p:spPr>
        <p:txBody>
          <a:bodyPr wrap="square" rtlCol="0">
            <a:spAutoFit/>
          </a:bodyPr>
          <a:lstStyle/>
          <a:p>
            <a:r>
              <a:rPr lang="en-US" sz="3000" b="1" dirty="0"/>
              <a:t>Download</a:t>
            </a:r>
            <a:r>
              <a:rPr lang="en-US" sz="3000" dirty="0"/>
              <a:t> the Linux distribution of your choice. Linux distributions (known as "distros") are typically available for </a:t>
            </a:r>
            <a:r>
              <a:rPr lang="en-US" sz="3000" b="1" u="sng" dirty="0"/>
              <a:t>free to download in ISO </a:t>
            </a:r>
            <a:r>
              <a:rPr lang="en-US" sz="3000" dirty="0"/>
              <a:t>format. This format needs to be burned to a CD or USB stick. This will create a Live CD or </a:t>
            </a:r>
            <a:r>
              <a:rPr lang="en-US" sz="3000" dirty="0" smtClean="0"/>
              <a:t>Live/bootable </a:t>
            </a:r>
            <a:r>
              <a:rPr lang="en-US" sz="3000" dirty="0"/>
              <a:t>USB. A Live CD or Live USB is a disk that you can boot into, and often contains a preview version of the operating system that can be run directly from the CD or USB stick. Install an image burning program, or use your system’s built-in burning tool if you are using Windows 7, 8, or Mac OS X. Pen Drive Linux and </a:t>
            </a:r>
            <a:r>
              <a:rPr lang="en-US" sz="3000" dirty="0" err="1"/>
              <a:t>UNetBootin</a:t>
            </a:r>
            <a:r>
              <a:rPr lang="en-US" sz="3000" dirty="0"/>
              <a:t> are two popular tools for burning ISO files to USB sticks. </a:t>
            </a:r>
            <a:r>
              <a:rPr lang="en-US" sz="3000" dirty="0" smtClean="0"/>
              <a:t>There are many others available on the Internet.</a:t>
            </a:r>
            <a:endParaRPr lang="en-GB" sz="3000" dirty="0"/>
          </a:p>
        </p:txBody>
      </p:sp>
    </p:spTree>
    <p:extLst>
      <p:ext uri="{BB962C8B-B14F-4D97-AF65-F5344CB8AC3E}">
        <p14:creationId xmlns:p14="http://schemas.microsoft.com/office/powerpoint/2010/main" val="37106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 y="55563"/>
            <a:ext cx="11182350" cy="1163638"/>
          </a:xfrm>
        </p:spPr>
        <p:txBody>
          <a:bodyPr/>
          <a:lstStyle/>
          <a:p>
            <a:r>
              <a:rPr lang="en-GB" b="1" dirty="0" smtClean="0">
                <a:effectLst>
                  <a:outerShdw blurRad="38100" dist="38100" dir="2700000" algn="tl">
                    <a:srgbClr val="000000">
                      <a:alpha val="43137"/>
                    </a:srgbClr>
                  </a:outerShdw>
                </a:effectLst>
              </a:rPr>
              <a:t>STEP 2</a:t>
            </a:r>
            <a:endParaRPr lang="en-GB" b="1" dirty="0">
              <a:effectLst>
                <a:outerShdw blurRad="38100" dist="38100" dir="2700000" algn="tl">
                  <a:srgbClr val="000000">
                    <a:alpha val="43137"/>
                  </a:srgbClr>
                </a:outerShdw>
              </a:effectLst>
            </a:endParaRPr>
          </a:p>
        </p:txBody>
      </p:sp>
      <p:sp>
        <p:nvSpPr>
          <p:cNvPr id="4" name="TextBox 3"/>
          <p:cNvSpPr txBox="1"/>
          <p:nvPr/>
        </p:nvSpPr>
        <p:spPr>
          <a:xfrm>
            <a:off x="180975" y="1114425"/>
            <a:ext cx="10706099" cy="5170646"/>
          </a:xfrm>
          <a:prstGeom prst="rect">
            <a:avLst/>
          </a:prstGeom>
          <a:noFill/>
        </p:spPr>
        <p:txBody>
          <a:bodyPr wrap="square" rtlCol="0">
            <a:spAutoFit/>
          </a:bodyPr>
          <a:lstStyle/>
          <a:p>
            <a:pPr algn="just"/>
            <a:r>
              <a:rPr lang="en-US" sz="3000" b="1" i="1" dirty="0"/>
              <a:t>Boot into the Live CD or Live USB</a:t>
            </a:r>
            <a:r>
              <a:rPr lang="en-US" sz="3000" dirty="0"/>
              <a:t>. Most computers are set to boot into the hard drive first, which means you will need to change some settings to boot from your newly-burned CD or USB. Start by rebooting the computer. Once the computer reboots, press the key used to enter the boot menu. If your computer doesn't give you direct access to the boot menu from the manufacturer's splash screen, it's most likely hidden in the BIOS menu. You can access the BIOS menu in the same way that you would get to the boot menu. Once you're in the boot menu, select your live CD or USB. Once you’ve changed the settings, save and exit the BIOS setup or boot menu. Your computer will continue with the boot process </a:t>
            </a:r>
            <a:endParaRPr lang="en-GB" sz="3000" dirty="0"/>
          </a:p>
        </p:txBody>
      </p:sp>
    </p:spTree>
    <p:extLst>
      <p:ext uri="{BB962C8B-B14F-4D97-AF65-F5344CB8AC3E}">
        <p14:creationId xmlns:p14="http://schemas.microsoft.com/office/powerpoint/2010/main" val="1191930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74626"/>
            <a:ext cx="11020425" cy="1054100"/>
          </a:xfrm>
        </p:spPr>
        <p:txBody>
          <a:bodyPr/>
          <a:lstStyle/>
          <a:p>
            <a:r>
              <a:rPr lang="en-GB" b="1" dirty="0" smtClean="0">
                <a:effectLst>
                  <a:outerShdw blurRad="38100" dist="38100" dir="2700000" algn="tl">
                    <a:srgbClr val="000000">
                      <a:alpha val="43137"/>
                    </a:srgbClr>
                  </a:outerShdw>
                </a:effectLst>
              </a:rPr>
              <a:t>STEP 3</a:t>
            </a:r>
            <a:endParaRPr lang="en-GB" b="1" dirty="0">
              <a:effectLst>
                <a:outerShdw blurRad="38100" dist="38100" dir="2700000" algn="tl">
                  <a:srgbClr val="000000">
                    <a:alpha val="43137"/>
                  </a:srgbClr>
                </a:outerShdw>
              </a:effectLst>
            </a:endParaRPr>
          </a:p>
        </p:txBody>
      </p:sp>
      <p:sp>
        <p:nvSpPr>
          <p:cNvPr id="4" name="TextBox 3"/>
          <p:cNvSpPr txBox="1"/>
          <p:nvPr/>
        </p:nvSpPr>
        <p:spPr>
          <a:xfrm>
            <a:off x="190500" y="1328738"/>
            <a:ext cx="11639550" cy="3016210"/>
          </a:xfrm>
          <a:prstGeom prst="rect">
            <a:avLst/>
          </a:prstGeom>
          <a:noFill/>
        </p:spPr>
        <p:txBody>
          <a:bodyPr wrap="square" rtlCol="0">
            <a:spAutoFit/>
          </a:bodyPr>
          <a:lstStyle/>
          <a:p>
            <a:pPr algn="just"/>
            <a:r>
              <a:rPr lang="en-US" sz="3800" b="1" i="1" dirty="0"/>
              <a:t>Try out the Linux distribution before installing. </a:t>
            </a:r>
            <a:r>
              <a:rPr lang="en-US" sz="3800" dirty="0"/>
              <a:t>Most Live CDs and USBs can launch a "live environment", giving you the ability to test it out before making the switch. You won’t be able to create files, but you can navigate around the interface and decide if it’s right for you. </a:t>
            </a:r>
            <a:endParaRPr lang="en-GB" sz="3800" dirty="0"/>
          </a:p>
        </p:txBody>
      </p:sp>
    </p:spTree>
    <p:extLst>
      <p:ext uri="{BB962C8B-B14F-4D97-AF65-F5344CB8AC3E}">
        <p14:creationId xmlns:p14="http://schemas.microsoft.com/office/powerpoint/2010/main" val="12983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125"/>
            <a:ext cx="4848225" cy="911225"/>
          </a:xfrm>
        </p:spPr>
        <p:txBody>
          <a:bodyPr/>
          <a:lstStyle/>
          <a:p>
            <a:r>
              <a:rPr lang="en-GB" b="1" dirty="0" smtClean="0"/>
              <a:t>STEP 4</a:t>
            </a:r>
            <a:endParaRPr lang="en-GB" b="1" dirty="0"/>
          </a:p>
        </p:txBody>
      </p:sp>
      <p:sp>
        <p:nvSpPr>
          <p:cNvPr id="4" name="TextBox 3"/>
          <p:cNvSpPr txBox="1"/>
          <p:nvPr/>
        </p:nvSpPr>
        <p:spPr>
          <a:xfrm>
            <a:off x="180976" y="1276350"/>
            <a:ext cx="6067424" cy="3862596"/>
          </a:xfrm>
          <a:prstGeom prst="rect">
            <a:avLst/>
          </a:prstGeom>
          <a:noFill/>
        </p:spPr>
        <p:txBody>
          <a:bodyPr wrap="square" rtlCol="0">
            <a:spAutoFit/>
          </a:bodyPr>
          <a:lstStyle/>
          <a:p>
            <a:pPr algn="just"/>
            <a:r>
              <a:rPr lang="en-US" sz="3500" b="1" dirty="0">
                <a:effectLst>
                  <a:outerShdw blurRad="38100" dist="38100" dir="2700000" algn="tl">
                    <a:srgbClr val="000000">
                      <a:alpha val="43137"/>
                    </a:srgbClr>
                  </a:outerShdw>
                </a:effectLst>
              </a:rPr>
              <a:t>Start the installation process. </a:t>
            </a:r>
            <a:r>
              <a:rPr lang="en-US" sz="3500" dirty="0"/>
              <a:t>If you’re trying out the distro, you can launch the installation from the application on the desktop. If you decided not to try out the distribution, you can start the installation from the boot menu. </a:t>
            </a:r>
            <a:endParaRPr lang="en-GB" sz="3500" dirty="0"/>
          </a:p>
        </p:txBody>
      </p:sp>
      <p:sp>
        <p:nvSpPr>
          <p:cNvPr id="5" name="TextBox 4"/>
          <p:cNvSpPr txBox="1"/>
          <p:nvPr/>
        </p:nvSpPr>
        <p:spPr>
          <a:xfrm>
            <a:off x="6858000" y="2195423"/>
            <a:ext cx="3933825" cy="769441"/>
          </a:xfrm>
          <a:prstGeom prst="rect">
            <a:avLst/>
          </a:prstGeom>
          <a:noFill/>
        </p:spPr>
        <p:txBody>
          <a:bodyPr wrap="square" rtlCol="0">
            <a:spAutoFit/>
          </a:bodyPr>
          <a:lstStyle/>
          <a:p>
            <a:r>
              <a:rPr lang="en-GB" sz="4400" dirty="0" smtClean="0"/>
              <a:t>STEP 5</a:t>
            </a:r>
            <a:endParaRPr lang="en-GB" sz="4400" dirty="0"/>
          </a:p>
        </p:txBody>
      </p:sp>
      <p:sp>
        <p:nvSpPr>
          <p:cNvPr id="6" name="TextBox 5"/>
          <p:cNvSpPr txBox="1"/>
          <p:nvPr/>
        </p:nvSpPr>
        <p:spPr>
          <a:xfrm>
            <a:off x="6515099" y="2964864"/>
            <a:ext cx="5676901" cy="553998"/>
          </a:xfrm>
          <a:prstGeom prst="rect">
            <a:avLst/>
          </a:prstGeom>
          <a:noFill/>
        </p:spPr>
        <p:txBody>
          <a:bodyPr wrap="square" rtlCol="0">
            <a:spAutoFit/>
          </a:bodyPr>
          <a:lstStyle/>
          <a:p>
            <a:pPr algn="just"/>
            <a:r>
              <a:rPr lang="en-US" sz="3000" dirty="0"/>
              <a:t>Create a username and password </a:t>
            </a:r>
            <a:endParaRPr lang="en-GB" sz="3000" dirty="0"/>
          </a:p>
        </p:txBody>
      </p:sp>
    </p:spTree>
    <p:extLst>
      <p:ext uri="{BB962C8B-B14F-4D97-AF65-F5344CB8AC3E}">
        <p14:creationId xmlns:p14="http://schemas.microsoft.com/office/powerpoint/2010/main" val="1310056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365125"/>
            <a:ext cx="10991850" cy="854075"/>
          </a:xfrm>
        </p:spPr>
        <p:txBody>
          <a:bodyPr>
            <a:normAutofit/>
          </a:bodyPr>
          <a:lstStyle/>
          <a:p>
            <a:r>
              <a:rPr lang="en-GB" sz="4000" b="1" dirty="0" smtClean="0"/>
              <a:t>STEP 6</a:t>
            </a:r>
            <a:endParaRPr lang="en-GB" sz="4000" b="1" dirty="0"/>
          </a:p>
        </p:txBody>
      </p:sp>
      <p:sp>
        <p:nvSpPr>
          <p:cNvPr id="4" name="TextBox 3"/>
          <p:cNvSpPr txBox="1"/>
          <p:nvPr/>
        </p:nvSpPr>
        <p:spPr>
          <a:xfrm>
            <a:off x="219074" y="1238250"/>
            <a:ext cx="11363325" cy="3323987"/>
          </a:xfrm>
          <a:prstGeom prst="rect">
            <a:avLst/>
          </a:prstGeom>
          <a:noFill/>
        </p:spPr>
        <p:txBody>
          <a:bodyPr wrap="square" rtlCol="0">
            <a:spAutoFit/>
          </a:bodyPr>
          <a:lstStyle/>
          <a:p>
            <a:pPr algn="just"/>
            <a:r>
              <a:rPr lang="en-US" sz="3000" b="1" i="1" dirty="0"/>
              <a:t>Set up the partition. </a:t>
            </a:r>
            <a:r>
              <a:rPr lang="en-US" sz="3000" dirty="0"/>
              <a:t>Linux needs to be installed on a separate partition from any other operating systems on your computer if you intend dual booting Linux with another OS. If the installation process does not give you automatic partitions, make sure that the partition you create is formatted as </a:t>
            </a:r>
            <a:r>
              <a:rPr lang="en-US" sz="3000" b="1" dirty="0"/>
              <a:t>Ext4</a:t>
            </a:r>
            <a:r>
              <a:rPr lang="en-US" sz="3000" dirty="0"/>
              <a:t>. If the copy of Linux you are installing is the only operating system on the computer, you will most likely have to manually set your partition size. </a:t>
            </a:r>
            <a:endParaRPr lang="en-GB" sz="3000" dirty="0"/>
          </a:p>
        </p:txBody>
      </p:sp>
    </p:spTree>
    <p:extLst>
      <p:ext uri="{BB962C8B-B14F-4D97-AF65-F5344CB8AC3E}">
        <p14:creationId xmlns:p14="http://schemas.microsoft.com/office/powerpoint/2010/main" val="2864169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fontScale="90000"/>
          </a:bodyPr>
          <a:lstStyle/>
          <a:p>
            <a:r>
              <a:rPr lang="en-US" b="1" dirty="0" smtClean="0"/>
              <a:t>Planning </a:t>
            </a:r>
            <a:r>
              <a:rPr lang="en-US" b="1" dirty="0"/>
              <a:t>a Linux Installation</a:t>
            </a:r>
            <a:r>
              <a:rPr lang="en-GB" dirty="0"/>
              <a:t/>
            </a:r>
            <a:br>
              <a:rPr lang="en-GB" dirty="0"/>
            </a:br>
            <a:endParaRPr lang="en-GB" dirty="0"/>
          </a:p>
        </p:txBody>
      </p:sp>
      <p:sp>
        <p:nvSpPr>
          <p:cNvPr id="3" name="Content Placeholder 2"/>
          <p:cNvSpPr>
            <a:spLocks noGrp="1"/>
          </p:cNvSpPr>
          <p:nvPr>
            <p:ph idx="1"/>
          </p:nvPr>
        </p:nvSpPr>
        <p:spPr>
          <a:xfrm>
            <a:off x="838200" y="901521"/>
            <a:ext cx="10515600" cy="5808372"/>
          </a:xfrm>
        </p:spPr>
        <p:txBody>
          <a:bodyPr>
            <a:normAutofit fontScale="92500"/>
          </a:bodyPr>
          <a:lstStyle/>
          <a:p>
            <a:r>
              <a:rPr lang="en-US" dirty="0"/>
              <a:t>Instead of installing a Linux system in a haphazard, unstructured </a:t>
            </a:r>
            <a:r>
              <a:rPr lang="en-US" dirty="0" smtClean="0"/>
              <a:t>manner, an administrator </a:t>
            </a:r>
            <a:r>
              <a:rPr lang="en-US" dirty="0"/>
              <a:t>should develop a deployment plan before </a:t>
            </a:r>
            <a:r>
              <a:rPr lang="en-US" dirty="0" smtClean="0"/>
              <a:t>starting </a:t>
            </a:r>
            <a:r>
              <a:rPr lang="en-US" dirty="0"/>
              <a:t>the installation process. Doing so will help you prevent a litany of costly errors (and probably save your job). we’ll discuss how to go about planning a Linux installation. The following topics will be addressed:</a:t>
            </a:r>
            <a:endParaRPr lang="en-GB" dirty="0"/>
          </a:p>
          <a:p>
            <a:pPr lvl="0"/>
            <a:r>
              <a:rPr lang="en-US" dirty="0"/>
              <a:t>Conducting a needs assessment</a:t>
            </a:r>
            <a:endParaRPr lang="en-GB" dirty="0"/>
          </a:p>
          <a:p>
            <a:pPr lvl="0"/>
            <a:r>
              <a:rPr lang="en-US" dirty="0"/>
              <a:t>Selecting a distribution</a:t>
            </a:r>
            <a:endParaRPr lang="en-GB" dirty="0"/>
          </a:p>
          <a:p>
            <a:pPr lvl="0"/>
            <a:r>
              <a:rPr lang="en-US" dirty="0"/>
              <a:t>Verifying system requirements and hardware compatibility</a:t>
            </a:r>
            <a:endParaRPr lang="en-GB" dirty="0"/>
          </a:p>
          <a:p>
            <a:pPr lvl="0"/>
            <a:r>
              <a:rPr lang="en-US" dirty="0"/>
              <a:t>Planning the file system</a:t>
            </a:r>
            <a:endParaRPr lang="en-GB" dirty="0"/>
          </a:p>
          <a:p>
            <a:r>
              <a:rPr lang="en-US" dirty="0"/>
              <a:t>Selecting system software packages</a:t>
            </a:r>
            <a:endParaRPr lang="en-GB" dirty="0"/>
          </a:p>
          <a:p>
            <a:pPr lvl="0"/>
            <a:r>
              <a:rPr lang="en-US" dirty="0"/>
              <a:t>Specifying user accounts</a:t>
            </a:r>
            <a:endParaRPr lang="en-GB" dirty="0"/>
          </a:p>
          <a:p>
            <a:pPr lvl="0"/>
            <a:r>
              <a:rPr lang="en-US" dirty="0"/>
              <a:t>Gathering network information</a:t>
            </a:r>
            <a:endParaRPr lang="en-GB" dirty="0"/>
          </a:p>
          <a:p>
            <a:pPr lvl="0"/>
            <a:r>
              <a:rPr lang="en-US" dirty="0"/>
              <a:t>Selecting an installation source</a:t>
            </a:r>
            <a:endParaRPr lang="en-GB" dirty="0"/>
          </a:p>
          <a:p>
            <a:endParaRPr lang="en-GB" dirty="0"/>
          </a:p>
        </p:txBody>
      </p:sp>
      <p:sp>
        <p:nvSpPr>
          <p:cNvPr id="4" name="AutoShape 7"/>
          <p:cNvSpPr>
            <a:spLocks noChangeArrowheads="1"/>
          </p:cNvSpPr>
          <p:nvPr/>
        </p:nvSpPr>
        <p:spPr bwMode="auto">
          <a:xfrm flipV="1">
            <a:off x="0" y="746735"/>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280381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4" y="127000"/>
            <a:ext cx="11058525" cy="1325563"/>
          </a:xfrm>
        </p:spPr>
        <p:txBody>
          <a:bodyPr/>
          <a:lstStyle/>
          <a:p>
            <a:r>
              <a:rPr lang="en-GB" b="1" dirty="0" smtClean="0">
                <a:effectLst>
                  <a:outerShdw blurRad="38100" dist="38100" dir="2700000" algn="tl">
                    <a:srgbClr val="000000">
                      <a:alpha val="43137"/>
                    </a:srgbClr>
                  </a:outerShdw>
                </a:effectLst>
              </a:rPr>
              <a:t>STEP 7</a:t>
            </a:r>
            <a:endParaRPr lang="en-GB" b="1" dirty="0">
              <a:effectLst>
                <a:outerShdw blurRad="38100" dist="38100" dir="2700000" algn="tl">
                  <a:srgbClr val="000000">
                    <a:alpha val="43137"/>
                  </a:srgbClr>
                </a:outerShdw>
              </a:effectLst>
            </a:endParaRPr>
          </a:p>
        </p:txBody>
      </p:sp>
      <p:sp>
        <p:nvSpPr>
          <p:cNvPr id="4" name="TextBox 3"/>
          <p:cNvSpPr txBox="1"/>
          <p:nvPr/>
        </p:nvSpPr>
        <p:spPr>
          <a:xfrm>
            <a:off x="200024" y="1576388"/>
            <a:ext cx="11763375" cy="3785652"/>
          </a:xfrm>
          <a:prstGeom prst="rect">
            <a:avLst/>
          </a:prstGeom>
          <a:noFill/>
        </p:spPr>
        <p:txBody>
          <a:bodyPr wrap="square" rtlCol="0">
            <a:spAutoFit/>
          </a:bodyPr>
          <a:lstStyle/>
          <a:p>
            <a:pPr algn="just"/>
            <a:r>
              <a:rPr lang="en-US" sz="3000" b="1" dirty="0"/>
              <a:t>Boot into Linux. </a:t>
            </a:r>
            <a:r>
              <a:rPr lang="en-US" sz="3000" dirty="0"/>
              <a:t>Once the installation is finished, your computer will reboot. You will see a new screen when your computer boots up called ―GNU GRUB‖. This is a boot loader that handles Linux installations. Pick your new Linux distro from the list. This screen may not show up if you only have one operating system on your computer. If this screen isn't being presented to you automatically, then you can get it back by hitting shift right after the manufacturer splash screen. If you install multiple distros on your computer, they will all be listed here. </a:t>
            </a:r>
            <a:endParaRPr lang="en-GB" sz="3000" dirty="0"/>
          </a:p>
        </p:txBody>
      </p:sp>
    </p:spTree>
    <p:extLst>
      <p:ext uri="{BB962C8B-B14F-4D97-AF65-F5344CB8AC3E}">
        <p14:creationId xmlns:p14="http://schemas.microsoft.com/office/powerpoint/2010/main" val="4011043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6"/>
            <a:ext cx="11201400" cy="806450"/>
          </a:xfrm>
        </p:spPr>
        <p:txBody>
          <a:bodyPr/>
          <a:lstStyle/>
          <a:p>
            <a:r>
              <a:rPr lang="en-GB" b="1" dirty="0" smtClean="0">
                <a:effectLst>
                  <a:outerShdw blurRad="38100" dist="38100" dir="2700000" algn="tl">
                    <a:srgbClr val="000000">
                      <a:alpha val="43137"/>
                    </a:srgbClr>
                  </a:outerShdw>
                </a:effectLst>
              </a:rPr>
              <a:t>STEP 8</a:t>
            </a:r>
            <a:endParaRPr lang="en-GB" b="1" dirty="0">
              <a:effectLst>
                <a:outerShdw blurRad="38100" dist="38100" dir="2700000" algn="tl">
                  <a:srgbClr val="000000">
                    <a:alpha val="43137"/>
                  </a:srgbClr>
                </a:outerShdw>
              </a:effectLst>
            </a:endParaRPr>
          </a:p>
        </p:txBody>
      </p:sp>
      <p:sp>
        <p:nvSpPr>
          <p:cNvPr id="4" name="TextBox 3"/>
          <p:cNvSpPr txBox="1"/>
          <p:nvPr/>
        </p:nvSpPr>
        <p:spPr>
          <a:xfrm>
            <a:off x="152400" y="1039908"/>
            <a:ext cx="5800725" cy="2015936"/>
          </a:xfrm>
          <a:prstGeom prst="rect">
            <a:avLst/>
          </a:prstGeom>
          <a:noFill/>
        </p:spPr>
        <p:txBody>
          <a:bodyPr wrap="square" rtlCol="0">
            <a:spAutoFit/>
          </a:bodyPr>
          <a:lstStyle/>
          <a:p>
            <a:pPr algn="just"/>
            <a:r>
              <a:rPr lang="en-US" sz="2500" b="1" dirty="0"/>
              <a:t>Check your hardware</a:t>
            </a:r>
            <a:r>
              <a:rPr lang="en-US" sz="2500" dirty="0"/>
              <a:t>. Most hardware should work out of the box with your Linux distro, though you may need to download some additional drivers to get everything working. </a:t>
            </a:r>
            <a:endParaRPr lang="en-GB" sz="2500" dirty="0"/>
          </a:p>
        </p:txBody>
      </p:sp>
      <p:sp>
        <p:nvSpPr>
          <p:cNvPr id="5" name="TextBox 4"/>
          <p:cNvSpPr txBox="1"/>
          <p:nvPr/>
        </p:nvSpPr>
        <p:spPr>
          <a:xfrm>
            <a:off x="1333500" y="2886075"/>
            <a:ext cx="10858500" cy="3170099"/>
          </a:xfrm>
          <a:prstGeom prst="rect">
            <a:avLst/>
          </a:prstGeom>
          <a:noFill/>
        </p:spPr>
        <p:txBody>
          <a:bodyPr wrap="square" rtlCol="0">
            <a:spAutoFit/>
          </a:bodyPr>
          <a:lstStyle/>
          <a:p>
            <a:pPr algn="just"/>
            <a:r>
              <a:rPr lang="en-US" sz="2500" dirty="0"/>
              <a:t>Some hardware requires proprietary drivers to work correctly in Linux. This is most common with graphics cards. There is typically an open source driver that will work, but to get the most out of your graphics cards you will need to download the proprietary drivers from the manufacturer. In Ubuntu, you can download proprietary drivers through the System Settings menu. Select the Additional Drivers option, and then select the graphics driver from the list. Other distros have specific methods for obtaining extra drivers. You can find other drivers from this list as well, such as Wi-Fi drivers. </a:t>
            </a:r>
            <a:endParaRPr lang="en-GB" sz="2500" dirty="0"/>
          </a:p>
        </p:txBody>
      </p:sp>
    </p:spTree>
    <p:extLst>
      <p:ext uri="{BB962C8B-B14F-4D97-AF65-F5344CB8AC3E}">
        <p14:creationId xmlns:p14="http://schemas.microsoft.com/office/powerpoint/2010/main" val="3463514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212725"/>
            <a:ext cx="11210925" cy="1325563"/>
          </a:xfrm>
        </p:spPr>
        <p:txBody>
          <a:bodyPr/>
          <a:lstStyle/>
          <a:p>
            <a:r>
              <a:rPr lang="en-GB" b="1" dirty="0" smtClean="0">
                <a:effectLst>
                  <a:outerShdw blurRad="38100" dist="38100" dir="2700000" algn="tl">
                    <a:srgbClr val="000000">
                      <a:alpha val="43137"/>
                    </a:srgbClr>
                  </a:outerShdw>
                </a:effectLst>
              </a:rPr>
              <a:t>STEP 9</a:t>
            </a:r>
            <a:endParaRPr lang="en-GB" b="1" dirty="0">
              <a:effectLst>
                <a:outerShdw blurRad="38100" dist="38100" dir="2700000" algn="tl">
                  <a:srgbClr val="000000">
                    <a:alpha val="43137"/>
                  </a:srgbClr>
                </a:outerShdw>
              </a:effectLst>
            </a:endParaRPr>
          </a:p>
        </p:txBody>
      </p:sp>
      <p:sp>
        <p:nvSpPr>
          <p:cNvPr id="4" name="TextBox 3"/>
          <p:cNvSpPr txBox="1"/>
          <p:nvPr/>
        </p:nvSpPr>
        <p:spPr>
          <a:xfrm>
            <a:off x="142875" y="1438275"/>
            <a:ext cx="11782424" cy="1938992"/>
          </a:xfrm>
          <a:prstGeom prst="rect">
            <a:avLst/>
          </a:prstGeom>
          <a:noFill/>
        </p:spPr>
        <p:txBody>
          <a:bodyPr wrap="square" rtlCol="0">
            <a:spAutoFit/>
          </a:bodyPr>
          <a:lstStyle/>
          <a:p>
            <a:pPr algn="just"/>
            <a:r>
              <a:rPr lang="en-US" sz="3000" b="1" dirty="0"/>
              <a:t>Start using Linux. </a:t>
            </a:r>
            <a:r>
              <a:rPr lang="en-US" sz="3000" dirty="0"/>
              <a:t>Once your installation is complete and you’ve verified that your hardware is working, you’re ready to start using Linux. Most distros come with several popular programs installed, and you can download many more from their respective file repositories. </a:t>
            </a:r>
            <a:endParaRPr lang="en-GB" sz="3000" dirty="0"/>
          </a:p>
        </p:txBody>
      </p:sp>
    </p:spTree>
    <p:extLst>
      <p:ext uri="{BB962C8B-B14F-4D97-AF65-F5344CB8AC3E}">
        <p14:creationId xmlns:p14="http://schemas.microsoft.com/office/powerpoint/2010/main" val="3094609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190501"/>
            <a:ext cx="10515600" cy="659506"/>
          </a:xfrm>
        </p:spPr>
        <p:txBody>
          <a:bodyPr>
            <a:normAutofit fontScale="90000"/>
          </a:bodyPr>
          <a:lstStyle/>
          <a:p>
            <a:pPr algn="ctr"/>
            <a:r>
              <a:rPr lang="en-US" b="1" dirty="0" smtClean="0"/>
              <a:t/>
            </a:r>
            <a:br>
              <a:rPr lang="en-US" b="1" dirty="0" smtClean="0"/>
            </a:br>
            <a:r>
              <a:rPr lang="en-US" b="1" dirty="0" smtClean="0"/>
              <a:t>Linux Shells</a:t>
            </a:r>
            <a:r>
              <a:rPr lang="en-GB" dirty="0" smtClean="0"/>
              <a:t/>
            </a:r>
            <a:br>
              <a:rPr lang="en-GB" dirty="0" smtClean="0"/>
            </a:br>
            <a:endParaRPr lang="en-GB" dirty="0"/>
          </a:p>
        </p:txBody>
      </p:sp>
      <p:sp>
        <p:nvSpPr>
          <p:cNvPr id="3" name="Content Placeholder 2"/>
          <p:cNvSpPr>
            <a:spLocks noGrp="1"/>
          </p:cNvSpPr>
          <p:nvPr>
            <p:ph idx="1"/>
          </p:nvPr>
        </p:nvSpPr>
        <p:spPr>
          <a:xfrm>
            <a:off x="133351" y="1013317"/>
            <a:ext cx="11972924" cy="5455746"/>
          </a:xfrm>
        </p:spPr>
        <p:txBody>
          <a:bodyPr>
            <a:normAutofit fontScale="92500"/>
          </a:bodyPr>
          <a:lstStyle/>
          <a:p>
            <a:pPr marL="0" indent="0">
              <a:buNone/>
            </a:pPr>
            <a:r>
              <a:rPr lang="en-US" b="1" dirty="0" smtClean="0">
                <a:solidFill>
                  <a:srgbClr val="FF0000"/>
                </a:solidFill>
              </a:rPr>
              <a:t>Mentioned in WEEK 1</a:t>
            </a:r>
          </a:p>
          <a:p>
            <a:r>
              <a:rPr lang="en-US" dirty="0" smtClean="0"/>
              <a:t>To </a:t>
            </a:r>
            <a:r>
              <a:rPr lang="en-US" dirty="0"/>
              <a:t>fully understand how the command-line interface works under Linux, you need to understand the concept of a shell. A </a:t>
            </a:r>
            <a:r>
              <a:rPr lang="en-US" b="1" dirty="0"/>
              <a:t>shell</a:t>
            </a:r>
            <a:r>
              <a:rPr lang="en-US" dirty="0"/>
              <a:t> is a command interpreter that allows you to type commands from the keyboard to interact with the operating system kernel</a:t>
            </a:r>
            <a:r>
              <a:rPr lang="en-US" dirty="0" smtClean="0"/>
              <a:t>.</a:t>
            </a:r>
          </a:p>
          <a:p>
            <a:r>
              <a:rPr lang="en-US" dirty="0"/>
              <a:t>Linux also uses command-line shells. However, unlike DOS, you have a choice of which shell you want to use. As with many other aspects of Linux, you can try out several of different command-line shells and choose the one that you like the best. Some of the more popular shells include the following</a:t>
            </a:r>
            <a:r>
              <a:rPr lang="en-US" dirty="0" smtClean="0"/>
              <a:t>:</a:t>
            </a:r>
          </a:p>
          <a:p>
            <a:pPr marL="0" indent="0">
              <a:buNone/>
            </a:pPr>
            <a:endParaRPr lang="en-GB" dirty="0"/>
          </a:p>
          <a:p>
            <a:pPr lvl="1">
              <a:buNone/>
            </a:pPr>
            <a:r>
              <a:rPr lang="en-US" dirty="0"/>
              <a:t>■ </a:t>
            </a:r>
            <a:r>
              <a:rPr lang="en-US" b="1" dirty="0" err="1"/>
              <a:t>sh</a:t>
            </a:r>
            <a:r>
              <a:rPr lang="en-US" b="1" dirty="0"/>
              <a:t> </a:t>
            </a:r>
            <a:r>
              <a:rPr lang="en-US" dirty="0"/>
              <a:t>(Bourne Shell) The </a:t>
            </a:r>
            <a:r>
              <a:rPr lang="en-US" dirty="0" err="1"/>
              <a:t>sh</a:t>
            </a:r>
            <a:r>
              <a:rPr lang="en-US" dirty="0"/>
              <a:t> shell was the earliest shell, being developed for UNIX back in the late 1970s. While not widely used on Linux systems, it is still very widely used on UNIX systems</a:t>
            </a:r>
            <a:r>
              <a:rPr lang="en-US" dirty="0" smtClean="0"/>
              <a:t>.</a:t>
            </a:r>
          </a:p>
          <a:p>
            <a:pPr lvl="1">
              <a:buNone/>
            </a:pPr>
            <a:endParaRPr lang="en-GB" dirty="0"/>
          </a:p>
          <a:p>
            <a:pPr lvl="1">
              <a:buNone/>
            </a:pPr>
            <a:r>
              <a:rPr lang="en-US" dirty="0" smtClean="0"/>
              <a:t>■ </a:t>
            </a:r>
            <a:r>
              <a:rPr lang="en-US" b="1" dirty="0" smtClean="0"/>
              <a:t>bash </a:t>
            </a:r>
            <a:r>
              <a:rPr lang="en-US" dirty="0" smtClean="0"/>
              <a:t>(Bourne-Again Shell) The bash shell is an improved version of the </a:t>
            </a:r>
            <a:r>
              <a:rPr lang="en-US" dirty="0" err="1" smtClean="0"/>
              <a:t>sh</a:t>
            </a:r>
            <a:r>
              <a:rPr lang="en-US" dirty="0" smtClean="0"/>
              <a:t> shell and is one of the most popular shells today. It’s the default shell used by most Linux distributions. </a:t>
            </a:r>
            <a:endParaRPr lang="en-GB" dirty="0" smtClean="0"/>
          </a:p>
          <a:p>
            <a:endParaRPr lang="en-GB" dirty="0"/>
          </a:p>
          <a:p>
            <a:endParaRPr lang="en-GB" dirty="0"/>
          </a:p>
        </p:txBody>
      </p:sp>
      <p:sp>
        <p:nvSpPr>
          <p:cNvPr id="4" name="AutoShape 7"/>
          <p:cNvSpPr>
            <a:spLocks noChangeArrowheads="1"/>
          </p:cNvSpPr>
          <p:nvPr/>
        </p:nvSpPr>
        <p:spPr bwMode="auto">
          <a:xfrm flipV="1">
            <a:off x="0" y="793497"/>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4082548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3"/>
          </a:xfrm>
        </p:spPr>
        <p:txBody>
          <a:bodyPr/>
          <a:lstStyle/>
          <a:p>
            <a:r>
              <a:rPr lang="en-US" b="1" dirty="0" smtClean="0"/>
              <a:t>Linux Shells</a:t>
            </a:r>
            <a:endParaRPr lang="en-GB" b="1" dirty="0"/>
          </a:p>
        </p:txBody>
      </p:sp>
      <p:sp>
        <p:nvSpPr>
          <p:cNvPr id="3" name="Content Placeholder 2"/>
          <p:cNvSpPr>
            <a:spLocks noGrp="1"/>
          </p:cNvSpPr>
          <p:nvPr>
            <p:ph idx="1"/>
          </p:nvPr>
        </p:nvSpPr>
        <p:spPr>
          <a:xfrm>
            <a:off x="238125" y="1159099"/>
            <a:ext cx="11763375" cy="5017864"/>
          </a:xfrm>
        </p:spPr>
        <p:txBody>
          <a:bodyPr>
            <a:normAutofit fontScale="70000" lnSpcReduction="20000"/>
          </a:bodyPr>
          <a:lstStyle/>
          <a:p>
            <a:pPr marL="0" indent="0">
              <a:buNone/>
            </a:pPr>
            <a:r>
              <a:rPr lang="en-US" dirty="0" smtClean="0"/>
              <a:t>■ </a:t>
            </a:r>
            <a:r>
              <a:rPr lang="en-US" dirty="0" err="1" smtClean="0"/>
              <a:t>csh</a:t>
            </a:r>
            <a:r>
              <a:rPr lang="en-US" dirty="0" smtClean="0"/>
              <a:t> (C Shell) The </a:t>
            </a:r>
            <a:r>
              <a:rPr lang="en-US" dirty="0" err="1" smtClean="0"/>
              <a:t>csh</a:t>
            </a:r>
            <a:r>
              <a:rPr lang="en-US" dirty="0" smtClean="0"/>
              <a:t> shell was originally developed for BSD UNIX. It uses a syntax that is very similar to C programming.</a:t>
            </a:r>
          </a:p>
          <a:p>
            <a:pPr marL="0" indent="0">
              <a:buNone/>
            </a:pPr>
            <a:endParaRPr lang="en-GB" dirty="0" smtClean="0"/>
          </a:p>
          <a:p>
            <a:pPr marL="0" indent="0">
              <a:buNone/>
            </a:pPr>
            <a:r>
              <a:rPr lang="en-US" dirty="0" smtClean="0"/>
              <a:t>■ </a:t>
            </a:r>
            <a:r>
              <a:rPr lang="en-US" dirty="0" err="1" smtClean="0"/>
              <a:t>tsch</a:t>
            </a:r>
            <a:r>
              <a:rPr lang="en-US" dirty="0" smtClean="0"/>
              <a:t> The </a:t>
            </a:r>
            <a:r>
              <a:rPr lang="en-US" dirty="0" err="1" smtClean="0"/>
              <a:t>tsch</a:t>
            </a:r>
            <a:r>
              <a:rPr lang="en-US" dirty="0" smtClean="0"/>
              <a:t> shell is an improved version of the C Shell. It is the default shell used on FreeBSD systems.</a:t>
            </a:r>
          </a:p>
          <a:p>
            <a:pPr marL="0" indent="0">
              <a:buNone/>
            </a:pPr>
            <a:endParaRPr lang="en-GB" dirty="0" smtClean="0"/>
          </a:p>
          <a:p>
            <a:pPr marL="0" indent="0">
              <a:buNone/>
            </a:pPr>
            <a:r>
              <a:rPr lang="en-US" dirty="0" smtClean="0"/>
              <a:t>■ </a:t>
            </a:r>
            <a:r>
              <a:rPr lang="en-US" dirty="0" err="1" smtClean="0"/>
              <a:t>zsh</a:t>
            </a:r>
            <a:r>
              <a:rPr lang="en-US" dirty="0" smtClean="0"/>
              <a:t> (Z Shell) The Z Shell is an improved version of the bash shell.</a:t>
            </a:r>
          </a:p>
          <a:p>
            <a:pPr marL="0" indent="0">
              <a:buNone/>
            </a:pPr>
            <a:endParaRPr lang="en-US" b="1" dirty="0" smtClean="0"/>
          </a:p>
          <a:p>
            <a:pPr marL="0" indent="0">
              <a:buNone/>
            </a:pPr>
            <a:endParaRPr lang="en-US" b="1" dirty="0" smtClean="0"/>
          </a:p>
          <a:p>
            <a:pPr marL="0" indent="0">
              <a:buNone/>
            </a:pPr>
            <a:r>
              <a:rPr lang="en-US" b="1" dirty="0" smtClean="0"/>
              <a:t>Running </a:t>
            </a:r>
            <a:r>
              <a:rPr lang="en-US" b="1" dirty="0"/>
              <a:t>Commands at the Shell Prompt</a:t>
            </a:r>
            <a:endParaRPr lang="en-GB" dirty="0"/>
          </a:p>
          <a:p>
            <a:r>
              <a:rPr lang="en-US" dirty="0"/>
              <a:t>Running a program or command from the shell prompt is relatively easy. It is done in the same manner as in DOS or within a command window in Windows. You just type the command or program file name at the shell prompt and press </a:t>
            </a:r>
            <a:r>
              <a:rPr lang="en-US" dirty="0" smtClean="0"/>
              <a:t>ENTER.</a:t>
            </a:r>
          </a:p>
          <a:p>
            <a:r>
              <a:rPr lang="en-US" dirty="0" smtClean="0"/>
              <a:t>For </a:t>
            </a:r>
            <a:r>
              <a:rPr lang="en-US" dirty="0"/>
              <a:t>example, in the illustration shown next the ls command has been issued. The </a:t>
            </a:r>
            <a:r>
              <a:rPr lang="en-US" b="1" dirty="0">
                <a:effectLst>
                  <a:outerShdw blurRad="38100" dist="38100" dir="2700000" algn="tl">
                    <a:srgbClr val="000000">
                      <a:alpha val="43137"/>
                    </a:srgbClr>
                  </a:outerShdw>
                </a:effectLst>
              </a:rPr>
              <a:t>ls</a:t>
            </a:r>
            <a:r>
              <a:rPr lang="en-US" dirty="0"/>
              <a:t> command is equivalent to the </a:t>
            </a:r>
            <a:r>
              <a:rPr lang="en-US" b="1" dirty="0"/>
              <a:t>DIR</a:t>
            </a:r>
            <a:r>
              <a:rPr lang="en-US" dirty="0"/>
              <a:t> command under DOS. </a:t>
            </a:r>
            <a:endParaRPr lang="en-US" dirty="0" smtClean="0"/>
          </a:p>
          <a:p>
            <a:pPr marL="0" indent="0">
              <a:buNone/>
            </a:pPr>
            <a:endParaRPr lang="en-US" dirty="0" smtClean="0"/>
          </a:p>
          <a:p>
            <a:r>
              <a:rPr lang="en-US" b="1" dirty="0" smtClean="0"/>
              <a:t>It </a:t>
            </a:r>
            <a:r>
              <a:rPr lang="en-US" b="1" dirty="0"/>
              <a:t>prints a listing of files and directories within the current directory on screen</a:t>
            </a:r>
            <a:endParaRPr lang="en-GB" b="1" dirty="0" smtClean="0"/>
          </a:p>
          <a:p>
            <a:endParaRPr lang="en-GB" dirty="0"/>
          </a:p>
        </p:txBody>
      </p:sp>
      <p:sp>
        <p:nvSpPr>
          <p:cNvPr id="4" name="AutoShape 7"/>
          <p:cNvSpPr>
            <a:spLocks noChangeArrowheads="1"/>
          </p:cNvSpPr>
          <p:nvPr/>
        </p:nvSpPr>
        <p:spPr bwMode="auto">
          <a:xfrm flipV="1">
            <a:off x="0" y="102223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468960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pPr algn="ctr"/>
            <a:r>
              <a:rPr lang="en-US" b="1" dirty="0"/>
              <a:t>Running Commands at the Shell Prompt</a:t>
            </a:r>
            <a:r>
              <a:rPr lang="en-GB" dirty="0"/>
              <a:t/>
            </a:r>
            <a:br>
              <a:rPr lang="en-GB" dirty="0"/>
            </a:br>
            <a:endParaRPr lang="en-GB" dirty="0"/>
          </a:p>
        </p:txBody>
      </p:sp>
      <p:sp>
        <p:nvSpPr>
          <p:cNvPr id="3" name="Content Placeholder 2"/>
          <p:cNvSpPr>
            <a:spLocks noGrp="1"/>
          </p:cNvSpPr>
          <p:nvPr>
            <p:ph idx="1"/>
          </p:nvPr>
        </p:nvSpPr>
        <p:spPr>
          <a:xfrm>
            <a:off x="352425" y="1030311"/>
            <a:ext cx="11001375" cy="5679582"/>
          </a:xfrm>
        </p:spPr>
        <p:txBody>
          <a:bodyPr>
            <a:normAutofit/>
          </a:bodyPr>
          <a:lstStyle/>
          <a:p>
            <a:endParaRPr lang="en-GB" dirty="0" smtClean="0"/>
          </a:p>
          <a:p>
            <a:endParaRPr lang="en-GB" dirty="0"/>
          </a:p>
          <a:p>
            <a:endParaRPr lang="en-GB" dirty="0" smtClean="0"/>
          </a:p>
          <a:p>
            <a:endParaRPr lang="en-GB" dirty="0"/>
          </a:p>
          <a:p>
            <a:endParaRPr lang="en-GB" dirty="0" smtClean="0"/>
          </a:p>
          <a:p>
            <a:endParaRPr lang="en-GB" dirty="0"/>
          </a:p>
          <a:p>
            <a:pPr marL="0" indent="0">
              <a:buNone/>
            </a:pPr>
            <a:endParaRPr lang="en-GB" dirty="0" smtClean="0"/>
          </a:p>
          <a:p>
            <a:r>
              <a:rPr lang="en-US" dirty="0"/>
              <a:t>There is one issue here you need to be aware of. That is the fact that Linux handles the path to the executable you want to run in a different manner than Windows or DOS.</a:t>
            </a:r>
            <a:endParaRPr lang="en-GB" dirty="0"/>
          </a:p>
          <a:p>
            <a:endParaRPr lang="en-GB" dirty="0"/>
          </a:p>
        </p:txBody>
      </p:sp>
      <p:pic>
        <p:nvPicPr>
          <p:cNvPr id="4" name="Picture 3" descr="Untitledsln.jpg"/>
          <p:cNvPicPr/>
          <p:nvPr/>
        </p:nvPicPr>
        <p:blipFill>
          <a:blip r:embed="rId2"/>
          <a:stretch>
            <a:fillRect/>
          </a:stretch>
        </p:blipFill>
        <p:spPr>
          <a:xfrm>
            <a:off x="0" y="710091"/>
            <a:ext cx="11953875" cy="3566634"/>
          </a:xfrm>
          <a:prstGeom prst="rect">
            <a:avLst/>
          </a:prstGeom>
        </p:spPr>
      </p:pic>
      <p:sp>
        <p:nvSpPr>
          <p:cNvPr id="5" name="AutoShape 7"/>
          <p:cNvSpPr>
            <a:spLocks noChangeArrowheads="1"/>
          </p:cNvSpPr>
          <p:nvPr/>
        </p:nvSpPr>
        <p:spPr bwMode="auto">
          <a:xfrm flipV="1">
            <a:off x="0" y="653580"/>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806930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Running Commands at the Shell Prompt</a:t>
            </a:r>
            <a:endParaRPr lang="en-GB" dirty="0"/>
          </a:p>
        </p:txBody>
      </p:sp>
      <p:sp>
        <p:nvSpPr>
          <p:cNvPr id="3" name="Content Placeholder 2"/>
          <p:cNvSpPr>
            <a:spLocks noGrp="1"/>
          </p:cNvSpPr>
          <p:nvPr>
            <p:ph idx="1"/>
          </p:nvPr>
        </p:nvSpPr>
        <p:spPr/>
        <p:txBody>
          <a:bodyPr/>
          <a:lstStyle/>
          <a:p>
            <a:r>
              <a:rPr lang="en-US" dirty="0"/>
              <a:t>Even if the executable in question resides in the current directory, Linux won’t be able to find it if the current directory is not in the PATH variable. Instead, the shell will return an error. For example, in the next illustration, an executable file named runme.pl is located in the home directory of the </a:t>
            </a:r>
            <a:r>
              <a:rPr lang="en-US" dirty="0" err="1"/>
              <a:t>rtracy</a:t>
            </a:r>
            <a:r>
              <a:rPr lang="en-US" dirty="0"/>
              <a:t> user. This has been verified using the ls command</a:t>
            </a:r>
            <a:r>
              <a:rPr lang="en-US" dirty="0" smtClean="0"/>
              <a:t>.</a:t>
            </a:r>
          </a:p>
          <a:p>
            <a:endParaRPr lang="en-GB" dirty="0"/>
          </a:p>
        </p:txBody>
      </p:sp>
      <p:pic>
        <p:nvPicPr>
          <p:cNvPr id="7" name="Picture 6" descr="Untitledslno.jpg"/>
          <p:cNvPicPr/>
          <p:nvPr/>
        </p:nvPicPr>
        <p:blipFill>
          <a:blip r:embed="rId2"/>
          <a:stretch>
            <a:fillRect/>
          </a:stretch>
        </p:blipFill>
        <p:spPr>
          <a:xfrm>
            <a:off x="1326524" y="4237149"/>
            <a:ext cx="9787943" cy="2074751"/>
          </a:xfrm>
          <a:prstGeom prst="rect">
            <a:avLst/>
          </a:prstGeom>
        </p:spPr>
      </p:pic>
      <p:sp>
        <p:nvSpPr>
          <p:cNvPr id="5" name="AutoShape 7"/>
          <p:cNvSpPr>
            <a:spLocks noChangeArrowheads="1"/>
          </p:cNvSpPr>
          <p:nvPr/>
        </p:nvSpPr>
        <p:spPr bwMode="auto">
          <a:xfrm flipV="1">
            <a:off x="0" y="1286629"/>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703924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Running Commands at the Shell Prompt</a:t>
            </a:r>
            <a:endParaRPr lang="en-GB" dirty="0"/>
          </a:p>
        </p:txBody>
      </p:sp>
      <p:sp>
        <p:nvSpPr>
          <p:cNvPr id="3" name="Content Placeholder 2"/>
          <p:cNvSpPr>
            <a:spLocks noGrp="1"/>
          </p:cNvSpPr>
          <p:nvPr>
            <p:ph idx="1"/>
          </p:nvPr>
        </p:nvSpPr>
        <p:spPr>
          <a:xfrm>
            <a:off x="104775" y="1539875"/>
            <a:ext cx="11839575" cy="4351338"/>
          </a:xfrm>
        </p:spPr>
        <p:txBody>
          <a:bodyPr>
            <a:normAutofit fontScale="85000" lnSpcReduction="10000"/>
          </a:bodyPr>
          <a:lstStyle/>
          <a:p>
            <a:pPr algn="just"/>
            <a:r>
              <a:rPr lang="en-US" dirty="0"/>
              <a:t>However, when runme.pl is entered at the shell prompt, the shell can’t find the file because </a:t>
            </a:r>
            <a:r>
              <a:rPr lang="en-US" dirty="0" err="1"/>
              <a:t>rtracy’s</a:t>
            </a:r>
            <a:r>
              <a:rPr lang="en-US" dirty="0"/>
              <a:t> home directory (/home/</a:t>
            </a:r>
            <a:r>
              <a:rPr lang="en-US" dirty="0" err="1"/>
              <a:t>rtracy</a:t>
            </a:r>
            <a:r>
              <a:rPr lang="en-US" dirty="0"/>
              <a:t>) is not listed within the PATH environment variable</a:t>
            </a:r>
            <a:r>
              <a:rPr lang="en-US" dirty="0" smtClean="0"/>
              <a:t>.</a:t>
            </a:r>
          </a:p>
          <a:p>
            <a:pPr marL="0" indent="0" algn="just">
              <a:buNone/>
            </a:pPr>
            <a:endParaRPr lang="en-GB" dirty="0"/>
          </a:p>
          <a:p>
            <a:pPr algn="just"/>
            <a:r>
              <a:rPr lang="en-US" dirty="0"/>
              <a:t>There are two ways to deal with this. First, you can enter the full path to the executable file. For the example shown above, you could enter /home/rtracy/runme.pl at the shell prompt to execute the file. Second, you can switch to the directory where the executable file resides. Then add </a:t>
            </a:r>
            <a:r>
              <a:rPr lang="en-US" b="1" dirty="0"/>
              <a:t>./</a:t>
            </a:r>
            <a:r>
              <a:rPr lang="en-US" dirty="0"/>
              <a:t> to the beginning of the command. In the above example, you would first verify that the current directory is /home/</a:t>
            </a:r>
            <a:r>
              <a:rPr lang="en-US" dirty="0" err="1"/>
              <a:t>rtracy</a:t>
            </a:r>
            <a:r>
              <a:rPr lang="en-US" dirty="0"/>
              <a:t>; then you could enter ./runme.pl at the shell prompt. </a:t>
            </a:r>
            <a:endParaRPr lang="en-US" dirty="0" smtClean="0"/>
          </a:p>
          <a:p>
            <a:pPr algn="just"/>
            <a:r>
              <a:rPr lang="en-US" dirty="0" smtClean="0"/>
              <a:t>The </a:t>
            </a:r>
            <a:r>
              <a:rPr lang="en-US" b="1" dirty="0"/>
              <a:t>./</a:t>
            </a:r>
            <a:r>
              <a:rPr lang="en-US" dirty="0"/>
              <a:t> characters denote the current directory. By adding them to the beginning of a command, you tell the shell to look for the specified file in the command in the current directory</a:t>
            </a:r>
            <a:r>
              <a:rPr lang="en-US" dirty="0" smtClean="0"/>
              <a:t>.</a:t>
            </a:r>
            <a:endParaRPr lang="en-GB" dirty="0"/>
          </a:p>
        </p:txBody>
      </p:sp>
      <p:sp>
        <p:nvSpPr>
          <p:cNvPr id="4" name="AutoShape 7"/>
          <p:cNvSpPr>
            <a:spLocks noChangeArrowheads="1"/>
          </p:cNvSpPr>
          <p:nvPr/>
        </p:nvSpPr>
        <p:spPr bwMode="auto">
          <a:xfrm flipV="1">
            <a:off x="0" y="1263176"/>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4279032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1654"/>
            <a:ext cx="11449050" cy="1325563"/>
          </a:xfrm>
        </p:spPr>
        <p:txBody>
          <a:bodyPr/>
          <a:lstStyle/>
          <a:p>
            <a:r>
              <a:rPr lang="en-US" b="1" dirty="0" smtClean="0"/>
              <a:t>Running Commands at the Shell Prompt</a:t>
            </a:r>
            <a:endParaRPr lang="en-GB" dirty="0"/>
          </a:p>
        </p:txBody>
      </p:sp>
      <p:sp>
        <p:nvSpPr>
          <p:cNvPr id="3" name="Content Placeholder 2"/>
          <p:cNvSpPr>
            <a:spLocks noGrp="1"/>
          </p:cNvSpPr>
          <p:nvPr>
            <p:ph idx="1"/>
          </p:nvPr>
        </p:nvSpPr>
        <p:spPr>
          <a:xfrm>
            <a:off x="161925" y="1511300"/>
            <a:ext cx="11887199" cy="4351338"/>
          </a:xfrm>
        </p:spPr>
        <p:txBody>
          <a:bodyPr>
            <a:normAutofit/>
          </a:bodyPr>
          <a:lstStyle/>
          <a:p>
            <a:pPr algn="just"/>
            <a:r>
              <a:rPr lang="en-US" dirty="0" smtClean="0"/>
              <a:t>There’s one other issue that you need to be aware of when working with Linux shells. </a:t>
            </a:r>
            <a:r>
              <a:rPr lang="en-US" b="1" i="1" u="sng" dirty="0" smtClean="0"/>
              <a:t>Linux file names and directory names are case-sensitive!</a:t>
            </a:r>
            <a:r>
              <a:rPr lang="en-US" dirty="0" smtClean="0"/>
              <a:t> </a:t>
            </a:r>
            <a:r>
              <a:rPr lang="en-US" b="1" i="1" u="sng" dirty="0" smtClean="0"/>
              <a:t>That means Linux commands are also case-sensitive. </a:t>
            </a:r>
          </a:p>
          <a:p>
            <a:pPr marL="0" indent="0" algn="just">
              <a:buNone/>
            </a:pPr>
            <a:endParaRPr lang="en-US" b="1" i="1" u="sng" dirty="0" smtClean="0"/>
          </a:p>
          <a:p>
            <a:pPr marL="0" indent="0" algn="just">
              <a:buNone/>
            </a:pPr>
            <a:endParaRPr lang="en-US" b="1" i="1" u="sng" dirty="0"/>
          </a:p>
          <a:p>
            <a:pPr marL="0" indent="0" algn="just">
              <a:buNone/>
            </a:pPr>
            <a:endParaRPr lang="en-US" b="1" i="1" u="sng" dirty="0" smtClean="0"/>
          </a:p>
          <a:p>
            <a:pPr algn="just"/>
            <a:r>
              <a:rPr lang="en-US" dirty="0" smtClean="0"/>
              <a:t>If you’re calling /home/</a:t>
            </a:r>
            <a:r>
              <a:rPr lang="en-US" dirty="0" err="1" smtClean="0"/>
              <a:t>rtracy</a:t>
            </a:r>
            <a:r>
              <a:rPr lang="en-US" dirty="0" smtClean="0"/>
              <a:t>/runme.pl, then you must enter the command using the exact case. /Home/Rtracy/Runme.pl will point the command interpreter to a completely different place in the file system.</a:t>
            </a:r>
            <a:endParaRPr lang="en-GB" dirty="0" smtClean="0"/>
          </a:p>
          <a:p>
            <a:pPr algn="just"/>
            <a:endParaRPr lang="en-GB" dirty="0"/>
          </a:p>
        </p:txBody>
      </p:sp>
      <p:sp>
        <p:nvSpPr>
          <p:cNvPr id="4" name="AutoShape 7"/>
          <p:cNvSpPr>
            <a:spLocks noChangeArrowheads="1"/>
          </p:cNvSpPr>
          <p:nvPr/>
        </p:nvSpPr>
        <p:spPr bwMode="auto">
          <a:xfrm flipV="1">
            <a:off x="0" y="1286625"/>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227005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6793"/>
            <a:ext cx="10515600" cy="484880"/>
          </a:xfrm>
        </p:spPr>
        <p:txBody>
          <a:bodyPr>
            <a:normAutofit fontScale="90000"/>
          </a:bodyPr>
          <a:lstStyle/>
          <a:p>
            <a:r>
              <a:rPr lang="en-US" b="1" dirty="0" smtClean="0"/>
              <a:t>Commonly Used CLI Commands and Utilities</a:t>
            </a:r>
            <a:r>
              <a:rPr lang="en-GB" dirty="0" smtClean="0"/>
              <a:t/>
            </a:r>
            <a:br>
              <a:rPr lang="en-GB" dirty="0" smtClean="0"/>
            </a:br>
            <a:endParaRPr lang="en-GB" dirty="0"/>
          </a:p>
        </p:txBody>
      </p:sp>
      <p:sp>
        <p:nvSpPr>
          <p:cNvPr id="3" name="Content Placeholder 2"/>
          <p:cNvSpPr>
            <a:spLocks noGrp="1"/>
          </p:cNvSpPr>
          <p:nvPr>
            <p:ph idx="1"/>
          </p:nvPr>
        </p:nvSpPr>
        <p:spPr>
          <a:xfrm>
            <a:off x="95250" y="1146220"/>
            <a:ext cx="11896725" cy="5525036"/>
          </a:xfrm>
        </p:spPr>
        <p:txBody>
          <a:bodyPr>
            <a:normAutofit/>
          </a:bodyPr>
          <a:lstStyle/>
          <a:p>
            <a:pPr algn="just"/>
            <a:r>
              <a:rPr lang="en-US" dirty="0" smtClean="0"/>
              <a:t>As </a:t>
            </a:r>
            <a:r>
              <a:rPr lang="en-US" dirty="0"/>
              <a:t>you gain experience with Linux you’ll discover that it includes some very powerful commands and utilities that you will use over and over. These include the following:</a:t>
            </a:r>
            <a:endParaRPr lang="en-GB" dirty="0"/>
          </a:p>
          <a:p>
            <a:pPr algn="just"/>
            <a:r>
              <a:rPr lang="en-US" b="1" dirty="0"/>
              <a:t>halt</a:t>
            </a:r>
            <a:r>
              <a:rPr lang="en-US" dirty="0"/>
              <a:t> This command shuts down the operating system, but can only be run by the root user.</a:t>
            </a:r>
            <a:endParaRPr lang="en-GB" dirty="0"/>
          </a:p>
          <a:p>
            <a:pPr algn="just"/>
            <a:r>
              <a:rPr lang="en-US" b="1" dirty="0"/>
              <a:t>reboot</a:t>
            </a:r>
            <a:r>
              <a:rPr lang="en-US" dirty="0"/>
              <a:t> This command shuts down and restarts the operating system. It also can only be run by root.</a:t>
            </a:r>
            <a:endParaRPr lang="en-GB" dirty="0"/>
          </a:p>
          <a:p>
            <a:pPr algn="just"/>
            <a:r>
              <a:rPr lang="en-US" b="1" dirty="0" err="1"/>
              <a:t>init</a:t>
            </a:r>
            <a:r>
              <a:rPr lang="en-US" b="1" dirty="0"/>
              <a:t> 0</a:t>
            </a:r>
            <a:r>
              <a:rPr lang="en-US" dirty="0"/>
              <a:t> This command also shuts down the operating system, and can only be run by your root user.</a:t>
            </a:r>
            <a:endParaRPr lang="en-GB" dirty="0"/>
          </a:p>
          <a:p>
            <a:pPr algn="just"/>
            <a:r>
              <a:rPr lang="en-US" b="1" dirty="0" err="1"/>
              <a:t>init</a:t>
            </a:r>
            <a:r>
              <a:rPr lang="en-US" b="1" dirty="0"/>
              <a:t> 6</a:t>
            </a:r>
            <a:r>
              <a:rPr lang="en-US" dirty="0"/>
              <a:t> This command also shuts down and restarts the operating system. It also can only be run by root.</a:t>
            </a:r>
            <a:endParaRPr lang="en-GB" dirty="0"/>
          </a:p>
          <a:p>
            <a:pPr algn="just"/>
            <a:endParaRPr lang="en-GB" dirty="0"/>
          </a:p>
        </p:txBody>
      </p:sp>
      <p:sp>
        <p:nvSpPr>
          <p:cNvPr id="4" name="AutoShape 7"/>
          <p:cNvSpPr>
            <a:spLocks noChangeArrowheads="1"/>
          </p:cNvSpPr>
          <p:nvPr/>
        </p:nvSpPr>
        <p:spPr bwMode="auto">
          <a:xfrm flipV="1">
            <a:off x="0" y="72391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180311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fontScale="90000"/>
          </a:bodyPr>
          <a:lstStyle/>
          <a:p>
            <a:pPr algn="ctr"/>
            <a:r>
              <a:rPr lang="en-US" b="1" dirty="0" smtClean="0"/>
              <a:t>Conducting a Needs Assessment</a:t>
            </a:r>
            <a:r>
              <a:rPr lang="en-GB" dirty="0" smtClean="0"/>
              <a:t/>
            </a:r>
            <a:br>
              <a:rPr lang="en-GB" dirty="0" smtClean="0"/>
            </a:br>
            <a:endParaRPr lang="en-GB" dirty="0"/>
          </a:p>
        </p:txBody>
      </p:sp>
      <p:sp>
        <p:nvSpPr>
          <p:cNvPr id="3" name="Content Placeholder 2"/>
          <p:cNvSpPr>
            <a:spLocks noGrp="1"/>
          </p:cNvSpPr>
          <p:nvPr>
            <p:ph idx="1"/>
          </p:nvPr>
        </p:nvSpPr>
        <p:spPr>
          <a:xfrm>
            <a:off x="838200" y="965915"/>
            <a:ext cx="10515600" cy="5211048"/>
          </a:xfrm>
        </p:spPr>
        <p:txBody>
          <a:bodyPr/>
          <a:lstStyle/>
          <a:p>
            <a:r>
              <a:rPr lang="en-US" dirty="0" smtClean="0"/>
              <a:t>Conducting </a:t>
            </a:r>
            <a:r>
              <a:rPr lang="en-US" dirty="0"/>
              <a:t>a needs assessment is one of the most important aspects of creating a Linux deployment plan. It’s also the most frequently skipped step. Even when it is done, it’s usually done poorly.</a:t>
            </a:r>
            <a:endParaRPr lang="en-GB" dirty="0"/>
          </a:p>
          <a:p>
            <a:r>
              <a:rPr lang="en-US" dirty="0"/>
              <a:t>What exactly is a needs assessment? It’s the process of determining why the Linux deployment is being undertaken and what outcomes are expected when it is complete. </a:t>
            </a:r>
            <a:endParaRPr lang="en-US" dirty="0" smtClean="0"/>
          </a:p>
          <a:p>
            <a:r>
              <a:rPr lang="en-US" dirty="0" smtClean="0"/>
              <a:t>Completing </a:t>
            </a:r>
            <a:r>
              <a:rPr lang="en-US" dirty="0"/>
              <a:t>a needs assessment will require you to step out of your technician role and step into the role of a project manager.</a:t>
            </a:r>
            <a:endParaRPr lang="en-GB" dirty="0"/>
          </a:p>
        </p:txBody>
      </p:sp>
      <p:sp>
        <p:nvSpPr>
          <p:cNvPr id="4" name="AutoShape 7"/>
          <p:cNvSpPr>
            <a:spLocks noChangeArrowheads="1"/>
          </p:cNvSpPr>
          <p:nvPr/>
        </p:nvSpPr>
        <p:spPr bwMode="auto">
          <a:xfrm flipV="1">
            <a:off x="0" y="746735"/>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953492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r>
              <a:rPr lang="en-US" b="1" dirty="0" smtClean="0"/>
              <a:t>Commonly Used CLI Commands and Utilities</a:t>
            </a:r>
            <a:r>
              <a:rPr lang="en-GB" dirty="0" smtClean="0"/>
              <a:t/>
            </a:r>
            <a:br>
              <a:rPr lang="en-GB" dirty="0" smtClean="0"/>
            </a:br>
            <a:endParaRPr lang="en-GB" dirty="0"/>
          </a:p>
        </p:txBody>
      </p:sp>
      <p:sp>
        <p:nvSpPr>
          <p:cNvPr id="3" name="Content Placeholder 2"/>
          <p:cNvSpPr>
            <a:spLocks noGrp="1"/>
          </p:cNvSpPr>
          <p:nvPr>
            <p:ph idx="1"/>
          </p:nvPr>
        </p:nvSpPr>
        <p:spPr>
          <a:xfrm>
            <a:off x="190499" y="837128"/>
            <a:ext cx="11839575" cy="5820149"/>
          </a:xfrm>
        </p:spPr>
        <p:txBody>
          <a:bodyPr>
            <a:normAutofit/>
          </a:bodyPr>
          <a:lstStyle/>
          <a:p>
            <a:pPr algn="just"/>
            <a:r>
              <a:rPr lang="en-US" b="1" dirty="0" smtClean="0"/>
              <a:t>man</a:t>
            </a:r>
            <a:r>
              <a:rPr lang="en-US" dirty="0" smtClean="0"/>
              <a:t> This command opens the manual page for the command or utility specified. The man utility is a very useful tool. If you are unsure how to use any command, use man to access its manual page. For example, you could enter man ls at the shell prompt to learn how to use the ls utility. </a:t>
            </a:r>
          </a:p>
          <a:p>
            <a:pPr marL="0" indent="0" algn="just">
              <a:buNone/>
            </a:pPr>
            <a:endParaRPr lang="en-GB" dirty="0" smtClean="0"/>
          </a:p>
          <a:p>
            <a:pPr algn="just"/>
            <a:r>
              <a:rPr lang="en-US" b="1" dirty="0" smtClean="0"/>
              <a:t>info</a:t>
            </a:r>
            <a:r>
              <a:rPr lang="en-US" dirty="0" smtClean="0"/>
              <a:t> The info utility also displays a help page for the indicated command or utility. The information displayed tends to be more in-depth than that displayed in the man page for the same command. </a:t>
            </a:r>
          </a:p>
          <a:p>
            <a:pPr marL="0" indent="0" algn="just">
              <a:buNone/>
            </a:pPr>
            <a:endParaRPr lang="en-GB" dirty="0" smtClean="0"/>
          </a:p>
          <a:p>
            <a:pPr algn="just"/>
            <a:r>
              <a:rPr lang="en-US" b="1" dirty="0" err="1" smtClean="0"/>
              <a:t>su</a:t>
            </a:r>
            <a:r>
              <a:rPr lang="en-US" dirty="0" smtClean="0"/>
              <a:t> This command switches the current user to a new user account. For example, if you’re logged in as </a:t>
            </a:r>
            <a:r>
              <a:rPr lang="en-US" dirty="0" err="1" smtClean="0"/>
              <a:t>rtracy</a:t>
            </a:r>
            <a:r>
              <a:rPr lang="en-US" dirty="0" smtClean="0"/>
              <a:t> and need to change to user account </a:t>
            </a:r>
            <a:r>
              <a:rPr lang="en-US" dirty="0" err="1" smtClean="0"/>
              <a:t>dcoughanour</a:t>
            </a:r>
            <a:r>
              <a:rPr lang="en-US" dirty="0" smtClean="0"/>
              <a:t>, you can enter </a:t>
            </a:r>
            <a:r>
              <a:rPr lang="en-US" dirty="0" err="1" smtClean="0"/>
              <a:t>su</a:t>
            </a:r>
            <a:r>
              <a:rPr lang="en-US" dirty="0" smtClean="0"/>
              <a:t> </a:t>
            </a:r>
            <a:r>
              <a:rPr lang="en-US" dirty="0" err="1" smtClean="0"/>
              <a:t>dcoughanour</a:t>
            </a:r>
            <a:r>
              <a:rPr lang="en-US" dirty="0" smtClean="0"/>
              <a:t> at the shell prompt. This command is most frequently used to switch to the </a:t>
            </a:r>
            <a:r>
              <a:rPr lang="en-US" dirty="0" err="1" smtClean="0"/>
              <a:t>superuser</a:t>
            </a:r>
            <a:r>
              <a:rPr lang="en-US" dirty="0" smtClean="0"/>
              <a:t> root account. </a:t>
            </a:r>
            <a:endParaRPr lang="en-GB" dirty="0"/>
          </a:p>
        </p:txBody>
      </p:sp>
      <p:sp>
        <p:nvSpPr>
          <p:cNvPr id="4" name="AutoShape 7"/>
          <p:cNvSpPr>
            <a:spLocks noChangeArrowheads="1"/>
          </p:cNvSpPr>
          <p:nvPr/>
        </p:nvSpPr>
        <p:spPr bwMode="auto">
          <a:xfrm flipV="1">
            <a:off x="0" y="583242"/>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539364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b="1" dirty="0" smtClean="0"/>
              <a:t>Commonly Used CLI Commands and Utilities</a:t>
            </a:r>
            <a:r>
              <a:rPr lang="en-GB" dirty="0" smtClean="0"/>
              <a:t/>
            </a:r>
            <a:br>
              <a:rPr lang="en-GB" dirty="0" smtClean="0"/>
            </a:br>
            <a:endParaRPr lang="en-GB" dirty="0"/>
          </a:p>
        </p:txBody>
      </p:sp>
      <p:sp>
        <p:nvSpPr>
          <p:cNvPr id="3" name="Content Placeholder 2"/>
          <p:cNvSpPr>
            <a:spLocks noGrp="1"/>
          </p:cNvSpPr>
          <p:nvPr>
            <p:ph idx="1"/>
          </p:nvPr>
        </p:nvSpPr>
        <p:spPr>
          <a:xfrm>
            <a:off x="190499" y="772732"/>
            <a:ext cx="11820525" cy="5404231"/>
          </a:xfrm>
        </p:spPr>
        <p:txBody>
          <a:bodyPr>
            <a:normAutofit fontScale="92500" lnSpcReduction="10000"/>
          </a:bodyPr>
          <a:lstStyle/>
          <a:p>
            <a:r>
              <a:rPr lang="en-US" b="1" dirty="0" err="1" smtClean="0"/>
              <a:t>env</a:t>
            </a:r>
            <a:r>
              <a:rPr lang="en-US" dirty="0" smtClean="0"/>
              <a:t> This command displays the environment variables for the currently logged-in user.</a:t>
            </a:r>
          </a:p>
          <a:p>
            <a:pPr marL="0" indent="0">
              <a:buNone/>
            </a:pPr>
            <a:endParaRPr lang="en-GB" dirty="0" smtClean="0"/>
          </a:p>
          <a:p>
            <a:r>
              <a:rPr lang="en-US" b="1" dirty="0" smtClean="0"/>
              <a:t>echo</a:t>
            </a:r>
            <a:r>
              <a:rPr lang="en-US" dirty="0" smtClean="0"/>
              <a:t> This command is used to echo a line of text on the screen. It’s frequently used to display environment variables. For example, if you wanted to see the current value of the PATH variable, you could enter echo $PATH.</a:t>
            </a:r>
          </a:p>
          <a:p>
            <a:pPr marL="0" indent="0">
              <a:buNone/>
            </a:pPr>
            <a:endParaRPr lang="en-GB" dirty="0" smtClean="0"/>
          </a:p>
          <a:p>
            <a:r>
              <a:rPr lang="en-US" b="1" dirty="0" smtClean="0"/>
              <a:t>top</a:t>
            </a:r>
            <a:r>
              <a:rPr lang="en-US" dirty="0" smtClean="0"/>
              <a:t> This command is a very useful command that displays a list of all applications and processes currently running on the system. You can sort them by CPU usage, memory usage, process ID number, and which user owns them..</a:t>
            </a:r>
          </a:p>
          <a:p>
            <a:pPr marL="0" indent="0">
              <a:buNone/>
            </a:pPr>
            <a:endParaRPr lang="en-GB" dirty="0" smtClean="0"/>
          </a:p>
          <a:p>
            <a:r>
              <a:rPr lang="en-US" b="1" dirty="0" smtClean="0"/>
              <a:t>which</a:t>
            </a:r>
            <a:r>
              <a:rPr lang="en-US" dirty="0" smtClean="0"/>
              <a:t> This command is used to display the full path to a shell command or utility. For example, if you wanted to know the full path to the ls command, you would enter </a:t>
            </a:r>
            <a:r>
              <a:rPr lang="en-US" b="1" dirty="0" smtClean="0"/>
              <a:t>which ls</a:t>
            </a:r>
            <a:r>
              <a:rPr lang="en-US" dirty="0" smtClean="0"/>
              <a:t>. The full path to ls will be displayed on screen.</a:t>
            </a:r>
            <a:endParaRPr lang="en-GB" dirty="0" smtClean="0"/>
          </a:p>
          <a:p>
            <a:endParaRPr lang="en-GB" dirty="0"/>
          </a:p>
        </p:txBody>
      </p:sp>
      <p:sp>
        <p:nvSpPr>
          <p:cNvPr id="4" name="AutoShape 7"/>
          <p:cNvSpPr>
            <a:spLocks noChangeArrowheads="1"/>
          </p:cNvSpPr>
          <p:nvPr/>
        </p:nvSpPr>
        <p:spPr bwMode="auto">
          <a:xfrm flipV="1">
            <a:off x="0" y="653580"/>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340728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normAutofit fontScale="90000"/>
          </a:bodyPr>
          <a:lstStyle/>
          <a:p>
            <a:pPr algn="ctr"/>
            <a:r>
              <a:rPr lang="en-US" b="1" dirty="0" smtClean="0"/>
              <a:t>Commonly Used CLI Commands and Utilities</a:t>
            </a:r>
            <a:r>
              <a:rPr lang="en-GB" dirty="0" smtClean="0"/>
              <a:t/>
            </a:r>
            <a:br>
              <a:rPr lang="en-GB" dirty="0" smtClean="0"/>
            </a:br>
            <a:endParaRPr lang="en-GB" dirty="0"/>
          </a:p>
        </p:txBody>
      </p:sp>
      <p:sp>
        <p:nvSpPr>
          <p:cNvPr id="3" name="Content Placeholder 2"/>
          <p:cNvSpPr>
            <a:spLocks noGrp="1"/>
          </p:cNvSpPr>
          <p:nvPr>
            <p:ph idx="1"/>
          </p:nvPr>
        </p:nvSpPr>
        <p:spPr>
          <a:xfrm>
            <a:off x="133350" y="965915"/>
            <a:ext cx="11887199" cy="5211048"/>
          </a:xfrm>
        </p:spPr>
        <p:txBody>
          <a:bodyPr/>
          <a:lstStyle/>
          <a:p>
            <a:pPr algn="just"/>
            <a:r>
              <a:rPr lang="en-US" b="1" dirty="0" err="1" smtClean="0"/>
              <a:t>whoami</a:t>
            </a:r>
            <a:r>
              <a:rPr lang="en-US" dirty="0" smtClean="0"/>
              <a:t> This command displays the username of the currently logged-in user.</a:t>
            </a:r>
          </a:p>
          <a:p>
            <a:pPr marL="0" indent="0" algn="just">
              <a:buNone/>
            </a:pPr>
            <a:endParaRPr lang="en-GB" dirty="0" smtClean="0"/>
          </a:p>
          <a:p>
            <a:pPr algn="just"/>
            <a:r>
              <a:rPr lang="en-US" b="1" dirty="0" err="1" smtClean="0"/>
              <a:t>netstat</a:t>
            </a:r>
            <a:r>
              <a:rPr lang="en-US" dirty="0" smtClean="0"/>
              <a:t> This command displays the status of the network, including current connections, routing tables, etc.</a:t>
            </a:r>
          </a:p>
          <a:p>
            <a:pPr marL="0" indent="0" algn="just">
              <a:buNone/>
            </a:pPr>
            <a:endParaRPr lang="en-GB" dirty="0" smtClean="0"/>
          </a:p>
          <a:p>
            <a:pPr algn="just"/>
            <a:r>
              <a:rPr lang="en-US" b="1" dirty="0" smtClean="0"/>
              <a:t>route</a:t>
            </a:r>
            <a:r>
              <a:rPr lang="en-US" dirty="0" smtClean="0"/>
              <a:t> This command is used to view or manipulate the system’s routing table.</a:t>
            </a:r>
          </a:p>
          <a:p>
            <a:pPr marL="0" indent="0" algn="just">
              <a:buNone/>
            </a:pPr>
            <a:endParaRPr lang="en-GB" dirty="0" smtClean="0"/>
          </a:p>
          <a:p>
            <a:pPr algn="just"/>
            <a:r>
              <a:rPr lang="en-US" b="1" dirty="0" err="1" smtClean="0"/>
              <a:t>ifconfig</a:t>
            </a:r>
            <a:r>
              <a:rPr lang="en-US" dirty="0" smtClean="0"/>
              <a:t> This command is used to manage network boards installed in the system. It can be used to display or modify your network board configuration parameters. This command can only be run by the root user. </a:t>
            </a:r>
            <a:endParaRPr lang="en-GB" dirty="0" smtClean="0"/>
          </a:p>
          <a:p>
            <a:pPr algn="just"/>
            <a:endParaRPr lang="en-GB" dirty="0"/>
          </a:p>
        </p:txBody>
      </p:sp>
      <p:sp>
        <p:nvSpPr>
          <p:cNvPr id="4" name="AutoShape 7"/>
          <p:cNvSpPr>
            <a:spLocks noChangeArrowheads="1"/>
          </p:cNvSpPr>
          <p:nvPr/>
        </p:nvSpPr>
        <p:spPr bwMode="auto">
          <a:xfrm flipV="1">
            <a:off x="0" y="747364"/>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2324210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fontScale="90000"/>
          </a:bodyPr>
          <a:lstStyle/>
          <a:p>
            <a:r>
              <a:rPr lang="en-US" b="1" dirty="0" smtClean="0"/>
              <a:t>How the Linux GUI Works</a:t>
            </a:r>
            <a:r>
              <a:rPr lang="en-GB" dirty="0" smtClean="0"/>
              <a:t/>
            </a:r>
            <a:br>
              <a:rPr lang="en-GB" dirty="0" smtClean="0"/>
            </a:br>
            <a:endParaRPr lang="en-GB" dirty="0"/>
          </a:p>
        </p:txBody>
      </p:sp>
      <p:sp>
        <p:nvSpPr>
          <p:cNvPr id="3" name="Content Placeholder 2"/>
          <p:cNvSpPr>
            <a:spLocks noGrp="1"/>
          </p:cNvSpPr>
          <p:nvPr>
            <p:ph idx="1"/>
          </p:nvPr>
        </p:nvSpPr>
        <p:spPr>
          <a:xfrm>
            <a:off x="228600" y="875763"/>
            <a:ext cx="11772900" cy="5301200"/>
          </a:xfrm>
        </p:spPr>
        <p:txBody>
          <a:bodyPr>
            <a:normAutofit lnSpcReduction="10000"/>
          </a:bodyPr>
          <a:lstStyle/>
          <a:p>
            <a:pPr algn="just"/>
            <a:r>
              <a:rPr lang="en-US" dirty="0" smtClean="0"/>
              <a:t>The </a:t>
            </a:r>
            <a:r>
              <a:rPr lang="en-US" dirty="0"/>
              <a:t>GUI on a Linux system is created using the X Window System software. Many times you will hear the X Window System referred to as “X Windows,” “X11,” or just “X.”</a:t>
            </a:r>
            <a:endParaRPr lang="en-GB" dirty="0"/>
          </a:p>
          <a:p>
            <a:pPr algn="just"/>
            <a:r>
              <a:rPr lang="en-US" dirty="0"/>
              <a:t>The X Window System provides the base system for the graphical interface on Linux. It allows programmers to run applications in windows. It also allows users to move windows around on the screen as well as click on items with the mouse.</a:t>
            </a:r>
            <a:endParaRPr lang="en-GB" dirty="0"/>
          </a:p>
          <a:p>
            <a:pPr algn="just"/>
            <a:r>
              <a:rPr lang="en-US" dirty="0"/>
              <a:t>However, the X Window System alone isn’t enough. You have to have three additional components to create a fully functional Linux GUI system:</a:t>
            </a:r>
            <a:endParaRPr lang="en-GB" dirty="0"/>
          </a:p>
          <a:p>
            <a:pPr algn="just"/>
            <a:r>
              <a:rPr lang="en-US" b="1" dirty="0"/>
              <a:t>Window Managers</a:t>
            </a:r>
            <a:r>
              <a:rPr lang="en-US" dirty="0"/>
              <a:t> The role of the window manager is to control the appearance of the windows on the screen. It also determines how they are arranged on the screen. Commonly used window managers include the following: Enlightenment, Window Maker, Sawfish ,</a:t>
            </a:r>
            <a:r>
              <a:rPr lang="en-US" dirty="0" err="1"/>
              <a:t>fvwm</a:t>
            </a:r>
            <a:r>
              <a:rPr lang="en-US" dirty="0"/>
              <a:t>, </a:t>
            </a:r>
            <a:r>
              <a:rPr lang="en-US" dirty="0" err="1"/>
              <a:t>IceWM</a:t>
            </a:r>
            <a:r>
              <a:rPr lang="en-US" dirty="0"/>
              <a:t> , </a:t>
            </a:r>
            <a:r>
              <a:rPr lang="en-US" dirty="0" err="1"/>
              <a:t>Xfwm</a:t>
            </a:r>
            <a:r>
              <a:rPr lang="en-US" dirty="0"/>
              <a:t> and </a:t>
            </a:r>
            <a:r>
              <a:rPr lang="en-US" dirty="0" err="1"/>
              <a:t>twm</a:t>
            </a:r>
            <a:r>
              <a:rPr lang="en-US" dirty="0"/>
              <a:t>.</a:t>
            </a:r>
            <a:endParaRPr lang="en-GB" dirty="0"/>
          </a:p>
          <a:p>
            <a:pPr algn="just"/>
            <a:endParaRPr lang="en-GB" dirty="0"/>
          </a:p>
        </p:txBody>
      </p:sp>
      <p:sp>
        <p:nvSpPr>
          <p:cNvPr id="4" name="AutoShape 7"/>
          <p:cNvSpPr>
            <a:spLocks noChangeArrowheads="1"/>
          </p:cNvSpPr>
          <p:nvPr/>
        </p:nvSpPr>
        <p:spPr bwMode="auto">
          <a:xfrm flipV="1">
            <a:off x="0" y="677026"/>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893946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US" b="1" dirty="0" smtClean="0"/>
              <a:t>How the Linux GUI Works</a:t>
            </a:r>
            <a:endParaRPr lang="en-GB" dirty="0"/>
          </a:p>
        </p:txBody>
      </p:sp>
      <p:sp>
        <p:nvSpPr>
          <p:cNvPr id="3" name="Content Placeholder 2"/>
          <p:cNvSpPr>
            <a:spLocks noGrp="1"/>
          </p:cNvSpPr>
          <p:nvPr>
            <p:ph idx="1"/>
          </p:nvPr>
        </p:nvSpPr>
        <p:spPr>
          <a:xfrm>
            <a:off x="209549" y="1120462"/>
            <a:ext cx="11782425" cy="5056501"/>
          </a:xfrm>
        </p:spPr>
        <p:txBody>
          <a:bodyPr>
            <a:normAutofit/>
          </a:bodyPr>
          <a:lstStyle/>
          <a:p>
            <a:pPr algn="just"/>
            <a:r>
              <a:rPr lang="en-US" b="1" dirty="0" smtClean="0"/>
              <a:t>GUI Toolkits</a:t>
            </a:r>
            <a:r>
              <a:rPr lang="en-US" dirty="0" smtClean="0"/>
              <a:t> GUI toolkits are libraries used by programmers to create X Window applications. On Linux, the GTK+, Motif, and </a:t>
            </a:r>
            <a:r>
              <a:rPr lang="en-US" dirty="0" err="1" smtClean="0"/>
              <a:t>Qt</a:t>
            </a:r>
            <a:r>
              <a:rPr lang="en-US" dirty="0" smtClean="0"/>
              <a:t> toolkits are commonly used.</a:t>
            </a:r>
            <a:endParaRPr lang="en-GB" dirty="0" smtClean="0"/>
          </a:p>
          <a:p>
            <a:pPr algn="just"/>
            <a:r>
              <a:rPr lang="en-US" b="1" dirty="0" smtClean="0"/>
              <a:t>Desktop Environments</a:t>
            </a:r>
            <a:r>
              <a:rPr lang="en-US" dirty="0" smtClean="0"/>
              <a:t> The desktop environment is used to actually present the GUI desktop to the end user. It allows you to place icons on the desktop, customize the appearance of your windows, add wallpaper to the desktop background, and so on. Two very popular Linux desktop environments include the K Desktop Environment (KDE) and GNOME.</a:t>
            </a:r>
          </a:p>
          <a:p>
            <a:pPr algn="just"/>
            <a:r>
              <a:rPr lang="en-US" dirty="0"/>
              <a:t>When you put these three components together, you </a:t>
            </a:r>
            <a:r>
              <a:rPr lang="en-US" b="1" dirty="0"/>
              <a:t>create </a:t>
            </a:r>
            <a:r>
              <a:rPr lang="en-US" b="1" i="1" dirty="0"/>
              <a:t>a graphical user interface on your Linux system that works in a very similar manner as Microsoft Windows.</a:t>
            </a:r>
            <a:r>
              <a:rPr lang="en-US" b="1" dirty="0"/>
              <a:t> </a:t>
            </a:r>
            <a:r>
              <a:rPr lang="en-US" dirty="0" smtClean="0"/>
              <a:t>You </a:t>
            </a:r>
            <a:r>
              <a:rPr lang="en-US" dirty="0"/>
              <a:t>will find many of the desktop components you may be familiar with on Windows in the Linux GUI. </a:t>
            </a:r>
            <a:endParaRPr lang="en-US" dirty="0" smtClean="0"/>
          </a:p>
          <a:p>
            <a:pPr algn="just"/>
            <a:endParaRPr lang="en-GB" dirty="0"/>
          </a:p>
        </p:txBody>
      </p:sp>
      <p:sp>
        <p:nvSpPr>
          <p:cNvPr id="4" name="AutoShape 7"/>
          <p:cNvSpPr>
            <a:spLocks noChangeArrowheads="1"/>
          </p:cNvSpPr>
          <p:nvPr/>
        </p:nvSpPr>
        <p:spPr bwMode="auto">
          <a:xfrm flipV="1">
            <a:off x="0" y="95837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517701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365125"/>
            <a:ext cx="11144250" cy="1325563"/>
          </a:xfrm>
        </p:spPr>
        <p:txBody>
          <a:bodyPr/>
          <a:lstStyle/>
          <a:p>
            <a:r>
              <a:rPr lang="en-US" b="1" dirty="0" smtClean="0"/>
              <a:t>3.5	Getting help</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US" b="1" dirty="0" smtClean="0"/>
              <a:t>GENERAL </a:t>
            </a:r>
            <a:r>
              <a:rPr lang="en-US" b="1" dirty="0"/>
              <a:t>OBJECTIVES: </a:t>
            </a:r>
            <a:r>
              <a:rPr lang="en-GB" dirty="0"/>
              <a:t>Access system documentation and help files.</a:t>
            </a:r>
          </a:p>
          <a:p>
            <a:pPr marL="0" indent="0">
              <a:buNone/>
            </a:pPr>
            <a:endParaRPr lang="en-GB" dirty="0"/>
          </a:p>
          <a:p>
            <a:r>
              <a:rPr lang="en-US" b="1" dirty="0"/>
              <a:t>SPECIFIC OBJECTIVES:</a:t>
            </a:r>
            <a:r>
              <a:rPr lang="en-US" dirty="0"/>
              <a:t> Learn how to: </a:t>
            </a:r>
            <a:r>
              <a:rPr lang="en-GB" dirty="0"/>
              <a:t>Use man Pages, Use info, Use Other Documentation and Troubleshooting Resources</a:t>
            </a:r>
          </a:p>
        </p:txBody>
      </p:sp>
      <p:sp>
        <p:nvSpPr>
          <p:cNvPr id="4" name="AutoShape 7"/>
          <p:cNvSpPr>
            <a:spLocks noChangeArrowheads="1"/>
          </p:cNvSpPr>
          <p:nvPr/>
        </p:nvSpPr>
        <p:spPr bwMode="auto">
          <a:xfrm flipV="1">
            <a:off x="0" y="981824"/>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829271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6225" y="1825625"/>
            <a:ext cx="11830050" cy="4351338"/>
          </a:xfrm>
        </p:spPr>
        <p:txBody>
          <a:bodyPr>
            <a:normAutofit/>
          </a:bodyPr>
          <a:lstStyle/>
          <a:p>
            <a:pPr algn="just"/>
            <a:r>
              <a:rPr lang="en-US" dirty="0"/>
              <a:t>One of the great things about Linux is that documentation and help information are abundantly available for your use. Pick any Linux operating system task or utility and you can probably find documentation that will teach you how to accomplish what you need to </a:t>
            </a:r>
            <a:r>
              <a:rPr lang="en-US" dirty="0" smtClean="0"/>
              <a:t>do.</a:t>
            </a:r>
          </a:p>
          <a:p>
            <a:pPr marL="0" indent="0" algn="just">
              <a:buNone/>
            </a:pPr>
            <a:r>
              <a:rPr lang="en-US" dirty="0"/>
              <a:t>In this UNIT, we’ll introduce you to the various sources for getting help when working with Linux. The following topics will be covered:</a:t>
            </a:r>
            <a:endParaRPr lang="en-GB" dirty="0"/>
          </a:p>
          <a:p>
            <a:pPr marL="0" indent="0" algn="just">
              <a:buNone/>
            </a:pPr>
            <a:r>
              <a:rPr lang="en-US" dirty="0"/>
              <a:t>■ Using man pages</a:t>
            </a:r>
            <a:endParaRPr lang="en-GB" dirty="0"/>
          </a:p>
          <a:p>
            <a:pPr marL="0" indent="0" algn="just">
              <a:buNone/>
            </a:pPr>
            <a:r>
              <a:rPr lang="en-US" dirty="0"/>
              <a:t>■ Using info</a:t>
            </a:r>
            <a:endParaRPr lang="en-GB" dirty="0"/>
          </a:p>
          <a:p>
            <a:pPr marL="0" indent="0" algn="just">
              <a:buNone/>
            </a:pPr>
            <a:r>
              <a:rPr lang="en-US" dirty="0"/>
              <a:t>■ Using other documentation and troubleshooting resources</a:t>
            </a:r>
            <a:endParaRPr lang="en-GB" dirty="0"/>
          </a:p>
          <a:p>
            <a:pPr algn="just"/>
            <a:endParaRPr lang="en-GB" dirty="0"/>
          </a:p>
        </p:txBody>
      </p:sp>
      <p:sp>
        <p:nvSpPr>
          <p:cNvPr id="5" name="Title 1"/>
          <p:cNvSpPr>
            <a:spLocks noGrp="1"/>
          </p:cNvSpPr>
          <p:nvPr>
            <p:ph type="title"/>
          </p:nvPr>
        </p:nvSpPr>
        <p:spPr>
          <a:xfrm>
            <a:off x="190500" y="365125"/>
            <a:ext cx="11163300" cy="1325563"/>
          </a:xfrm>
        </p:spPr>
        <p:txBody>
          <a:bodyPr/>
          <a:lstStyle/>
          <a:p>
            <a:r>
              <a:rPr lang="en-US" b="1" dirty="0" smtClean="0"/>
              <a:t>Getting help</a:t>
            </a:r>
            <a:r>
              <a:rPr lang="en-GB" dirty="0" smtClean="0"/>
              <a:t/>
            </a:r>
            <a:br>
              <a:rPr lang="en-GB" dirty="0" smtClean="0"/>
            </a:br>
            <a:endParaRPr lang="en-GB" dirty="0"/>
          </a:p>
        </p:txBody>
      </p:sp>
      <p:sp>
        <p:nvSpPr>
          <p:cNvPr id="6" name="AutoShape 7"/>
          <p:cNvSpPr>
            <a:spLocks noChangeArrowheads="1"/>
          </p:cNvSpPr>
          <p:nvPr/>
        </p:nvSpPr>
        <p:spPr bwMode="auto">
          <a:xfrm flipV="1">
            <a:off x="0" y="981824"/>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246076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133341"/>
            <a:ext cx="11744325" cy="5043622"/>
          </a:xfrm>
        </p:spPr>
        <p:txBody>
          <a:bodyPr/>
          <a:lstStyle/>
          <a:p>
            <a:r>
              <a:rPr lang="en-US" dirty="0" smtClean="0"/>
              <a:t>One </a:t>
            </a:r>
            <a:r>
              <a:rPr lang="en-US" dirty="0"/>
              <a:t>of the primary means used by the Linux operating system to maintain system documentation is through the use of manual (man) pages. </a:t>
            </a:r>
            <a:endParaRPr lang="en-US" dirty="0" smtClean="0"/>
          </a:p>
          <a:p>
            <a:pPr marL="0" indent="0">
              <a:buNone/>
            </a:pPr>
            <a:endParaRPr lang="en-US" dirty="0" smtClean="0"/>
          </a:p>
          <a:p>
            <a:r>
              <a:rPr lang="en-US" dirty="0" smtClean="0"/>
              <a:t>These </a:t>
            </a:r>
            <a:r>
              <a:rPr lang="en-US" dirty="0"/>
              <a:t>manual pages contain documentation about the operating system itself as well as any applications installed on the system. These man pages are viewed using a utility called </a:t>
            </a:r>
            <a:r>
              <a:rPr lang="en-US" i="1" dirty="0"/>
              <a:t>man</a:t>
            </a:r>
            <a:r>
              <a:rPr lang="en-US" dirty="0"/>
              <a:t>. </a:t>
            </a:r>
            <a:endParaRPr lang="en-US" dirty="0" smtClean="0"/>
          </a:p>
          <a:p>
            <a:pPr marL="0" indent="0">
              <a:buNone/>
            </a:pPr>
            <a:endParaRPr lang="en-US" dirty="0" smtClean="0"/>
          </a:p>
          <a:p>
            <a:r>
              <a:rPr lang="en-US" dirty="0"/>
              <a:t>You simply enter </a:t>
            </a:r>
            <a:r>
              <a:rPr lang="en-US" b="1" dirty="0" smtClean="0"/>
              <a:t>man </a:t>
            </a:r>
            <a:r>
              <a:rPr lang="en-US" dirty="0"/>
              <a:t>followed by the name of the command, utility, service, or file you need to learn</a:t>
            </a:r>
            <a:r>
              <a:rPr lang="en-US" b="1" dirty="0"/>
              <a:t> </a:t>
            </a:r>
            <a:r>
              <a:rPr lang="en-US" dirty="0"/>
              <a:t>about. </a:t>
            </a:r>
            <a:endParaRPr lang="en-GB" dirty="0"/>
          </a:p>
        </p:txBody>
      </p:sp>
      <p:sp>
        <p:nvSpPr>
          <p:cNvPr id="4" name="Title 1"/>
          <p:cNvSpPr txBox="1">
            <a:spLocks/>
          </p:cNvSpPr>
          <p:nvPr/>
        </p:nvSpPr>
        <p:spPr>
          <a:xfrm>
            <a:off x="228600" y="294787"/>
            <a:ext cx="11125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	Getting help</a:t>
            </a:r>
            <a:r>
              <a:rPr lang="en-GB" dirty="0" smtClean="0"/>
              <a:t/>
            </a:r>
            <a:br>
              <a:rPr lang="en-GB" dirty="0" smtClean="0"/>
            </a:br>
            <a:endParaRPr lang="en-GB" dirty="0"/>
          </a:p>
        </p:txBody>
      </p:sp>
      <p:sp>
        <p:nvSpPr>
          <p:cNvPr id="5" name="AutoShape 7"/>
          <p:cNvSpPr>
            <a:spLocks noChangeArrowheads="1"/>
          </p:cNvSpPr>
          <p:nvPr/>
        </p:nvSpPr>
        <p:spPr bwMode="auto">
          <a:xfrm flipV="1">
            <a:off x="0" y="981824"/>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541009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9123"/>
          </a:xfrm>
        </p:spPr>
        <p:txBody>
          <a:bodyPr>
            <a:normAutofit fontScale="90000"/>
          </a:bodyPr>
          <a:lstStyle/>
          <a:p>
            <a:r>
              <a:rPr lang="en-US" b="1" dirty="0" smtClean="0"/>
              <a:t>Use info</a:t>
            </a:r>
            <a:r>
              <a:rPr lang="en-GB" dirty="0" smtClean="0"/>
              <a:t/>
            </a:r>
            <a:br>
              <a:rPr lang="en-GB" dirty="0" smtClean="0"/>
            </a:br>
            <a:endParaRPr lang="en-GB" dirty="0"/>
          </a:p>
        </p:txBody>
      </p:sp>
      <p:sp>
        <p:nvSpPr>
          <p:cNvPr id="3" name="Content Placeholder 2"/>
          <p:cNvSpPr>
            <a:spLocks noGrp="1"/>
          </p:cNvSpPr>
          <p:nvPr>
            <p:ph idx="1"/>
          </p:nvPr>
        </p:nvSpPr>
        <p:spPr>
          <a:xfrm>
            <a:off x="152401" y="656823"/>
            <a:ext cx="11915774" cy="5520140"/>
          </a:xfrm>
        </p:spPr>
        <p:txBody>
          <a:bodyPr>
            <a:normAutofit/>
          </a:bodyPr>
          <a:lstStyle/>
          <a:p>
            <a:pPr algn="just"/>
            <a:r>
              <a:rPr lang="en-US" dirty="0" smtClean="0"/>
              <a:t>In </a:t>
            </a:r>
            <a:r>
              <a:rPr lang="en-US" dirty="0"/>
              <a:t>addition to </a:t>
            </a:r>
            <a:r>
              <a:rPr lang="en-US" b="1" dirty="0"/>
              <a:t>man</a:t>
            </a:r>
            <a:r>
              <a:rPr lang="en-US" dirty="0"/>
              <a:t>, you can also use the </a:t>
            </a:r>
            <a:r>
              <a:rPr lang="en-US" b="1" dirty="0"/>
              <a:t>info</a:t>
            </a:r>
            <a:r>
              <a:rPr lang="en-US" dirty="0"/>
              <a:t> utility to view documentation for commands, utilities, services, and files on your Linux system</a:t>
            </a:r>
            <a:r>
              <a:rPr lang="en-US" dirty="0" smtClean="0"/>
              <a:t>.</a:t>
            </a:r>
          </a:p>
          <a:p>
            <a:pPr algn="just"/>
            <a:r>
              <a:rPr lang="en-US" dirty="0" smtClean="0"/>
              <a:t>You </a:t>
            </a:r>
            <a:r>
              <a:rPr lang="en-US" dirty="0"/>
              <a:t>might be asking, “Why do I need info if I’ve already got man?” The two </a:t>
            </a:r>
            <a:r>
              <a:rPr lang="en-US" b="1" dirty="0"/>
              <a:t>utilities do serve a similar purpose; however, they do it in a different </a:t>
            </a:r>
            <a:r>
              <a:rPr lang="en-US" b="1" dirty="0" smtClean="0"/>
              <a:t>way.</a:t>
            </a:r>
          </a:p>
          <a:p>
            <a:pPr algn="just"/>
            <a:r>
              <a:rPr lang="en-US" dirty="0" smtClean="0"/>
              <a:t>Man </a:t>
            </a:r>
            <a:r>
              <a:rPr lang="en-US" dirty="0"/>
              <a:t>pages are packed with information, but they aren’t really instructional in nature. Essentially, man says, “Here’s the utility and its syntax. You go figure out how to use it.” </a:t>
            </a:r>
            <a:endParaRPr lang="en-US" dirty="0" smtClean="0"/>
          </a:p>
          <a:p>
            <a:pPr algn="just"/>
            <a:r>
              <a:rPr lang="en-US" dirty="0" smtClean="0"/>
              <a:t>The </a:t>
            </a:r>
            <a:r>
              <a:rPr lang="en-US" dirty="0"/>
              <a:t>info utility, on the other hand, is more of a learning utility. Most info nodes contain the same information as a man page. </a:t>
            </a:r>
            <a:endParaRPr lang="en-US" dirty="0" smtClean="0"/>
          </a:p>
          <a:p>
            <a:pPr algn="just"/>
            <a:r>
              <a:rPr lang="en-US" dirty="0" smtClean="0"/>
              <a:t>However</a:t>
            </a:r>
            <a:r>
              <a:rPr lang="en-US" dirty="0"/>
              <a:t>, info nodes are usually more verbose and can actually teach you how to use a particular Linux tool.</a:t>
            </a:r>
            <a:r>
              <a:rPr lang="en-US" b="1" dirty="0"/>
              <a:t> </a:t>
            </a:r>
            <a:endParaRPr lang="en-GB" dirty="0"/>
          </a:p>
          <a:p>
            <a:pPr algn="just"/>
            <a:endParaRPr lang="en-GB" dirty="0"/>
          </a:p>
        </p:txBody>
      </p:sp>
      <p:sp>
        <p:nvSpPr>
          <p:cNvPr id="6" name="AutoShape 7"/>
          <p:cNvSpPr>
            <a:spLocks noChangeArrowheads="1"/>
          </p:cNvSpPr>
          <p:nvPr/>
        </p:nvSpPr>
        <p:spPr bwMode="auto">
          <a:xfrm flipV="1">
            <a:off x="0" y="536350"/>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679083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Test Exercises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﻿1.   When conducting a needs assessment, what questions should you ask? (Choose two.)</a:t>
            </a:r>
          </a:p>
          <a:p>
            <a:pPr marL="0" indent="0">
              <a:buNone/>
            </a:pPr>
            <a:r>
              <a:rPr lang="en-US" dirty="0" smtClean="0"/>
              <a:t>	A</a:t>
            </a:r>
            <a:r>
              <a:rPr lang="en-US" dirty="0"/>
              <a:t>.   </a:t>
            </a:r>
            <a:r>
              <a:rPr lang="en-US" dirty="0" smtClean="0"/>
              <a:t>What </a:t>
            </a:r>
            <a:r>
              <a:rPr lang="en-US" dirty="0"/>
              <a:t>problem will this installation fix?</a:t>
            </a:r>
          </a:p>
          <a:p>
            <a:pPr marL="0" indent="0">
              <a:buNone/>
            </a:pPr>
            <a:r>
              <a:rPr lang="en-US" dirty="0" smtClean="0"/>
              <a:t>	B</a:t>
            </a:r>
            <a:r>
              <a:rPr lang="en-US" dirty="0"/>
              <a:t>.   Which distribution should I use?</a:t>
            </a:r>
          </a:p>
          <a:p>
            <a:pPr marL="0" indent="0">
              <a:buNone/>
            </a:pPr>
            <a:r>
              <a:rPr lang="en-US" dirty="0" smtClean="0"/>
              <a:t>	C</a:t>
            </a:r>
            <a:r>
              <a:rPr lang="en-US" dirty="0"/>
              <a:t>.  Where can I get the best price on a new server?</a:t>
            </a:r>
          </a:p>
          <a:p>
            <a:pPr marL="0" indent="0">
              <a:buNone/>
            </a:pPr>
            <a:r>
              <a:rPr lang="en-US" dirty="0" smtClean="0"/>
              <a:t>	D</a:t>
            </a:r>
            <a:r>
              <a:rPr lang="en-US" dirty="0"/>
              <a:t>.   Who is requesting the new systems?</a:t>
            </a:r>
          </a:p>
          <a:p>
            <a:pPr marL="0" indent="0">
              <a:buNone/>
            </a:pPr>
            <a:r>
              <a:rPr lang="en-US" dirty="0" smtClean="0"/>
              <a:t>2</a:t>
            </a:r>
            <a:r>
              <a:rPr lang="en-US" dirty="0"/>
              <a:t>.   Which of the following is a properly stated goal in a needs assessment?</a:t>
            </a:r>
          </a:p>
          <a:p>
            <a:pPr marL="0" indent="0">
              <a:buNone/>
            </a:pPr>
            <a:r>
              <a:rPr lang="en-US" dirty="0" smtClean="0"/>
              <a:t>	A</a:t>
            </a:r>
            <a:r>
              <a:rPr lang="en-US" dirty="0"/>
              <a:t>.   Mike’s boss wants a new server, so we’re gong to install it.</a:t>
            </a:r>
          </a:p>
          <a:p>
            <a:pPr marL="0" indent="0">
              <a:buNone/>
            </a:pPr>
            <a:r>
              <a:rPr lang="en-US" dirty="0" smtClean="0"/>
              <a:t>	B</a:t>
            </a:r>
            <a:r>
              <a:rPr lang="en-US" dirty="0"/>
              <a:t>.   We’re going to install Linux.</a:t>
            </a:r>
          </a:p>
          <a:p>
            <a:pPr marL="0" indent="0">
              <a:buNone/>
            </a:pPr>
            <a:r>
              <a:rPr lang="en-US" dirty="0" smtClean="0"/>
              <a:t>	C</a:t>
            </a:r>
            <a:r>
              <a:rPr lang="en-US" dirty="0"/>
              <a:t>.  We need a new Linux system.</a:t>
            </a:r>
          </a:p>
          <a:p>
            <a:pPr marL="0" indent="0">
              <a:buNone/>
            </a:pPr>
            <a:r>
              <a:rPr lang="en-US" dirty="0" smtClean="0"/>
              <a:t>	D</a:t>
            </a:r>
            <a:r>
              <a:rPr lang="en-US" dirty="0"/>
              <a:t>.   The new Linux system will provide a network database to increase the </a:t>
            </a:r>
            <a:r>
              <a:rPr lang="en-US" dirty="0" smtClean="0"/>
              <a:t> 	      documentation team’s </a:t>
            </a:r>
            <a:r>
              <a:rPr lang="en-US" dirty="0"/>
              <a:t>productivity by an anticipated 20 percent.</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8049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Conducting a Needs Assessment</a:t>
            </a:r>
            <a:endParaRPr lang="en-GB" dirty="0"/>
          </a:p>
        </p:txBody>
      </p:sp>
      <p:sp>
        <p:nvSpPr>
          <p:cNvPr id="3" name="Content Placeholder 2"/>
          <p:cNvSpPr>
            <a:spLocks noGrp="1"/>
          </p:cNvSpPr>
          <p:nvPr>
            <p:ph idx="1"/>
          </p:nvPr>
        </p:nvSpPr>
        <p:spPr/>
        <p:txBody>
          <a:bodyPr>
            <a:normAutofit fontScale="92500"/>
          </a:bodyPr>
          <a:lstStyle/>
          <a:p>
            <a:r>
              <a:rPr lang="en-US" dirty="0" smtClean="0"/>
              <a:t>.When </a:t>
            </a:r>
            <a:r>
              <a:rPr lang="en-US" dirty="0"/>
              <a:t>you’re done, the needs assessment portion of your deployment plan should contain the following information (at a minimum):</a:t>
            </a:r>
            <a:endParaRPr lang="en-GB" dirty="0"/>
          </a:p>
          <a:p>
            <a:pPr lvl="0"/>
            <a:r>
              <a:rPr lang="en-US" dirty="0"/>
              <a:t>What are the goals of the project? You should find out why the implementation is being requested. </a:t>
            </a:r>
            <a:endParaRPr lang="en-GB" dirty="0"/>
          </a:p>
          <a:p>
            <a:pPr lvl="0"/>
            <a:r>
              <a:rPr lang="en-US" dirty="0"/>
              <a:t>What problem will this installation fix? </a:t>
            </a:r>
            <a:endParaRPr lang="en-GB" dirty="0"/>
          </a:p>
          <a:p>
            <a:pPr lvl="0"/>
            <a:r>
              <a:rPr lang="en-US" dirty="0"/>
              <a:t>What will be the final result of the implementation? </a:t>
            </a:r>
            <a:endParaRPr lang="en-GB" dirty="0"/>
          </a:p>
          <a:p>
            <a:pPr lvl="0"/>
            <a:r>
              <a:rPr lang="en-US" dirty="0"/>
              <a:t>What organizational objectives will be met by the implementation? When you list the goals of the project, be sure to use language that is clear and measurable. </a:t>
            </a:r>
            <a:endParaRPr lang="en-GB" dirty="0"/>
          </a:p>
          <a:p>
            <a:pPr lvl="0"/>
            <a:r>
              <a:rPr lang="en-US" dirty="0"/>
              <a:t>Who are the stakeholders in this project? </a:t>
            </a:r>
            <a:endParaRPr lang="en-GB" dirty="0"/>
          </a:p>
        </p:txBody>
      </p:sp>
      <p:sp>
        <p:nvSpPr>
          <p:cNvPr id="4" name="AutoShape 7"/>
          <p:cNvSpPr>
            <a:spLocks noChangeArrowheads="1"/>
          </p:cNvSpPr>
          <p:nvPr/>
        </p:nvSpPr>
        <p:spPr bwMode="auto">
          <a:xfrm flipV="1">
            <a:off x="0" y="1333519"/>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279450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Test Exercises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3.   Suppose Karen from Customer Service approaches you and asks for a new Linux server for </a:t>
            </a:r>
            <a:r>
              <a:rPr lang="en-US" dirty="0" smtClean="0"/>
              <a:t>her team</a:t>
            </a:r>
            <a:r>
              <a:rPr lang="en-US" dirty="0"/>
              <a:t>. Who else should you talk to as a part of your needs assessment? (Choose two.)</a:t>
            </a:r>
          </a:p>
          <a:p>
            <a:pPr marL="0" indent="0">
              <a:buNone/>
            </a:pPr>
            <a:r>
              <a:rPr lang="en-US" dirty="0" smtClean="0"/>
              <a:t>	A</a:t>
            </a:r>
            <a:r>
              <a:rPr lang="en-US" dirty="0"/>
              <a:t>.  Karen’s boss</a:t>
            </a:r>
          </a:p>
          <a:p>
            <a:pPr marL="0" indent="0">
              <a:buNone/>
            </a:pPr>
            <a:r>
              <a:rPr lang="en-US" dirty="0" smtClean="0"/>
              <a:t>	B</a:t>
            </a:r>
            <a:r>
              <a:rPr lang="en-US" dirty="0"/>
              <a:t>.   Karen’s co-workers</a:t>
            </a:r>
          </a:p>
          <a:p>
            <a:pPr marL="0" indent="0">
              <a:buNone/>
            </a:pPr>
            <a:r>
              <a:rPr lang="en-US" dirty="0" smtClean="0"/>
              <a:t>	C</a:t>
            </a:r>
            <a:r>
              <a:rPr lang="en-US" dirty="0"/>
              <a:t>.  The Technical Support supervisor</a:t>
            </a:r>
          </a:p>
          <a:p>
            <a:pPr marL="0" indent="0">
              <a:buNone/>
            </a:pPr>
            <a:r>
              <a:rPr lang="en-US" dirty="0" smtClean="0"/>
              <a:t>	D</a:t>
            </a:r>
            <a:r>
              <a:rPr lang="en-US" dirty="0"/>
              <a:t>.   Your hardware vendor</a:t>
            </a:r>
          </a:p>
          <a:p>
            <a:pPr marL="0" indent="0">
              <a:buNone/>
            </a:pPr>
            <a:r>
              <a:rPr lang="en-US" dirty="0"/>
              <a:t>4.   Which of the following are components of your project scope? (Choose two.)</a:t>
            </a:r>
          </a:p>
          <a:p>
            <a:pPr marL="0" indent="0">
              <a:buNone/>
            </a:pPr>
            <a:r>
              <a:rPr lang="en-US" dirty="0" smtClean="0"/>
              <a:t>	A</a:t>
            </a:r>
            <a:r>
              <a:rPr lang="en-US" dirty="0"/>
              <a:t>.  Customer demands</a:t>
            </a:r>
          </a:p>
          <a:p>
            <a:pPr marL="0" indent="0">
              <a:buNone/>
            </a:pPr>
            <a:r>
              <a:rPr lang="en-US" dirty="0" smtClean="0"/>
              <a:t>	B</a:t>
            </a:r>
            <a:r>
              <a:rPr lang="en-US" dirty="0"/>
              <a:t>.   Management decision-making</a:t>
            </a:r>
          </a:p>
          <a:p>
            <a:pPr marL="0" indent="0">
              <a:buNone/>
            </a:pPr>
            <a:r>
              <a:rPr lang="en-US" dirty="0" smtClean="0"/>
              <a:t>	C</a:t>
            </a:r>
            <a:r>
              <a:rPr lang="en-US" dirty="0"/>
              <a:t>.  Schedule</a:t>
            </a:r>
          </a:p>
          <a:p>
            <a:pPr marL="0" indent="0">
              <a:buNone/>
            </a:pPr>
            <a:r>
              <a:rPr lang="en-US" dirty="0" smtClean="0"/>
              <a:t>	D</a:t>
            </a:r>
            <a:r>
              <a:rPr lang="en-US" dirty="0"/>
              <a:t>.  Scale</a:t>
            </a:r>
          </a:p>
          <a:p>
            <a:pPr marL="0" indent="0">
              <a:buNone/>
            </a:pPr>
            <a:endParaRPr lang="en-US" dirty="0"/>
          </a:p>
        </p:txBody>
      </p:sp>
    </p:spTree>
    <p:extLst>
      <p:ext uri="{BB962C8B-B14F-4D97-AF65-F5344CB8AC3E}">
        <p14:creationId xmlns:p14="http://schemas.microsoft.com/office/powerpoint/2010/main" val="196962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383" y="636905"/>
            <a:ext cx="10515600" cy="4351338"/>
          </a:xfrm>
        </p:spPr>
        <p:txBody>
          <a:bodyPr>
            <a:normAutofit fontScale="92500" lnSpcReduction="10000"/>
          </a:bodyPr>
          <a:lstStyle/>
          <a:p>
            <a:pPr marL="0" indent="0">
              <a:buNone/>
            </a:pPr>
            <a:r>
              <a:rPr lang="en-US" dirty="0"/>
              <a:t>5.   You’re responsible for implementing five new Linux servers in your organization’s </a:t>
            </a:r>
            <a:r>
              <a:rPr lang="en-US" dirty="0" smtClean="0"/>
              <a:t>Technical Support </a:t>
            </a:r>
            <a:r>
              <a:rPr lang="en-US" dirty="0"/>
              <a:t>department. The Technical Support supervisor has asked that four additional </a:t>
            </a:r>
            <a:r>
              <a:rPr lang="en-US" dirty="0" smtClean="0"/>
              <a:t>servers be </a:t>
            </a:r>
            <a:r>
              <a:rPr lang="en-US" dirty="0"/>
              <a:t>added to the project. Due to time constraints, he won’t allow you to adjust the </a:t>
            </a:r>
            <a:r>
              <a:rPr lang="en-US" dirty="0" smtClean="0"/>
              <a:t>original schedule </a:t>
            </a:r>
            <a:r>
              <a:rPr lang="en-US" dirty="0"/>
              <a:t>to accommodate the additional servers. Which of the following is the most </a:t>
            </a:r>
            <a:r>
              <a:rPr lang="en-US" dirty="0" smtClean="0"/>
              <a:t>appropriate response</a:t>
            </a:r>
            <a:r>
              <a:rPr lang="en-US" dirty="0"/>
              <a:t>?</a:t>
            </a:r>
          </a:p>
          <a:p>
            <a:pPr marL="0" indent="0">
              <a:buNone/>
            </a:pPr>
            <a:r>
              <a:rPr lang="en-US" dirty="0"/>
              <a:t>A.   Ignore the request.</a:t>
            </a:r>
          </a:p>
          <a:p>
            <a:pPr marL="0" indent="0">
              <a:buNone/>
            </a:pPr>
            <a:r>
              <a:rPr lang="en-US" dirty="0"/>
              <a:t>B.   Inform the supervisor that additional resources will have to be added to </a:t>
            </a:r>
            <a:r>
              <a:rPr lang="en-US" dirty="0" smtClean="0"/>
              <a:t>           the </a:t>
            </a:r>
            <a:r>
              <a:rPr lang="en-US" dirty="0"/>
              <a:t>project.</a:t>
            </a:r>
          </a:p>
          <a:p>
            <a:pPr marL="0" indent="0">
              <a:buNone/>
            </a:pPr>
            <a:r>
              <a:rPr lang="en-US" dirty="0"/>
              <a:t>﻿C.  Resign in protest.</a:t>
            </a:r>
          </a:p>
          <a:p>
            <a:pPr marL="0" indent="0">
              <a:buNone/>
            </a:pPr>
            <a:r>
              <a:rPr lang="en-US" dirty="0"/>
              <a:t>D.   Cheerfully agree to the request and then miss the deadline.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272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Conducting a Needs Assessment</a:t>
            </a:r>
            <a:endParaRPr lang="en-GB" dirty="0"/>
          </a:p>
        </p:txBody>
      </p:sp>
      <p:sp>
        <p:nvSpPr>
          <p:cNvPr id="3" name="Content Placeholder 2"/>
          <p:cNvSpPr>
            <a:spLocks noGrp="1"/>
          </p:cNvSpPr>
          <p:nvPr>
            <p:ph idx="1"/>
          </p:nvPr>
        </p:nvSpPr>
        <p:spPr/>
        <p:txBody>
          <a:bodyPr>
            <a:normAutofit fontScale="92500" lnSpcReduction="20000"/>
          </a:bodyPr>
          <a:lstStyle/>
          <a:p>
            <a:r>
              <a:rPr lang="en-US" dirty="0" smtClean="0"/>
              <a:t>As a part of your needs assessment, you should identify all individuals who will be impacted by the project in any way. You should ask the following questions:</a:t>
            </a:r>
            <a:endParaRPr lang="en-GB" dirty="0" smtClean="0"/>
          </a:p>
          <a:p>
            <a:pPr lvl="0"/>
            <a:r>
              <a:rPr lang="en-US" dirty="0" smtClean="0"/>
              <a:t>Who requested the new system?</a:t>
            </a:r>
            <a:endParaRPr lang="en-GB" dirty="0" smtClean="0"/>
          </a:p>
          <a:p>
            <a:pPr lvl="0"/>
            <a:r>
              <a:rPr lang="en-US" dirty="0" smtClean="0"/>
              <a:t>Who will use the system after it’s installed?</a:t>
            </a:r>
            <a:endParaRPr lang="en-GB" dirty="0" smtClean="0"/>
          </a:p>
          <a:p>
            <a:pPr lvl="0"/>
            <a:r>
              <a:rPr lang="en-US" dirty="0" smtClean="0"/>
              <a:t>Who has the authority to approve funds for the project?</a:t>
            </a:r>
            <a:endParaRPr lang="en-GB" dirty="0" smtClean="0"/>
          </a:p>
          <a:p>
            <a:pPr lvl="0"/>
            <a:r>
              <a:rPr lang="en-US" dirty="0" smtClean="0"/>
              <a:t>Who has authority to allocate your time to the project?</a:t>
            </a:r>
            <a:endParaRPr lang="en-GB" dirty="0" smtClean="0"/>
          </a:p>
          <a:p>
            <a:pPr lvl="0"/>
            <a:r>
              <a:rPr lang="en-US" dirty="0" smtClean="0"/>
              <a:t>Who must give final approval to this project before it can begin?</a:t>
            </a:r>
            <a:endParaRPr lang="en-GB" dirty="0" smtClean="0"/>
          </a:p>
          <a:p>
            <a:pPr lvl="0"/>
            <a:r>
              <a:rPr lang="en-US" dirty="0" smtClean="0"/>
              <a:t>Who will maintain and support the system after it is implemented?</a:t>
            </a:r>
            <a:endParaRPr lang="en-GB" dirty="0" smtClean="0"/>
          </a:p>
          <a:p>
            <a:pPr lvl="0"/>
            <a:r>
              <a:rPr lang="en-US" dirty="0" smtClean="0"/>
              <a:t>Is the new system a fit with our current technology environment and strategy direction?</a:t>
            </a:r>
            <a:endParaRPr lang="en-GB" dirty="0" smtClean="0"/>
          </a:p>
          <a:p>
            <a:endParaRPr lang="en-GB" dirty="0" smtClean="0"/>
          </a:p>
          <a:p>
            <a:endParaRPr lang="en-GB" dirty="0"/>
          </a:p>
        </p:txBody>
      </p:sp>
      <p:sp>
        <p:nvSpPr>
          <p:cNvPr id="4" name="AutoShape 7"/>
          <p:cNvSpPr>
            <a:spLocks noChangeArrowheads="1"/>
          </p:cNvSpPr>
          <p:nvPr/>
        </p:nvSpPr>
        <p:spPr bwMode="auto">
          <a:xfrm flipV="1">
            <a:off x="0" y="1239735"/>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5366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pPr algn="ctr"/>
            <a:r>
              <a:rPr lang="en-US" b="1" dirty="0"/>
              <a:t>Selecting a distribution</a:t>
            </a:r>
            <a:r>
              <a:rPr lang="en-GB" dirty="0"/>
              <a:t/>
            </a:r>
            <a:br>
              <a:rPr lang="en-GB" dirty="0"/>
            </a:br>
            <a:endParaRPr lang="en-GB" dirty="0"/>
          </a:p>
        </p:txBody>
      </p:sp>
      <p:sp>
        <p:nvSpPr>
          <p:cNvPr id="3" name="Content Placeholder 2"/>
          <p:cNvSpPr>
            <a:spLocks noGrp="1"/>
          </p:cNvSpPr>
          <p:nvPr>
            <p:ph idx="1"/>
          </p:nvPr>
        </p:nvSpPr>
        <p:spPr>
          <a:xfrm>
            <a:off x="838200" y="734096"/>
            <a:ext cx="10515600" cy="5442867"/>
          </a:xfrm>
        </p:spPr>
        <p:txBody>
          <a:bodyPr>
            <a:normAutofit fontScale="85000" lnSpcReduction="20000"/>
          </a:bodyPr>
          <a:lstStyle/>
          <a:p>
            <a:r>
              <a:rPr lang="en-US" dirty="0" smtClean="0"/>
              <a:t>Linux </a:t>
            </a:r>
            <a:r>
              <a:rPr lang="en-US" dirty="0"/>
              <a:t>is available in a wide variety of flavors called distributions. One of the key parts of your deployment plan is specifying which of these distributions you will use on your system</a:t>
            </a:r>
            <a:r>
              <a:rPr lang="en-US" dirty="0" smtClean="0"/>
              <a:t>.</a:t>
            </a:r>
          </a:p>
          <a:p>
            <a:r>
              <a:rPr lang="en-US" dirty="0" smtClean="0"/>
              <a:t>Which </a:t>
            </a:r>
            <a:r>
              <a:rPr lang="en-US" dirty="0"/>
              <a:t>one is best? That depends on your preferences and what you want to the system to do. Here are some guidelines you can use to select the right distribution:</a:t>
            </a:r>
            <a:endParaRPr lang="en-GB" dirty="0"/>
          </a:p>
          <a:p>
            <a:pPr marL="0" indent="0">
              <a:buNone/>
            </a:pPr>
            <a:r>
              <a:rPr lang="en-US" b="1" dirty="0"/>
              <a:t>Will the system function as a workstation or a server</a:t>
            </a:r>
            <a:r>
              <a:rPr lang="en-US" b="1" dirty="0" smtClean="0"/>
              <a:t>?</a:t>
            </a:r>
          </a:p>
          <a:p>
            <a:r>
              <a:rPr lang="en-US" dirty="0"/>
              <a:t>Most Linux distributions, on the other hand, can be used in either role.</a:t>
            </a:r>
            <a:endParaRPr lang="en-GB" dirty="0"/>
          </a:p>
          <a:p>
            <a:r>
              <a:rPr lang="en-US" dirty="0"/>
              <a:t>However, be aware that there are Linux distributions available that are specifically designed and optimized to function as servers, and others as workstations. For example, Red Hat provides two distributions that are designed for providing network services:</a:t>
            </a:r>
            <a:endParaRPr lang="en-GB" dirty="0"/>
          </a:p>
          <a:p>
            <a:pPr lvl="0"/>
            <a:r>
              <a:rPr lang="en-US" dirty="0"/>
              <a:t>Red Hat Enterprise Linux ES This distribution is designed for servers in medium organizations that will be placed under moderate workload.</a:t>
            </a:r>
            <a:endParaRPr lang="en-GB" dirty="0"/>
          </a:p>
          <a:p>
            <a:pPr lvl="0"/>
            <a:r>
              <a:rPr lang="en-US" dirty="0"/>
              <a:t>Red Hat Enterprise Linux AS This distribution is designed for very large organizations that will place a very heavy load on their server systems.</a:t>
            </a:r>
            <a:endParaRPr lang="en-GB" dirty="0"/>
          </a:p>
          <a:p>
            <a:endParaRPr lang="en-GB" dirty="0"/>
          </a:p>
        </p:txBody>
      </p:sp>
      <p:sp>
        <p:nvSpPr>
          <p:cNvPr id="4" name="AutoShape 7"/>
          <p:cNvSpPr>
            <a:spLocks noChangeArrowheads="1"/>
          </p:cNvSpPr>
          <p:nvPr/>
        </p:nvSpPr>
        <p:spPr bwMode="auto">
          <a:xfrm flipV="1">
            <a:off x="0" y="583242"/>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040093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387921"/>
          </a:xfrm>
        </p:spPr>
        <p:txBody>
          <a:bodyPr/>
          <a:lstStyle/>
          <a:p>
            <a:r>
              <a:rPr lang="en-US" dirty="0"/>
              <a:t>Red Hat also provides two distributions that are designed specifically for use in desktop systems:</a:t>
            </a:r>
            <a:endParaRPr lang="en-GB" dirty="0"/>
          </a:p>
          <a:p>
            <a:pPr lvl="0"/>
            <a:r>
              <a:rPr lang="en-US" dirty="0"/>
              <a:t>Red Hat Desktop This distribution is designed for use by the average end user on desktop systems used to complete day-to-day work.</a:t>
            </a:r>
            <a:endParaRPr lang="en-GB" dirty="0"/>
          </a:p>
          <a:p>
            <a:pPr lvl="0"/>
            <a:r>
              <a:rPr lang="en-US" dirty="0"/>
              <a:t>Red Hat Enterprise Linux WS This distribution is intended for use by high-end users, such as engineers or graphic designers, who use high-end desktop hardware to complete more advanced computing tasks</a:t>
            </a:r>
            <a:r>
              <a:rPr lang="en-US" dirty="0" smtClean="0"/>
              <a:t>.</a:t>
            </a:r>
          </a:p>
          <a:p>
            <a:r>
              <a:rPr lang="en-US" b="1" dirty="0" smtClean="0"/>
              <a:t>Does the distribution offer support?</a:t>
            </a:r>
            <a:r>
              <a:rPr lang="en-US" dirty="0" smtClean="0"/>
              <a:t> </a:t>
            </a:r>
          </a:p>
          <a:p>
            <a:r>
              <a:rPr lang="en-US" dirty="0" smtClean="0"/>
              <a:t>Some vendors offer technical support for their Linux distributions while others offer limited support or no support at all.</a:t>
            </a:r>
          </a:p>
          <a:p>
            <a:r>
              <a:rPr lang="en-US" dirty="0" smtClean="0"/>
              <a:t> If the system will be used in a corporate environment, you should seriously consider implementing a well-supported distribution.</a:t>
            </a:r>
            <a:endParaRPr lang="en-GB" dirty="0" smtClean="0"/>
          </a:p>
          <a:p>
            <a:pPr lvl="0"/>
            <a:endParaRPr lang="en-GB" dirty="0"/>
          </a:p>
          <a:p>
            <a:endParaRPr lang="en-GB" dirty="0"/>
          </a:p>
        </p:txBody>
      </p:sp>
    </p:spTree>
    <p:extLst>
      <p:ext uri="{BB962C8B-B14F-4D97-AF65-F5344CB8AC3E}">
        <p14:creationId xmlns:p14="http://schemas.microsoft.com/office/powerpoint/2010/main" val="970093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Verifying System Requirements and Hardware Compatibility</a:t>
            </a:r>
            <a:r>
              <a:rPr lang="en-GB" dirty="0"/>
              <a:t/>
            </a:r>
            <a:br>
              <a:rPr lang="en-GB" dirty="0"/>
            </a:br>
            <a:endParaRPr lang="en-GB" dirty="0"/>
          </a:p>
        </p:txBody>
      </p:sp>
      <p:sp>
        <p:nvSpPr>
          <p:cNvPr id="3" name="Content Placeholder 2"/>
          <p:cNvSpPr>
            <a:spLocks noGrp="1"/>
          </p:cNvSpPr>
          <p:nvPr>
            <p:ph idx="1"/>
          </p:nvPr>
        </p:nvSpPr>
        <p:spPr>
          <a:xfrm>
            <a:off x="838200" y="1262130"/>
            <a:ext cx="10515600" cy="5241701"/>
          </a:xfrm>
        </p:spPr>
        <p:txBody>
          <a:bodyPr/>
          <a:lstStyle/>
          <a:p>
            <a:r>
              <a:rPr lang="en-US" dirty="0"/>
              <a:t>I</a:t>
            </a:r>
            <a:r>
              <a:rPr lang="en-US" dirty="0" smtClean="0"/>
              <a:t>t is </a:t>
            </a:r>
            <a:r>
              <a:rPr lang="en-US" dirty="0"/>
              <a:t>a very good idea to check the Web site for your distribution and verify that your system’s hardware is listed on the distribution’s Hardware Compatibility List (HCL). Even though hardware support for Linux has become much better in the last decade, there are still devices that aren’t supported. You can use your distribution’s HCL to check and see if it will support your system’s devices.</a:t>
            </a:r>
            <a:endParaRPr lang="en-GB" dirty="0"/>
          </a:p>
          <a:p>
            <a:r>
              <a:rPr lang="en-US" dirty="0"/>
              <a:t>HCLs are usually available in two locations. First, most distributions include a list of supported hardware in a text file on the first installation CD or DVD. However</a:t>
            </a:r>
            <a:r>
              <a:rPr lang="en-US" dirty="0" smtClean="0"/>
              <a:t>, </a:t>
            </a:r>
            <a:r>
              <a:rPr lang="en-US" smtClean="0"/>
              <a:t>you should rarely </a:t>
            </a:r>
            <a:r>
              <a:rPr lang="en-US" dirty="0"/>
              <a:t>use this version of the HCL. Because it’s a static document on disc, it hasn’t been updated since the disc was burned. If a device in your computer was released at some point after the disc was burned, you have no idea if it’s supported or not.</a:t>
            </a:r>
            <a:endParaRPr lang="en-GB" dirty="0"/>
          </a:p>
          <a:p>
            <a:endParaRPr lang="en-GB" dirty="0"/>
          </a:p>
        </p:txBody>
      </p:sp>
      <p:sp>
        <p:nvSpPr>
          <p:cNvPr id="4" name="AutoShape 7"/>
          <p:cNvSpPr>
            <a:spLocks noChangeArrowheads="1"/>
          </p:cNvSpPr>
          <p:nvPr/>
        </p:nvSpPr>
        <p:spPr bwMode="auto">
          <a:xfrm flipV="1">
            <a:off x="0" y="1229066"/>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77455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r>
              <a:rPr lang="en-US" b="1" dirty="0"/>
              <a:t>Verifying System Requirements</a:t>
            </a:r>
            <a:r>
              <a:rPr lang="en-GB" dirty="0"/>
              <a:t/>
            </a:r>
            <a:br>
              <a:rPr lang="en-GB" dirty="0"/>
            </a:br>
            <a:endParaRPr lang="en-GB" dirty="0"/>
          </a:p>
        </p:txBody>
      </p:sp>
      <p:sp>
        <p:nvSpPr>
          <p:cNvPr id="3" name="Content Placeholder 2"/>
          <p:cNvSpPr>
            <a:spLocks noGrp="1"/>
          </p:cNvSpPr>
          <p:nvPr>
            <p:ph idx="1"/>
          </p:nvPr>
        </p:nvSpPr>
        <p:spPr>
          <a:xfrm>
            <a:off x="838200" y="772731"/>
            <a:ext cx="10515600" cy="5679583"/>
          </a:xfrm>
        </p:spPr>
        <p:txBody>
          <a:bodyPr/>
          <a:lstStyle/>
          <a:p>
            <a:r>
              <a:rPr lang="en-US" dirty="0"/>
              <a:t>When formulating your deployment plan, be sure to specify the hardware needed by the distribution you’ve selected. A key aspect of your system requirements is your PC’s CPU architecture</a:t>
            </a:r>
            <a:r>
              <a:rPr lang="en-US" dirty="0" smtClean="0"/>
              <a:t>.</a:t>
            </a:r>
          </a:p>
          <a:p>
            <a:r>
              <a:rPr lang="en-US" dirty="0" smtClean="0"/>
              <a:t>When </a:t>
            </a:r>
            <a:r>
              <a:rPr lang="en-US" dirty="0"/>
              <a:t>downloading your Linux distribution, be sure you select the correct architecture for your system’s </a:t>
            </a:r>
            <a:r>
              <a:rPr lang="en-US" dirty="0" smtClean="0"/>
              <a:t>CPU</a:t>
            </a:r>
          </a:p>
          <a:p>
            <a:r>
              <a:rPr lang="en-US" dirty="0" smtClean="0"/>
              <a:t>For </a:t>
            </a:r>
            <a:r>
              <a:rPr lang="en-US" dirty="0"/>
              <a:t>example, if you are going to install Linux on a Pentium IV CPU, then you need the x86 version of your distribution. If your hardware uses an AMD Athlon 64 CPU, then you need x86-64 version of the distribution</a:t>
            </a:r>
            <a:r>
              <a:rPr lang="en-US" dirty="0" smtClean="0"/>
              <a:t>.</a:t>
            </a:r>
          </a:p>
          <a:p>
            <a:r>
              <a:rPr lang="en-US" dirty="0" smtClean="0"/>
              <a:t>If </a:t>
            </a:r>
            <a:r>
              <a:rPr lang="en-US" dirty="0"/>
              <a:t>you pick the wrong one, most Linux installers will generate an error and you won’t be able to complete the installation.</a:t>
            </a:r>
            <a:endParaRPr lang="en-GB" dirty="0"/>
          </a:p>
        </p:txBody>
      </p:sp>
      <p:sp>
        <p:nvSpPr>
          <p:cNvPr id="4" name="AutoShape 7"/>
          <p:cNvSpPr>
            <a:spLocks noChangeArrowheads="1"/>
          </p:cNvSpPr>
          <p:nvPr/>
        </p:nvSpPr>
        <p:spPr bwMode="auto">
          <a:xfrm flipV="1">
            <a:off x="0" y="630134"/>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613666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1653</TotalTime>
  <Words>4388</Words>
  <Application>Microsoft Office PowerPoint</Application>
  <PresentationFormat>Widescreen</PresentationFormat>
  <Paragraphs>236</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Times New Roman</vt:lpstr>
      <vt:lpstr>Wingdings</vt:lpstr>
      <vt:lpstr>Office Theme</vt:lpstr>
      <vt:lpstr>  WEEK4 - Linux Installation –How to--  </vt:lpstr>
      <vt:lpstr>Planning a Linux Installation </vt:lpstr>
      <vt:lpstr>Conducting a Needs Assessment </vt:lpstr>
      <vt:lpstr>Conducting a Needs Assessment</vt:lpstr>
      <vt:lpstr>Conducting a Needs Assessment</vt:lpstr>
      <vt:lpstr>Selecting a distribution </vt:lpstr>
      <vt:lpstr>PowerPoint Presentation</vt:lpstr>
      <vt:lpstr>Verifying System Requirements and Hardware Compatibility </vt:lpstr>
      <vt:lpstr>Verifying System Requirements </vt:lpstr>
      <vt:lpstr>Planning the File System </vt:lpstr>
      <vt:lpstr>Planning Your Partitions </vt:lpstr>
      <vt:lpstr>Recommended Partitions</vt:lpstr>
      <vt:lpstr>Linux Files System</vt:lpstr>
      <vt:lpstr>Installation of Linux </vt:lpstr>
      <vt:lpstr>STEP 1</vt:lpstr>
      <vt:lpstr>STEP 2</vt:lpstr>
      <vt:lpstr>STEP 3</vt:lpstr>
      <vt:lpstr>STEP 4</vt:lpstr>
      <vt:lpstr>STEP 6</vt:lpstr>
      <vt:lpstr>STEP 7</vt:lpstr>
      <vt:lpstr>STEP 8</vt:lpstr>
      <vt:lpstr>STEP 9</vt:lpstr>
      <vt:lpstr> Linux Shells </vt:lpstr>
      <vt:lpstr>Linux Shells</vt:lpstr>
      <vt:lpstr>Running Commands at the Shell Prompt </vt:lpstr>
      <vt:lpstr>Running Commands at the Shell Prompt</vt:lpstr>
      <vt:lpstr>Running Commands at the Shell Prompt</vt:lpstr>
      <vt:lpstr>Running Commands at the Shell Prompt</vt:lpstr>
      <vt:lpstr>Commonly Used CLI Commands and Utilities </vt:lpstr>
      <vt:lpstr>Commonly Used CLI Commands and Utilities </vt:lpstr>
      <vt:lpstr>Commonly Used CLI Commands and Utilities </vt:lpstr>
      <vt:lpstr>Commonly Used CLI Commands and Utilities </vt:lpstr>
      <vt:lpstr>How the Linux GUI Works </vt:lpstr>
      <vt:lpstr>How the Linux GUI Works</vt:lpstr>
      <vt:lpstr>3.5 Getting help </vt:lpstr>
      <vt:lpstr>Getting help </vt:lpstr>
      <vt:lpstr>PowerPoint Presentation</vt:lpstr>
      <vt:lpstr>Use info </vt:lpstr>
      <vt:lpstr>Self Test Exercises</vt:lpstr>
      <vt:lpstr>Self Test Exercises</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 SYSTEM ADMINISTRATION INSY 307</dc:title>
  <dc:creator>Adebowale Ajayi</dc:creator>
  <cp:lastModifiedBy>Admin</cp:lastModifiedBy>
  <cp:revision>51</cp:revision>
  <dcterms:created xsi:type="dcterms:W3CDTF">2015-04-23T14:10:25Z</dcterms:created>
  <dcterms:modified xsi:type="dcterms:W3CDTF">2022-10-27T02:27:46Z</dcterms:modified>
</cp:coreProperties>
</file>