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81" r:id="rId20"/>
    <p:sldId id="282" r:id="rId21"/>
    <p:sldId id="283" r:id="rId22"/>
    <p:sldId id="284" r:id="rId23"/>
    <p:sldId id="285" r:id="rId24"/>
    <p:sldId id="286" r:id="rId25"/>
    <p:sldId id="277" r:id="rId26"/>
    <p:sldId id="278" r:id="rId27"/>
    <p:sldId id="279" r:id="rId28"/>
    <p:sldId id="287" r:id="rId29"/>
    <p:sldId id="288" r:id="rId30"/>
    <p:sldId id="289"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0" d="100"/>
          <a:sy n="110" d="100"/>
        </p:scale>
        <p:origin x="76"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192380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428131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20420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1758931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280885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1323363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120079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322462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3601445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514628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97B6FF-72FA-4C4E-A68F-758D7240532E}" type="datetimeFigureOut">
              <a:rPr lang="en-GB" smtClean="0"/>
              <a:pPr/>
              <a:t>06/11/2023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0A5C60-75EE-47B4-ABCB-7AECEE9F5E3B}" type="slidenum">
              <a:rPr lang="en-GB" smtClean="0"/>
              <a:pPr/>
              <a:t>‹#›</a:t>
            </a:fld>
            <a:endParaRPr lang="en-GB"/>
          </a:p>
        </p:txBody>
      </p:sp>
    </p:spTree>
    <p:extLst>
      <p:ext uri="{BB962C8B-B14F-4D97-AF65-F5344CB8AC3E}">
        <p14:creationId xmlns:p14="http://schemas.microsoft.com/office/powerpoint/2010/main" val="301304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97B6FF-72FA-4C4E-A68F-758D7240532E}" type="datetimeFigureOut">
              <a:rPr lang="en-GB" smtClean="0"/>
              <a:pPr/>
              <a:t>06/11/2023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0A5C60-75EE-47B4-ABCB-7AECEE9F5E3B}" type="slidenum">
              <a:rPr lang="en-GB" smtClean="0"/>
              <a:pPr/>
              <a:t>‹#›</a:t>
            </a:fld>
            <a:endParaRPr lang="en-GB"/>
          </a:p>
        </p:txBody>
      </p:sp>
    </p:spTree>
    <p:extLst>
      <p:ext uri="{BB962C8B-B14F-4D97-AF65-F5344CB8AC3E}">
        <p14:creationId xmlns:p14="http://schemas.microsoft.com/office/powerpoint/2010/main" val="2084373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061" y="693369"/>
            <a:ext cx="11330353" cy="1325563"/>
          </a:xfrm>
        </p:spPr>
        <p:txBody>
          <a:bodyPr>
            <a:normAutofit fontScale="90000"/>
          </a:bodyPr>
          <a:lstStyle/>
          <a:p>
            <a:pPr algn="ctr"/>
            <a:r>
              <a:rPr lang="en-US" b="1" dirty="0"/>
              <a:t>WEEK 5</a:t>
            </a:r>
            <a:br>
              <a:rPr lang="en-GB" b="1" dirty="0"/>
            </a:br>
            <a:r>
              <a:rPr lang="en-US" b="1" dirty="0"/>
              <a:t>	Using Non graphical  Text Editors in Linux</a:t>
            </a:r>
            <a:br>
              <a:rPr lang="en-US" b="1" dirty="0"/>
            </a:br>
            <a:br>
              <a:rPr lang="en-GB" b="1" dirty="0"/>
            </a:br>
            <a:endParaRPr lang="en-GB" b="1" dirty="0"/>
          </a:p>
        </p:txBody>
      </p:sp>
      <p:sp>
        <p:nvSpPr>
          <p:cNvPr id="3" name="Content Placeholder 2"/>
          <p:cNvSpPr>
            <a:spLocks noGrp="1"/>
          </p:cNvSpPr>
          <p:nvPr>
            <p:ph idx="1"/>
          </p:nvPr>
        </p:nvSpPr>
        <p:spPr/>
        <p:txBody>
          <a:bodyPr/>
          <a:lstStyle/>
          <a:p>
            <a:r>
              <a:rPr lang="en-US" b="1" dirty="0"/>
              <a:t>GENERAL OBJECTIVES: </a:t>
            </a:r>
            <a:r>
              <a:rPr lang="en-US" dirty="0"/>
              <a:t>Using non graphical Text editors in Linux</a:t>
            </a:r>
          </a:p>
          <a:p>
            <a:endParaRPr lang="en-GB" dirty="0"/>
          </a:p>
          <a:p>
            <a:r>
              <a:rPr lang="en-US" b="1" dirty="0"/>
              <a:t>SPECIFIC OBJECTIVES:</a:t>
            </a:r>
            <a:r>
              <a:rPr lang="en-US" dirty="0"/>
              <a:t> Mastery of </a:t>
            </a:r>
            <a:r>
              <a:rPr lang="en-US" b="1" i="1" dirty="0"/>
              <a:t>VI/Vim</a:t>
            </a:r>
            <a:r>
              <a:rPr lang="en-US" dirty="0"/>
              <a:t> and </a:t>
            </a:r>
            <a:r>
              <a:rPr lang="en-US" b="1" i="1" dirty="0" err="1"/>
              <a:t>nano</a:t>
            </a:r>
            <a:r>
              <a:rPr lang="en-US" dirty="0"/>
              <a:t> editors</a:t>
            </a:r>
            <a:endParaRPr lang="en-GB" dirty="0"/>
          </a:p>
          <a:p>
            <a:endParaRPr lang="en-GB" dirty="0"/>
          </a:p>
        </p:txBody>
      </p:sp>
      <p:sp>
        <p:nvSpPr>
          <p:cNvPr id="4" name="AutoShape 7"/>
          <p:cNvSpPr>
            <a:spLocks noChangeArrowheads="1"/>
          </p:cNvSpPr>
          <p:nvPr/>
        </p:nvSpPr>
        <p:spPr bwMode="auto">
          <a:xfrm flipV="1">
            <a:off x="0" y="131006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25788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in Insert Mode</a:t>
            </a:r>
            <a:endParaRPr lang="en-GB" dirty="0"/>
          </a:p>
        </p:txBody>
      </p:sp>
      <p:sp>
        <p:nvSpPr>
          <p:cNvPr id="3" name="Content Placeholder 2"/>
          <p:cNvSpPr>
            <a:spLocks noGrp="1"/>
          </p:cNvSpPr>
          <p:nvPr>
            <p:ph idx="1"/>
          </p:nvPr>
        </p:nvSpPr>
        <p:spPr>
          <a:xfrm>
            <a:off x="276225" y="1825625"/>
            <a:ext cx="11610975" cy="4351338"/>
          </a:xfrm>
        </p:spPr>
        <p:txBody>
          <a:bodyPr>
            <a:normAutofit fontScale="92500" lnSpcReduction="10000"/>
          </a:bodyPr>
          <a:lstStyle/>
          <a:p>
            <a:pPr algn="just"/>
            <a:r>
              <a:rPr lang="en-US" dirty="0"/>
              <a:t>Once you have opened a file in vi and entered insert mode, you can </a:t>
            </a:r>
            <a:r>
              <a:rPr lang="en-US" sz="2400" b="1" i="1" dirty="0"/>
              <a:t>edit the text </a:t>
            </a:r>
            <a:r>
              <a:rPr lang="en-US" dirty="0"/>
              <a:t>as you would with any other text editor.</a:t>
            </a:r>
          </a:p>
          <a:p>
            <a:pPr algn="just"/>
            <a:r>
              <a:rPr lang="en-US" dirty="0"/>
              <a:t>Note that, on the left side of the screen, you see several lines of </a:t>
            </a:r>
            <a:r>
              <a:rPr lang="en-US" sz="2400" b="1" i="1" dirty="0"/>
              <a:t>tildes (~). </a:t>
            </a:r>
            <a:r>
              <a:rPr lang="en-US" dirty="0"/>
              <a:t>These characters aren’t actually in the file. These characters simply indicate that these lines don’t exist in the file. After adding lines to the file, you’ll see that the tildes disappear one at a time.</a:t>
            </a:r>
          </a:p>
          <a:p>
            <a:pPr algn="just"/>
            <a:r>
              <a:rPr lang="en-US" dirty="0"/>
              <a:t>You can navigate around to different insertion points in the file by pressing the arrow keys as well as the PAGE UP, PAGE DOWN, HOME and END keys.</a:t>
            </a:r>
          </a:p>
          <a:p>
            <a:pPr algn="just"/>
            <a:r>
              <a:rPr lang="en-US" dirty="0"/>
              <a:t>You can add text by simply typing characters on the keyboard. You can remove text by pressing DELETE.</a:t>
            </a:r>
          </a:p>
          <a:p>
            <a:pPr algn="just"/>
            <a:r>
              <a:rPr lang="en-US" dirty="0"/>
              <a:t>However be warned that you </a:t>
            </a:r>
            <a:r>
              <a:rPr lang="en-US" sz="2400" b="1" i="1" dirty="0"/>
              <a:t>cannot use the backspace key!</a:t>
            </a:r>
            <a:endParaRPr lang="en-GB" sz="2400" b="1" i="1" dirty="0"/>
          </a:p>
        </p:txBody>
      </p:sp>
      <p:sp>
        <p:nvSpPr>
          <p:cNvPr id="4" name="AutoShape 7"/>
          <p:cNvSpPr>
            <a:spLocks noChangeArrowheads="1"/>
          </p:cNvSpPr>
          <p:nvPr/>
        </p:nvSpPr>
        <p:spPr bwMode="auto">
          <a:xfrm flipV="1">
            <a:off x="0" y="1310071"/>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043616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632" y="552694"/>
            <a:ext cx="10978662" cy="502383"/>
          </a:xfrm>
        </p:spPr>
        <p:txBody>
          <a:bodyPr>
            <a:normAutofit fontScale="90000"/>
          </a:bodyPr>
          <a:lstStyle/>
          <a:p>
            <a:pPr algn="ctr"/>
            <a:r>
              <a:rPr lang="en-US" b="1" dirty="0"/>
              <a:t>Using  the Command  &amp; Normal Mode in Vi </a:t>
            </a:r>
            <a:br>
              <a:rPr lang="en-GB" dirty="0"/>
            </a:br>
            <a:endParaRPr lang="en-GB" dirty="0"/>
          </a:p>
        </p:txBody>
      </p:sp>
      <p:sp>
        <p:nvSpPr>
          <p:cNvPr id="3" name="Content Placeholder 2"/>
          <p:cNvSpPr>
            <a:spLocks noGrp="1"/>
          </p:cNvSpPr>
          <p:nvPr>
            <p:ph idx="1"/>
          </p:nvPr>
        </p:nvSpPr>
        <p:spPr>
          <a:xfrm>
            <a:off x="247649" y="875764"/>
            <a:ext cx="11744325" cy="5301199"/>
          </a:xfrm>
        </p:spPr>
        <p:txBody>
          <a:bodyPr>
            <a:normAutofit/>
          </a:bodyPr>
          <a:lstStyle/>
          <a:p>
            <a:pPr algn="just"/>
            <a:r>
              <a:rPr lang="en-US" dirty="0"/>
              <a:t>To enter command mode in vi, you must first enter normal mode (if you were previously in insert mode) and then enter a colon (</a:t>
            </a:r>
            <a:r>
              <a:rPr lang="en-US" b="1" dirty="0"/>
              <a:t>:</a:t>
            </a:r>
            <a:r>
              <a:rPr lang="en-US" dirty="0"/>
              <a:t>). When you do, a command prompt is displayed at the bottom of the screen.</a:t>
            </a:r>
          </a:p>
          <a:p>
            <a:pPr algn="just"/>
            <a:r>
              <a:rPr lang="en-US" dirty="0"/>
              <a:t>You can then enter commands at this prompt to </a:t>
            </a:r>
            <a:r>
              <a:rPr lang="en-US" sz="2200" b="1" i="1" u="sng" dirty="0"/>
              <a:t>accomplish file-related tasks</a:t>
            </a:r>
            <a:r>
              <a:rPr lang="en-US" dirty="0"/>
              <a:t>. </a:t>
            </a:r>
          </a:p>
          <a:p>
            <a:pPr algn="just"/>
            <a:r>
              <a:rPr lang="en-US" dirty="0"/>
              <a:t>Obviously, one of the most important tasks you’ll need to complete in command mode is to </a:t>
            </a:r>
            <a:r>
              <a:rPr lang="en-US" b="1" i="1" dirty="0"/>
              <a:t>write the file to disk</a:t>
            </a:r>
            <a:r>
              <a:rPr lang="en-US" dirty="0"/>
              <a:t>. </a:t>
            </a:r>
          </a:p>
          <a:p>
            <a:pPr algn="just"/>
            <a:r>
              <a:rPr lang="en-US" dirty="0"/>
              <a:t>This is done by entering </a:t>
            </a:r>
            <a:r>
              <a:rPr lang="en-US" b="1" u="sng" dirty="0"/>
              <a:t>w at the command prompt</a:t>
            </a:r>
            <a:r>
              <a:rPr lang="en-US" dirty="0"/>
              <a:t>.</a:t>
            </a:r>
          </a:p>
          <a:p>
            <a:pPr algn="just"/>
            <a:r>
              <a:rPr lang="en-US" dirty="0"/>
              <a:t> Be sure to press ENTER after entering the command. </a:t>
            </a:r>
          </a:p>
          <a:p>
            <a:pPr algn="just"/>
            <a:r>
              <a:rPr lang="en-US" dirty="0"/>
              <a:t>After entering </a:t>
            </a:r>
            <a:r>
              <a:rPr lang="en-US" b="1" dirty="0"/>
              <a:t>w </a:t>
            </a:r>
            <a:r>
              <a:rPr lang="en-US" dirty="0"/>
              <a:t>at the command prompt, a message is displayed at the bottom of the screen indicating that the file has been written to disk</a:t>
            </a:r>
            <a:endParaRPr lang="en-GB" dirty="0"/>
          </a:p>
        </p:txBody>
      </p:sp>
      <p:sp>
        <p:nvSpPr>
          <p:cNvPr id="4" name="AutoShape 7"/>
          <p:cNvSpPr>
            <a:spLocks noChangeArrowheads="1"/>
          </p:cNvSpPr>
          <p:nvPr/>
        </p:nvSpPr>
        <p:spPr bwMode="auto">
          <a:xfrm flipV="1">
            <a:off x="0" y="794256"/>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16213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275" y="1008185"/>
            <a:ext cx="11591925" cy="5168778"/>
          </a:xfrm>
        </p:spPr>
        <p:txBody>
          <a:bodyPr/>
          <a:lstStyle/>
          <a:p>
            <a:pPr algn="just"/>
            <a:r>
              <a:rPr lang="en-US" dirty="0"/>
              <a:t>Entering </a:t>
            </a:r>
            <a:r>
              <a:rPr lang="en-US" b="1" dirty="0"/>
              <a:t>w </a:t>
            </a:r>
            <a:r>
              <a:rPr lang="en-US" b="1" i="1" dirty="0" err="1"/>
              <a:t>file_name</a:t>
            </a:r>
            <a:r>
              <a:rPr lang="en-US" b="1" i="1" dirty="0"/>
              <a:t> </a:t>
            </a:r>
            <a:r>
              <a:rPr lang="en-US" dirty="0"/>
              <a:t>at the command prompt will write the file to a different file name. You can also enter the following other commands at the command prompt:</a:t>
            </a:r>
            <a:endParaRPr lang="en-GB" dirty="0"/>
          </a:p>
          <a:p>
            <a:pPr marL="0" indent="0" algn="just">
              <a:buNone/>
            </a:pPr>
            <a:r>
              <a:rPr lang="en-US" dirty="0"/>
              <a:t>■ </a:t>
            </a:r>
            <a:r>
              <a:rPr lang="en-US" b="1" dirty="0"/>
              <a:t>exit </a:t>
            </a:r>
            <a:r>
              <a:rPr lang="en-US" dirty="0"/>
              <a:t>Writes the current file and then closes vi.</a:t>
            </a:r>
          </a:p>
          <a:p>
            <a:pPr marL="0" indent="0" algn="just">
              <a:buNone/>
            </a:pPr>
            <a:endParaRPr lang="en-GB" dirty="0"/>
          </a:p>
          <a:p>
            <a:pPr marL="0" indent="0" algn="just">
              <a:buNone/>
            </a:pPr>
            <a:r>
              <a:rPr lang="en-US" dirty="0"/>
              <a:t>■ </a:t>
            </a:r>
            <a:r>
              <a:rPr lang="en-US" b="1" dirty="0" err="1"/>
              <a:t>wq</a:t>
            </a:r>
            <a:r>
              <a:rPr lang="en-US" b="1" dirty="0"/>
              <a:t> </a:t>
            </a:r>
            <a:r>
              <a:rPr lang="en-US" dirty="0"/>
              <a:t>Also writes the current file to disk and closes vi.</a:t>
            </a:r>
          </a:p>
          <a:p>
            <a:pPr marL="0" indent="0" algn="just">
              <a:buNone/>
            </a:pPr>
            <a:endParaRPr lang="en-GB" dirty="0"/>
          </a:p>
          <a:p>
            <a:pPr marL="0" indent="0" algn="just">
              <a:buNone/>
            </a:pPr>
            <a:r>
              <a:rPr lang="en-US" dirty="0"/>
              <a:t>■ </a:t>
            </a:r>
            <a:r>
              <a:rPr lang="en-US" b="1" dirty="0"/>
              <a:t>q </a:t>
            </a:r>
            <a:r>
              <a:rPr lang="en-US" dirty="0"/>
              <a:t>Closes vi without saving the current file. This can only be used if the file hasn’t been changed. If the file has been changed, then you must enter </a:t>
            </a:r>
            <a:r>
              <a:rPr lang="en-US" b="1" dirty="0"/>
              <a:t>q!</a:t>
            </a:r>
            <a:r>
              <a:rPr lang="en-US" dirty="0"/>
              <a:t>.</a:t>
            </a:r>
            <a:endParaRPr lang="en-GB" dirty="0"/>
          </a:p>
          <a:p>
            <a:pPr algn="just"/>
            <a:endParaRPr lang="en-GB" dirty="0"/>
          </a:p>
        </p:txBody>
      </p:sp>
    </p:spTree>
    <p:extLst>
      <p:ext uri="{BB962C8B-B14F-4D97-AF65-F5344CB8AC3E}">
        <p14:creationId xmlns:p14="http://schemas.microsoft.com/office/powerpoint/2010/main" val="49515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66"/>
            <a:ext cx="10515600" cy="884126"/>
          </a:xfrm>
        </p:spPr>
        <p:txBody>
          <a:bodyPr>
            <a:normAutofit/>
          </a:bodyPr>
          <a:lstStyle/>
          <a:p>
            <a:r>
              <a:rPr lang="en-US" b="1" dirty="0"/>
              <a:t>Using the Command &amp; Normal Mode in Vi</a:t>
            </a:r>
            <a:endParaRPr lang="en-GB" dirty="0"/>
          </a:p>
        </p:txBody>
      </p:sp>
      <p:sp>
        <p:nvSpPr>
          <p:cNvPr id="3" name="Content Placeholder 2"/>
          <p:cNvSpPr>
            <a:spLocks noGrp="1"/>
          </p:cNvSpPr>
          <p:nvPr>
            <p:ph idx="1"/>
          </p:nvPr>
        </p:nvSpPr>
        <p:spPr>
          <a:xfrm>
            <a:off x="142875" y="1081825"/>
            <a:ext cx="11734800" cy="5095138"/>
          </a:xfrm>
        </p:spPr>
        <p:txBody>
          <a:bodyPr>
            <a:normAutofit/>
          </a:bodyPr>
          <a:lstStyle/>
          <a:p>
            <a:r>
              <a:rPr lang="en-US" dirty="0"/>
              <a:t>Normal mode commands aren’t entered at the command prompt, as the preceding commands were. Instead, these commands are entered </a:t>
            </a:r>
            <a:r>
              <a:rPr lang="en-US" i="1" dirty="0"/>
              <a:t>without </a:t>
            </a:r>
            <a:r>
              <a:rPr lang="en-US" dirty="0"/>
              <a:t>entering a </a:t>
            </a:r>
            <a:r>
              <a:rPr lang="en-US" b="1" dirty="0"/>
              <a:t>: </a:t>
            </a:r>
            <a:r>
              <a:rPr lang="en-US" dirty="0"/>
              <a:t>first. If you are in insert mode, press ESC to return to normal mode. Then you can enter the following commands:</a:t>
            </a:r>
            <a:endParaRPr lang="en-GB" dirty="0"/>
          </a:p>
          <a:p>
            <a:pPr marL="0" indent="0">
              <a:buNone/>
            </a:pPr>
            <a:r>
              <a:rPr lang="en-US" dirty="0"/>
              <a:t>■ </a:t>
            </a:r>
            <a:r>
              <a:rPr lang="en-US" b="1" dirty="0" err="1"/>
              <a:t>dw</a:t>
            </a:r>
            <a:r>
              <a:rPr lang="en-US" b="1" dirty="0"/>
              <a:t> </a:t>
            </a:r>
            <a:r>
              <a:rPr lang="en-US" dirty="0"/>
              <a:t>Deletes the word that comes </a:t>
            </a:r>
            <a:r>
              <a:rPr lang="en-US" b="1" i="1" dirty="0"/>
              <a:t>immediately after the cursor, including the space following the word</a:t>
            </a:r>
            <a:r>
              <a:rPr lang="en-US" dirty="0"/>
              <a:t>. The text is saved in a memory buffer.</a:t>
            </a:r>
            <a:endParaRPr lang="en-GB" dirty="0"/>
          </a:p>
          <a:p>
            <a:pPr marL="0" indent="0">
              <a:buNone/>
            </a:pPr>
            <a:r>
              <a:rPr lang="en-US" dirty="0"/>
              <a:t>■ </a:t>
            </a:r>
            <a:r>
              <a:rPr lang="en-US" b="1" dirty="0"/>
              <a:t>de </a:t>
            </a:r>
            <a:r>
              <a:rPr lang="en-US" dirty="0"/>
              <a:t>Deletes the word that comes immediately after the cursor, not including the space. The text is saved in a memory buffer.</a:t>
            </a:r>
            <a:endParaRPr lang="en-GB" dirty="0"/>
          </a:p>
          <a:p>
            <a:pPr marL="0" indent="0">
              <a:buNone/>
            </a:pPr>
            <a:r>
              <a:rPr lang="en-US" dirty="0"/>
              <a:t>■ </a:t>
            </a:r>
            <a:r>
              <a:rPr lang="en-US" b="1" dirty="0"/>
              <a:t>d$</a:t>
            </a:r>
            <a:r>
              <a:rPr lang="en-US" dirty="0"/>
              <a:t>􀀀 Deletes from the insertion point to the end of the line. The text is saved in a memory buffer.</a:t>
            </a:r>
            <a:endParaRPr lang="en-GB" dirty="0"/>
          </a:p>
          <a:p>
            <a:pPr marL="0" indent="0" algn="just">
              <a:buNone/>
            </a:pPr>
            <a:r>
              <a:rPr lang="en-US" dirty="0"/>
              <a:t>■ </a:t>
            </a:r>
            <a:r>
              <a:rPr lang="en-US" b="1" dirty="0" err="1"/>
              <a:t>dd</a:t>
            </a:r>
            <a:r>
              <a:rPr lang="en-US" b="1" dirty="0"/>
              <a:t> </a:t>
            </a:r>
            <a:r>
              <a:rPr lang="en-US" dirty="0"/>
              <a:t>Deletes the entire current line. The text is saved in a memory buffer.</a:t>
            </a:r>
            <a:endParaRPr lang="en-GB" dirty="0"/>
          </a:p>
          <a:p>
            <a:endParaRPr lang="en-GB" dirty="0"/>
          </a:p>
        </p:txBody>
      </p:sp>
      <p:sp>
        <p:nvSpPr>
          <p:cNvPr id="4" name="AutoShape 7"/>
          <p:cNvSpPr>
            <a:spLocks noChangeArrowheads="1"/>
          </p:cNvSpPr>
          <p:nvPr/>
        </p:nvSpPr>
        <p:spPr bwMode="auto">
          <a:xfrm flipV="1">
            <a:off x="0" y="817702"/>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62750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Entering Commands in vi Normal Mode</a:t>
            </a:r>
            <a:endParaRPr lang="en-GB" dirty="0"/>
          </a:p>
        </p:txBody>
      </p:sp>
      <p:sp>
        <p:nvSpPr>
          <p:cNvPr id="3" name="Content Placeholder 2"/>
          <p:cNvSpPr>
            <a:spLocks noGrp="1"/>
          </p:cNvSpPr>
          <p:nvPr>
            <p:ph idx="1"/>
          </p:nvPr>
        </p:nvSpPr>
        <p:spPr>
          <a:xfrm>
            <a:off x="219075" y="1825625"/>
            <a:ext cx="11811000" cy="4351338"/>
          </a:xfrm>
        </p:spPr>
        <p:txBody>
          <a:bodyPr>
            <a:normAutofit fontScale="92500"/>
          </a:bodyPr>
          <a:lstStyle/>
          <a:p>
            <a:pPr marL="0" indent="0" algn="just">
              <a:buNone/>
            </a:pPr>
            <a:r>
              <a:rPr lang="en-US" dirty="0"/>
              <a:t>■ </a:t>
            </a:r>
            <a:r>
              <a:rPr lang="en-US" b="1" dirty="0"/>
              <a:t>p </a:t>
            </a:r>
            <a:r>
              <a:rPr lang="en-US" dirty="0"/>
              <a:t>Inserts the text deleted in the last deletion operation after the current cursor location.</a:t>
            </a:r>
            <a:endParaRPr lang="en-GB" dirty="0"/>
          </a:p>
          <a:p>
            <a:pPr marL="0" indent="0" algn="just">
              <a:buNone/>
            </a:pPr>
            <a:r>
              <a:rPr lang="en-US" dirty="0"/>
              <a:t>■ </a:t>
            </a:r>
            <a:r>
              <a:rPr lang="en-US" b="1" dirty="0"/>
              <a:t>u </a:t>
            </a:r>
            <a:r>
              <a:rPr lang="en-US" dirty="0"/>
              <a:t>Undoes the last action.</a:t>
            </a:r>
          </a:p>
          <a:p>
            <a:pPr marL="0" indent="0" algn="just">
              <a:buNone/>
            </a:pPr>
            <a:endParaRPr lang="en-GB" dirty="0"/>
          </a:p>
          <a:p>
            <a:pPr marL="0" indent="0" algn="just">
              <a:buNone/>
            </a:pPr>
            <a:r>
              <a:rPr lang="en-US" dirty="0"/>
              <a:t>■ </a:t>
            </a:r>
            <a:r>
              <a:rPr lang="en-US" b="1" dirty="0"/>
              <a:t>CTRL-G </a:t>
            </a:r>
            <a:r>
              <a:rPr lang="en-US" dirty="0"/>
              <a:t>Displays a status line at the bottom of the interface. This displays the name of the file, the total number of lines in the file, and the current cursor location. </a:t>
            </a:r>
          </a:p>
          <a:p>
            <a:pPr marL="0" indent="0" algn="just">
              <a:buNone/>
            </a:pPr>
            <a:endParaRPr lang="en-GB" dirty="0"/>
          </a:p>
          <a:p>
            <a:pPr marL="0" indent="0" algn="just">
              <a:buNone/>
            </a:pPr>
            <a:r>
              <a:rPr lang="en-US" dirty="0"/>
              <a:t>■ </a:t>
            </a:r>
            <a:r>
              <a:rPr lang="en-US" b="1" dirty="0"/>
              <a:t>/</a:t>
            </a:r>
            <a:r>
              <a:rPr lang="en-US" b="1" i="1" dirty="0" err="1"/>
              <a:t>search_term</a:t>
            </a:r>
            <a:r>
              <a:rPr lang="en-US" b="1" i="1" dirty="0"/>
              <a:t> </a:t>
            </a:r>
            <a:r>
              <a:rPr lang="en-US" dirty="0"/>
              <a:t>Searches for the next instance of the term specified. For example, entering </a:t>
            </a:r>
            <a:r>
              <a:rPr lang="en-US" b="1" dirty="0"/>
              <a:t>/</a:t>
            </a:r>
            <a:r>
              <a:rPr lang="en-US" b="1" dirty="0" err="1"/>
              <a:t>init</a:t>
            </a:r>
            <a:r>
              <a:rPr lang="en-US" b="1" dirty="0"/>
              <a:t> </a:t>
            </a:r>
            <a:r>
              <a:rPr lang="en-US" dirty="0"/>
              <a:t>searches for the next instance of the text “</a:t>
            </a:r>
            <a:r>
              <a:rPr lang="en-US" dirty="0" err="1"/>
              <a:t>init</a:t>
            </a:r>
            <a:r>
              <a:rPr lang="en-US" dirty="0"/>
              <a:t>” after the cursor. </a:t>
            </a:r>
            <a:endParaRPr lang="en-GB" dirty="0"/>
          </a:p>
        </p:txBody>
      </p:sp>
      <p:sp>
        <p:nvSpPr>
          <p:cNvPr id="4" name="AutoShape 7"/>
          <p:cNvSpPr>
            <a:spLocks noChangeArrowheads="1"/>
          </p:cNvSpPr>
          <p:nvPr/>
        </p:nvSpPr>
        <p:spPr bwMode="auto">
          <a:xfrm flipV="1">
            <a:off x="0" y="1497641"/>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37509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75" y="131323"/>
            <a:ext cx="10515600" cy="806852"/>
          </a:xfrm>
        </p:spPr>
        <p:txBody>
          <a:bodyPr>
            <a:normAutofit fontScale="90000"/>
          </a:bodyPr>
          <a:lstStyle/>
          <a:p>
            <a:r>
              <a:rPr lang="en-US" b="1" dirty="0"/>
              <a:t>Using the vi Editor[Exercise]</a:t>
            </a:r>
            <a:br>
              <a:rPr lang="en-GB" dirty="0"/>
            </a:br>
            <a:endParaRPr lang="en-GB" dirty="0"/>
          </a:p>
        </p:txBody>
      </p:sp>
      <p:sp>
        <p:nvSpPr>
          <p:cNvPr id="3" name="Content Placeholder 2"/>
          <p:cNvSpPr>
            <a:spLocks noGrp="1"/>
          </p:cNvSpPr>
          <p:nvPr>
            <p:ph idx="1"/>
          </p:nvPr>
        </p:nvSpPr>
        <p:spPr>
          <a:xfrm>
            <a:off x="209550" y="938175"/>
            <a:ext cx="11144250" cy="5520140"/>
          </a:xfrm>
        </p:spPr>
        <p:txBody>
          <a:bodyPr>
            <a:normAutofit fontScale="85000" lnSpcReduction="20000"/>
          </a:bodyPr>
          <a:lstStyle/>
          <a:p>
            <a:pPr marL="0" indent="0">
              <a:buNone/>
            </a:pPr>
            <a:r>
              <a:rPr lang="en-US" dirty="0"/>
              <a:t>In this exercise, you will practice using the vi editor to create and manipulate text files. Complete the following:</a:t>
            </a:r>
            <a:endParaRPr lang="en-GB" dirty="0"/>
          </a:p>
          <a:p>
            <a:pPr marL="0" indent="0">
              <a:buNone/>
            </a:pPr>
            <a:r>
              <a:rPr lang="en-US" b="1" dirty="0"/>
              <a:t>1</a:t>
            </a:r>
            <a:r>
              <a:rPr lang="en-US" dirty="0"/>
              <a:t>. If not already done, boot your Linux system and log in using your standard (non-root) user account.</a:t>
            </a:r>
            <a:endParaRPr lang="en-GB" dirty="0"/>
          </a:p>
          <a:p>
            <a:pPr marL="0" indent="0">
              <a:buNone/>
            </a:pPr>
            <a:r>
              <a:rPr lang="en-US" b="1" dirty="0"/>
              <a:t>2.</a:t>
            </a:r>
            <a:r>
              <a:rPr lang="en-US" dirty="0"/>
              <a:t> Open a terminal session. The session should open with your user’s home directory as the current directory. You can check this by entering </a:t>
            </a:r>
            <a:r>
              <a:rPr lang="en-US" b="1" dirty="0" err="1"/>
              <a:t>pwd</a:t>
            </a:r>
            <a:r>
              <a:rPr lang="en-US" b="1" dirty="0"/>
              <a:t> </a:t>
            </a:r>
            <a:r>
              <a:rPr lang="en-US" dirty="0"/>
              <a:t>at the shell prompt. If your user account is named tux, then the current directory should be displayed as /home/tux. </a:t>
            </a:r>
            <a:endParaRPr lang="en-GB" dirty="0"/>
          </a:p>
          <a:p>
            <a:pPr marL="0" indent="0">
              <a:buNone/>
            </a:pPr>
            <a:r>
              <a:rPr lang="en-US" b="1" dirty="0"/>
              <a:t>3</a:t>
            </a:r>
            <a:r>
              <a:rPr lang="en-US" dirty="0"/>
              <a:t>. At the shell prompt enter </a:t>
            </a:r>
            <a:r>
              <a:rPr lang="en-US" b="1" dirty="0"/>
              <a:t>vi test.txt</a:t>
            </a:r>
            <a:r>
              <a:rPr lang="en-US" dirty="0"/>
              <a:t>. The vi editor should run with test.txt open as a new file.</a:t>
            </a:r>
            <a:endParaRPr lang="en-GB" dirty="0"/>
          </a:p>
          <a:p>
            <a:pPr marL="0" indent="0">
              <a:buNone/>
            </a:pPr>
            <a:r>
              <a:rPr lang="en-US" b="1" dirty="0"/>
              <a:t>4</a:t>
            </a:r>
            <a:r>
              <a:rPr lang="en-US" dirty="0"/>
              <a:t>. Press the INSERT key on your keyboard. You should now be in insert mode</a:t>
            </a:r>
            <a:endParaRPr lang="en-GB" dirty="0"/>
          </a:p>
          <a:p>
            <a:pPr marL="0" indent="0">
              <a:buNone/>
            </a:pPr>
            <a:r>
              <a:rPr lang="en-US" b="1" dirty="0"/>
              <a:t>5</a:t>
            </a:r>
            <a:r>
              <a:rPr lang="en-US" dirty="0"/>
              <a:t>. Enter the following text in the file: </a:t>
            </a:r>
          </a:p>
          <a:p>
            <a:pPr marL="0" indent="0">
              <a:buNone/>
            </a:pPr>
            <a:endParaRPr lang="en-US" dirty="0"/>
          </a:p>
          <a:p>
            <a:pPr marL="0" indent="0" algn="just">
              <a:buNone/>
            </a:pPr>
            <a:r>
              <a:rPr lang="en-US" dirty="0"/>
              <a:t>This course will focus on practical issues in Linux System Administration to provide students with skills and capabilities to work as a system administrators. Topics treated include: deployment and installation, general system-user and group administration, basic Linux commands, booting up and shutting down, software management. Process control and Management.</a:t>
            </a:r>
            <a:endParaRPr lang="en-GB" dirty="0"/>
          </a:p>
          <a:p>
            <a:endParaRPr lang="en-GB" dirty="0"/>
          </a:p>
        </p:txBody>
      </p:sp>
      <p:sp>
        <p:nvSpPr>
          <p:cNvPr id="4" name="AutoShape 7"/>
          <p:cNvSpPr>
            <a:spLocks noChangeArrowheads="1"/>
          </p:cNvSpPr>
          <p:nvPr/>
        </p:nvSpPr>
        <p:spPr bwMode="auto">
          <a:xfrm flipV="1">
            <a:off x="0" y="74736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11865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28034"/>
            <a:ext cx="11049000" cy="5648929"/>
          </a:xfrm>
        </p:spPr>
        <p:txBody>
          <a:bodyPr>
            <a:normAutofit fontScale="92500"/>
          </a:bodyPr>
          <a:lstStyle/>
          <a:p>
            <a:pPr marL="0" indent="0">
              <a:buNone/>
            </a:pPr>
            <a:r>
              <a:rPr lang="en-US" b="1" dirty="0"/>
              <a:t>6</a:t>
            </a:r>
            <a:r>
              <a:rPr lang="en-US" dirty="0"/>
              <a:t>. Save your file by completing the following:</a:t>
            </a:r>
            <a:endParaRPr lang="en-GB" dirty="0"/>
          </a:p>
          <a:p>
            <a:pPr marL="0" indent="0">
              <a:buNone/>
            </a:pPr>
            <a:r>
              <a:rPr lang="en-US" dirty="0"/>
              <a:t>	a. Press ESC to return to normal mode.</a:t>
            </a:r>
            <a:endParaRPr lang="en-GB" dirty="0"/>
          </a:p>
          <a:p>
            <a:pPr marL="0" indent="0">
              <a:buNone/>
            </a:pPr>
            <a:r>
              <a:rPr lang="en-US" dirty="0"/>
              <a:t>	b. Enter </a:t>
            </a:r>
            <a:r>
              <a:rPr lang="en-US" b="1" dirty="0"/>
              <a:t>:w</a:t>
            </a:r>
            <a:r>
              <a:rPr lang="en-US" dirty="0"/>
              <a:t>. You should see a message indicating that the file was written.</a:t>
            </a:r>
            <a:endParaRPr lang="en-GB" dirty="0"/>
          </a:p>
          <a:p>
            <a:pPr marL="0" indent="0">
              <a:buNone/>
            </a:pPr>
            <a:r>
              <a:rPr lang="en-US" dirty="0"/>
              <a:t>7. Exit vi by entering </a:t>
            </a:r>
            <a:r>
              <a:rPr lang="en-US" b="1" dirty="0"/>
              <a:t>:exit</a:t>
            </a:r>
            <a:r>
              <a:rPr lang="en-US" dirty="0"/>
              <a:t>.</a:t>
            </a:r>
            <a:endParaRPr lang="en-GB" dirty="0"/>
          </a:p>
          <a:p>
            <a:pPr marL="0" indent="0">
              <a:buNone/>
            </a:pPr>
            <a:r>
              <a:rPr lang="en-US" dirty="0"/>
              <a:t>8. Reload test.txt in vi by entering </a:t>
            </a:r>
            <a:r>
              <a:rPr lang="en-US" b="1" dirty="0"/>
              <a:t>vi test.txt </a:t>
            </a:r>
            <a:r>
              <a:rPr lang="en-US" dirty="0"/>
              <a:t>at the shell prompt.</a:t>
            </a:r>
            <a:endParaRPr lang="en-GB" dirty="0"/>
          </a:p>
          <a:p>
            <a:pPr marL="0" indent="0">
              <a:buNone/>
            </a:pPr>
            <a:r>
              <a:rPr lang="en-US" dirty="0"/>
              <a:t>9. Display the status line by pressing CTRL G while in normal mode.</a:t>
            </a:r>
            <a:endParaRPr lang="en-GB" dirty="0"/>
          </a:p>
          <a:p>
            <a:pPr marL="0" indent="0">
              <a:buNone/>
            </a:pPr>
            <a:r>
              <a:rPr lang="en-US" dirty="0"/>
              <a:t>10. Use the arrow keys to move the cursor to the beginning of the first word in the first line of the file.</a:t>
            </a:r>
            <a:endParaRPr lang="en-GB" dirty="0"/>
          </a:p>
          <a:p>
            <a:pPr marL="0" indent="0">
              <a:buNone/>
            </a:pPr>
            <a:r>
              <a:rPr lang="en-US" dirty="0"/>
              <a:t>11. Search for all occurrences of the text “mini” by completing the following:</a:t>
            </a:r>
            <a:endParaRPr lang="en-GB" dirty="0"/>
          </a:p>
          <a:p>
            <a:pPr marL="0" indent="0">
              <a:buNone/>
            </a:pPr>
            <a:r>
              <a:rPr lang="en-US" dirty="0"/>
              <a:t>a. While in normal mode, enter </a:t>
            </a:r>
            <a:r>
              <a:rPr lang="en-US" b="1" dirty="0"/>
              <a:t>/mini</a:t>
            </a:r>
            <a:r>
              <a:rPr lang="en-US" dirty="0"/>
              <a:t>. The first instance should be highlighted.</a:t>
            </a:r>
            <a:endParaRPr lang="en-GB" dirty="0"/>
          </a:p>
          <a:p>
            <a:pPr marL="0" indent="0">
              <a:buNone/>
            </a:pPr>
            <a:r>
              <a:rPr lang="en-US" dirty="0"/>
              <a:t>b. Find the next instance by pressing the N key.</a:t>
            </a:r>
            <a:endParaRPr lang="en-GB" dirty="0"/>
          </a:p>
          <a:p>
            <a:pPr marL="0" indent="0">
              <a:buNone/>
            </a:pPr>
            <a:r>
              <a:rPr lang="en-US" dirty="0"/>
              <a:t>c. Find the remaining instance by pressing N until you reach the end of the file.</a:t>
            </a:r>
            <a:endParaRPr lang="en-GB" dirty="0"/>
          </a:p>
          <a:p>
            <a:endParaRPr lang="en-GB" dirty="0"/>
          </a:p>
        </p:txBody>
      </p:sp>
    </p:spTree>
    <p:extLst>
      <p:ext uri="{BB962C8B-B14F-4D97-AF65-F5344CB8AC3E}">
        <p14:creationId xmlns:p14="http://schemas.microsoft.com/office/powerpoint/2010/main" val="759884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pPr algn="ctr"/>
            <a:r>
              <a:rPr lang="en-US" b="1" dirty="0"/>
              <a:t>Using the vi Editor</a:t>
            </a:r>
            <a:endParaRPr lang="en-GB" dirty="0"/>
          </a:p>
        </p:txBody>
      </p:sp>
      <p:sp>
        <p:nvSpPr>
          <p:cNvPr id="3" name="Content Placeholder 2"/>
          <p:cNvSpPr>
            <a:spLocks noGrp="1"/>
          </p:cNvSpPr>
          <p:nvPr>
            <p:ph idx="1"/>
          </p:nvPr>
        </p:nvSpPr>
        <p:spPr>
          <a:xfrm>
            <a:off x="276225" y="1081825"/>
            <a:ext cx="11687175" cy="5241702"/>
          </a:xfrm>
        </p:spPr>
        <p:txBody>
          <a:bodyPr>
            <a:normAutofit/>
          </a:bodyPr>
          <a:lstStyle/>
          <a:p>
            <a:pPr marL="0" indent="0" algn="just">
              <a:buNone/>
            </a:pPr>
            <a:r>
              <a:rPr lang="en-US" dirty="0"/>
              <a:t>12. Practice deleting text by doing the following:</a:t>
            </a:r>
            <a:endParaRPr lang="en-GB" dirty="0"/>
          </a:p>
          <a:p>
            <a:pPr marL="0" indent="0" algn="just">
              <a:buNone/>
            </a:pPr>
            <a:r>
              <a:rPr lang="en-US" dirty="0"/>
              <a:t>	a. While in normal mode, use the arrow keys to place the cursor on the first letter of the word </a:t>
            </a:r>
            <a:r>
              <a:rPr lang="en-US" b="1" i="1" dirty="0"/>
              <a:t>system</a:t>
            </a:r>
            <a:r>
              <a:rPr lang="en-US" i="1" dirty="0"/>
              <a:t>.</a:t>
            </a:r>
            <a:endParaRPr lang="en-GB" dirty="0"/>
          </a:p>
          <a:p>
            <a:pPr marL="0" indent="0" algn="just">
              <a:buNone/>
            </a:pPr>
            <a:r>
              <a:rPr lang="en-US" dirty="0"/>
              <a:t>	b. Delete the word </a:t>
            </a:r>
            <a:r>
              <a:rPr lang="en-US" b="1" i="1" dirty="0"/>
              <a:t>system</a:t>
            </a:r>
            <a:r>
              <a:rPr lang="en-US" i="1" dirty="0"/>
              <a:t> </a:t>
            </a:r>
            <a:r>
              <a:rPr lang="en-US" dirty="0"/>
              <a:t>and the space that follows it by pressing </a:t>
            </a:r>
            <a:r>
              <a:rPr lang="en-US" b="1" dirty="0" err="1"/>
              <a:t>dw</a:t>
            </a:r>
            <a:endParaRPr lang="en-GB" dirty="0"/>
          </a:p>
          <a:p>
            <a:pPr marL="0" indent="0" algn="just">
              <a:buNone/>
            </a:pPr>
            <a:r>
              <a:rPr lang="en-US" dirty="0"/>
              <a:t>	c. Use the arrow keys to move the cursor to the period at the end of the last line.</a:t>
            </a:r>
            <a:endParaRPr lang="en-GB" dirty="0"/>
          </a:p>
          <a:p>
            <a:pPr marL="0" indent="0" algn="just">
              <a:buNone/>
            </a:pPr>
            <a:r>
              <a:rPr lang="en-US" dirty="0"/>
              <a:t>	d. Put the contents of the memory buffer after the period by entering </a:t>
            </a:r>
            <a:r>
              <a:rPr lang="en-US" b="1" dirty="0"/>
              <a:t>p</a:t>
            </a:r>
            <a:r>
              <a:rPr lang="en-US" dirty="0"/>
              <a:t>.</a:t>
            </a:r>
            <a:endParaRPr lang="en-GB" dirty="0"/>
          </a:p>
          <a:p>
            <a:pPr marL="0" indent="0" algn="just">
              <a:buNone/>
            </a:pPr>
            <a:r>
              <a:rPr lang="en-US" dirty="0"/>
              <a:t>13. Exit the file without saving your changes by entering </a:t>
            </a:r>
            <a:r>
              <a:rPr lang="en-US" b="1" dirty="0"/>
              <a:t>:q!</a:t>
            </a:r>
            <a:r>
              <a:rPr lang="en-US" dirty="0"/>
              <a:t>.</a:t>
            </a:r>
            <a:endParaRPr lang="en-GB" dirty="0"/>
          </a:p>
          <a:p>
            <a:pPr marL="0" indent="0" algn="just">
              <a:buNone/>
            </a:pPr>
            <a:r>
              <a:rPr lang="en-US" dirty="0"/>
              <a:t> You now have sufficient skills to use vi to manage a typical Linux system!</a:t>
            </a:r>
            <a:endParaRPr lang="en-GB" dirty="0"/>
          </a:p>
          <a:p>
            <a:pPr algn="just"/>
            <a:endParaRPr lang="en-GB" dirty="0"/>
          </a:p>
        </p:txBody>
      </p:sp>
      <p:sp>
        <p:nvSpPr>
          <p:cNvPr id="4" name="AutoShape 7"/>
          <p:cNvSpPr>
            <a:spLocks noChangeArrowheads="1"/>
          </p:cNvSpPr>
          <p:nvPr/>
        </p:nvSpPr>
        <p:spPr bwMode="auto">
          <a:xfrm flipV="1">
            <a:off x="0" y="934932"/>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508292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127000"/>
            <a:ext cx="11001375" cy="1325563"/>
          </a:xfrm>
        </p:spPr>
        <p:txBody>
          <a:bodyPr/>
          <a:lstStyle/>
          <a:p>
            <a:r>
              <a:rPr lang="en-GB" dirty="0"/>
              <a:t>Using </a:t>
            </a:r>
            <a:r>
              <a:rPr lang="en-GB" b="1" i="1" dirty="0" err="1"/>
              <a:t>nano</a:t>
            </a:r>
            <a:r>
              <a:rPr lang="en-GB" dirty="0"/>
              <a:t> Editor</a:t>
            </a:r>
          </a:p>
        </p:txBody>
      </p:sp>
      <p:sp>
        <p:nvSpPr>
          <p:cNvPr id="4" name="TextBox 3"/>
          <p:cNvSpPr txBox="1"/>
          <p:nvPr/>
        </p:nvSpPr>
        <p:spPr>
          <a:xfrm>
            <a:off x="85725" y="1083231"/>
            <a:ext cx="11868150" cy="369332"/>
          </a:xfrm>
          <a:prstGeom prst="rect">
            <a:avLst/>
          </a:prstGeom>
          <a:noFill/>
        </p:spPr>
        <p:txBody>
          <a:bodyPr wrap="square" rtlCol="0">
            <a:spAutoFit/>
          </a:bodyPr>
          <a:lstStyle/>
          <a:p>
            <a:r>
              <a:rPr lang="en-US" dirty="0"/>
              <a:t>The simplest and most readily available text editor in all of the Linux systems  is </a:t>
            </a:r>
            <a:r>
              <a:rPr lang="en-GB" dirty="0" err="1"/>
              <a:t>nano</a:t>
            </a:r>
            <a:r>
              <a:rPr lang="en-GB" dirty="0"/>
              <a:t>.</a:t>
            </a:r>
          </a:p>
        </p:txBody>
      </p:sp>
      <p:sp>
        <p:nvSpPr>
          <p:cNvPr id="5" name="TextBox 4"/>
          <p:cNvSpPr txBox="1"/>
          <p:nvPr/>
        </p:nvSpPr>
        <p:spPr>
          <a:xfrm>
            <a:off x="85725" y="1571625"/>
            <a:ext cx="6257925" cy="4154984"/>
          </a:xfrm>
          <a:prstGeom prst="rect">
            <a:avLst/>
          </a:prstGeom>
          <a:noFill/>
        </p:spPr>
        <p:txBody>
          <a:bodyPr wrap="square" rtlCol="0">
            <a:spAutoFit/>
          </a:bodyPr>
          <a:lstStyle/>
          <a:p>
            <a:pPr algn="just"/>
            <a:r>
              <a:rPr lang="en-GB" sz="2200" b="1" dirty="0">
                <a:effectLst>
                  <a:outerShdw blurRad="38100" dist="38100" dir="2700000" algn="tl">
                    <a:srgbClr val="000000">
                      <a:alpha val="43137"/>
                    </a:srgbClr>
                  </a:outerShdw>
                </a:effectLst>
              </a:rPr>
              <a:t>Creating and Opening a New File</a:t>
            </a:r>
          </a:p>
          <a:p>
            <a:pPr algn="just"/>
            <a:endParaRPr lang="en-GB" sz="2200" b="1" dirty="0">
              <a:effectLst>
                <a:outerShdw blurRad="38100" dist="38100" dir="2700000" algn="tl">
                  <a:srgbClr val="000000">
                    <a:alpha val="43137"/>
                  </a:srgbClr>
                </a:outerShdw>
              </a:effectLst>
            </a:endParaRPr>
          </a:p>
          <a:p>
            <a:pPr algn="just"/>
            <a:r>
              <a:rPr lang="en-US" sz="2200" dirty="0"/>
              <a:t>To create a new file and open it using </a:t>
            </a:r>
            <a:r>
              <a:rPr lang="en-US" sz="2200" dirty="0" err="1"/>
              <a:t>nano</a:t>
            </a:r>
            <a:r>
              <a:rPr lang="en-US" sz="2200" dirty="0"/>
              <a:t>, use the following command(s):</a:t>
            </a:r>
          </a:p>
          <a:p>
            <a:pPr algn="just"/>
            <a:r>
              <a:rPr lang="en-US" sz="2200" b="1" dirty="0"/>
              <a:t>$</a:t>
            </a:r>
            <a:r>
              <a:rPr lang="en-US" sz="2200" dirty="0"/>
              <a:t> </a:t>
            </a:r>
            <a:r>
              <a:rPr lang="en-US" sz="2200" dirty="0" err="1"/>
              <a:t>nano</a:t>
            </a:r>
            <a:r>
              <a:rPr lang="en-US" sz="2200" dirty="0"/>
              <a:t>  </a:t>
            </a:r>
          </a:p>
          <a:p>
            <a:pPr algn="just"/>
            <a:r>
              <a:rPr lang="en-US" sz="2200" dirty="0"/>
              <a:t>or </a:t>
            </a:r>
          </a:p>
          <a:p>
            <a:pPr algn="just"/>
            <a:r>
              <a:rPr lang="en-US" sz="2200" b="1" dirty="0"/>
              <a:t>$</a:t>
            </a:r>
            <a:r>
              <a:rPr lang="en-US" sz="2200" dirty="0"/>
              <a:t> </a:t>
            </a:r>
            <a:r>
              <a:rPr lang="en-US" sz="2200" dirty="0" err="1"/>
              <a:t>nano</a:t>
            </a:r>
            <a:r>
              <a:rPr lang="en-US" sz="2200" dirty="0"/>
              <a:t> [file name]—for an existing file with file name</a:t>
            </a:r>
          </a:p>
          <a:p>
            <a:pPr algn="just"/>
            <a:r>
              <a:rPr lang="en-US" sz="2200" dirty="0"/>
              <a:t>If you want to open a file that is not located in your current directory, then you have to use the </a:t>
            </a:r>
            <a:r>
              <a:rPr lang="en-US" sz="2200" dirty="0" err="1"/>
              <a:t>absoluteor</a:t>
            </a:r>
            <a:r>
              <a:rPr lang="en-US" sz="2200" dirty="0"/>
              <a:t> relative path to that file. </a:t>
            </a:r>
          </a:p>
          <a:p>
            <a:pPr algn="just"/>
            <a:r>
              <a:rPr lang="en-US" sz="2200" dirty="0"/>
              <a:t>For example, </a:t>
            </a:r>
            <a:r>
              <a:rPr lang="en-US" sz="2200" b="1" i="1" dirty="0"/>
              <a:t>/home/mint/filename</a:t>
            </a:r>
            <a:endParaRPr lang="en-GB" sz="2200" b="1" i="1" dirty="0"/>
          </a:p>
          <a:p>
            <a:pPr algn="just"/>
            <a:endParaRPr lang="en-GB" sz="2200" dirty="0"/>
          </a:p>
        </p:txBody>
      </p:sp>
      <p:pic>
        <p:nvPicPr>
          <p:cNvPr id="9" name="Picture 8"/>
          <p:cNvPicPr>
            <a:picLocks noChangeAspect="1"/>
          </p:cNvPicPr>
          <p:nvPr/>
        </p:nvPicPr>
        <p:blipFill>
          <a:blip r:embed="rId2"/>
          <a:stretch>
            <a:fillRect/>
          </a:stretch>
        </p:blipFill>
        <p:spPr>
          <a:xfrm>
            <a:off x="6343650" y="1323975"/>
            <a:ext cx="5953126" cy="5010150"/>
          </a:xfrm>
          <a:prstGeom prst="rect">
            <a:avLst/>
          </a:prstGeom>
        </p:spPr>
      </p:pic>
    </p:spTree>
    <p:extLst>
      <p:ext uri="{BB962C8B-B14F-4D97-AF65-F5344CB8AC3E}">
        <p14:creationId xmlns:p14="http://schemas.microsoft.com/office/powerpoint/2010/main" val="3511954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save a File</a:t>
            </a:r>
          </a:p>
        </p:txBody>
      </p:sp>
      <p:sp>
        <p:nvSpPr>
          <p:cNvPr id="4" name="TextBox 3"/>
          <p:cNvSpPr txBox="1"/>
          <p:nvPr/>
        </p:nvSpPr>
        <p:spPr>
          <a:xfrm>
            <a:off x="95250" y="1438275"/>
            <a:ext cx="6848475" cy="1477328"/>
          </a:xfrm>
          <a:prstGeom prst="rect">
            <a:avLst/>
          </a:prstGeom>
          <a:noFill/>
        </p:spPr>
        <p:txBody>
          <a:bodyPr wrap="square" rtlCol="0">
            <a:spAutoFit/>
          </a:bodyPr>
          <a:lstStyle/>
          <a:p>
            <a:r>
              <a:rPr lang="en-US" dirty="0"/>
              <a:t>To save a file, use the keyboard shortcut &lt;</a:t>
            </a:r>
            <a:r>
              <a:rPr lang="en-US" b="1" i="1" dirty="0" err="1"/>
              <a:t>Ctrl+O</a:t>
            </a:r>
            <a:r>
              <a:rPr lang="en-US" b="1" i="1" dirty="0"/>
              <a:t>&gt;.</a:t>
            </a:r>
          </a:p>
          <a:p>
            <a:pPr algn="just"/>
            <a:r>
              <a:rPr lang="en-US" dirty="0"/>
              <a:t> When you use this key combination, the editor will prompt you for a filename (or confirm the name if it was already provided when the editor was started).</a:t>
            </a:r>
          </a:p>
          <a:p>
            <a:r>
              <a:rPr lang="en-US" dirty="0"/>
              <a:t>Enter your filename and press &lt;</a:t>
            </a:r>
            <a:r>
              <a:rPr lang="en-US" b="1" i="1" dirty="0"/>
              <a:t>Enter&gt; </a:t>
            </a:r>
            <a:r>
              <a:rPr lang="en-US" dirty="0"/>
              <a:t>to save the file with that name</a:t>
            </a:r>
            <a:endParaRPr lang="en-GB" dirty="0"/>
          </a:p>
        </p:txBody>
      </p:sp>
      <p:pic>
        <p:nvPicPr>
          <p:cNvPr id="6" name="Picture 5"/>
          <p:cNvPicPr>
            <a:picLocks noChangeAspect="1"/>
          </p:cNvPicPr>
          <p:nvPr/>
        </p:nvPicPr>
        <p:blipFill>
          <a:blip r:embed="rId2"/>
          <a:stretch>
            <a:fillRect/>
          </a:stretch>
        </p:blipFill>
        <p:spPr>
          <a:xfrm>
            <a:off x="838200" y="3067049"/>
            <a:ext cx="9982200" cy="1400175"/>
          </a:xfrm>
          <a:prstGeom prst="rect">
            <a:avLst/>
          </a:prstGeom>
        </p:spPr>
      </p:pic>
    </p:spTree>
    <p:extLst>
      <p:ext uri="{BB962C8B-B14F-4D97-AF65-F5344CB8AC3E}">
        <p14:creationId xmlns:p14="http://schemas.microsoft.com/office/powerpoint/2010/main" val="192870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 y="365125"/>
            <a:ext cx="11710988" cy="1325563"/>
          </a:xfrm>
        </p:spPr>
        <p:txBody>
          <a:bodyPr/>
          <a:lstStyle/>
          <a:p>
            <a:pPr algn="ctr"/>
            <a:r>
              <a:rPr lang="en-US" b="1" dirty="0"/>
              <a:t>Using non graphical Text editors in</a:t>
            </a:r>
            <a:br>
              <a:rPr lang="en-US" b="1" dirty="0"/>
            </a:br>
            <a:r>
              <a:rPr lang="en-US" b="1" dirty="0"/>
              <a:t>Linux</a:t>
            </a:r>
            <a:endParaRPr lang="en-GB" b="1" dirty="0"/>
          </a:p>
        </p:txBody>
      </p:sp>
      <p:sp>
        <p:nvSpPr>
          <p:cNvPr id="3" name="Content Placeholder 2"/>
          <p:cNvSpPr>
            <a:spLocks noGrp="1"/>
          </p:cNvSpPr>
          <p:nvPr>
            <p:ph idx="1"/>
          </p:nvPr>
        </p:nvSpPr>
        <p:spPr>
          <a:xfrm>
            <a:off x="100012" y="1690688"/>
            <a:ext cx="11991975" cy="4351338"/>
          </a:xfrm>
        </p:spPr>
        <p:txBody>
          <a:bodyPr>
            <a:normAutofit fontScale="92500" lnSpcReduction="10000"/>
          </a:bodyPr>
          <a:lstStyle/>
          <a:p>
            <a:pPr algn="just"/>
            <a:r>
              <a:rPr lang="en-US" dirty="0"/>
              <a:t>One of the key skills you will need when working with any Linux system is the ability to use a text editor effectively. </a:t>
            </a:r>
          </a:p>
          <a:p>
            <a:pPr algn="just"/>
            <a:r>
              <a:rPr lang="en-US" dirty="0"/>
              <a:t>Why? Because most of the</a:t>
            </a:r>
            <a:r>
              <a:rPr lang="en-US" b="1" dirty="0"/>
              <a:t> </a:t>
            </a:r>
            <a:r>
              <a:rPr lang="en-US" dirty="0"/>
              <a:t>system configuration tasks you need to complete in Linux, whether you’re configuring</a:t>
            </a:r>
            <a:r>
              <a:rPr lang="en-US" b="1" dirty="0"/>
              <a:t> </a:t>
            </a:r>
            <a:r>
              <a:rPr lang="en-US" dirty="0"/>
              <a:t>the operating system itself or a service running on the system, are completed using a text editor</a:t>
            </a:r>
            <a:r>
              <a:rPr lang="en-US" b="1" dirty="0"/>
              <a:t> </a:t>
            </a:r>
            <a:r>
              <a:rPr lang="en-US" dirty="0"/>
              <a:t>and a text file.</a:t>
            </a:r>
          </a:p>
          <a:p>
            <a:pPr algn="just"/>
            <a:r>
              <a:rPr lang="en-US" b="1" dirty="0"/>
              <a:t> </a:t>
            </a:r>
            <a:r>
              <a:rPr lang="en-US" dirty="0"/>
              <a:t>This represents a significant difference between Linux and other operating</a:t>
            </a:r>
            <a:r>
              <a:rPr lang="en-US" b="1" dirty="0"/>
              <a:t> </a:t>
            </a:r>
            <a:r>
              <a:rPr lang="en-US" dirty="0"/>
              <a:t>systems, such as Windows.</a:t>
            </a:r>
          </a:p>
          <a:p>
            <a:pPr algn="just"/>
            <a:r>
              <a:rPr lang="en-US" dirty="0"/>
              <a:t> Under Windows, most of your configuration settings are</a:t>
            </a:r>
            <a:r>
              <a:rPr lang="en-US" b="1" dirty="0"/>
              <a:t> </a:t>
            </a:r>
            <a:r>
              <a:rPr lang="en-US" dirty="0"/>
              <a:t>stored in a database called the </a:t>
            </a:r>
            <a:r>
              <a:rPr lang="en-US" b="1" i="1" dirty="0"/>
              <a:t>Registry</a:t>
            </a:r>
            <a:r>
              <a:rPr lang="en-US" dirty="0"/>
              <a:t>. This information is stored in logical sections</a:t>
            </a:r>
            <a:r>
              <a:rPr lang="en-US" b="1" dirty="0"/>
              <a:t> </a:t>
            </a:r>
            <a:r>
              <a:rPr lang="en-US" dirty="0"/>
              <a:t>called </a:t>
            </a:r>
            <a:r>
              <a:rPr lang="en-US" b="1" i="1" dirty="0"/>
              <a:t>keys</a:t>
            </a:r>
            <a:r>
              <a:rPr lang="en-US" dirty="0"/>
              <a:t>.</a:t>
            </a:r>
            <a:endParaRPr lang="en-GB" dirty="0"/>
          </a:p>
          <a:p>
            <a:pPr algn="just"/>
            <a:r>
              <a:rPr lang="en-US" dirty="0"/>
              <a:t>These keys are stored in a hierarchy; a given key can contain a number of </a:t>
            </a:r>
            <a:r>
              <a:rPr lang="en-US" dirty="0" err="1"/>
              <a:t>subkeys</a:t>
            </a:r>
            <a:r>
              <a:rPr lang="en-US" dirty="0"/>
              <a:t>. These keys contain values that store the system’s configuration information. </a:t>
            </a:r>
          </a:p>
          <a:p>
            <a:pPr algn="just"/>
            <a:endParaRPr lang="en-GB" dirty="0"/>
          </a:p>
        </p:txBody>
      </p:sp>
      <p:sp>
        <p:nvSpPr>
          <p:cNvPr id="4" name="AutoShape 7"/>
          <p:cNvSpPr>
            <a:spLocks noChangeArrowheads="1"/>
          </p:cNvSpPr>
          <p:nvPr/>
        </p:nvSpPr>
        <p:spPr bwMode="auto">
          <a:xfrm flipV="1">
            <a:off x="0" y="1544534"/>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855333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0"/>
            <a:ext cx="11639550" cy="796925"/>
          </a:xfrm>
        </p:spPr>
        <p:txBody>
          <a:bodyPr>
            <a:normAutofit/>
          </a:bodyPr>
          <a:lstStyle/>
          <a:p>
            <a:r>
              <a:rPr lang="en-GB" sz="3500" b="1" dirty="0">
                <a:effectLst>
                  <a:outerShdw blurRad="38100" dist="38100" dir="2700000" algn="tl">
                    <a:srgbClr val="000000">
                      <a:alpha val="43137"/>
                    </a:srgbClr>
                  </a:outerShdw>
                </a:effectLst>
              </a:rPr>
              <a:t>How to Cut and Paste Text</a:t>
            </a:r>
          </a:p>
        </p:txBody>
      </p:sp>
      <p:sp>
        <p:nvSpPr>
          <p:cNvPr id="7" name="TextBox 6"/>
          <p:cNvSpPr txBox="1"/>
          <p:nvPr/>
        </p:nvSpPr>
        <p:spPr>
          <a:xfrm>
            <a:off x="142875" y="519300"/>
            <a:ext cx="11925300" cy="1446550"/>
          </a:xfrm>
          <a:prstGeom prst="rect">
            <a:avLst/>
          </a:prstGeom>
          <a:noFill/>
        </p:spPr>
        <p:txBody>
          <a:bodyPr wrap="square" rtlCol="0">
            <a:spAutoFit/>
          </a:bodyPr>
          <a:lstStyle/>
          <a:p>
            <a:pPr algn="just"/>
            <a:r>
              <a:rPr lang="en-US" sz="2200" dirty="0"/>
              <a:t>To </a:t>
            </a:r>
            <a:r>
              <a:rPr lang="en-US" sz="2200" b="1" dirty="0"/>
              <a:t>cut and paste </a:t>
            </a:r>
            <a:r>
              <a:rPr lang="en-US" sz="2200" dirty="0"/>
              <a:t>a particular line of existing text that has already been entered into the buffer, first bring the cursor to any character on that line by using the arrow keys on the keyboard. Press </a:t>
            </a:r>
            <a:r>
              <a:rPr lang="en-US" sz="2200" b="1" i="1" dirty="0"/>
              <a:t>&lt;</a:t>
            </a:r>
            <a:r>
              <a:rPr lang="en-US" sz="2200" b="1" i="1" dirty="0" err="1"/>
              <a:t>Ctrl+K</a:t>
            </a:r>
            <a:r>
              <a:rPr lang="en-US" sz="2200" b="1" i="1" dirty="0"/>
              <a:t>&gt; </a:t>
            </a:r>
            <a:r>
              <a:rPr lang="en-US" sz="2200" i="1" dirty="0"/>
              <a:t>to cut </a:t>
            </a:r>
            <a:r>
              <a:rPr lang="en-US" sz="2200" dirty="0"/>
              <a:t>that whole line out of the buffer, then position the cursor with the arrow keys to the place where you want to paste the “cut” line back into the buffer, use &lt;</a:t>
            </a:r>
            <a:r>
              <a:rPr lang="en-US" sz="2200" b="1" i="1" dirty="0" err="1"/>
              <a:t>Ctrl+U</a:t>
            </a:r>
            <a:r>
              <a:rPr lang="en-US" sz="2200" b="1" i="1" dirty="0"/>
              <a:t>&gt; </a:t>
            </a:r>
            <a:r>
              <a:rPr lang="en-US" sz="2200" dirty="0"/>
              <a:t>to paste the cut line back in.</a:t>
            </a:r>
            <a:endParaRPr lang="en-GB" sz="2200" dirty="0"/>
          </a:p>
        </p:txBody>
      </p:sp>
      <p:pic>
        <p:nvPicPr>
          <p:cNvPr id="10" name="Picture 9"/>
          <p:cNvPicPr>
            <a:picLocks noChangeAspect="1"/>
          </p:cNvPicPr>
          <p:nvPr/>
        </p:nvPicPr>
        <p:blipFill>
          <a:blip r:embed="rId2"/>
          <a:stretch>
            <a:fillRect/>
          </a:stretch>
        </p:blipFill>
        <p:spPr>
          <a:xfrm>
            <a:off x="733425" y="1876426"/>
            <a:ext cx="9725025" cy="4638674"/>
          </a:xfrm>
          <a:prstGeom prst="rect">
            <a:avLst/>
          </a:prstGeom>
        </p:spPr>
      </p:pic>
    </p:spTree>
    <p:extLst>
      <p:ext uri="{BB962C8B-B14F-4D97-AF65-F5344CB8AC3E}">
        <p14:creationId xmlns:p14="http://schemas.microsoft.com/office/powerpoint/2010/main" val="25711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noGrp="1"/>
          </p:cNvSpPr>
          <p:nvPr>
            <p:ph type="title"/>
          </p:nvPr>
        </p:nvSpPr>
        <p:spPr>
          <a:xfrm>
            <a:off x="276225" y="365125"/>
            <a:ext cx="11525250" cy="1325563"/>
          </a:xfrm>
          <a:prstGeom prst="rect">
            <a:avLst/>
          </a:prstGeom>
          <a:noFill/>
        </p:spPr>
        <p:txBody>
          <a:bodyPr wrap="square" rtlCol="0">
            <a:spAutoFit/>
          </a:bodyPr>
          <a:lstStyle/>
          <a:p>
            <a:r>
              <a:rPr lang="en-GB" sz="3000" b="1" dirty="0">
                <a:effectLst>
                  <a:outerShdw blurRad="38100" dist="38100" dir="2700000" algn="tl">
                    <a:srgbClr val="000000">
                      <a:alpha val="43137"/>
                    </a:srgbClr>
                  </a:outerShdw>
                </a:effectLst>
              </a:rPr>
              <a:t>How to Search and Replace a Word</a:t>
            </a:r>
          </a:p>
        </p:txBody>
      </p:sp>
      <p:sp>
        <p:nvSpPr>
          <p:cNvPr id="4" name="TextBox 3"/>
          <p:cNvSpPr txBox="1"/>
          <p:nvPr/>
        </p:nvSpPr>
        <p:spPr>
          <a:xfrm>
            <a:off x="0" y="1352550"/>
            <a:ext cx="11925300" cy="1446550"/>
          </a:xfrm>
          <a:prstGeom prst="rect">
            <a:avLst/>
          </a:prstGeom>
          <a:noFill/>
        </p:spPr>
        <p:txBody>
          <a:bodyPr wrap="square" rtlCol="0">
            <a:spAutoFit/>
          </a:bodyPr>
          <a:lstStyle/>
          <a:p>
            <a:pPr algn="just"/>
            <a:r>
              <a:rPr lang="en-US" sz="2200" dirty="0"/>
              <a:t>This feature allows you to search for a particular word in the buffer, as well as replace it with another </a:t>
            </a:r>
            <a:r>
              <a:rPr lang="en-GB" sz="2200" dirty="0"/>
              <a:t>word.</a:t>
            </a:r>
            <a:r>
              <a:rPr lang="en-US" sz="2200" dirty="0"/>
              <a:t>To search for a word in </a:t>
            </a:r>
            <a:r>
              <a:rPr lang="en-US" sz="2200" dirty="0" err="1"/>
              <a:t>nano</a:t>
            </a:r>
            <a:r>
              <a:rPr lang="en-US" sz="2200" dirty="0"/>
              <a:t>, press </a:t>
            </a:r>
            <a:r>
              <a:rPr lang="en-US" sz="2200" b="1" i="1" dirty="0"/>
              <a:t>&lt;</a:t>
            </a:r>
            <a:r>
              <a:rPr lang="en-US" sz="2200" b="1" i="1" dirty="0" err="1"/>
              <a:t>Ctrl+W</a:t>
            </a:r>
            <a:r>
              <a:rPr lang="en-US" sz="2200" b="1" i="1" dirty="0"/>
              <a:t>&gt;. </a:t>
            </a:r>
            <a:r>
              <a:rPr lang="en-US" sz="2200" dirty="0"/>
              <a:t>Then, you will be asked to enter the word which you want to search for. After typing in the word, press </a:t>
            </a:r>
            <a:r>
              <a:rPr lang="en-US" sz="2200" b="1" dirty="0"/>
              <a:t>&lt;Enter&gt; </a:t>
            </a:r>
            <a:r>
              <a:rPr lang="en-US" sz="2200" dirty="0"/>
              <a:t>and the tool will take you to the matched </a:t>
            </a:r>
            <a:r>
              <a:rPr lang="en-GB" sz="2200" dirty="0"/>
              <a:t>entry</a:t>
            </a:r>
          </a:p>
        </p:txBody>
      </p:sp>
      <p:pic>
        <p:nvPicPr>
          <p:cNvPr id="5" name="Picture 4"/>
          <p:cNvPicPr>
            <a:picLocks noChangeAspect="1"/>
          </p:cNvPicPr>
          <p:nvPr/>
        </p:nvPicPr>
        <p:blipFill>
          <a:blip r:embed="rId2"/>
          <a:stretch>
            <a:fillRect/>
          </a:stretch>
        </p:blipFill>
        <p:spPr>
          <a:xfrm>
            <a:off x="495300" y="3000629"/>
            <a:ext cx="9820275" cy="2228596"/>
          </a:xfrm>
          <a:prstGeom prst="rect">
            <a:avLst/>
          </a:prstGeom>
        </p:spPr>
      </p:pic>
    </p:spTree>
    <p:extLst>
      <p:ext uri="{BB962C8B-B14F-4D97-AF65-F5344CB8AC3E}">
        <p14:creationId xmlns:p14="http://schemas.microsoft.com/office/powerpoint/2010/main" val="2484182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358775"/>
            <a:ext cx="11068050" cy="1325563"/>
          </a:xfrm>
        </p:spPr>
        <p:txBody>
          <a:bodyPr>
            <a:normAutofit/>
          </a:bodyPr>
          <a:lstStyle/>
          <a:p>
            <a:r>
              <a:rPr lang="en-GB" sz="4000" b="1" dirty="0">
                <a:effectLst>
                  <a:outerShdw blurRad="38100" dist="38100" dir="2700000" algn="tl">
                    <a:srgbClr val="000000">
                      <a:alpha val="43137"/>
                    </a:srgbClr>
                  </a:outerShdw>
                </a:effectLst>
              </a:rPr>
              <a:t>How to Insert Another File into the Current One</a:t>
            </a:r>
          </a:p>
        </p:txBody>
      </p:sp>
      <p:sp>
        <p:nvSpPr>
          <p:cNvPr id="4" name="TextBox 3"/>
          <p:cNvSpPr txBox="1"/>
          <p:nvPr/>
        </p:nvSpPr>
        <p:spPr>
          <a:xfrm>
            <a:off x="285751" y="595313"/>
            <a:ext cx="11830050" cy="1107996"/>
          </a:xfrm>
          <a:prstGeom prst="rect">
            <a:avLst/>
          </a:prstGeom>
          <a:noFill/>
        </p:spPr>
        <p:txBody>
          <a:bodyPr wrap="square" rtlCol="0">
            <a:spAutoFit/>
          </a:bodyPr>
          <a:lstStyle/>
          <a:p>
            <a:r>
              <a:rPr lang="en-US" sz="2200" dirty="0"/>
              <a:t>To insert text from another, </a:t>
            </a:r>
            <a:r>
              <a:rPr lang="en-US" sz="2200" b="1" i="1" dirty="0"/>
              <a:t>already-saved file</a:t>
            </a:r>
            <a:r>
              <a:rPr lang="en-US" sz="2200" dirty="0"/>
              <a:t>, into the buffer you are currently editing, do the following. Press</a:t>
            </a:r>
            <a:r>
              <a:rPr lang="en-US" sz="2200" b="1" i="1" dirty="0"/>
              <a:t> &lt;</a:t>
            </a:r>
            <a:r>
              <a:rPr lang="en-US" sz="2200" b="1" i="1" dirty="0" err="1"/>
              <a:t>Ctrl+R</a:t>
            </a:r>
            <a:r>
              <a:rPr lang="en-US" sz="2200" b="1" i="1" dirty="0"/>
              <a:t>&gt;, </a:t>
            </a:r>
            <a:r>
              <a:rPr lang="en-US" sz="2200" dirty="0"/>
              <a:t>and then give the complete pathname to the file which you want to insert into the current buffer, at the current position of the cursor in that buffer.</a:t>
            </a:r>
            <a:endParaRPr lang="en-GB" sz="2200" dirty="0"/>
          </a:p>
        </p:txBody>
      </p:sp>
      <p:pic>
        <p:nvPicPr>
          <p:cNvPr id="5" name="Picture 4"/>
          <p:cNvPicPr>
            <a:picLocks noChangeAspect="1"/>
          </p:cNvPicPr>
          <p:nvPr/>
        </p:nvPicPr>
        <p:blipFill>
          <a:blip r:embed="rId2"/>
          <a:stretch>
            <a:fillRect/>
          </a:stretch>
        </p:blipFill>
        <p:spPr>
          <a:xfrm>
            <a:off x="285751" y="1624013"/>
            <a:ext cx="10534649" cy="866896"/>
          </a:xfrm>
          <a:prstGeom prst="rect">
            <a:avLst/>
          </a:prstGeom>
        </p:spPr>
      </p:pic>
      <p:pic>
        <p:nvPicPr>
          <p:cNvPr id="6" name="Picture 5"/>
          <p:cNvPicPr>
            <a:picLocks noChangeAspect="1"/>
          </p:cNvPicPr>
          <p:nvPr/>
        </p:nvPicPr>
        <p:blipFill>
          <a:blip r:embed="rId3"/>
          <a:stretch>
            <a:fillRect/>
          </a:stretch>
        </p:blipFill>
        <p:spPr>
          <a:xfrm>
            <a:off x="285751" y="2490909"/>
            <a:ext cx="10534649" cy="3829403"/>
          </a:xfrm>
          <a:prstGeom prst="rect">
            <a:avLst/>
          </a:prstGeom>
        </p:spPr>
      </p:pic>
    </p:spTree>
    <p:extLst>
      <p:ext uri="{BB962C8B-B14F-4D97-AF65-F5344CB8AC3E}">
        <p14:creationId xmlns:p14="http://schemas.microsoft.com/office/powerpoint/2010/main" val="3100827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125" y="365126"/>
            <a:ext cx="11115675" cy="825500"/>
          </a:xfrm>
        </p:spPr>
        <p:txBody>
          <a:bodyPr>
            <a:normAutofit fontScale="90000"/>
          </a:bodyPr>
          <a:lstStyle/>
          <a:p>
            <a:br>
              <a:rPr lang="en-GB" b="1" dirty="0">
                <a:effectLst>
                  <a:outerShdw blurRad="38100" dist="38100" dir="2700000" algn="tl">
                    <a:srgbClr val="000000">
                      <a:alpha val="43137"/>
                    </a:srgbClr>
                  </a:outerShdw>
                </a:effectLst>
              </a:rPr>
            </a:br>
            <a:r>
              <a:rPr lang="en-GB" b="1" dirty="0">
                <a:effectLst>
                  <a:outerShdw blurRad="38100" dist="38100" dir="2700000" algn="tl">
                    <a:srgbClr val="000000">
                      <a:alpha val="43137"/>
                    </a:srgbClr>
                  </a:outerShdw>
                </a:effectLst>
              </a:rPr>
              <a:t>How to Show the Cursor Position</a:t>
            </a:r>
            <a:br>
              <a:rPr lang="en-GB" b="1" dirty="0">
                <a:effectLst>
                  <a:outerShdw blurRad="38100" dist="38100" dir="2700000" algn="tl">
                    <a:srgbClr val="000000">
                      <a:alpha val="43137"/>
                    </a:srgbClr>
                  </a:outerShdw>
                </a:effectLst>
              </a:rPr>
            </a:br>
            <a:endParaRPr lang="en-GB" b="1" dirty="0">
              <a:effectLst>
                <a:outerShdw blurRad="38100" dist="38100" dir="2700000" algn="tl">
                  <a:srgbClr val="000000">
                    <a:alpha val="43137"/>
                  </a:srgbClr>
                </a:outerShdw>
              </a:effectLst>
            </a:endParaRPr>
          </a:p>
        </p:txBody>
      </p:sp>
      <p:sp>
        <p:nvSpPr>
          <p:cNvPr id="4" name="TextBox 3"/>
          <p:cNvSpPr txBox="1"/>
          <p:nvPr/>
        </p:nvSpPr>
        <p:spPr>
          <a:xfrm>
            <a:off x="171450" y="1409700"/>
            <a:ext cx="11744325" cy="923330"/>
          </a:xfrm>
          <a:prstGeom prst="rect">
            <a:avLst/>
          </a:prstGeom>
          <a:noFill/>
        </p:spPr>
        <p:txBody>
          <a:bodyPr wrap="square" rtlCol="0">
            <a:spAutoFit/>
          </a:bodyPr>
          <a:lstStyle/>
          <a:p>
            <a:r>
              <a:rPr lang="en-US" dirty="0"/>
              <a:t>It is possible to get information about the position of your cursor in the current buffer. This can be done</a:t>
            </a:r>
          </a:p>
          <a:p>
            <a:r>
              <a:rPr lang="en-US" dirty="0"/>
              <a:t>by pressing the </a:t>
            </a:r>
            <a:r>
              <a:rPr lang="en-US" b="1" i="1" dirty="0">
                <a:effectLst>
                  <a:outerShdw blurRad="38100" dist="38100" dir="2700000" algn="tl">
                    <a:srgbClr val="000000">
                      <a:alpha val="43137"/>
                    </a:srgbClr>
                  </a:outerShdw>
                </a:effectLst>
              </a:rPr>
              <a:t>&lt;</a:t>
            </a:r>
            <a:r>
              <a:rPr lang="en-US" b="1" i="1" dirty="0" err="1">
                <a:effectLst>
                  <a:outerShdw blurRad="38100" dist="38100" dir="2700000" algn="tl">
                    <a:srgbClr val="000000">
                      <a:alpha val="43137"/>
                    </a:srgbClr>
                  </a:outerShdw>
                </a:effectLst>
              </a:rPr>
              <a:t>Ctrl+C</a:t>
            </a:r>
            <a:r>
              <a:rPr lang="en-US" b="1" i="1" dirty="0">
                <a:effectLst>
                  <a:outerShdw blurRad="38100" dist="38100" dir="2700000" algn="tl">
                    <a:srgbClr val="000000">
                      <a:alpha val="43137"/>
                    </a:srgbClr>
                  </a:outerShdw>
                </a:effectLst>
              </a:rPr>
              <a:t>&gt; </a:t>
            </a:r>
            <a:r>
              <a:rPr lang="en-US" dirty="0"/>
              <a:t>keyboard shortcut. After &lt;</a:t>
            </a:r>
            <a:r>
              <a:rPr lang="en-US" dirty="0" err="1"/>
              <a:t>Ctrl+C</a:t>
            </a:r>
            <a:r>
              <a:rPr lang="en-US" dirty="0"/>
              <a:t>&gt; was pressed, the cursor position got highlighted in the editor</a:t>
            </a:r>
          </a:p>
          <a:p>
            <a:r>
              <a:rPr lang="en-US" dirty="0"/>
              <a:t>area, and detailed information about it showed up in the status line</a:t>
            </a:r>
            <a:endParaRPr lang="en-GB" dirty="0"/>
          </a:p>
        </p:txBody>
      </p:sp>
      <p:pic>
        <p:nvPicPr>
          <p:cNvPr id="5" name="Picture 4"/>
          <p:cNvPicPr>
            <a:picLocks noChangeAspect="1"/>
          </p:cNvPicPr>
          <p:nvPr/>
        </p:nvPicPr>
        <p:blipFill>
          <a:blip r:embed="rId2"/>
          <a:stretch>
            <a:fillRect/>
          </a:stretch>
        </p:blipFill>
        <p:spPr>
          <a:xfrm>
            <a:off x="1499634" y="2076451"/>
            <a:ext cx="7925906" cy="4571999"/>
          </a:xfrm>
          <a:prstGeom prst="rect">
            <a:avLst/>
          </a:prstGeom>
        </p:spPr>
      </p:pic>
    </p:spTree>
    <p:extLst>
      <p:ext uri="{BB962C8B-B14F-4D97-AF65-F5344CB8AC3E}">
        <p14:creationId xmlns:p14="http://schemas.microsoft.com/office/powerpoint/2010/main" val="1078189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 y="117476"/>
            <a:ext cx="11039475" cy="1073150"/>
          </a:xfrm>
        </p:spPr>
        <p:txBody>
          <a:bodyPr/>
          <a:lstStyle/>
          <a:p>
            <a:r>
              <a:rPr lang="en-GB" b="1" dirty="0">
                <a:effectLst>
                  <a:outerShdw blurRad="38100" dist="38100" dir="2700000" algn="tl">
                    <a:srgbClr val="000000">
                      <a:alpha val="43137"/>
                    </a:srgbClr>
                  </a:outerShdw>
                </a:effectLst>
              </a:rPr>
              <a:t>How to Back Up a Previous Version of a File</a:t>
            </a:r>
          </a:p>
        </p:txBody>
      </p:sp>
      <p:sp>
        <p:nvSpPr>
          <p:cNvPr id="4" name="TextBox 3"/>
          <p:cNvSpPr txBox="1"/>
          <p:nvPr/>
        </p:nvSpPr>
        <p:spPr>
          <a:xfrm>
            <a:off x="0" y="1190626"/>
            <a:ext cx="11982450" cy="5093702"/>
          </a:xfrm>
          <a:prstGeom prst="rect">
            <a:avLst/>
          </a:prstGeom>
          <a:noFill/>
        </p:spPr>
        <p:txBody>
          <a:bodyPr wrap="square" rtlCol="0">
            <a:spAutoFit/>
          </a:bodyPr>
          <a:lstStyle/>
          <a:p>
            <a:r>
              <a:rPr lang="en-US" sz="2500" dirty="0"/>
              <a:t>This facility allows you to </a:t>
            </a:r>
            <a:r>
              <a:rPr lang="en-US" sz="2500" b="1" i="1" dirty="0"/>
              <a:t>back up the previous version of the file being edited</a:t>
            </a:r>
            <a:r>
              <a:rPr lang="en-US" sz="2500" dirty="0"/>
              <a:t>. This is done after you </a:t>
            </a:r>
            <a:r>
              <a:rPr lang="en-US" sz="2500" b="1" i="1" dirty="0"/>
              <a:t>make changes </a:t>
            </a:r>
            <a:r>
              <a:rPr lang="en-US" sz="2500" dirty="0"/>
              <a:t>and </a:t>
            </a:r>
            <a:r>
              <a:rPr lang="en-US" sz="2500" b="1" dirty="0"/>
              <a:t>save the file</a:t>
            </a:r>
            <a:r>
              <a:rPr lang="en-US" sz="2500" dirty="0"/>
              <a:t>. This feature can be accessed using the -B command line option</a:t>
            </a:r>
          </a:p>
          <a:p>
            <a:endParaRPr lang="en-US" sz="2500" dirty="0"/>
          </a:p>
          <a:p>
            <a:r>
              <a:rPr lang="en-US" sz="2500" dirty="0"/>
              <a:t>$ </a:t>
            </a:r>
            <a:r>
              <a:rPr lang="en-US" sz="2500" dirty="0" err="1"/>
              <a:t>nano</a:t>
            </a:r>
            <a:r>
              <a:rPr lang="en-US" sz="2500" dirty="0"/>
              <a:t>  -B [file name]</a:t>
            </a:r>
          </a:p>
          <a:p>
            <a:endParaRPr lang="en-US" sz="2500" dirty="0"/>
          </a:p>
          <a:p>
            <a:r>
              <a:rPr lang="en-US" sz="2500" dirty="0"/>
              <a:t>For example: $ </a:t>
            </a:r>
            <a:r>
              <a:rPr lang="en-US" sz="2500" dirty="0" err="1"/>
              <a:t>nano</a:t>
            </a:r>
            <a:r>
              <a:rPr lang="en-US" sz="2500" dirty="0"/>
              <a:t>   –B  </a:t>
            </a:r>
            <a:r>
              <a:rPr lang="en-US" sz="2500" dirty="0" err="1"/>
              <a:t>myfile</a:t>
            </a:r>
            <a:endParaRPr lang="en-US" sz="2500" dirty="0"/>
          </a:p>
          <a:p>
            <a:endParaRPr lang="en-US" sz="2500" dirty="0"/>
          </a:p>
          <a:p>
            <a:r>
              <a:rPr lang="en-US" sz="2500" dirty="0"/>
              <a:t>The backup will be saved in the current directory with the same filename but suffixed with a tilde (-B).</a:t>
            </a:r>
          </a:p>
          <a:p>
            <a:endParaRPr lang="en-US" sz="2500" dirty="0"/>
          </a:p>
          <a:p>
            <a:endParaRPr lang="en-US" sz="2500" dirty="0"/>
          </a:p>
          <a:p>
            <a:r>
              <a:rPr lang="en-US" sz="2500" dirty="0" err="1"/>
              <a:t>Noe</a:t>
            </a:r>
            <a:r>
              <a:rPr lang="en-US" sz="2500" dirty="0"/>
              <a:t>: Files created for the first time cannot be backed up.</a:t>
            </a:r>
            <a:endParaRPr lang="en-GB" sz="2500" dirty="0"/>
          </a:p>
        </p:txBody>
      </p:sp>
    </p:spTree>
    <p:extLst>
      <p:ext uri="{BB962C8B-B14F-4D97-AF65-F5344CB8AC3E}">
        <p14:creationId xmlns:p14="http://schemas.microsoft.com/office/powerpoint/2010/main" val="2026826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test Exercises</a:t>
            </a:r>
          </a:p>
        </p:txBody>
      </p:sp>
      <p:sp>
        <p:nvSpPr>
          <p:cNvPr id="3" name="Content Placeholder 2"/>
          <p:cNvSpPr>
            <a:spLocks noGrp="1"/>
          </p:cNvSpPr>
          <p:nvPr>
            <p:ph idx="1"/>
          </p:nvPr>
        </p:nvSpPr>
        <p:spPr/>
        <p:txBody>
          <a:bodyPr>
            <a:normAutofit/>
          </a:bodyPr>
          <a:lstStyle/>
          <a:p>
            <a:pPr marL="0" indent="0">
              <a:buNone/>
            </a:pPr>
            <a:r>
              <a:rPr lang="en-US" dirty="0"/>
              <a:t>﻿1.   Where are operating system and application configuration parameters stored on a Linux system?</a:t>
            </a:r>
          </a:p>
          <a:p>
            <a:pPr marL="0" indent="0">
              <a:buNone/>
            </a:pPr>
            <a:r>
              <a:rPr lang="en-US" dirty="0"/>
              <a:t>	A.   In text files</a:t>
            </a:r>
          </a:p>
          <a:p>
            <a:pPr marL="0" indent="0">
              <a:buNone/>
            </a:pPr>
            <a:r>
              <a:rPr lang="en-US" dirty="0"/>
              <a:t>	B.   In the Registry</a:t>
            </a:r>
          </a:p>
          <a:p>
            <a:pPr marL="0" indent="0">
              <a:buNone/>
            </a:pPr>
            <a:r>
              <a:rPr lang="en-US" dirty="0"/>
              <a:t>	C.  In .</a:t>
            </a:r>
            <a:r>
              <a:rPr lang="en-US" dirty="0" err="1"/>
              <a:t>ini</a:t>
            </a:r>
            <a:r>
              <a:rPr lang="en-US" dirty="0"/>
              <a:t> files</a:t>
            </a:r>
          </a:p>
          <a:p>
            <a:pPr marL="0" indent="0">
              <a:buNone/>
            </a:pPr>
            <a:r>
              <a:rPr lang="en-US" dirty="0"/>
              <a:t>	D.   In the system database</a:t>
            </a:r>
          </a:p>
          <a:p>
            <a:endParaRPr lang="en-US" dirty="0"/>
          </a:p>
        </p:txBody>
      </p:sp>
    </p:spTree>
    <p:extLst>
      <p:ext uri="{BB962C8B-B14F-4D97-AF65-F5344CB8AC3E}">
        <p14:creationId xmlns:p14="http://schemas.microsoft.com/office/powerpoint/2010/main" val="1159872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Test Exercises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2.   Where are most configuration files stored in the Linux file system?</a:t>
            </a:r>
          </a:p>
          <a:p>
            <a:pPr marL="0" indent="0">
              <a:buNone/>
            </a:pPr>
            <a:r>
              <a:rPr lang="en-US" dirty="0"/>
              <a:t>	A. /boot</a:t>
            </a:r>
          </a:p>
          <a:p>
            <a:pPr marL="0" indent="0">
              <a:buNone/>
            </a:pPr>
            <a:r>
              <a:rPr lang="en-US" dirty="0"/>
              <a:t>	B. /</a:t>
            </a:r>
            <a:r>
              <a:rPr lang="en-US" dirty="0" err="1"/>
              <a:t>var</a:t>
            </a:r>
            <a:endParaRPr lang="en-US" dirty="0"/>
          </a:p>
          <a:p>
            <a:pPr marL="0" indent="0">
              <a:buNone/>
            </a:pPr>
            <a:r>
              <a:rPr lang="en-US" dirty="0"/>
              <a:t>	C. /</a:t>
            </a:r>
            <a:r>
              <a:rPr lang="en-US" dirty="0" err="1"/>
              <a:t>usr</a:t>
            </a:r>
            <a:endParaRPr lang="en-US" dirty="0"/>
          </a:p>
          <a:p>
            <a:pPr marL="0" indent="0">
              <a:buNone/>
            </a:pPr>
            <a:r>
              <a:rPr lang="en-US" dirty="0"/>
              <a:t>	D. /</a:t>
            </a:r>
            <a:r>
              <a:rPr lang="en-US" dirty="0" err="1"/>
              <a:t>etc</a:t>
            </a:r>
            <a:endParaRPr lang="en-US" dirty="0"/>
          </a:p>
          <a:p>
            <a:pPr marL="0" indent="0">
              <a:buNone/>
            </a:pPr>
            <a:r>
              <a:rPr lang="en-US" dirty="0"/>
              <a:t>3.   Where can you find the vi symbolic link file on most Linux distributions?</a:t>
            </a:r>
          </a:p>
          <a:p>
            <a:pPr marL="0" indent="0">
              <a:buNone/>
            </a:pPr>
            <a:r>
              <a:rPr lang="en-US" dirty="0"/>
              <a:t>	A. /</a:t>
            </a:r>
            <a:r>
              <a:rPr lang="en-US" dirty="0" err="1"/>
              <a:t>usr</a:t>
            </a:r>
            <a:r>
              <a:rPr lang="en-US" dirty="0"/>
              <a:t>/bin</a:t>
            </a:r>
          </a:p>
          <a:p>
            <a:pPr marL="0" indent="0">
              <a:buNone/>
            </a:pPr>
            <a:r>
              <a:rPr lang="en-US" dirty="0"/>
              <a:t>	B. /boot</a:t>
            </a:r>
          </a:p>
          <a:p>
            <a:pPr marL="0" indent="0">
              <a:buNone/>
            </a:pPr>
            <a:r>
              <a:rPr lang="en-US" dirty="0"/>
              <a:t>	C. /</a:t>
            </a:r>
            <a:r>
              <a:rPr lang="en-US" dirty="0" err="1"/>
              <a:t>etc</a:t>
            </a:r>
            <a:endParaRPr lang="en-US" dirty="0"/>
          </a:p>
          <a:p>
            <a:pPr marL="0" indent="0">
              <a:buNone/>
            </a:pPr>
            <a:r>
              <a:rPr lang="en-US" dirty="0"/>
              <a:t>	D. /</a:t>
            </a:r>
            <a:r>
              <a:rPr lang="en-US" dirty="0" err="1"/>
              <a:t>var</a:t>
            </a:r>
            <a:r>
              <a:rPr lang="en-US" dirty="0"/>
              <a:t>/vi</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45507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a:t>
            </a:r>
            <a:r>
              <a:rPr lang="en-US"/>
              <a:t>Test Exercises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4.   Which of the following is an advantage of the vi editor?</a:t>
            </a:r>
          </a:p>
          <a:p>
            <a:pPr marL="0" indent="0">
              <a:buNone/>
            </a:pPr>
            <a:r>
              <a:rPr lang="en-US" dirty="0"/>
              <a:t>	A.   It provides a syntax checker.</a:t>
            </a:r>
          </a:p>
          <a:p>
            <a:pPr marL="0" indent="0">
              <a:buNone/>
            </a:pPr>
            <a:r>
              <a:rPr lang="en-US" dirty="0"/>
              <a:t>	B.   It provides a menu-driven user interface.</a:t>
            </a:r>
          </a:p>
          <a:p>
            <a:pPr marL="0" indent="0">
              <a:buNone/>
            </a:pPr>
            <a:r>
              <a:rPr lang="en-US" dirty="0"/>
              <a:t>	C.  It is small enough to fit on a floppy.</a:t>
            </a:r>
          </a:p>
          <a:p>
            <a:pPr marL="0" indent="0">
              <a:buNone/>
            </a:pPr>
            <a:r>
              <a:rPr lang="en-US" dirty="0"/>
              <a:t>	D.   It can be used to edit Microsoft Word files.</a:t>
            </a:r>
          </a:p>
          <a:p>
            <a:pPr marL="0" indent="0">
              <a:buNone/>
            </a:pPr>
            <a:r>
              <a:rPr lang="en-US" dirty="0"/>
              <a:t>5.   You have a terminal window open and the current directory is /</a:t>
            </a:r>
            <a:r>
              <a:rPr lang="en-US" dirty="0" err="1"/>
              <a:t>tmp</a:t>
            </a:r>
            <a:r>
              <a:rPr lang="en-US" dirty="0"/>
              <a:t>. You need to use vi to</a:t>
            </a:r>
          </a:p>
          <a:p>
            <a:pPr marL="0" indent="0">
              <a:buNone/>
            </a:pPr>
            <a:r>
              <a:rPr lang="en-US" dirty="0"/>
              <a:t>open a file named </a:t>
            </a:r>
            <a:r>
              <a:rPr lang="en-US" dirty="0" err="1"/>
              <a:t>vnc</a:t>
            </a:r>
            <a:r>
              <a:rPr lang="en-US" dirty="0"/>
              <a:t> in the /</a:t>
            </a:r>
            <a:r>
              <a:rPr lang="en-US" dirty="0" err="1"/>
              <a:t>etc</a:t>
            </a:r>
            <a:r>
              <a:rPr lang="en-US" dirty="0"/>
              <a:t>/</a:t>
            </a:r>
            <a:r>
              <a:rPr lang="en-US" dirty="0" err="1"/>
              <a:t>xinetd.d</a:t>
            </a:r>
            <a:r>
              <a:rPr lang="en-US" dirty="0"/>
              <a:t> directory on your system. Which of the following</a:t>
            </a:r>
          </a:p>
          <a:p>
            <a:pPr marL="0" indent="0">
              <a:buNone/>
            </a:pPr>
            <a:r>
              <a:rPr lang="en-US" dirty="0"/>
              <a:t>commands will do this?</a:t>
            </a:r>
          </a:p>
          <a:p>
            <a:pPr marL="0" indent="0">
              <a:buNone/>
            </a:pPr>
            <a:r>
              <a:rPr lang="en-US" dirty="0"/>
              <a:t>	A.  vi </a:t>
            </a:r>
            <a:r>
              <a:rPr lang="en-US" dirty="0" err="1"/>
              <a:t>vnc</a:t>
            </a:r>
            <a:endParaRPr lang="en-US" dirty="0"/>
          </a:p>
          <a:p>
            <a:pPr marL="0" indent="0">
              <a:buNone/>
            </a:pPr>
            <a:r>
              <a:rPr lang="en-US" dirty="0"/>
              <a:t>	B.   vi /</a:t>
            </a:r>
            <a:r>
              <a:rPr lang="en-US" dirty="0" err="1"/>
              <a:t>tmp</a:t>
            </a:r>
            <a:r>
              <a:rPr lang="en-US" dirty="0"/>
              <a:t>/</a:t>
            </a:r>
            <a:r>
              <a:rPr lang="en-US" dirty="0" err="1"/>
              <a:t>vnc</a:t>
            </a:r>
            <a:endParaRPr lang="en-US" dirty="0"/>
          </a:p>
          <a:p>
            <a:pPr marL="0" indent="0">
              <a:buNone/>
            </a:pPr>
            <a:r>
              <a:rPr lang="en-US" dirty="0"/>
              <a:t>	C.  vi /</a:t>
            </a:r>
            <a:r>
              <a:rPr lang="en-US" dirty="0" err="1"/>
              <a:t>etc</a:t>
            </a:r>
            <a:r>
              <a:rPr lang="en-US" dirty="0"/>
              <a:t>/</a:t>
            </a:r>
            <a:r>
              <a:rPr lang="en-US" dirty="0" err="1"/>
              <a:t>xinetd.d</a:t>
            </a:r>
            <a:r>
              <a:rPr lang="en-US" dirty="0"/>
              <a:t>/</a:t>
            </a:r>
            <a:r>
              <a:rPr lang="en-US" dirty="0" err="1"/>
              <a:t>vnc</a:t>
            </a:r>
            <a:endParaRPr lang="en-US" dirty="0"/>
          </a:p>
          <a:p>
            <a:pPr marL="0" indent="0">
              <a:buNone/>
            </a:pPr>
            <a:r>
              <a:rPr lang="en-US" dirty="0"/>
              <a:t>	D.  vi /</a:t>
            </a:r>
            <a:r>
              <a:rPr lang="en-US" dirty="0" err="1"/>
              <a:t>etc</a:t>
            </a:r>
            <a:r>
              <a:rPr lang="en-US" dirty="0"/>
              <a:t>/</a:t>
            </a:r>
            <a:r>
              <a:rPr lang="en-US" dirty="0" err="1"/>
              <a:t>xinetd.d</a:t>
            </a:r>
            <a:endParaRPr lang="en-US" dirty="0"/>
          </a:p>
          <a:p>
            <a:endParaRPr lang="en-US" dirty="0"/>
          </a:p>
        </p:txBody>
      </p:sp>
    </p:spTree>
    <p:extLst>
      <p:ext uri="{BB962C8B-B14F-4D97-AF65-F5344CB8AC3E}">
        <p14:creationId xmlns:p14="http://schemas.microsoft.com/office/powerpoint/2010/main" val="4185253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155575"/>
            <a:ext cx="11163300" cy="1325563"/>
          </a:xfrm>
        </p:spPr>
        <p:txBody>
          <a:bodyPr/>
          <a:lstStyle/>
          <a:p>
            <a:r>
              <a:rPr lang="en-GB" b="1" dirty="0">
                <a:effectLst>
                  <a:outerShdw blurRad="38100" dist="38100" dir="2700000" algn="tl">
                    <a:srgbClr val="000000">
                      <a:alpha val="43137"/>
                    </a:srgbClr>
                  </a:outerShdw>
                </a:effectLst>
              </a:rPr>
              <a:t>Practice Questions</a:t>
            </a:r>
          </a:p>
        </p:txBody>
      </p:sp>
      <p:sp>
        <p:nvSpPr>
          <p:cNvPr id="4" name="TextBox 3"/>
          <p:cNvSpPr txBox="1"/>
          <p:nvPr/>
        </p:nvSpPr>
        <p:spPr>
          <a:xfrm>
            <a:off x="0" y="1257300"/>
            <a:ext cx="11896725" cy="3754874"/>
          </a:xfrm>
          <a:prstGeom prst="rect">
            <a:avLst/>
          </a:prstGeom>
          <a:noFill/>
        </p:spPr>
        <p:txBody>
          <a:bodyPr wrap="square" rtlCol="0">
            <a:spAutoFit/>
          </a:bodyPr>
          <a:lstStyle/>
          <a:p>
            <a:pPr marL="457200" indent="-457200">
              <a:buAutoNum type="arabicPeriod"/>
            </a:pPr>
            <a:r>
              <a:rPr lang="en-US" sz="2200" dirty="0"/>
              <a:t>Run </a:t>
            </a:r>
            <a:r>
              <a:rPr lang="en-US" sz="2200" dirty="0" err="1"/>
              <a:t>nano</a:t>
            </a:r>
            <a:r>
              <a:rPr lang="en-US" sz="2200" dirty="0"/>
              <a:t> on your Linux system. Create and edit a block of text that you want to be the body of an e-mail message explaining the basic capabilities of the </a:t>
            </a:r>
            <a:r>
              <a:rPr lang="en-US" sz="2200" dirty="0" err="1"/>
              <a:t>nano</a:t>
            </a:r>
            <a:r>
              <a:rPr lang="en-US" sz="2200" dirty="0"/>
              <a:t> editor. This file should be at least one page (45–50 lines of text) long. Then, save the file as nano_doc.txt. Insert the body of text you created in an e-mail message and send it to yourself.</a:t>
            </a:r>
          </a:p>
          <a:p>
            <a:endParaRPr lang="en-US" sz="2200" dirty="0"/>
          </a:p>
          <a:p>
            <a:r>
              <a:rPr lang="en-US" sz="2200" dirty="0"/>
              <a:t>2. Log on to your Linux system, and execute the </a:t>
            </a:r>
            <a:r>
              <a:rPr lang="en-US" sz="2200" dirty="0" err="1"/>
              <a:t>nano</a:t>
            </a:r>
            <a:r>
              <a:rPr lang="en-US" sz="2200" dirty="0"/>
              <a:t> program on a new, blank file. On the first line of the file, type your first and last name. On the second line of the file, type “The </a:t>
            </a:r>
            <a:r>
              <a:rPr lang="en-US" sz="2200" dirty="0" err="1"/>
              <a:t>nano</a:t>
            </a:r>
            <a:r>
              <a:rPr lang="en-US" sz="2200" dirty="0"/>
              <a:t> Linux text editor allows you to do simple editing on small text files efficiently.”</a:t>
            </a:r>
          </a:p>
          <a:p>
            <a:r>
              <a:rPr lang="en-US" dirty="0"/>
              <a:t>Use a </a:t>
            </a:r>
            <a:r>
              <a:rPr lang="en-US" dirty="0" err="1"/>
              <a:t>nano</a:t>
            </a:r>
            <a:r>
              <a:rPr lang="en-US" dirty="0"/>
              <a:t> command to write the file to the default directory with the name lab51.</a:t>
            </a:r>
          </a:p>
          <a:p>
            <a:endParaRPr lang="en-US" sz="2200" dirty="0"/>
          </a:p>
          <a:p>
            <a:r>
              <a:rPr lang="en-US" sz="2200" dirty="0"/>
              <a:t>3</a:t>
            </a:r>
            <a:endParaRPr lang="en-GB" sz="2200" dirty="0"/>
          </a:p>
        </p:txBody>
      </p:sp>
    </p:spTree>
    <p:extLst>
      <p:ext uri="{BB962C8B-B14F-4D97-AF65-F5344CB8AC3E}">
        <p14:creationId xmlns:p14="http://schemas.microsoft.com/office/powerpoint/2010/main" val="1856673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350" y="285750"/>
            <a:ext cx="11887200" cy="5478423"/>
          </a:xfrm>
          <a:prstGeom prst="rect">
            <a:avLst/>
          </a:prstGeom>
          <a:noFill/>
        </p:spPr>
        <p:txBody>
          <a:bodyPr wrap="square" rtlCol="0">
            <a:spAutoFit/>
          </a:bodyPr>
          <a:lstStyle/>
          <a:p>
            <a:r>
              <a:rPr lang="en-US" sz="2500" dirty="0"/>
              <a:t>3.</a:t>
            </a:r>
          </a:p>
          <a:p>
            <a:r>
              <a:rPr lang="en-US" sz="2500" dirty="0"/>
              <a:t>Do the following steps to create a file in </a:t>
            </a:r>
            <a:r>
              <a:rPr lang="en-US" sz="2500" dirty="0" err="1"/>
              <a:t>nano</a:t>
            </a:r>
            <a:r>
              <a:rPr lang="en-US" sz="2500" dirty="0"/>
              <a:t>-</a:t>
            </a:r>
          </a:p>
          <a:p>
            <a:r>
              <a:rPr lang="en-US" sz="2500" dirty="0"/>
              <a:t>Step 1: At the shell prompt, type </a:t>
            </a:r>
            <a:r>
              <a:rPr lang="en-US" sz="2500" dirty="0" err="1"/>
              <a:t>nano</a:t>
            </a:r>
            <a:r>
              <a:rPr lang="en-US" sz="2500" dirty="0"/>
              <a:t> and then press &lt;Enter&gt;.</a:t>
            </a:r>
          </a:p>
          <a:p>
            <a:r>
              <a:rPr lang="en-US" sz="2500" dirty="0"/>
              <a:t>Step 2: In the text area of the </a:t>
            </a:r>
            <a:r>
              <a:rPr lang="en-US" sz="2500" dirty="0" err="1"/>
              <a:t>nano</a:t>
            </a:r>
            <a:r>
              <a:rPr lang="en-US" sz="2500" dirty="0"/>
              <a:t> screen, place the cursor on the first line and type-</a:t>
            </a:r>
          </a:p>
          <a:p>
            <a:r>
              <a:rPr lang="en-US" sz="2500" dirty="0"/>
              <a:t>This is text that I have entered on a line in the </a:t>
            </a:r>
            <a:r>
              <a:rPr lang="en-US" sz="2500" dirty="0" err="1"/>
              <a:t>nano</a:t>
            </a:r>
            <a:r>
              <a:rPr lang="en-US" sz="2500" dirty="0"/>
              <a:t> editor.</a:t>
            </a:r>
          </a:p>
          <a:p>
            <a:r>
              <a:rPr lang="en-US" sz="2500" dirty="0"/>
              <a:t>Use the &lt;Delete&gt; and &lt;arrow&gt; keys to correct any typing errors you make.</a:t>
            </a:r>
          </a:p>
          <a:p>
            <a:r>
              <a:rPr lang="en-US" sz="2500" dirty="0"/>
              <a:t>Step 3: Press &lt;Enter &gt; three times.</a:t>
            </a:r>
          </a:p>
          <a:p>
            <a:r>
              <a:rPr lang="en-GB" sz="2500" dirty="0"/>
              <a:t>Step 4: Type-</a:t>
            </a:r>
          </a:p>
          <a:p>
            <a:r>
              <a:rPr lang="en-US" sz="2500" dirty="0"/>
              <a:t>This is a line of text three lines down from the first line.</a:t>
            </a:r>
          </a:p>
          <a:p>
            <a:r>
              <a:rPr lang="en-US" sz="2500" dirty="0"/>
              <a:t>Step 5: Hold down the &lt;Ctrl&gt; and &lt;O&gt; keys at the same time (&lt;Ctrl-O&gt; or &lt;^O&gt;).</a:t>
            </a:r>
          </a:p>
          <a:p>
            <a:r>
              <a:rPr lang="en-US" sz="2500" dirty="0"/>
              <a:t>Step 6: At the prompt File Name to Write: type </a:t>
            </a:r>
            <a:r>
              <a:rPr lang="en-US" sz="2500" dirty="0" err="1"/>
              <a:t>linespaced</a:t>
            </a:r>
            <a:r>
              <a:rPr lang="en-US" sz="2500" dirty="0"/>
              <a:t> and then press &lt;Enter&gt;.</a:t>
            </a:r>
          </a:p>
          <a:p>
            <a:r>
              <a:rPr lang="en-US" sz="2500" dirty="0"/>
              <a:t>Step 7: Hold down the &lt;Ctrl&gt; and &lt;X&gt; keys at the same time (&lt;Ctrl-X&gt; or &lt;X&gt;) to return to</a:t>
            </a:r>
          </a:p>
          <a:p>
            <a:r>
              <a:rPr lang="en-GB" sz="2500" dirty="0"/>
              <a:t>the shell prompt.</a:t>
            </a:r>
          </a:p>
          <a:p>
            <a:r>
              <a:rPr lang="en-US" sz="2500" dirty="0"/>
              <a:t>Step 8: At the shell prompt, type more </a:t>
            </a:r>
            <a:r>
              <a:rPr lang="en-US" sz="2500" dirty="0" err="1"/>
              <a:t>linespaced</a:t>
            </a:r>
            <a:r>
              <a:rPr lang="en-US" sz="2500" dirty="0"/>
              <a:t> and then press &lt;Enter&gt;.</a:t>
            </a:r>
            <a:endParaRPr lang="en-GB" sz="2500" dirty="0"/>
          </a:p>
        </p:txBody>
      </p:sp>
    </p:spTree>
    <p:extLst>
      <p:ext uri="{BB962C8B-B14F-4D97-AF65-F5344CB8AC3E}">
        <p14:creationId xmlns:p14="http://schemas.microsoft.com/office/powerpoint/2010/main" val="71325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non graphical Text editors in Linux</a:t>
            </a:r>
            <a:endParaRPr lang="en-GB" b="1" dirty="0"/>
          </a:p>
        </p:txBody>
      </p:sp>
      <p:sp>
        <p:nvSpPr>
          <p:cNvPr id="3" name="Content Placeholder 2"/>
          <p:cNvSpPr>
            <a:spLocks noGrp="1"/>
          </p:cNvSpPr>
          <p:nvPr>
            <p:ph idx="1"/>
          </p:nvPr>
        </p:nvSpPr>
        <p:spPr>
          <a:xfrm>
            <a:off x="180975" y="1825625"/>
            <a:ext cx="11839575" cy="4351338"/>
          </a:xfrm>
        </p:spPr>
        <p:txBody>
          <a:bodyPr/>
          <a:lstStyle/>
          <a:p>
            <a:pPr algn="just"/>
            <a:r>
              <a:rPr lang="en-US" dirty="0"/>
              <a:t> The Registry is a good concept, but one of the key problems with it is that it isn’t designed </a:t>
            </a:r>
            <a:r>
              <a:rPr lang="en-US" b="1" dirty="0"/>
              <a:t>with the end user in mind</a:t>
            </a:r>
            <a:r>
              <a:rPr lang="en-US" dirty="0"/>
              <a:t>. </a:t>
            </a:r>
          </a:p>
          <a:p>
            <a:pPr algn="just"/>
            <a:r>
              <a:rPr lang="en-US" dirty="0"/>
              <a:t>While a Registry editor named Regedit.exe is supplied with Windows, you are strongly discouraged from manually editing values in the Registry.</a:t>
            </a:r>
          </a:p>
          <a:p>
            <a:pPr algn="just"/>
            <a:r>
              <a:rPr lang="en-US" dirty="0"/>
              <a:t> Instead, you’re supposed to let the operating system along with applications installed on the system make any and all changes to the Registry. </a:t>
            </a:r>
            <a:endParaRPr lang="en-GB" dirty="0"/>
          </a:p>
          <a:p>
            <a:pPr algn="just"/>
            <a:endParaRPr lang="en-GB" dirty="0"/>
          </a:p>
        </p:txBody>
      </p:sp>
      <p:sp>
        <p:nvSpPr>
          <p:cNvPr id="4" name="AutoShape 7"/>
          <p:cNvSpPr>
            <a:spLocks noChangeArrowheads="1"/>
          </p:cNvSpPr>
          <p:nvPr/>
        </p:nvSpPr>
        <p:spPr bwMode="auto">
          <a:xfrm flipV="1">
            <a:off x="0" y="1263179"/>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759202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5" y="333375"/>
            <a:ext cx="11915775" cy="6370975"/>
          </a:xfrm>
          <a:prstGeom prst="rect">
            <a:avLst/>
          </a:prstGeom>
          <a:noFill/>
        </p:spPr>
        <p:txBody>
          <a:bodyPr wrap="square" rtlCol="0">
            <a:spAutoFit/>
          </a:bodyPr>
          <a:lstStyle/>
          <a:p>
            <a:r>
              <a:rPr lang="en-GB" sz="2400" dirty="0"/>
              <a:t>4.</a:t>
            </a:r>
            <a:r>
              <a:rPr lang="en-US" sz="2400" dirty="0"/>
              <a:t>Do the following steps in </a:t>
            </a:r>
            <a:r>
              <a:rPr lang="en-US" sz="2400" dirty="0" err="1"/>
              <a:t>nano</a:t>
            </a:r>
            <a:r>
              <a:rPr lang="en-US" sz="2400" dirty="0"/>
              <a:t>:</a:t>
            </a:r>
          </a:p>
          <a:p>
            <a:r>
              <a:rPr lang="en-US" sz="2400" b="1" dirty="0"/>
              <a:t>Step 1: </a:t>
            </a:r>
            <a:r>
              <a:rPr lang="en-US" sz="2400" dirty="0"/>
              <a:t>At the shell prompt, type </a:t>
            </a:r>
            <a:r>
              <a:rPr lang="en-US" sz="2400" dirty="0" err="1"/>
              <a:t>nano</a:t>
            </a:r>
            <a:r>
              <a:rPr lang="en-US" sz="2400" dirty="0"/>
              <a:t> </a:t>
            </a:r>
            <a:r>
              <a:rPr lang="en-US" sz="2400" dirty="0" err="1"/>
              <a:t>linespaced</a:t>
            </a:r>
            <a:r>
              <a:rPr lang="en-US" sz="2400" dirty="0"/>
              <a:t> and then press &lt;Enter&gt;. The </a:t>
            </a:r>
            <a:r>
              <a:rPr lang="en-US" sz="2400" dirty="0" err="1"/>
              <a:t>linespaced</a:t>
            </a:r>
            <a:r>
              <a:rPr lang="en-US" sz="2400" dirty="0"/>
              <a:t> file</a:t>
            </a:r>
          </a:p>
          <a:p>
            <a:r>
              <a:rPr lang="en-US" sz="2400" dirty="0"/>
              <a:t>you created in Problem 4 appears in the </a:t>
            </a:r>
            <a:r>
              <a:rPr lang="en-US" sz="2400" dirty="0" err="1"/>
              <a:t>nano</a:t>
            </a:r>
            <a:r>
              <a:rPr lang="en-US" sz="2400" dirty="0"/>
              <a:t> screen.</a:t>
            </a:r>
          </a:p>
          <a:p>
            <a:r>
              <a:rPr lang="en-US" sz="2400" b="1" dirty="0"/>
              <a:t>Step 2</a:t>
            </a:r>
            <a:r>
              <a:rPr lang="en-US" sz="2400" dirty="0"/>
              <a:t>: Position the cursor at the beginning of the fourth line, at the character T in the word</a:t>
            </a:r>
          </a:p>
          <a:p>
            <a:r>
              <a:rPr lang="en-US" sz="2400" dirty="0"/>
              <a:t>This, using the &lt;arrow&gt; keys on the keyboard.</a:t>
            </a:r>
          </a:p>
          <a:p>
            <a:r>
              <a:rPr lang="en-US" sz="2400" b="1" dirty="0"/>
              <a:t>Step 3: </a:t>
            </a:r>
            <a:r>
              <a:rPr lang="en-US" sz="2400" dirty="0"/>
              <a:t>Hold down the &lt;Ctrl&gt; and both the &lt;Shift&gt; and &lt;6&gt; keys at the same time.</a:t>
            </a:r>
          </a:p>
          <a:p>
            <a:r>
              <a:rPr lang="en-US" sz="2400" b="1" dirty="0"/>
              <a:t>Step 4</a:t>
            </a:r>
            <a:r>
              <a:rPr lang="en-US" sz="2400" dirty="0"/>
              <a:t>: Move the cursor with the &lt;right arrow&gt; key on the keyboard until you have highlighted</a:t>
            </a:r>
          </a:p>
          <a:p>
            <a:r>
              <a:rPr lang="en-US" sz="2400" dirty="0"/>
              <a:t>the entire fourth line, including the period. The cursor should be one character to the right</a:t>
            </a:r>
          </a:p>
          <a:p>
            <a:r>
              <a:rPr lang="en-US" sz="2400" dirty="0"/>
              <a:t>of the period at the end of the line.</a:t>
            </a:r>
          </a:p>
          <a:p>
            <a:r>
              <a:rPr lang="en-US" sz="2400" b="1" dirty="0"/>
              <a:t>Step 5: </a:t>
            </a:r>
            <a:r>
              <a:rPr lang="en-US" sz="2400" dirty="0"/>
              <a:t>Hold down the &lt;Ctrl&gt; and &lt;K&gt; keys at the same time. This action cuts the line of text</a:t>
            </a:r>
          </a:p>
          <a:p>
            <a:r>
              <a:rPr lang="en-US" sz="2400" dirty="0"/>
              <a:t>out of the current “buffer,” or file that you are working on.</a:t>
            </a:r>
          </a:p>
          <a:p>
            <a:r>
              <a:rPr lang="en-US" sz="2400" b="1" dirty="0"/>
              <a:t>Step 6: </a:t>
            </a:r>
            <a:r>
              <a:rPr lang="en-US" sz="2400" dirty="0"/>
              <a:t>Position the cursor with the &lt;arrow&gt; keys at the beginning of the second line of the file,</a:t>
            </a:r>
          </a:p>
          <a:p>
            <a:r>
              <a:rPr lang="en-US" sz="2400" dirty="0"/>
              <a:t>directly under the line that reads</a:t>
            </a:r>
          </a:p>
          <a:p>
            <a:r>
              <a:rPr lang="en-US" sz="2400" dirty="0"/>
              <a:t>This is text that I have entered on a line in the </a:t>
            </a:r>
            <a:r>
              <a:rPr lang="en-US" sz="2400" dirty="0" err="1"/>
              <a:t>nano</a:t>
            </a:r>
            <a:r>
              <a:rPr lang="en-US" sz="2400" dirty="0"/>
              <a:t> editor.</a:t>
            </a:r>
          </a:p>
          <a:p>
            <a:r>
              <a:rPr lang="en-US" sz="2400" b="1" dirty="0"/>
              <a:t>Step 7: </a:t>
            </a:r>
            <a:r>
              <a:rPr lang="en-US" sz="2400" dirty="0"/>
              <a:t>Hold down the &lt;Ctrl&gt; and &lt;U&gt; keys at the same time. This action pastes the former</a:t>
            </a:r>
          </a:p>
          <a:p>
            <a:r>
              <a:rPr lang="en-US" sz="2400" dirty="0"/>
              <a:t>fourth line into the second line of the file.</a:t>
            </a:r>
          </a:p>
        </p:txBody>
      </p:sp>
    </p:spTree>
    <p:extLst>
      <p:ext uri="{BB962C8B-B14F-4D97-AF65-F5344CB8AC3E}">
        <p14:creationId xmlns:p14="http://schemas.microsoft.com/office/powerpoint/2010/main" val="2959726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6700" y="276225"/>
            <a:ext cx="11791950" cy="5863144"/>
          </a:xfrm>
          <a:prstGeom prst="rect">
            <a:avLst/>
          </a:prstGeom>
          <a:noFill/>
        </p:spPr>
        <p:txBody>
          <a:bodyPr wrap="square" rtlCol="0">
            <a:spAutoFit/>
          </a:bodyPr>
          <a:lstStyle/>
          <a:p>
            <a:r>
              <a:rPr lang="en-US" sz="2500" b="1" dirty="0"/>
              <a:t>Step 8</a:t>
            </a:r>
            <a:r>
              <a:rPr lang="en-US" sz="2500" dirty="0"/>
              <a:t>: Use the &lt;arrow&gt; keys on the keyboard to position the cursor at the third line of the file.</a:t>
            </a:r>
          </a:p>
          <a:p>
            <a:r>
              <a:rPr lang="en-US" sz="2500" b="1" dirty="0"/>
              <a:t>Step 9: </a:t>
            </a:r>
            <a:r>
              <a:rPr lang="en-US" sz="2500" dirty="0"/>
              <a:t>Hold down the &lt;Ctrl&gt; and &lt;U&gt; keys on the keyboard at the same time. This action</a:t>
            </a:r>
          </a:p>
          <a:p>
            <a:r>
              <a:rPr lang="en-US" sz="2500" dirty="0"/>
              <a:t>pastes the former fourth line into the third line of the file.</a:t>
            </a:r>
          </a:p>
          <a:p>
            <a:r>
              <a:rPr lang="en-US" sz="2500" b="1" dirty="0"/>
              <a:t>Step 10: </a:t>
            </a:r>
            <a:r>
              <a:rPr lang="en-US" sz="2500" dirty="0"/>
              <a:t>Now change the wording of lines 2 and 3 so that they read-</a:t>
            </a:r>
          </a:p>
          <a:p>
            <a:r>
              <a:rPr lang="en-US" sz="2500" dirty="0"/>
              <a:t>This is a line of text 1 line down from the first line.</a:t>
            </a:r>
          </a:p>
          <a:p>
            <a:r>
              <a:rPr lang="en-US" sz="2500" dirty="0"/>
              <a:t>This is a line of text 2 lines down from the first line.</a:t>
            </a:r>
          </a:p>
          <a:p>
            <a:r>
              <a:rPr lang="en-US" sz="2500" dirty="0"/>
              <a:t>How many lines are there in this file now, as far as </a:t>
            </a:r>
            <a:r>
              <a:rPr lang="en-US" sz="2500" dirty="0" err="1"/>
              <a:t>nano</a:t>
            </a:r>
            <a:r>
              <a:rPr lang="en-US" sz="2500" dirty="0"/>
              <a:t> is concerned?</a:t>
            </a:r>
          </a:p>
          <a:p>
            <a:r>
              <a:rPr lang="en-US" sz="2500" b="1" dirty="0"/>
              <a:t>Step 11: </a:t>
            </a:r>
            <a:r>
              <a:rPr lang="en-US" sz="2500" dirty="0"/>
              <a:t>Hold down the &lt;Ctrl&gt; and &lt;O&gt; keys at the same time.</a:t>
            </a:r>
          </a:p>
          <a:p>
            <a:r>
              <a:rPr lang="en-US" sz="2500" b="1" dirty="0"/>
              <a:t>Step 12: </a:t>
            </a:r>
            <a:r>
              <a:rPr lang="en-US" sz="2500" dirty="0"/>
              <a:t>At the prompt File Name to Write: type linespaced2 and then press &lt;Enter&gt;.</a:t>
            </a:r>
          </a:p>
          <a:p>
            <a:r>
              <a:rPr lang="en-US" sz="2500" b="1" dirty="0"/>
              <a:t>Step 13: </a:t>
            </a:r>
            <a:r>
              <a:rPr lang="en-US" sz="2500" dirty="0"/>
              <a:t>Hold down the &lt;Ctrl&gt; and &lt;X&gt; keys at the same time to return to the shell prompt.</a:t>
            </a:r>
          </a:p>
          <a:p>
            <a:r>
              <a:rPr lang="en-US" sz="2500" b="1" dirty="0"/>
              <a:t>Step 14</a:t>
            </a:r>
            <a:r>
              <a:rPr lang="en-US" sz="2500" dirty="0"/>
              <a:t>: At the shell prompt, type more linespaced2 and then press &lt;Enter&gt;.</a:t>
            </a:r>
          </a:p>
          <a:p>
            <a:r>
              <a:rPr lang="en-US" sz="2500" dirty="0"/>
              <a:t>What do you see on screen? How many line does the more command show in this file?</a:t>
            </a:r>
            <a:endParaRPr lang="en-GB" sz="2500" dirty="0"/>
          </a:p>
          <a:p>
            <a:endParaRPr lang="en-GB" sz="2500" dirty="0"/>
          </a:p>
        </p:txBody>
      </p:sp>
    </p:spTree>
    <p:extLst>
      <p:ext uri="{BB962C8B-B14F-4D97-AF65-F5344CB8AC3E}">
        <p14:creationId xmlns:p14="http://schemas.microsoft.com/office/powerpoint/2010/main" val="2434955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025" y="2743200"/>
            <a:ext cx="4467225" cy="630942"/>
          </a:xfrm>
          <a:prstGeom prst="rect">
            <a:avLst/>
          </a:prstGeom>
          <a:noFill/>
        </p:spPr>
        <p:txBody>
          <a:bodyPr wrap="square" rtlCol="0">
            <a:spAutoFit/>
          </a:bodyPr>
          <a:lstStyle/>
          <a:p>
            <a:pPr algn="ctr"/>
            <a:r>
              <a:rPr lang="en-GB" sz="3500" b="1" dirty="0">
                <a:effectLst>
                  <a:outerShdw blurRad="38100" dist="38100" dir="2700000" algn="tl">
                    <a:srgbClr val="000000">
                      <a:alpha val="43137"/>
                    </a:srgbClr>
                  </a:outerShdw>
                </a:effectLst>
              </a:rPr>
              <a:t>END OF SLIDES</a:t>
            </a:r>
          </a:p>
        </p:txBody>
      </p:sp>
    </p:spTree>
    <p:extLst>
      <p:ext uri="{BB962C8B-B14F-4D97-AF65-F5344CB8AC3E}">
        <p14:creationId xmlns:p14="http://schemas.microsoft.com/office/powerpoint/2010/main" val="1890999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non graphical Text editors in Linux</a:t>
            </a:r>
            <a:endParaRPr lang="en-GB" b="1" dirty="0"/>
          </a:p>
        </p:txBody>
      </p:sp>
      <p:sp>
        <p:nvSpPr>
          <p:cNvPr id="3" name="Content Placeholder 2"/>
          <p:cNvSpPr>
            <a:spLocks noGrp="1"/>
          </p:cNvSpPr>
          <p:nvPr>
            <p:ph idx="1"/>
          </p:nvPr>
        </p:nvSpPr>
        <p:spPr/>
        <p:txBody>
          <a:bodyPr>
            <a:normAutofit fontScale="92500" lnSpcReduction="10000"/>
          </a:bodyPr>
          <a:lstStyle/>
          <a:p>
            <a:r>
              <a:rPr lang="en-US" dirty="0"/>
              <a:t>Linux, on the other hand, </a:t>
            </a:r>
            <a:r>
              <a:rPr lang="en-US" b="1" i="1" dirty="0"/>
              <a:t>doesn’t use a central repository of all system configuration information like the Windows Registry</a:t>
            </a:r>
            <a:r>
              <a:rPr lang="en-US" dirty="0"/>
              <a:t>. Instead, all of your configuration information is stored in a variety of text files.</a:t>
            </a:r>
          </a:p>
          <a:p>
            <a:r>
              <a:rPr lang="en-US" dirty="0"/>
              <a:t>Most of these files are stored in the </a:t>
            </a:r>
            <a:r>
              <a:rPr lang="en-US" b="1" i="1" dirty="0"/>
              <a:t>/</a:t>
            </a:r>
            <a:r>
              <a:rPr lang="en-US" b="1" i="1" dirty="0" err="1"/>
              <a:t>etc</a:t>
            </a:r>
            <a:r>
              <a:rPr lang="en-US" b="1" i="1" dirty="0"/>
              <a:t> directory </a:t>
            </a:r>
            <a:r>
              <a:rPr lang="en-US" dirty="0"/>
              <a:t>in your Linux file system. For example, the text file used to configure the NTP service on your system (which is used to synchronize the system time with other network computers) is the /</a:t>
            </a:r>
            <a:r>
              <a:rPr lang="en-US" dirty="0" err="1"/>
              <a:t>etc</a:t>
            </a:r>
            <a:r>
              <a:rPr lang="en-US" dirty="0"/>
              <a:t>/</a:t>
            </a:r>
            <a:r>
              <a:rPr lang="en-US" dirty="0" err="1"/>
              <a:t>ntp.conf</a:t>
            </a:r>
            <a:r>
              <a:rPr lang="en-US" dirty="0"/>
              <a:t> file.</a:t>
            </a:r>
            <a:endParaRPr lang="en-GB" dirty="0"/>
          </a:p>
          <a:p>
            <a:r>
              <a:rPr lang="en-US" dirty="0"/>
              <a:t>Instead of forbidding you from manually editing these configuration files, as Windows does with the Registry, Linux </a:t>
            </a:r>
            <a:r>
              <a:rPr lang="en-US" i="1" dirty="0"/>
              <a:t>expects </a:t>
            </a:r>
            <a:r>
              <a:rPr lang="en-US" dirty="0"/>
              <a:t>you to know how to edit these files to customize the way your system runs. </a:t>
            </a:r>
          </a:p>
          <a:p>
            <a:r>
              <a:rPr lang="en-US" dirty="0"/>
              <a:t>Therefore, you must know how to use </a:t>
            </a:r>
            <a:r>
              <a:rPr lang="en-US" b="1" i="1" dirty="0"/>
              <a:t>Linux text editors </a:t>
            </a:r>
            <a:r>
              <a:rPr lang="en-US" dirty="0"/>
              <a:t>to manage your system.</a:t>
            </a:r>
            <a:endParaRPr lang="en-GB" dirty="0"/>
          </a:p>
          <a:p>
            <a:endParaRPr lang="en-GB" dirty="0"/>
          </a:p>
        </p:txBody>
      </p:sp>
      <p:sp>
        <p:nvSpPr>
          <p:cNvPr id="4" name="AutoShape 7"/>
          <p:cNvSpPr>
            <a:spLocks noChangeArrowheads="1"/>
          </p:cNvSpPr>
          <p:nvPr/>
        </p:nvSpPr>
        <p:spPr bwMode="auto">
          <a:xfrm flipV="1">
            <a:off x="0" y="1286622"/>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418351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the vi/vim Editor - Basics</a:t>
            </a:r>
            <a:br>
              <a:rPr lang="en-GB" dirty="0"/>
            </a:br>
            <a:endParaRPr lang="en-GB" dirty="0"/>
          </a:p>
        </p:txBody>
      </p:sp>
      <p:sp>
        <p:nvSpPr>
          <p:cNvPr id="3" name="Content Placeholder 2"/>
          <p:cNvSpPr>
            <a:spLocks noGrp="1"/>
          </p:cNvSpPr>
          <p:nvPr>
            <p:ph idx="1"/>
          </p:nvPr>
        </p:nvSpPr>
        <p:spPr/>
        <p:txBody>
          <a:bodyPr/>
          <a:lstStyle/>
          <a:p>
            <a:r>
              <a:rPr lang="en-US" dirty="0"/>
              <a:t>The vi editor is a very basic program that can be used to edit text files on a Linux system. </a:t>
            </a:r>
          </a:p>
          <a:p>
            <a:r>
              <a:rPr lang="en-US" dirty="0"/>
              <a:t>The vi editor has been around for quite some time and it is one of the more widely used text editors used by Linux administrators.</a:t>
            </a:r>
          </a:p>
          <a:p>
            <a:r>
              <a:rPr lang="en-US" dirty="0"/>
              <a:t>There are actually two versions of vi. The older version is called simply vi. The newer version is called </a:t>
            </a:r>
            <a:r>
              <a:rPr lang="en-US" b="1" i="1" dirty="0"/>
              <a:t>vim (Vi </a:t>
            </a:r>
            <a:r>
              <a:rPr lang="en-US" b="1" i="1" dirty="0" err="1"/>
              <a:t>IMproved</a:t>
            </a:r>
            <a:r>
              <a:rPr lang="en-US" b="1" i="1" dirty="0"/>
              <a:t>).</a:t>
            </a:r>
          </a:p>
          <a:p>
            <a:r>
              <a:rPr lang="en-US" dirty="0"/>
              <a:t> On older systems, you may be actually using vi when you enter </a:t>
            </a:r>
            <a:r>
              <a:rPr lang="en-US" b="1" dirty="0"/>
              <a:t>vi </a:t>
            </a:r>
            <a:r>
              <a:rPr lang="en-US" dirty="0"/>
              <a:t>at a shell prompt. However, on most newer Linux distributions, you are probably actually using the newer vim version of vi.</a:t>
            </a:r>
            <a:endParaRPr lang="en-GB" dirty="0"/>
          </a:p>
        </p:txBody>
      </p:sp>
      <p:sp>
        <p:nvSpPr>
          <p:cNvPr id="4" name="AutoShape 7"/>
          <p:cNvSpPr>
            <a:spLocks noChangeArrowheads="1"/>
          </p:cNvSpPr>
          <p:nvPr/>
        </p:nvSpPr>
        <p:spPr bwMode="auto">
          <a:xfrm flipV="1">
            <a:off x="0" y="1005270"/>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124596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Opening Files in vi</a:t>
            </a:r>
            <a:br>
              <a:rPr lang="en-GB" dirty="0"/>
            </a:br>
            <a:endParaRPr lang="en-GB" dirty="0"/>
          </a:p>
        </p:txBody>
      </p:sp>
      <p:sp>
        <p:nvSpPr>
          <p:cNvPr id="3" name="Content Placeholder 2"/>
          <p:cNvSpPr>
            <a:spLocks noGrp="1"/>
          </p:cNvSpPr>
          <p:nvPr>
            <p:ph idx="1"/>
          </p:nvPr>
        </p:nvSpPr>
        <p:spPr>
          <a:xfrm>
            <a:off x="838200" y="1094704"/>
            <a:ext cx="10515600" cy="5082259"/>
          </a:xfrm>
        </p:spPr>
        <p:txBody>
          <a:bodyPr>
            <a:normAutofit/>
          </a:bodyPr>
          <a:lstStyle/>
          <a:p>
            <a:r>
              <a:rPr lang="en-US" dirty="0"/>
              <a:t>To open a file from the shell prompt to manipulate in vi, simply enter </a:t>
            </a:r>
            <a:r>
              <a:rPr lang="en-US" b="1" dirty="0"/>
              <a:t>vi </a:t>
            </a:r>
            <a:r>
              <a:rPr lang="en-US" i="1" dirty="0"/>
              <a:t>file name</a:t>
            </a:r>
            <a:r>
              <a:rPr lang="en-US" dirty="0"/>
              <a:t>.  If the file resides in a directory other than the current directory, you then need to include the full path to the file. </a:t>
            </a:r>
          </a:p>
          <a:p>
            <a:r>
              <a:rPr lang="en-US" dirty="0"/>
              <a:t>For example, suppose your current directory is /</a:t>
            </a:r>
            <a:r>
              <a:rPr lang="en-US" dirty="0" err="1"/>
              <a:t>tmp</a:t>
            </a:r>
            <a:r>
              <a:rPr lang="en-US" dirty="0"/>
              <a:t> and you need to open the /</a:t>
            </a:r>
            <a:r>
              <a:rPr lang="en-US" dirty="0" err="1"/>
              <a:t>var</a:t>
            </a:r>
            <a:r>
              <a:rPr lang="en-US" dirty="0"/>
              <a:t>/log/messages file in vi. To do this, you would enter </a:t>
            </a:r>
            <a:r>
              <a:rPr lang="en-US" b="1" dirty="0"/>
              <a:t>vi /</a:t>
            </a:r>
            <a:r>
              <a:rPr lang="en-US" b="1" dirty="0" err="1"/>
              <a:t>var</a:t>
            </a:r>
            <a:r>
              <a:rPr lang="en-US" b="1" dirty="0"/>
              <a:t>/log/messages </a:t>
            </a:r>
            <a:r>
              <a:rPr lang="en-US" dirty="0"/>
              <a:t>at the shell prompt. </a:t>
            </a:r>
          </a:p>
          <a:p>
            <a:r>
              <a:rPr lang="en-US" dirty="0"/>
              <a:t>It’s also possible to create a new text file using vi. To do this, simply enter </a:t>
            </a:r>
            <a:r>
              <a:rPr lang="en-US" b="1" dirty="0"/>
              <a:t>vi</a:t>
            </a:r>
            <a:r>
              <a:rPr lang="en-US" dirty="0"/>
              <a:t> followed by the name of the file you wish to create at the shell prompt. That is vi </a:t>
            </a:r>
            <a:r>
              <a:rPr lang="en-US" dirty="0" err="1"/>
              <a:t>myfile</a:t>
            </a:r>
            <a:endParaRPr lang="en-US" dirty="0"/>
          </a:p>
          <a:p>
            <a:r>
              <a:rPr lang="en-US" dirty="0"/>
              <a:t>If you don’t include a path with the file name, then the file will be created in the current directory. If you specify a path, then the file will be created in that directory.</a:t>
            </a:r>
            <a:endParaRPr lang="en-GB" dirty="0"/>
          </a:p>
          <a:p>
            <a:endParaRPr lang="en-GB" dirty="0"/>
          </a:p>
        </p:txBody>
      </p:sp>
      <p:sp>
        <p:nvSpPr>
          <p:cNvPr id="4" name="AutoShape 7"/>
          <p:cNvSpPr>
            <a:spLocks noChangeArrowheads="1"/>
          </p:cNvSpPr>
          <p:nvPr/>
        </p:nvSpPr>
        <p:spPr bwMode="auto">
          <a:xfrm flipV="1">
            <a:off x="0" y="95837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74384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5" y="365126"/>
            <a:ext cx="10515600" cy="587912"/>
          </a:xfrm>
        </p:spPr>
        <p:txBody>
          <a:bodyPr>
            <a:normAutofit fontScale="90000"/>
          </a:bodyPr>
          <a:lstStyle/>
          <a:p>
            <a:pPr algn="ctr"/>
            <a:r>
              <a:rPr lang="en-US" b="1" dirty="0"/>
              <a:t>Vi Modes</a:t>
            </a:r>
            <a:br>
              <a:rPr lang="en-GB" dirty="0"/>
            </a:br>
            <a:endParaRPr lang="en-GB" dirty="0"/>
          </a:p>
        </p:txBody>
      </p:sp>
      <p:sp>
        <p:nvSpPr>
          <p:cNvPr id="3" name="Content Placeholder 2"/>
          <p:cNvSpPr>
            <a:spLocks noGrp="1"/>
          </p:cNvSpPr>
          <p:nvPr>
            <p:ph idx="1"/>
          </p:nvPr>
        </p:nvSpPr>
        <p:spPr>
          <a:xfrm>
            <a:off x="457200" y="953038"/>
            <a:ext cx="11487150" cy="5223925"/>
          </a:xfrm>
        </p:spPr>
        <p:txBody>
          <a:bodyPr>
            <a:normAutofit/>
          </a:bodyPr>
          <a:lstStyle/>
          <a:p>
            <a:pPr marL="0" indent="0">
              <a:buNone/>
            </a:pPr>
            <a:r>
              <a:rPr lang="en-US" dirty="0"/>
              <a:t>Vi uses four different operating modes:</a:t>
            </a:r>
            <a:endParaRPr lang="en-GB" dirty="0"/>
          </a:p>
          <a:p>
            <a:pPr marL="0" indent="0">
              <a:buNone/>
            </a:pPr>
            <a:r>
              <a:rPr lang="en-US" dirty="0"/>
              <a:t>■ Normal mode ■ Insert mode</a:t>
            </a:r>
            <a:endParaRPr lang="en-GB" dirty="0"/>
          </a:p>
          <a:p>
            <a:pPr marL="0" indent="0">
              <a:buNone/>
            </a:pPr>
            <a:r>
              <a:rPr lang="en-US" dirty="0"/>
              <a:t>■ Command mode ■ Replace mode</a:t>
            </a:r>
            <a:endParaRPr lang="en-GB" dirty="0"/>
          </a:p>
          <a:p>
            <a:pPr marL="0" indent="0">
              <a:buNone/>
            </a:pPr>
            <a:r>
              <a:rPr lang="en-US" dirty="0"/>
              <a:t>By default, vi opens or creates a file in </a:t>
            </a:r>
            <a:r>
              <a:rPr lang="en-US" i="1" u="sng" dirty="0"/>
              <a:t>normal mode</a:t>
            </a:r>
          </a:p>
          <a:p>
            <a:pPr marL="0" indent="0">
              <a:buNone/>
            </a:pPr>
            <a:r>
              <a:rPr lang="en-US" dirty="0"/>
              <a:t>However, while in </a:t>
            </a:r>
            <a:r>
              <a:rPr lang="en-US" sz="2200" b="1" i="1" u="sng" dirty="0"/>
              <a:t>command or normal mode</a:t>
            </a:r>
            <a:r>
              <a:rPr lang="en-US" dirty="0"/>
              <a:t>, you can’t actually edit the file!</a:t>
            </a:r>
          </a:p>
          <a:p>
            <a:pPr marL="0" indent="0">
              <a:buNone/>
            </a:pPr>
            <a:r>
              <a:rPr lang="en-US" dirty="0"/>
              <a:t>To edit the file you have to get to insert mode press any one of the following keys on the keyboard:</a:t>
            </a:r>
            <a:endParaRPr lang="en-GB" dirty="0"/>
          </a:p>
          <a:p>
            <a:pPr marL="0" indent="0">
              <a:buNone/>
            </a:pPr>
            <a:r>
              <a:rPr lang="en-US" dirty="0"/>
              <a:t>■ INSERT</a:t>
            </a:r>
            <a:endParaRPr lang="en-GB" dirty="0"/>
          </a:p>
          <a:p>
            <a:pPr marL="0" indent="0">
              <a:buNone/>
            </a:pPr>
            <a:r>
              <a:rPr lang="en-US" dirty="0"/>
              <a:t>■ I</a:t>
            </a:r>
            <a:endParaRPr lang="en-GB" dirty="0"/>
          </a:p>
          <a:p>
            <a:pPr marL="0" indent="0">
              <a:buNone/>
            </a:pPr>
            <a:r>
              <a:rPr lang="en-US" dirty="0"/>
              <a:t>■ S</a:t>
            </a:r>
            <a:endParaRPr lang="en-GB" dirty="0"/>
          </a:p>
          <a:p>
            <a:pPr marL="0" indent="0">
              <a:buNone/>
            </a:pPr>
            <a:endParaRPr lang="en-GB" dirty="0"/>
          </a:p>
        </p:txBody>
      </p:sp>
      <p:sp>
        <p:nvSpPr>
          <p:cNvPr id="4" name="AutoShape 7"/>
          <p:cNvSpPr>
            <a:spLocks noChangeArrowheads="1"/>
          </p:cNvSpPr>
          <p:nvPr/>
        </p:nvSpPr>
        <p:spPr bwMode="auto">
          <a:xfrm flipV="1">
            <a:off x="0" y="653580"/>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64122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fontScale="90000"/>
          </a:bodyPr>
          <a:lstStyle/>
          <a:p>
            <a:r>
              <a:rPr lang="en-US" b="1" dirty="0"/>
              <a:t>Vi Modes</a:t>
            </a:r>
            <a:endParaRPr lang="en-GB" b="1" dirty="0"/>
          </a:p>
        </p:txBody>
      </p:sp>
      <p:sp>
        <p:nvSpPr>
          <p:cNvPr id="3" name="Content Placeholder 2"/>
          <p:cNvSpPr>
            <a:spLocks noGrp="1"/>
          </p:cNvSpPr>
          <p:nvPr>
            <p:ph idx="1"/>
          </p:nvPr>
        </p:nvSpPr>
        <p:spPr>
          <a:xfrm>
            <a:off x="838200" y="991673"/>
            <a:ext cx="10515600" cy="5185290"/>
          </a:xfrm>
        </p:spPr>
        <p:txBody>
          <a:bodyPr>
            <a:normAutofit/>
          </a:bodyPr>
          <a:lstStyle/>
          <a:p>
            <a:r>
              <a:rPr lang="en-US" dirty="0"/>
              <a:t>After pressing one of these keys, you can then actually edit the text of the file. </a:t>
            </a:r>
          </a:p>
          <a:p>
            <a:r>
              <a:rPr lang="en-US" dirty="0"/>
              <a:t>You can tell you’re in insert mode by the --INSERT-- text displayed at the bottom of the vi interface. </a:t>
            </a:r>
          </a:p>
          <a:p>
            <a:r>
              <a:rPr lang="en-US"/>
              <a:t>Insert </a:t>
            </a:r>
            <a:r>
              <a:rPr lang="en-US" dirty="0"/>
              <a:t>mode is analogous to using a word processor in insert mode.</a:t>
            </a:r>
          </a:p>
          <a:p>
            <a:r>
              <a:rPr lang="en-US" dirty="0"/>
              <a:t>Any text you type is inserted wherever the cursor is located in the file.</a:t>
            </a:r>
          </a:p>
          <a:p>
            <a:r>
              <a:rPr lang="en-US" dirty="0"/>
              <a:t>All text that may already exist after the cursor is moved down a space for each character typed.</a:t>
            </a:r>
            <a:endParaRPr lang="en-GB" dirty="0"/>
          </a:p>
          <a:p>
            <a:endParaRPr lang="en-GB" dirty="0"/>
          </a:p>
        </p:txBody>
      </p:sp>
      <p:sp>
        <p:nvSpPr>
          <p:cNvPr id="4" name="AutoShape 7"/>
          <p:cNvSpPr>
            <a:spLocks noChangeArrowheads="1"/>
          </p:cNvSpPr>
          <p:nvPr/>
        </p:nvSpPr>
        <p:spPr bwMode="auto">
          <a:xfrm flipV="1">
            <a:off x="0" y="841148"/>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37241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2762"/>
          </a:xfrm>
        </p:spPr>
        <p:txBody>
          <a:bodyPr/>
          <a:lstStyle/>
          <a:p>
            <a:r>
              <a:rPr lang="en-US" b="1" dirty="0"/>
              <a:t>Vi Modes</a:t>
            </a:r>
            <a:endParaRPr lang="en-GB" dirty="0"/>
          </a:p>
        </p:txBody>
      </p:sp>
      <p:sp>
        <p:nvSpPr>
          <p:cNvPr id="3" name="Content Placeholder 2"/>
          <p:cNvSpPr>
            <a:spLocks noGrp="1"/>
          </p:cNvSpPr>
          <p:nvPr>
            <p:ph idx="1"/>
          </p:nvPr>
        </p:nvSpPr>
        <p:spPr>
          <a:xfrm>
            <a:off x="352425" y="1287888"/>
            <a:ext cx="11553825" cy="4889075"/>
          </a:xfrm>
        </p:spPr>
        <p:txBody>
          <a:bodyPr/>
          <a:lstStyle/>
          <a:p>
            <a:pPr algn="just"/>
            <a:r>
              <a:rPr lang="en-US" b="1" dirty="0"/>
              <a:t>Replace mode, </a:t>
            </a:r>
            <a:r>
              <a:rPr lang="en-US" dirty="0"/>
              <a:t>on the other hand, is analogous to </a:t>
            </a:r>
            <a:r>
              <a:rPr lang="en-US" b="1" u="sng" dirty="0"/>
              <a:t>overtype mode</a:t>
            </a:r>
            <a:r>
              <a:rPr lang="en-US" dirty="0"/>
              <a:t>. When you type in new characters, the new characters overwrite any existing characters. You can toggle back to insert mode by pressing INSERT again.</a:t>
            </a:r>
          </a:p>
          <a:p>
            <a:pPr marL="0" indent="0" algn="just">
              <a:buNone/>
            </a:pPr>
            <a:endParaRPr lang="en-GB" dirty="0"/>
          </a:p>
          <a:p>
            <a:pPr algn="just"/>
            <a:r>
              <a:rPr lang="en-US" dirty="0"/>
              <a:t>While in insert mode, you can add text, change text, or delete text from the file. However, you can’t perform any </a:t>
            </a:r>
            <a:r>
              <a:rPr lang="en-US" b="1" i="1" dirty="0"/>
              <a:t>file operations</a:t>
            </a:r>
            <a:r>
              <a:rPr lang="en-US" dirty="0"/>
              <a:t>.</a:t>
            </a:r>
          </a:p>
          <a:p>
            <a:pPr marL="0" indent="0" algn="just">
              <a:buNone/>
            </a:pPr>
            <a:endParaRPr lang="en-US" dirty="0"/>
          </a:p>
          <a:p>
            <a:pPr algn="just"/>
            <a:r>
              <a:rPr lang="en-US" dirty="0"/>
              <a:t>For example, if you make changes to a file and want to save them, you can’t do so while in insert mode. To do this, you must first switch back to </a:t>
            </a:r>
            <a:r>
              <a:rPr lang="en-US" sz="2200" b="1" i="1" u="sng" dirty="0"/>
              <a:t>normal mode</a:t>
            </a:r>
            <a:r>
              <a:rPr lang="en-US" dirty="0"/>
              <a:t>. This is done by pressing ESC. </a:t>
            </a:r>
            <a:endParaRPr lang="en-GB" dirty="0"/>
          </a:p>
          <a:p>
            <a:pPr algn="just"/>
            <a:endParaRPr lang="en-GB" dirty="0"/>
          </a:p>
        </p:txBody>
      </p:sp>
      <p:sp>
        <p:nvSpPr>
          <p:cNvPr id="4" name="AutoShape 7"/>
          <p:cNvSpPr>
            <a:spLocks noChangeArrowheads="1"/>
          </p:cNvSpPr>
          <p:nvPr/>
        </p:nvSpPr>
        <p:spPr bwMode="auto">
          <a:xfrm flipV="1">
            <a:off x="0" y="1052171"/>
            <a:ext cx="12192000" cy="56510"/>
          </a:xfrm>
          <a:prstGeom prst="roundRect">
            <a:avLst>
              <a:gd name="adj" fmla="val 4167"/>
            </a:avLst>
          </a:prstGeom>
          <a:gradFill rotWithShape="0">
            <a:gsLst>
              <a:gs pos="0">
                <a:srgbClr val="800080"/>
              </a:gs>
              <a:gs pos="100000">
                <a:srgbClr val="008000"/>
              </a:gs>
            </a:gsLst>
            <a:lin ang="9000000" scaled="1"/>
          </a:gradFill>
          <a:ln w="9525">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134105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3853</Words>
  <Application>Microsoft Office PowerPoint</Application>
  <PresentationFormat>Widescreen</PresentationFormat>
  <Paragraphs>231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WEEK 5  Using Non graphical  Text Editors in Linux  </vt:lpstr>
      <vt:lpstr>Using non graphical Text editors in Linux</vt:lpstr>
      <vt:lpstr>Using non graphical Text editors in Linux</vt:lpstr>
      <vt:lpstr>Using non graphical Text editors in Linux</vt:lpstr>
      <vt:lpstr>Using the vi/vim Editor - Basics </vt:lpstr>
      <vt:lpstr>Opening Files in vi </vt:lpstr>
      <vt:lpstr>Vi Modes </vt:lpstr>
      <vt:lpstr>Vi Modes</vt:lpstr>
      <vt:lpstr>Vi Modes</vt:lpstr>
      <vt:lpstr>Working in Insert Mode</vt:lpstr>
      <vt:lpstr>Using  the Command  &amp; Normal Mode in Vi  </vt:lpstr>
      <vt:lpstr>PowerPoint Presentation</vt:lpstr>
      <vt:lpstr>Using the Command &amp; Normal Mode in Vi</vt:lpstr>
      <vt:lpstr>Entering Commands in vi Normal Mode</vt:lpstr>
      <vt:lpstr>Using the vi Editor[Exercise] </vt:lpstr>
      <vt:lpstr>PowerPoint Presentation</vt:lpstr>
      <vt:lpstr>Using the vi Editor</vt:lpstr>
      <vt:lpstr>Using nano Editor</vt:lpstr>
      <vt:lpstr>How to save a File</vt:lpstr>
      <vt:lpstr>How to Cut and Paste Text</vt:lpstr>
      <vt:lpstr>How to Search and Replace a Word</vt:lpstr>
      <vt:lpstr>How to Insert Another File into the Current One</vt:lpstr>
      <vt:lpstr> How to Show the Cursor Position </vt:lpstr>
      <vt:lpstr>How to Back Up a Previous Version of a File</vt:lpstr>
      <vt:lpstr>Self test Exercises</vt:lpstr>
      <vt:lpstr>Self Test Exercises</vt:lpstr>
      <vt:lpstr>Self Test Exercises</vt:lpstr>
      <vt:lpstr>Practice Questions</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Adebowale Ajayi</dc:creator>
  <cp:lastModifiedBy>Adedoyin Adebanjo</cp:lastModifiedBy>
  <cp:revision>60</cp:revision>
  <dcterms:created xsi:type="dcterms:W3CDTF">2015-04-23T16:14:40Z</dcterms:created>
  <dcterms:modified xsi:type="dcterms:W3CDTF">2023-11-06T05:59:01Z</dcterms:modified>
</cp:coreProperties>
</file>