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31"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56" r:id="rId18"/>
    <p:sldId id="351" r:id="rId19"/>
    <p:sldId id="352" r:id="rId20"/>
    <p:sldId id="353" r:id="rId21"/>
    <p:sldId id="354" r:id="rId22"/>
    <p:sldId id="355" r:id="rId23"/>
    <p:sldId id="347" r:id="rId24"/>
    <p:sldId id="346" r:id="rId25"/>
    <p:sldId id="348" r:id="rId26"/>
    <p:sldId id="349" r:id="rId27"/>
    <p:sldId id="3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57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47033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362270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176134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10950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4257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172171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421922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372010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64731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237974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1C578-3439-4626-BD16-BF6DC20FF61F}" type="datetimeFigureOut">
              <a:rPr lang="en-GB" smtClean="0"/>
              <a:pPr/>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77ABBD-37EE-4E73-8892-70DAE5666D43}" type="slidenum">
              <a:rPr lang="en-GB" smtClean="0"/>
              <a:pPr/>
              <a:t>‹#›</a:t>
            </a:fld>
            <a:endParaRPr lang="en-GB"/>
          </a:p>
        </p:txBody>
      </p:sp>
    </p:spTree>
    <p:extLst>
      <p:ext uri="{BB962C8B-B14F-4D97-AF65-F5344CB8AC3E}">
        <p14:creationId xmlns:p14="http://schemas.microsoft.com/office/powerpoint/2010/main" val="416622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1C578-3439-4626-BD16-BF6DC20FF61F}" type="datetimeFigureOut">
              <a:rPr lang="en-GB" smtClean="0"/>
              <a:pPr/>
              <a:t>30/10/2022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7ABBD-37EE-4E73-8892-70DAE5666D43}" type="slidenum">
              <a:rPr lang="en-GB" smtClean="0"/>
              <a:pPr/>
              <a:t>‹#›</a:t>
            </a:fld>
            <a:endParaRPr lang="en-GB"/>
          </a:p>
        </p:txBody>
      </p:sp>
    </p:spTree>
    <p:extLst>
      <p:ext uri="{BB962C8B-B14F-4D97-AF65-F5344CB8AC3E}">
        <p14:creationId xmlns:p14="http://schemas.microsoft.com/office/powerpoint/2010/main" val="201260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3725"/>
            <a:ext cx="10515600" cy="1097118"/>
          </a:xfrm>
        </p:spPr>
        <p:txBody>
          <a:bodyPr>
            <a:normAutofit/>
          </a:bodyPr>
          <a:lstStyle/>
          <a:p>
            <a:r>
              <a:rPr lang="en-GB" b="1" dirty="0" smtClean="0"/>
              <a:t>Managing </a:t>
            </a:r>
            <a:r>
              <a:rPr lang="en-GB" b="1" dirty="0"/>
              <a:t>Linux File System </a:t>
            </a:r>
            <a:r>
              <a:rPr lang="en-GB" b="1" dirty="0" smtClean="0"/>
              <a:t>and File </a:t>
            </a:r>
            <a:r>
              <a:rPr lang="en-GB" b="1" dirty="0"/>
              <a:t>Security </a:t>
            </a:r>
            <a:endParaRPr lang="en-GB" dirty="0"/>
          </a:p>
        </p:txBody>
      </p:sp>
      <p:sp>
        <p:nvSpPr>
          <p:cNvPr id="4" name="AutoShape 7"/>
          <p:cNvSpPr>
            <a:spLocks noChangeArrowheads="1"/>
          </p:cNvSpPr>
          <p:nvPr/>
        </p:nvSpPr>
        <p:spPr bwMode="auto">
          <a:xfrm flipV="1">
            <a:off x="0" y="151843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5" name="Title 1"/>
          <p:cNvSpPr txBox="1">
            <a:spLocks/>
          </p:cNvSpPr>
          <p:nvPr/>
        </p:nvSpPr>
        <p:spPr>
          <a:xfrm>
            <a:off x="4794738" y="207117"/>
            <a:ext cx="2602523" cy="7437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MODULE 6</a:t>
            </a:r>
            <a:endParaRPr lang="en-GB" dirty="0"/>
          </a:p>
        </p:txBody>
      </p:sp>
      <p:sp>
        <p:nvSpPr>
          <p:cNvPr id="3" name="TextBox 2"/>
          <p:cNvSpPr txBox="1"/>
          <p:nvPr/>
        </p:nvSpPr>
        <p:spPr>
          <a:xfrm>
            <a:off x="219076" y="1870843"/>
            <a:ext cx="11772900" cy="4801314"/>
          </a:xfrm>
          <a:prstGeom prst="rect">
            <a:avLst/>
          </a:prstGeom>
          <a:noFill/>
        </p:spPr>
        <p:txBody>
          <a:bodyPr wrap="square" rtlCol="0">
            <a:spAutoFit/>
          </a:bodyPr>
          <a:lstStyle/>
          <a:p>
            <a:pPr marL="285750" indent="-285750">
              <a:buFont typeface="Wingdings" panose="05000000000000000000" pitchFamily="2" charset="2"/>
              <a:buChar char="q"/>
            </a:pPr>
            <a:r>
              <a:rPr lang="en-GB" b="1" dirty="0"/>
              <a:t>Managing Linux File System and File Security</a:t>
            </a:r>
            <a:endParaRPr lang="en-GB" sz="1600" dirty="0"/>
          </a:p>
          <a:p>
            <a:pPr marL="742950" lvl="1" indent="-285750">
              <a:buFont typeface="Wingdings" panose="05000000000000000000" pitchFamily="2" charset="2"/>
              <a:buChar char="§"/>
            </a:pPr>
            <a:r>
              <a:rPr lang="en-US" b="1" dirty="0"/>
              <a:t>Linux File </a:t>
            </a:r>
            <a:r>
              <a:rPr lang="en-US" b="1" dirty="0" smtClean="0"/>
              <a:t>Management</a:t>
            </a:r>
            <a:endParaRPr lang="en-GB" sz="1600" dirty="0"/>
          </a:p>
          <a:p>
            <a:pPr marL="1200150" lvl="2" indent="-285750">
              <a:buFont typeface="Wingdings" panose="05000000000000000000" pitchFamily="2" charset="2"/>
              <a:buChar char="§"/>
            </a:pPr>
            <a:r>
              <a:rPr lang="en-US" dirty="0" smtClean="0"/>
              <a:t>Linux </a:t>
            </a:r>
            <a:r>
              <a:rPr lang="en-US" dirty="0"/>
              <a:t>File System </a:t>
            </a:r>
            <a:r>
              <a:rPr lang="en-US" dirty="0" smtClean="0"/>
              <a:t>Description</a:t>
            </a:r>
            <a:endParaRPr lang="en-GB" sz="1600" dirty="0"/>
          </a:p>
          <a:p>
            <a:pPr marL="1200150" lvl="2" indent="-285750">
              <a:buFont typeface="Wingdings" panose="05000000000000000000" pitchFamily="2" charset="2"/>
              <a:buChar char="§"/>
            </a:pPr>
            <a:r>
              <a:rPr lang="en-US" dirty="0" smtClean="0"/>
              <a:t>Common </a:t>
            </a:r>
            <a:r>
              <a:rPr lang="en-US" dirty="0"/>
              <a:t>File System </a:t>
            </a:r>
            <a:r>
              <a:rPr lang="en-US" dirty="0" smtClean="0"/>
              <a:t>Tasks</a:t>
            </a:r>
            <a:endParaRPr lang="en-GB" sz="1600" dirty="0"/>
          </a:p>
          <a:p>
            <a:pPr marL="1200150" lvl="2" indent="-285750">
              <a:buFont typeface="Wingdings" panose="05000000000000000000" pitchFamily="2" charset="2"/>
              <a:buChar char="§"/>
            </a:pPr>
            <a:r>
              <a:rPr lang="en-US" dirty="0" smtClean="0"/>
              <a:t>Viewing </a:t>
            </a:r>
            <a:r>
              <a:rPr lang="en-US" dirty="0"/>
              <a:t>Text File </a:t>
            </a:r>
            <a:r>
              <a:rPr lang="en-US" dirty="0" smtClean="0"/>
              <a:t>Contents</a:t>
            </a:r>
            <a:endParaRPr lang="en-GB" sz="1600" dirty="0"/>
          </a:p>
          <a:p>
            <a:pPr marL="1200150" lvl="2" indent="-285750">
              <a:buFont typeface="Wingdings" panose="05000000000000000000" pitchFamily="2" charset="2"/>
              <a:buChar char="§"/>
            </a:pPr>
            <a:r>
              <a:rPr lang="en-US" dirty="0" smtClean="0"/>
              <a:t>Using </a:t>
            </a:r>
            <a:r>
              <a:rPr lang="en-US" dirty="0"/>
              <a:t>Removable </a:t>
            </a:r>
            <a:r>
              <a:rPr lang="en-US" dirty="0" smtClean="0"/>
              <a:t>Media</a:t>
            </a:r>
            <a:endParaRPr lang="en-GB" sz="1600" dirty="0"/>
          </a:p>
          <a:p>
            <a:pPr marL="1200150" lvl="2" indent="-285750">
              <a:buFont typeface="Wingdings" panose="05000000000000000000" pitchFamily="2" charset="2"/>
              <a:buChar char="§"/>
            </a:pPr>
            <a:r>
              <a:rPr lang="en-US" dirty="0" smtClean="0"/>
              <a:t>Mounting </a:t>
            </a:r>
            <a:r>
              <a:rPr lang="en-US" dirty="0"/>
              <a:t>and Unmounting Storage </a:t>
            </a:r>
            <a:r>
              <a:rPr lang="en-US" dirty="0" smtClean="0"/>
              <a:t>Devices</a:t>
            </a:r>
            <a:endParaRPr lang="en-GB" sz="1600" dirty="0"/>
          </a:p>
          <a:p>
            <a:pPr marL="1200150" lvl="2" indent="-285750">
              <a:buFont typeface="Wingdings" panose="05000000000000000000" pitchFamily="2" charset="2"/>
              <a:buChar char="§"/>
            </a:pPr>
            <a:r>
              <a:rPr lang="en-US" dirty="0" smtClean="0"/>
              <a:t>Creating </a:t>
            </a:r>
            <a:r>
              <a:rPr lang="en-US" dirty="0"/>
              <a:t>new file </a:t>
            </a:r>
            <a:r>
              <a:rPr lang="en-US" dirty="0" smtClean="0"/>
              <a:t>systems</a:t>
            </a:r>
            <a:endParaRPr lang="en-GB" sz="1600" dirty="0"/>
          </a:p>
          <a:p>
            <a:pPr marL="1200150" lvl="2" indent="-285750">
              <a:buFont typeface="Wingdings" panose="05000000000000000000" pitchFamily="2" charset="2"/>
              <a:buChar char="§"/>
            </a:pPr>
            <a:r>
              <a:rPr lang="en-US" dirty="0" smtClean="0"/>
              <a:t>Testing </a:t>
            </a:r>
            <a:r>
              <a:rPr lang="en-US" dirty="0"/>
              <a:t>and repairing file </a:t>
            </a:r>
            <a:r>
              <a:rPr lang="en-US" dirty="0" smtClean="0"/>
              <a:t>systems</a:t>
            </a:r>
            <a:endParaRPr lang="en-GB" sz="1600" dirty="0"/>
          </a:p>
          <a:p>
            <a:pPr marL="1200150" lvl="2" indent="-285750">
              <a:buFont typeface="Wingdings" panose="05000000000000000000" pitchFamily="2" charset="2"/>
              <a:buChar char="§"/>
            </a:pPr>
            <a:r>
              <a:rPr lang="en-US" dirty="0" smtClean="0"/>
              <a:t>Searching </a:t>
            </a:r>
            <a:r>
              <a:rPr lang="en-US" dirty="0"/>
              <a:t>within the File System</a:t>
            </a:r>
            <a:endParaRPr lang="en-GB" sz="1600" dirty="0"/>
          </a:p>
          <a:p>
            <a:pPr marL="285750" indent="-285750">
              <a:buFont typeface="Wingdings" panose="05000000000000000000" pitchFamily="2" charset="2"/>
              <a:buChar char="§"/>
            </a:pPr>
            <a:r>
              <a:rPr lang="en-US" b="1" dirty="0"/>
              <a:t>File Security</a:t>
            </a:r>
            <a:endParaRPr lang="en-GB" sz="1600" dirty="0"/>
          </a:p>
          <a:p>
            <a:pPr marL="742950" lvl="1" indent="-285750">
              <a:buFont typeface="Arial" panose="020B0604020202020204" pitchFamily="34" charset="0"/>
              <a:buChar char="•"/>
            </a:pPr>
            <a:r>
              <a:rPr lang="en-US" dirty="0"/>
              <a:t>Password-based </a:t>
            </a:r>
            <a:r>
              <a:rPr lang="en-US" dirty="0" smtClean="0"/>
              <a:t>Protection</a:t>
            </a:r>
            <a:endParaRPr lang="en-GB" sz="1600" dirty="0"/>
          </a:p>
          <a:p>
            <a:pPr marL="742950" lvl="1" indent="-285750">
              <a:buFont typeface="Arial" panose="020B0604020202020204" pitchFamily="34" charset="0"/>
              <a:buChar char="•"/>
            </a:pPr>
            <a:r>
              <a:rPr lang="en-US" dirty="0" smtClean="0"/>
              <a:t>Encryption-based </a:t>
            </a:r>
            <a:r>
              <a:rPr lang="en-US" dirty="0"/>
              <a:t>Protection</a:t>
            </a:r>
            <a:endParaRPr lang="en-GB" sz="1600" dirty="0"/>
          </a:p>
          <a:p>
            <a:pPr marL="285750" indent="-285750">
              <a:buFont typeface="Wingdings" panose="05000000000000000000" pitchFamily="2" charset="2"/>
              <a:buChar char="§"/>
            </a:pPr>
            <a:r>
              <a:rPr lang="en-US" dirty="0"/>
              <a:t>Protection-based  on Permission</a:t>
            </a:r>
            <a:endParaRPr lang="en-GB" sz="1600" dirty="0"/>
          </a:p>
          <a:p>
            <a:pPr marL="742950" lvl="1" indent="-285750">
              <a:buFont typeface="Arial" panose="020B0604020202020204" pitchFamily="34" charset="0"/>
              <a:buChar char="•"/>
            </a:pPr>
            <a:r>
              <a:rPr lang="en-US" dirty="0"/>
              <a:t>Types of </a:t>
            </a:r>
            <a:r>
              <a:rPr lang="en-US" dirty="0" smtClean="0"/>
              <a:t>Users</a:t>
            </a:r>
            <a:endParaRPr lang="en-GB" sz="1600" dirty="0"/>
          </a:p>
          <a:p>
            <a:pPr marL="742950" lvl="1" indent="-285750">
              <a:buFont typeface="Arial" panose="020B0604020202020204" pitchFamily="34" charset="0"/>
              <a:buChar char="•"/>
            </a:pPr>
            <a:r>
              <a:rPr lang="en-US" dirty="0" smtClean="0"/>
              <a:t>Types </a:t>
            </a:r>
            <a:r>
              <a:rPr lang="en-US" dirty="0"/>
              <a:t>of File Operations/Access Permission</a:t>
            </a:r>
            <a:endParaRPr lang="en-GB" sz="1600" dirty="0"/>
          </a:p>
          <a:p>
            <a:endParaRPr lang="en-GB" dirty="0"/>
          </a:p>
        </p:txBody>
      </p:sp>
    </p:spTree>
    <p:extLst>
      <p:ext uri="{BB962C8B-B14F-4D97-AF65-F5344CB8AC3E}">
        <p14:creationId xmlns:p14="http://schemas.microsoft.com/office/powerpoint/2010/main" val="270466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75" y="174170"/>
            <a:ext cx="11820525" cy="6545943"/>
          </a:xfrm>
        </p:spPr>
        <p:txBody>
          <a:bodyPr>
            <a:normAutofit/>
          </a:bodyPr>
          <a:lstStyle/>
          <a:p>
            <a:pPr algn="just"/>
            <a:r>
              <a:rPr lang="en-US" b="1" dirty="0" smtClean="0"/>
              <a:t>/</a:t>
            </a:r>
            <a:r>
              <a:rPr lang="en-US" b="1" dirty="0"/>
              <a:t>lib </a:t>
            </a:r>
            <a:r>
              <a:rPr lang="en-US" dirty="0"/>
              <a:t>This directory contains </a:t>
            </a:r>
            <a:r>
              <a:rPr lang="en-US" b="1" i="1" dirty="0"/>
              <a:t>code libraries </a:t>
            </a:r>
            <a:r>
              <a:rPr lang="en-US" dirty="0"/>
              <a:t>used by programs in /bin and /</a:t>
            </a:r>
            <a:r>
              <a:rPr lang="en-US" dirty="0" err="1"/>
              <a:t>sbin</a:t>
            </a:r>
            <a:r>
              <a:rPr lang="en-US" dirty="0"/>
              <a:t>. Your kernel modules are also stored in the modules subdirectory of /lib.</a:t>
            </a:r>
            <a:endParaRPr lang="en-GB" dirty="0"/>
          </a:p>
          <a:p>
            <a:pPr algn="just"/>
            <a:r>
              <a:rPr lang="en-US" b="1" dirty="0" smtClean="0"/>
              <a:t>/</a:t>
            </a:r>
            <a:r>
              <a:rPr lang="en-US" b="1" dirty="0"/>
              <a:t>media </a:t>
            </a:r>
            <a:r>
              <a:rPr lang="en-US" dirty="0"/>
              <a:t>This directory is used by some Linux distributions (such as SUSE Linux) to mount external devices, including CD drives, DVD drives, and floppy drives. This is done using a series of subdirectories.</a:t>
            </a:r>
            <a:endParaRPr lang="en-GB" dirty="0"/>
          </a:p>
          <a:p>
            <a:pPr algn="just"/>
            <a:r>
              <a:rPr lang="en-US" b="1" dirty="0" smtClean="0"/>
              <a:t>/</a:t>
            </a:r>
            <a:r>
              <a:rPr lang="en-US" b="1" dirty="0" err="1"/>
              <a:t>mnt</a:t>
            </a:r>
            <a:r>
              <a:rPr lang="en-US" b="1" dirty="0"/>
              <a:t> </a:t>
            </a:r>
            <a:r>
              <a:rPr lang="en-US" dirty="0"/>
              <a:t>This directory is used by some Linux distributions (such as Fedora or Red Hat) to </a:t>
            </a:r>
            <a:r>
              <a:rPr lang="en-US" b="1" i="1" dirty="0"/>
              <a:t>mount external devices</a:t>
            </a:r>
            <a:r>
              <a:rPr lang="en-US" dirty="0"/>
              <a:t>, including CD drives, DVD drives, and floppy drives. As with the /media directory on a SUSE system, a series of subdirectories are used to do this.</a:t>
            </a:r>
            <a:endParaRPr lang="en-GB" dirty="0"/>
          </a:p>
          <a:p>
            <a:pPr algn="just"/>
            <a:r>
              <a:rPr lang="en-US" b="1" dirty="0" smtClean="0"/>
              <a:t>/</a:t>
            </a:r>
            <a:r>
              <a:rPr lang="en-US" b="1" dirty="0"/>
              <a:t>opt </a:t>
            </a:r>
            <a:r>
              <a:rPr lang="en-US" dirty="0"/>
              <a:t>This directory contains files for </a:t>
            </a:r>
            <a:r>
              <a:rPr lang="en-US" b="1" i="1" dirty="0"/>
              <a:t>some programs you install </a:t>
            </a:r>
            <a:r>
              <a:rPr lang="en-US" dirty="0"/>
              <a:t>on the system.</a:t>
            </a:r>
            <a:endParaRPr lang="en-GB" dirty="0"/>
          </a:p>
          <a:p>
            <a:pPr algn="just"/>
            <a:r>
              <a:rPr lang="en-US" b="1" dirty="0" smtClean="0"/>
              <a:t>/</a:t>
            </a:r>
            <a:r>
              <a:rPr lang="en-US" b="1" dirty="0" err="1"/>
              <a:t>proc</a:t>
            </a:r>
            <a:r>
              <a:rPr lang="en-US" b="1" dirty="0"/>
              <a:t> </a:t>
            </a:r>
            <a:r>
              <a:rPr lang="en-US" dirty="0"/>
              <a:t>This directory is a little different from the other directories in this list. /</a:t>
            </a:r>
            <a:r>
              <a:rPr lang="en-US" dirty="0" err="1"/>
              <a:t>proc</a:t>
            </a:r>
            <a:r>
              <a:rPr lang="en-US" dirty="0"/>
              <a:t> doesn’t actually exist in the file system. Instead, it’s a pseudo file system that is dynamically created whenever it is accessed. It’s used to access process information from the Linux kernel.</a:t>
            </a:r>
            <a:endParaRPr lang="en-GB" dirty="0"/>
          </a:p>
          <a:p>
            <a:pPr algn="just"/>
            <a:endParaRPr lang="en-GB" dirty="0"/>
          </a:p>
        </p:txBody>
      </p:sp>
    </p:spTree>
    <p:extLst>
      <p:ext uri="{BB962C8B-B14F-4D97-AF65-F5344CB8AC3E}">
        <p14:creationId xmlns:p14="http://schemas.microsoft.com/office/powerpoint/2010/main" val="1069403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115084"/>
            <a:ext cx="11982449" cy="621846"/>
          </a:xfrm>
        </p:spPr>
        <p:txBody>
          <a:bodyPr>
            <a:normAutofit fontScale="90000"/>
          </a:bodyPr>
          <a:lstStyle/>
          <a:p>
            <a:pPr algn="ctr"/>
            <a:r>
              <a:rPr lang="en-US" b="1" dirty="0" smtClean="0"/>
              <a:t> Common File System tasks: </a:t>
            </a:r>
            <a:r>
              <a:rPr lang="en-US" b="1" dirty="0" smtClean="0">
                <a:solidFill>
                  <a:srgbClr val="FF0000"/>
                </a:solidFill>
              </a:rPr>
              <a:t>Navigating </a:t>
            </a:r>
            <a:r>
              <a:rPr lang="en-US" b="1" dirty="0">
                <a:solidFill>
                  <a:srgbClr val="FF0000"/>
                </a:solidFill>
              </a:rPr>
              <a:t>the File </a:t>
            </a:r>
            <a:r>
              <a:rPr lang="en-US" b="1" dirty="0" smtClean="0">
                <a:solidFill>
                  <a:srgbClr val="FF0000"/>
                </a:solidFill>
              </a:rPr>
              <a:t>System</a:t>
            </a:r>
            <a:endParaRPr lang="en-GB" dirty="0">
              <a:solidFill>
                <a:srgbClr val="FF0000"/>
              </a:solidFill>
            </a:endParaRPr>
          </a:p>
        </p:txBody>
      </p:sp>
      <p:sp>
        <p:nvSpPr>
          <p:cNvPr id="3" name="Content Placeholder 2"/>
          <p:cNvSpPr>
            <a:spLocks noGrp="1"/>
          </p:cNvSpPr>
          <p:nvPr>
            <p:ph idx="1"/>
          </p:nvPr>
        </p:nvSpPr>
        <p:spPr>
          <a:xfrm>
            <a:off x="114301" y="1123181"/>
            <a:ext cx="12077700" cy="5617028"/>
          </a:xfrm>
        </p:spPr>
        <p:txBody>
          <a:bodyPr>
            <a:normAutofit lnSpcReduction="10000"/>
          </a:bodyPr>
          <a:lstStyle/>
          <a:p>
            <a:pPr marL="0" indent="0">
              <a:buNone/>
            </a:pPr>
            <a:r>
              <a:rPr lang="en-US" dirty="0" smtClean="0"/>
              <a:t>As </a:t>
            </a:r>
            <a:r>
              <a:rPr lang="en-US" dirty="0"/>
              <a:t>you work with the Linux file system, one of the most common tasks you will need to complete is to move around between the different directories on your hard disks. </a:t>
            </a:r>
            <a:endParaRPr lang="en-US" dirty="0" smtClean="0"/>
          </a:p>
          <a:p>
            <a:pPr marL="0" indent="0">
              <a:buNone/>
            </a:pPr>
            <a:r>
              <a:rPr lang="en-US" dirty="0" smtClean="0"/>
              <a:t>Your </a:t>
            </a:r>
            <a:r>
              <a:rPr lang="en-US" dirty="0"/>
              <a:t>Linux system provides the following commands that you can use from the shell prompt to do this</a:t>
            </a:r>
            <a:r>
              <a:rPr lang="en-US" dirty="0" smtClean="0"/>
              <a:t>:</a:t>
            </a:r>
            <a:r>
              <a:rPr lang="en-GB" dirty="0"/>
              <a:t> </a:t>
            </a:r>
            <a:endParaRPr lang="en-GB" dirty="0" smtClean="0"/>
          </a:p>
          <a:p>
            <a:pPr marL="0" indent="0">
              <a:buNone/>
            </a:pPr>
            <a:r>
              <a:rPr lang="en-US" dirty="0" smtClean="0"/>
              <a:t>■ </a:t>
            </a:r>
            <a:r>
              <a:rPr lang="en-US" dirty="0" err="1"/>
              <a:t>pwd</a:t>
            </a:r>
            <a:r>
              <a:rPr lang="en-US" dirty="0"/>
              <a:t> :The </a:t>
            </a:r>
            <a:r>
              <a:rPr lang="en-US" dirty="0" err="1"/>
              <a:t>pwd</a:t>
            </a:r>
            <a:r>
              <a:rPr lang="en-US" dirty="0"/>
              <a:t> command is a relatively simple utility. It simply displays the current directory on the screen. (</a:t>
            </a:r>
            <a:r>
              <a:rPr lang="en-US" i="1" dirty="0" err="1"/>
              <a:t>pwd</a:t>
            </a:r>
            <a:r>
              <a:rPr lang="en-US" i="1" dirty="0"/>
              <a:t> </a:t>
            </a:r>
            <a:r>
              <a:rPr lang="en-US" dirty="0"/>
              <a:t>stands for Present Working Directory</a:t>
            </a:r>
            <a:r>
              <a:rPr lang="en-US" dirty="0" smtClean="0"/>
              <a:t>.)</a:t>
            </a:r>
          </a:p>
          <a:p>
            <a:pPr lvl="1"/>
            <a:r>
              <a:rPr lang="en-US" dirty="0"/>
              <a:t>This utility can be exceptionally useful if your shell profile hasn’t been configured to display the current directory as a part of the shell prompt.</a:t>
            </a:r>
          </a:p>
          <a:p>
            <a:pPr lvl="1"/>
            <a:r>
              <a:rPr lang="en-US" dirty="0"/>
              <a:t>To use </a:t>
            </a:r>
            <a:r>
              <a:rPr lang="en-US" dirty="0" err="1"/>
              <a:t>pwd</a:t>
            </a:r>
            <a:r>
              <a:rPr lang="en-US" dirty="0"/>
              <a:t>, simply enter </a:t>
            </a:r>
            <a:r>
              <a:rPr lang="en-US" b="1" dirty="0" err="1"/>
              <a:t>pwd</a:t>
            </a:r>
            <a:r>
              <a:rPr lang="en-US" b="1" dirty="0"/>
              <a:t> </a:t>
            </a:r>
            <a:r>
              <a:rPr lang="en-US" dirty="0"/>
              <a:t>at the shell prompt. </a:t>
            </a:r>
            <a:r>
              <a:rPr lang="en-US" b="1" i="1" dirty="0"/>
              <a:t>The ~ character in the shell prompt is shorthand that refers to the current</a:t>
            </a:r>
            <a:r>
              <a:rPr lang="en-US" dirty="0"/>
              <a:t> </a:t>
            </a:r>
            <a:r>
              <a:rPr lang="en-US" b="1" i="1" dirty="0"/>
              <a:t>user’s home directory. </a:t>
            </a:r>
            <a:endParaRPr lang="en-GB" dirty="0"/>
          </a:p>
          <a:p>
            <a:r>
              <a:rPr lang="en-US" dirty="0"/>
              <a:t>At this point, you know how to identify what directory you’re in. More than likely, you’re going to need to change to a different directory in the file system at some point. Let’s discuss how to do this </a:t>
            </a:r>
            <a:r>
              <a:rPr lang="en-US" dirty="0" smtClean="0"/>
              <a:t>next</a:t>
            </a:r>
            <a:endParaRPr lang="en-US" dirty="0"/>
          </a:p>
          <a:p>
            <a:pPr marL="0" indent="0">
              <a:buNone/>
            </a:pPr>
            <a:endParaRPr lang="en-GB" dirty="0"/>
          </a:p>
        </p:txBody>
      </p:sp>
      <p:sp>
        <p:nvSpPr>
          <p:cNvPr id="4" name="AutoShape 7"/>
          <p:cNvSpPr>
            <a:spLocks noChangeArrowheads="1"/>
          </p:cNvSpPr>
          <p:nvPr/>
        </p:nvSpPr>
        <p:spPr bwMode="auto">
          <a:xfrm flipV="1">
            <a:off x="0" y="107296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512862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779"/>
            <a:ext cx="10515600" cy="918851"/>
          </a:xfrm>
        </p:spPr>
        <p:txBody>
          <a:bodyPr/>
          <a:lstStyle/>
          <a:p>
            <a:r>
              <a:rPr lang="en-US" b="1" dirty="0"/>
              <a:t>Using the cd Command</a:t>
            </a:r>
            <a:endParaRPr lang="en-GB" dirty="0"/>
          </a:p>
        </p:txBody>
      </p:sp>
      <p:sp>
        <p:nvSpPr>
          <p:cNvPr id="3" name="Content Placeholder 2"/>
          <p:cNvSpPr>
            <a:spLocks noGrp="1"/>
          </p:cNvSpPr>
          <p:nvPr>
            <p:ph idx="1"/>
          </p:nvPr>
        </p:nvSpPr>
        <p:spPr>
          <a:xfrm>
            <a:off x="133349" y="1196975"/>
            <a:ext cx="11934825" cy="4351338"/>
          </a:xfrm>
        </p:spPr>
        <p:txBody>
          <a:bodyPr>
            <a:normAutofit fontScale="92500" lnSpcReduction="20000"/>
          </a:bodyPr>
          <a:lstStyle/>
          <a:p>
            <a:pPr marL="0" indent="0">
              <a:buNone/>
            </a:pPr>
            <a:r>
              <a:rPr lang="en-US" dirty="0"/>
              <a:t>■ cd</a:t>
            </a:r>
            <a:endParaRPr lang="en-US" dirty="0" smtClean="0"/>
          </a:p>
          <a:p>
            <a:pPr marL="0" indent="0">
              <a:buNone/>
            </a:pPr>
            <a:r>
              <a:rPr lang="en-US" dirty="0" smtClean="0"/>
              <a:t>You </a:t>
            </a:r>
            <a:r>
              <a:rPr lang="en-US" dirty="0"/>
              <a:t>can also use </a:t>
            </a:r>
            <a:r>
              <a:rPr lang="en-US" i="1" dirty="0"/>
              <a:t>absolute paths </a:t>
            </a:r>
            <a:r>
              <a:rPr lang="en-US" dirty="0"/>
              <a:t>with the cd command. When you use an absolute path, you specify the full path, starting from /, to the directory you want to change to.</a:t>
            </a:r>
          </a:p>
          <a:p>
            <a:r>
              <a:rPr lang="en-US" dirty="0"/>
              <a:t>For example while in /</a:t>
            </a:r>
            <a:r>
              <a:rPr lang="en-US" dirty="0" smtClean="0"/>
              <a:t>home/Babcock </a:t>
            </a:r>
            <a:r>
              <a:rPr lang="en-US" dirty="0"/>
              <a:t>one can issue  the </a:t>
            </a:r>
            <a:r>
              <a:rPr lang="en-US" b="1" dirty="0"/>
              <a:t>cd /</a:t>
            </a:r>
            <a:r>
              <a:rPr lang="en-US" b="1" dirty="0" err="1"/>
              <a:t>var</a:t>
            </a:r>
            <a:r>
              <a:rPr lang="en-US" b="1" dirty="0"/>
              <a:t>/log </a:t>
            </a:r>
            <a:r>
              <a:rPr lang="en-US" dirty="0"/>
              <a:t>command. Because we specified an absolute path, the cd command knew that the </a:t>
            </a:r>
            <a:r>
              <a:rPr lang="en-US" dirty="0" err="1"/>
              <a:t>var</a:t>
            </a:r>
            <a:r>
              <a:rPr lang="en-US" dirty="0"/>
              <a:t>/log directory didn’t exist in the current directory. Instead, the path was determined from the root directory (/) and the current directory was changed to it.</a:t>
            </a:r>
            <a:endParaRPr lang="en-GB" dirty="0"/>
          </a:p>
          <a:p>
            <a:r>
              <a:rPr lang="en-US" b="1" i="1" dirty="0"/>
              <a:t>If you enter cd at the shell prompt without specifying a path, it will automatically change directories to the home directory of the currently logged-in user.</a:t>
            </a:r>
            <a:endParaRPr lang="en-GB" dirty="0"/>
          </a:p>
          <a:p>
            <a:r>
              <a:rPr lang="en-US" dirty="0"/>
              <a:t>You can also use the cd command to move up the file system hierarchy. You can do this by entering </a:t>
            </a:r>
            <a:r>
              <a:rPr lang="en-US" b="1" dirty="0"/>
              <a:t>cd .. </a:t>
            </a:r>
            <a:r>
              <a:rPr lang="en-US" dirty="0"/>
              <a:t>. This will change the current directory to the next directory higher in the hierarchy. For example if working at /</a:t>
            </a:r>
            <a:r>
              <a:rPr lang="en-US" dirty="0" err="1"/>
              <a:t>var</a:t>
            </a:r>
            <a:r>
              <a:rPr lang="en-US" dirty="0"/>
              <a:t>/log and the </a:t>
            </a:r>
            <a:r>
              <a:rPr lang="en-US" b="1" dirty="0"/>
              <a:t>cd .. </a:t>
            </a:r>
            <a:r>
              <a:rPr lang="en-US" dirty="0"/>
              <a:t>command is issued, it changes the directory from /</a:t>
            </a:r>
            <a:r>
              <a:rPr lang="en-US" dirty="0" err="1"/>
              <a:t>var</a:t>
            </a:r>
            <a:r>
              <a:rPr lang="en-US" dirty="0"/>
              <a:t>/log to /var.</a:t>
            </a:r>
            <a:endParaRPr lang="en-GB" dirty="0"/>
          </a:p>
          <a:p>
            <a:endParaRPr lang="en-GB" dirty="0"/>
          </a:p>
        </p:txBody>
      </p:sp>
      <p:sp>
        <p:nvSpPr>
          <p:cNvPr id="4" name="AutoShape 7"/>
          <p:cNvSpPr>
            <a:spLocks noChangeArrowheads="1"/>
          </p:cNvSpPr>
          <p:nvPr/>
        </p:nvSpPr>
        <p:spPr bwMode="auto">
          <a:xfrm flipV="1">
            <a:off x="0" y="99602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246573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723"/>
            <a:ext cx="10515600" cy="520246"/>
          </a:xfrm>
        </p:spPr>
        <p:txBody>
          <a:bodyPr>
            <a:normAutofit fontScale="90000"/>
          </a:bodyPr>
          <a:lstStyle/>
          <a:p>
            <a:r>
              <a:rPr lang="en-US" b="1" dirty="0"/>
              <a:t>Using the </a:t>
            </a:r>
            <a:r>
              <a:rPr lang="en-US" b="1" dirty="0" err="1"/>
              <a:t>ls</a:t>
            </a:r>
            <a:r>
              <a:rPr lang="en-US" b="1" dirty="0"/>
              <a:t> </a:t>
            </a:r>
            <a:r>
              <a:rPr lang="en-US" b="1" dirty="0" smtClean="0"/>
              <a:t>Command</a:t>
            </a:r>
            <a:endParaRPr lang="en-GB" dirty="0"/>
          </a:p>
        </p:txBody>
      </p:sp>
      <p:sp>
        <p:nvSpPr>
          <p:cNvPr id="3" name="Content Placeholder 2"/>
          <p:cNvSpPr>
            <a:spLocks noGrp="1"/>
          </p:cNvSpPr>
          <p:nvPr>
            <p:ph idx="1"/>
          </p:nvPr>
        </p:nvSpPr>
        <p:spPr>
          <a:xfrm>
            <a:off x="171450" y="1026048"/>
            <a:ext cx="11734800" cy="5494792"/>
          </a:xfrm>
        </p:spPr>
        <p:txBody>
          <a:bodyPr>
            <a:normAutofit lnSpcReduction="10000"/>
          </a:bodyPr>
          <a:lstStyle/>
          <a:p>
            <a:pPr marL="0" indent="0">
              <a:buNone/>
            </a:pPr>
            <a:r>
              <a:rPr lang="en-US" dirty="0"/>
              <a:t>■ ls</a:t>
            </a:r>
            <a:endParaRPr lang="en-GB" dirty="0"/>
          </a:p>
          <a:p>
            <a:pPr marL="0" indent="0">
              <a:buNone/>
            </a:pPr>
            <a:r>
              <a:rPr lang="en-US" dirty="0" smtClean="0"/>
              <a:t>The </a:t>
            </a:r>
            <a:r>
              <a:rPr lang="en-US" i="1" dirty="0" smtClean="0"/>
              <a:t>ls</a:t>
            </a:r>
            <a:r>
              <a:rPr lang="en-US" dirty="0" smtClean="0"/>
              <a:t> command is used to list the files and subdirectories that may exist within a directory. </a:t>
            </a:r>
          </a:p>
          <a:p>
            <a:r>
              <a:rPr lang="en-US" dirty="0" smtClean="0"/>
              <a:t>If you enter </a:t>
            </a:r>
            <a:r>
              <a:rPr lang="en-US" b="1" dirty="0" smtClean="0"/>
              <a:t>ls </a:t>
            </a:r>
            <a:r>
              <a:rPr lang="en-US" dirty="0" smtClean="0"/>
              <a:t>at the shell prompt, the contents of the current directory are listed on the screen. </a:t>
            </a:r>
          </a:p>
          <a:p>
            <a:r>
              <a:rPr lang="en-US" dirty="0" smtClean="0"/>
              <a:t>As with the cd command, you can also provide an absolute path when using ls. This will cause ls to display the contents of the directory you specify. </a:t>
            </a:r>
          </a:p>
          <a:p>
            <a:r>
              <a:rPr lang="en-US" dirty="0" smtClean="0"/>
              <a:t>When working with ls, you can use a variety of options to customize how it works. Some of these options include the following:</a:t>
            </a:r>
            <a:endParaRPr lang="en-GB" dirty="0" smtClean="0"/>
          </a:p>
          <a:p>
            <a:r>
              <a:rPr lang="en-US" b="1" dirty="0" smtClean="0"/>
              <a:t>–</a:t>
            </a:r>
            <a:r>
              <a:rPr lang="en-US" b="1" dirty="0"/>
              <a:t>a </a:t>
            </a:r>
            <a:r>
              <a:rPr lang="en-US" dirty="0"/>
              <a:t>Displays all files, including hidden files.</a:t>
            </a:r>
            <a:endParaRPr lang="en-GB" dirty="0"/>
          </a:p>
          <a:p>
            <a:r>
              <a:rPr lang="en-US" b="1" dirty="0" smtClean="0"/>
              <a:t>–</a:t>
            </a:r>
            <a:r>
              <a:rPr lang="en-US" b="1" dirty="0"/>
              <a:t>l </a:t>
            </a:r>
            <a:r>
              <a:rPr lang="en-US" dirty="0"/>
              <a:t>Displays a long listing of the directory contents. This is a very useful option. You can use it to see the file names, ownership, permissions, modification date, and size. </a:t>
            </a:r>
            <a:endParaRPr lang="en-GB" dirty="0"/>
          </a:p>
          <a:p>
            <a:endParaRPr lang="en-GB" dirty="0"/>
          </a:p>
        </p:txBody>
      </p:sp>
      <p:sp>
        <p:nvSpPr>
          <p:cNvPr id="4" name="AutoShape 7"/>
          <p:cNvSpPr>
            <a:spLocks noChangeArrowheads="1"/>
          </p:cNvSpPr>
          <p:nvPr/>
        </p:nvSpPr>
        <p:spPr bwMode="auto">
          <a:xfrm flipV="1">
            <a:off x="0" y="79160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058433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Files and Directories</a:t>
            </a:r>
            <a:r>
              <a:rPr lang="en-GB" dirty="0"/>
              <a:t/>
            </a:r>
            <a:br>
              <a:rPr lang="en-GB" dirty="0"/>
            </a:br>
            <a:endParaRPr lang="en-GB" dirty="0"/>
          </a:p>
        </p:txBody>
      </p:sp>
      <p:sp>
        <p:nvSpPr>
          <p:cNvPr id="3" name="Content Placeholder 2"/>
          <p:cNvSpPr>
            <a:spLocks noGrp="1"/>
          </p:cNvSpPr>
          <p:nvPr>
            <p:ph idx="1"/>
          </p:nvPr>
        </p:nvSpPr>
        <p:spPr>
          <a:xfrm>
            <a:off x="180975" y="1219200"/>
            <a:ext cx="11772900" cy="4957763"/>
          </a:xfrm>
        </p:spPr>
        <p:txBody>
          <a:bodyPr>
            <a:normAutofit lnSpcReduction="10000"/>
          </a:bodyPr>
          <a:lstStyle/>
          <a:p>
            <a:r>
              <a:rPr lang="en-US" dirty="0" smtClean="0"/>
              <a:t>From </a:t>
            </a:r>
            <a:r>
              <a:rPr lang="en-US" dirty="0"/>
              <a:t>time to time, you will need to create new files and directories in your Linux file system. </a:t>
            </a:r>
            <a:endParaRPr lang="en-US" dirty="0" smtClean="0"/>
          </a:p>
          <a:p>
            <a:pPr marL="0" indent="0">
              <a:buNone/>
            </a:pPr>
            <a:r>
              <a:rPr lang="en-US" dirty="0" smtClean="0"/>
              <a:t>Creating </a:t>
            </a:r>
            <a:r>
              <a:rPr lang="en-US" dirty="0"/>
              <a:t>a </a:t>
            </a:r>
            <a:r>
              <a:rPr lang="en-US" b="1" i="1" dirty="0"/>
              <a:t>new file </a:t>
            </a:r>
            <a:r>
              <a:rPr lang="en-US" dirty="0"/>
              <a:t>can be accomplished using the </a:t>
            </a:r>
            <a:r>
              <a:rPr lang="en-US" b="1" i="1" dirty="0"/>
              <a:t>touch</a:t>
            </a:r>
            <a:r>
              <a:rPr lang="en-US" dirty="0"/>
              <a:t> command from the shell prompt. </a:t>
            </a:r>
          </a:p>
          <a:p>
            <a:r>
              <a:rPr lang="en-US" dirty="0" smtClean="0"/>
              <a:t>To </a:t>
            </a:r>
            <a:r>
              <a:rPr lang="en-US" dirty="0"/>
              <a:t>use touch, enter </a:t>
            </a:r>
            <a:r>
              <a:rPr lang="en-US" b="1" dirty="0"/>
              <a:t>touch </a:t>
            </a:r>
            <a:r>
              <a:rPr lang="en-US" dirty="0"/>
              <a:t>followed by the name of the file you want to </a:t>
            </a:r>
            <a:r>
              <a:rPr lang="en-US" dirty="0" smtClean="0"/>
              <a:t>create</a:t>
            </a:r>
          </a:p>
          <a:p>
            <a:r>
              <a:rPr lang="en-US" dirty="0"/>
              <a:t>You can also use shell commands to create new directories. </a:t>
            </a:r>
            <a:endParaRPr lang="en-US" dirty="0" smtClean="0"/>
          </a:p>
          <a:p>
            <a:pPr marL="0" indent="0">
              <a:buNone/>
            </a:pPr>
            <a:r>
              <a:rPr lang="en-US" dirty="0" smtClean="0"/>
              <a:t>This </a:t>
            </a:r>
            <a:r>
              <a:rPr lang="en-US" dirty="0"/>
              <a:t>is done using the </a:t>
            </a:r>
            <a:r>
              <a:rPr lang="en-US" b="1" i="1" dirty="0" err="1"/>
              <a:t>mkdir</a:t>
            </a:r>
            <a:r>
              <a:rPr lang="en-US" dirty="0"/>
              <a:t> command. </a:t>
            </a:r>
            <a:endParaRPr lang="en-US" dirty="0" smtClean="0"/>
          </a:p>
          <a:p>
            <a:r>
              <a:rPr lang="en-US" dirty="0" smtClean="0"/>
              <a:t>As </a:t>
            </a:r>
            <a:r>
              <a:rPr lang="en-US" dirty="0"/>
              <a:t>with touch, you can enter </a:t>
            </a:r>
            <a:r>
              <a:rPr lang="en-US" b="1" dirty="0" err="1"/>
              <a:t>mkdir</a:t>
            </a:r>
            <a:r>
              <a:rPr lang="en-US" b="1" dirty="0"/>
              <a:t> </a:t>
            </a:r>
            <a:r>
              <a:rPr lang="en-US" dirty="0"/>
              <a:t>from the shell prompt followed by the name of the directory you want to create</a:t>
            </a:r>
            <a:r>
              <a:rPr lang="en-US" dirty="0" smtClean="0"/>
              <a:t>.</a:t>
            </a:r>
          </a:p>
          <a:p>
            <a:pPr marL="0" indent="0">
              <a:buNone/>
            </a:pPr>
            <a:r>
              <a:rPr lang="en-US" dirty="0" smtClean="0"/>
              <a:t>Example: $ </a:t>
            </a:r>
            <a:r>
              <a:rPr lang="en-US" dirty="0" err="1" smtClean="0"/>
              <a:t>mkdir</a:t>
            </a:r>
            <a:r>
              <a:rPr lang="en-US" dirty="0" smtClean="0"/>
              <a:t> </a:t>
            </a:r>
            <a:r>
              <a:rPr lang="en-US" dirty="0" err="1" smtClean="0"/>
              <a:t>mydocs</a:t>
            </a:r>
            <a:endParaRPr lang="en-US" dirty="0" smtClean="0"/>
          </a:p>
          <a:p>
            <a:pPr marL="0" indent="0">
              <a:buNone/>
            </a:pPr>
            <a:r>
              <a:rPr lang="en-US" dirty="0" smtClean="0"/>
              <a:t>Create a file inside </a:t>
            </a:r>
            <a:r>
              <a:rPr lang="en-US" dirty="0" err="1" smtClean="0"/>
              <a:t>mydocs</a:t>
            </a:r>
            <a:r>
              <a:rPr lang="en-US" dirty="0" smtClean="0"/>
              <a:t>: $</a:t>
            </a:r>
            <a:r>
              <a:rPr lang="en-US" dirty="0" err="1" smtClean="0"/>
              <a:t>mydocs</a:t>
            </a:r>
            <a:r>
              <a:rPr lang="en-US" dirty="0"/>
              <a:t> </a:t>
            </a:r>
            <a:r>
              <a:rPr lang="en-US" dirty="0" smtClean="0"/>
              <a:t> touch </a:t>
            </a:r>
            <a:r>
              <a:rPr lang="en-US" i="1" dirty="0" err="1" smtClean="0"/>
              <a:t>myfile</a:t>
            </a:r>
            <a:endParaRPr lang="en-GB" i="1" dirty="0"/>
          </a:p>
        </p:txBody>
      </p:sp>
      <p:sp>
        <p:nvSpPr>
          <p:cNvPr id="4" name="AutoShape 7"/>
          <p:cNvSpPr>
            <a:spLocks noChangeArrowheads="1"/>
          </p:cNvSpPr>
          <p:nvPr/>
        </p:nvSpPr>
        <p:spPr bwMode="auto">
          <a:xfrm flipV="1">
            <a:off x="0" y="100262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41564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73516"/>
            <a:ext cx="11906250" cy="786908"/>
          </a:xfrm>
        </p:spPr>
        <p:txBody>
          <a:bodyPr/>
          <a:lstStyle/>
          <a:p>
            <a:r>
              <a:rPr lang="en-US" b="1" dirty="0" smtClean="0"/>
              <a:t> Viewing </a:t>
            </a:r>
            <a:r>
              <a:rPr lang="en-US" b="1" dirty="0"/>
              <a:t>Text File </a:t>
            </a:r>
            <a:r>
              <a:rPr lang="en-US" b="1" dirty="0" smtClean="0"/>
              <a:t>Contents</a:t>
            </a:r>
            <a:endParaRPr lang="en-GB" dirty="0"/>
          </a:p>
        </p:txBody>
      </p:sp>
      <p:sp>
        <p:nvSpPr>
          <p:cNvPr id="3" name="Content Placeholder 2"/>
          <p:cNvSpPr>
            <a:spLocks noGrp="1"/>
          </p:cNvSpPr>
          <p:nvPr>
            <p:ph idx="1"/>
          </p:nvPr>
        </p:nvSpPr>
        <p:spPr>
          <a:xfrm>
            <a:off x="76201" y="1201335"/>
            <a:ext cx="12011024" cy="5475690"/>
          </a:xfrm>
        </p:spPr>
        <p:txBody>
          <a:bodyPr>
            <a:normAutofit lnSpcReduction="10000"/>
          </a:bodyPr>
          <a:lstStyle/>
          <a:p>
            <a:r>
              <a:rPr lang="en-US" b="1" dirty="0" smtClean="0"/>
              <a:t>cat </a:t>
            </a:r>
            <a:r>
              <a:rPr lang="en-US" dirty="0"/>
              <a:t>The cat </a:t>
            </a:r>
            <a:r>
              <a:rPr lang="en-US" i="1" dirty="0"/>
              <a:t>filename </a:t>
            </a:r>
            <a:r>
              <a:rPr lang="en-US" dirty="0"/>
              <a:t>command will display the specified text file on screen. This command doesn’t pause the output, so if you use it to view a long file, you may need to append |more to the command to pause the output a page a time.</a:t>
            </a:r>
            <a:endParaRPr lang="en-GB" dirty="0"/>
          </a:p>
          <a:p>
            <a:r>
              <a:rPr lang="en-US" b="1" dirty="0" smtClean="0"/>
              <a:t>less </a:t>
            </a:r>
            <a:r>
              <a:rPr lang="en-US" dirty="0"/>
              <a:t>The less </a:t>
            </a:r>
            <a:r>
              <a:rPr lang="en-US" i="1" dirty="0"/>
              <a:t>filename </a:t>
            </a:r>
            <a:r>
              <a:rPr lang="en-US" dirty="0"/>
              <a:t>command can also be used to display the specified text file on screen, much like cat. However, the less command automatically pauses a long text file one page at time. You can use the SPACEBAR, PAGEUP, PAGE DOWN, and ARROW keys to navigate around in the file.</a:t>
            </a:r>
            <a:endParaRPr lang="en-GB" dirty="0"/>
          </a:p>
          <a:p>
            <a:r>
              <a:rPr lang="en-US" b="1" dirty="0" smtClean="0"/>
              <a:t>head </a:t>
            </a:r>
            <a:r>
              <a:rPr lang="en-US" dirty="0"/>
              <a:t>The head </a:t>
            </a:r>
            <a:r>
              <a:rPr lang="en-US" i="1" dirty="0"/>
              <a:t>filename </a:t>
            </a:r>
            <a:r>
              <a:rPr lang="en-US" dirty="0"/>
              <a:t>command is used to display the first couple of </a:t>
            </a:r>
            <a:r>
              <a:rPr lang="en-US" dirty="0" smtClean="0"/>
              <a:t>lines</a:t>
            </a:r>
            <a:r>
              <a:rPr lang="en-GB" dirty="0"/>
              <a:t> </a:t>
            </a:r>
            <a:r>
              <a:rPr lang="en-US" dirty="0" smtClean="0"/>
              <a:t>of </a:t>
            </a:r>
            <a:r>
              <a:rPr lang="en-US" dirty="0"/>
              <a:t>a text file on the screen.</a:t>
            </a:r>
            <a:endParaRPr lang="en-GB" dirty="0"/>
          </a:p>
          <a:p>
            <a:r>
              <a:rPr lang="en-US" b="1" dirty="0" smtClean="0"/>
              <a:t>tail </a:t>
            </a:r>
            <a:r>
              <a:rPr lang="en-US" dirty="0"/>
              <a:t>The tail </a:t>
            </a:r>
            <a:r>
              <a:rPr lang="en-US" i="1" dirty="0"/>
              <a:t>filename </a:t>
            </a:r>
            <a:r>
              <a:rPr lang="en-US" dirty="0"/>
              <a:t>command is used to display the last couple of lines of a text file on screen. The tail command is particularly useful when displaying a log file on screen. When viewing a log file, you probably only want to see the end of the file. You probably don’t care about log entries made several days ago. You can use tail to see just the last log entries added to the end of the file. </a:t>
            </a:r>
            <a:endParaRPr lang="en-GB" dirty="0"/>
          </a:p>
        </p:txBody>
      </p:sp>
      <p:sp>
        <p:nvSpPr>
          <p:cNvPr id="4" name="AutoShape 7"/>
          <p:cNvSpPr>
            <a:spLocks noChangeArrowheads="1"/>
          </p:cNvSpPr>
          <p:nvPr/>
        </p:nvSpPr>
        <p:spPr bwMode="auto">
          <a:xfrm flipV="1">
            <a:off x="0" y="100262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999758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527"/>
            <a:ext cx="10515600" cy="963857"/>
          </a:xfrm>
        </p:spPr>
        <p:txBody>
          <a:bodyPr/>
          <a:lstStyle/>
          <a:p>
            <a:r>
              <a:rPr lang="en-US" b="1" dirty="0"/>
              <a:t>Deleting Files and </a:t>
            </a:r>
            <a:r>
              <a:rPr lang="en-US" b="1" dirty="0" smtClean="0"/>
              <a:t>Directories</a:t>
            </a:r>
            <a:endParaRPr lang="en-GB" dirty="0"/>
          </a:p>
        </p:txBody>
      </p:sp>
      <p:sp>
        <p:nvSpPr>
          <p:cNvPr id="3" name="Content Placeholder 2"/>
          <p:cNvSpPr>
            <a:spLocks noGrp="1"/>
          </p:cNvSpPr>
          <p:nvPr>
            <p:ph idx="1"/>
          </p:nvPr>
        </p:nvSpPr>
        <p:spPr>
          <a:xfrm>
            <a:off x="104775" y="1117600"/>
            <a:ext cx="11763375" cy="5059363"/>
          </a:xfrm>
        </p:spPr>
        <p:txBody>
          <a:bodyPr/>
          <a:lstStyle/>
          <a:p>
            <a:pPr marL="0" indent="0">
              <a:buNone/>
            </a:pPr>
            <a:r>
              <a:rPr lang="en-US" dirty="0"/>
              <a:t>■ </a:t>
            </a:r>
            <a:r>
              <a:rPr lang="en-US" b="1" dirty="0" err="1"/>
              <a:t>rmdir</a:t>
            </a:r>
            <a:r>
              <a:rPr lang="en-US" b="1" dirty="0"/>
              <a:t> </a:t>
            </a:r>
            <a:r>
              <a:rPr lang="en-US" dirty="0"/>
              <a:t>This utility can be used to delete an existing directory. To use it, simply enter </a:t>
            </a:r>
            <a:r>
              <a:rPr lang="en-US" b="1" dirty="0" err="1"/>
              <a:t>rmdir</a:t>
            </a:r>
            <a:r>
              <a:rPr lang="en-US" b="1" dirty="0"/>
              <a:t> </a:t>
            </a:r>
            <a:r>
              <a:rPr lang="en-US" i="1" dirty="0" err="1" smtClean="0"/>
              <a:t>directory_name</a:t>
            </a:r>
            <a:endParaRPr lang="en-US" i="1" dirty="0" smtClean="0"/>
          </a:p>
          <a:p>
            <a:pPr marL="0" indent="0">
              <a:buNone/>
            </a:pPr>
            <a:r>
              <a:rPr lang="en-US" dirty="0" smtClean="0"/>
              <a:t>For </a:t>
            </a:r>
            <a:r>
              <a:rPr lang="en-US" dirty="0"/>
              <a:t>example, </a:t>
            </a:r>
            <a:r>
              <a:rPr lang="en-US" b="1" dirty="0" err="1"/>
              <a:t>rmdir</a:t>
            </a:r>
            <a:r>
              <a:rPr lang="en-US" b="1" dirty="0"/>
              <a:t> </a:t>
            </a:r>
            <a:r>
              <a:rPr lang="en-US" i="1" dirty="0" err="1"/>
              <a:t>MyFiles</a:t>
            </a:r>
            <a:r>
              <a:rPr lang="en-US" dirty="0"/>
              <a:t>. Be aware, however, that </a:t>
            </a:r>
            <a:r>
              <a:rPr lang="en-US" i="1" dirty="0" err="1"/>
              <a:t>rmdir</a:t>
            </a:r>
            <a:r>
              <a:rPr lang="en-US" dirty="0"/>
              <a:t> requires that the directory be empty before it will delete it.</a:t>
            </a:r>
            <a:endParaRPr lang="en-GB" dirty="0"/>
          </a:p>
          <a:p>
            <a:pPr marL="0" indent="0">
              <a:buNone/>
            </a:pPr>
            <a:r>
              <a:rPr lang="en-US" dirty="0"/>
              <a:t>■ </a:t>
            </a:r>
            <a:r>
              <a:rPr lang="en-US" b="1" dirty="0" err="1"/>
              <a:t>rm</a:t>
            </a:r>
            <a:r>
              <a:rPr lang="en-US" b="1" dirty="0"/>
              <a:t> </a:t>
            </a:r>
            <a:r>
              <a:rPr lang="en-US" dirty="0"/>
              <a:t>The </a:t>
            </a:r>
            <a:r>
              <a:rPr lang="en-US" dirty="0" err="1"/>
              <a:t>rm</a:t>
            </a:r>
            <a:r>
              <a:rPr lang="en-US" dirty="0"/>
              <a:t> utility is a more powerful deletion utility that can be used to delete either a file or a populated directory. </a:t>
            </a:r>
            <a:endParaRPr lang="en-US" dirty="0" smtClean="0"/>
          </a:p>
          <a:p>
            <a:pPr marL="0" indent="0">
              <a:buNone/>
            </a:pPr>
            <a:r>
              <a:rPr lang="en-US" dirty="0" smtClean="0"/>
              <a:t>To </a:t>
            </a:r>
            <a:r>
              <a:rPr lang="en-US" dirty="0"/>
              <a:t>delete a file, </a:t>
            </a:r>
            <a:endParaRPr lang="en-US" dirty="0" smtClean="0"/>
          </a:p>
          <a:p>
            <a:pPr marL="0" indent="0">
              <a:buNone/>
            </a:pPr>
            <a:r>
              <a:rPr lang="en-US" dirty="0" smtClean="0"/>
              <a:t>simply </a:t>
            </a:r>
            <a:r>
              <a:rPr lang="en-US" dirty="0"/>
              <a:t>enter </a:t>
            </a:r>
            <a:r>
              <a:rPr lang="en-US" b="1" dirty="0" err="1"/>
              <a:t>rm</a:t>
            </a:r>
            <a:r>
              <a:rPr lang="en-US" dirty="0"/>
              <a:t> </a:t>
            </a:r>
            <a:r>
              <a:rPr lang="en-US" b="1" i="1" dirty="0"/>
              <a:t>filename</a:t>
            </a:r>
            <a:r>
              <a:rPr lang="en-US" dirty="0"/>
              <a:t>. </a:t>
            </a:r>
            <a:endParaRPr lang="en-US" dirty="0" smtClean="0"/>
          </a:p>
          <a:p>
            <a:pPr marL="0" indent="0">
              <a:buNone/>
            </a:pPr>
            <a:r>
              <a:rPr lang="en-US" dirty="0" smtClean="0"/>
              <a:t>To </a:t>
            </a:r>
            <a:r>
              <a:rPr lang="en-US" dirty="0"/>
              <a:t>delete a directory, </a:t>
            </a:r>
            <a:endParaRPr lang="en-US" dirty="0" smtClean="0"/>
          </a:p>
          <a:p>
            <a:pPr marL="0" indent="0">
              <a:buNone/>
            </a:pPr>
            <a:r>
              <a:rPr lang="en-US" dirty="0" smtClean="0"/>
              <a:t>enter </a:t>
            </a:r>
            <a:r>
              <a:rPr lang="en-US" b="1" dirty="0" err="1"/>
              <a:t>rm</a:t>
            </a:r>
            <a:r>
              <a:rPr lang="en-US" b="1" dirty="0"/>
              <a:t> –r </a:t>
            </a:r>
            <a:r>
              <a:rPr lang="en-US" b="1" i="1" dirty="0" err="1"/>
              <a:t>directory_name</a:t>
            </a:r>
            <a:r>
              <a:rPr lang="en-US" dirty="0"/>
              <a:t>.</a:t>
            </a:r>
            <a:endParaRPr lang="en-GB" dirty="0"/>
          </a:p>
          <a:p>
            <a:pPr marL="0" indent="0">
              <a:buNone/>
            </a:pPr>
            <a:endParaRPr lang="en-US" dirty="0" smtClean="0"/>
          </a:p>
        </p:txBody>
      </p:sp>
      <p:sp>
        <p:nvSpPr>
          <p:cNvPr id="4" name="AutoShape 7"/>
          <p:cNvSpPr>
            <a:spLocks noChangeArrowheads="1"/>
          </p:cNvSpPr>
          <p:nvPr/>
        </p:nvSpPr>
        <p:spPr bwMode="auto">
          <a:xfrm flipV="1">
            <a:off x="0" y="97917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pic>
        <p:nvPicPr>
          <p:cNvPr id="5" name="Picture 4"/>
          <p:cNvPicPr>
            <a:picLocks noChangeAspect="1"/>
          </p:cNvPicPr>
          <p:nvPr/>
        </p:nvPicPr>
        <p:blipFill>
          <a:blip r:embed="rId2"/>
          <a:stretch>
            <a:fillRect/>
          </a:stretch>
        </p:blipFill>
        <p:spPr>
          <a:xfrm>
            <a:off x="5448299" y="3314205"/>
            <a:ext cx="6562725" cy="3543795"/>
          </a:xfrm>
          <a:prstGeom prst="rect">
            <a:avLst/>
          </a:prstGeom>
        </p:spPr>
      </p:pic>
    </p:spTree>
    <p:extLst>
      <p:ext uri="{BB962C8B-B14F-4D97-AF65-F5344CB8AC3E}">
        <p14:creationId xmlns:p14="http://schemas.microsoft.com/office/powerpoint/2010/main" val="55549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365125"/>
            <a:ext cx="11020425" cy="1325563"/>
          </a:xfrm>
        </p:spPr>
        <p:txBody>
          <a:bodyPr/>
          <a:lstStyle/>
          <a:p>
            <a:r>
              <a:rPr lang="en-US" b="1" dirty="0"/>
              <a:t>Deleting Files and </a:t>
            </a:r>
            <a:r>
              <a:rPr lang="en-US" b="1" dirty="0" smtClean="0"/>
              <a:t>Directories[</a:t>
            </a:r>
            <a:r>
              <a:rPr lang="en-US" b="1" dirty="0" err="1" smtClean="0"/>
              <a:t>ctd</a:t>
            </a:r>
            <a:r>
              <a:rPr lang="en-US" b="1" dirty="0" smtClean="0"/>
              <a:t>]</a:t>
            </a:r>
            <a:endParaRPr lang="en-GB" dirty="0"/>
          </a:p>
        </p:txBody>
      </p:sp>
    </p:spTree>
    <p:extLst>
      <p:ext uri="{BB962C8B-B14F-4D97-AF65-F5344CB8AC3E}">
        <p14:creationId xmlns:p14="http://schemas.microsoft.com/office/powerpoint/2010/main" val="225637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365125"/>
            <a:ext cx="10915650" cy="1325563"/>
          </a:xfrm>
        </p:spPr>
        <p:txBody>
          <a:bodyPr/>
          <a:lstStyle/>
          <a:p>
            <a:r>
              <a:rPr lang="en-GB" b="1" dirty="0"/>
              <a:t>Copy Files and Directories</a:t>
            </a:r>
            <a:endParaRPr lang="en-GB" dirty="0"/>
          </a:p>
        </p:txBody>
      </p:sp>
      <p:sp>
        <p:nvSpPr>
          <p:cNvPr id="4" name="TextBox 3"/>
          <p:cNvSpPr txBox="1"/>
          <p:nvPr/>
        </p:nvSpPr>
        <p:spPr>
          <a:xfrm>
            <a:off x="314325" y="2286000"/>
            <a:ext cx="11982450" cy="2785378"/>
          </a:xfrm>
          <a:prstGeom prst="rect">
            <a:avLst/>
          </a:prstGeom>
          <a:noFill/>
        </p:spPr>
        <p:txBody>
          <a:bodyPr wrap="square" rtlCol="0">
            <a:spAutoFit/>
          </a:bodyPr>
          <a:lstStyle/>
          <a:p>
            <a:r>
              <a:rPr lang="en-US" sz="2500" dirty="0"/>
              <a:t>The </a:t>
            </a:r>
            <a:r>
              <a:rPr lang="en-US" sz="2500" b="1" i="1" dirty="0" err="1"/>
              <a:t>cp</a:t>
            </a:r>
            <a:r>
              <a:rPr lang="en-US" sz="2500" b="1" i="1" dirty="0"/>
              <a:t> command </a:t>
            </a:r>
            <a:r>
              <a:rPr lang="en-US" sz="2500" dirty="0"/>
              <a:t>copies files or directories. It can be used two different</a:t>
            </a:r>
          </a:p>
          <a:p>
            <a:r>
              <a:rPr lang="en-GB" sz="2500" dirty="0"/>
              <a:t>ways. The following</a:t>
            </a:r>
            <a:r>
              <a:rPr lang="en-GB" sz="2500" dirty="0" smtClean="0"/>
              <a:t>:</a:t>
            </a:r>
          </a:p>
          <a:p>
            <a:endParaRPr lang="en-GB" sz="2500" dirty="0"/>
          </a:p>
          <a:p>
            <a:r>
              <a:rPr lang="en-GB" sz="2500" b="1" dirty="0" err="1"/>
              <a:t>cp</a:t>
            </a:r>
            <a:r>
              <a:rPr lang="en-GB" sz="2500" b="1" dirty="0"/>
              <a:t> </a:t>
            </a:r>
            <a:r>
              <a:rPr lang="en-GB" sz="2500" b="1" i="1" dirty="0"/>
              <a:t>item1 </a:t>
            </a:r>
            <a:r>
              <a:rPr lang="en-GB" sz="2500" b="1" i="1" dirty="0" smtClean="0"/>
              <a:t>item2: </a:t>
            </a:r>
            <a:r>
              <a:rPr lang="en-US" sz="2500" dirty="0"/>
              <a:t>copies the single file or directory </a:t>
            </a:r>
            <a:r>
              <a:rPr lang="en-US" sz="2500" i="1" dirty="0"/>
              <a:t>item1 </a:t>
            </a:r>
            <a:r>
              <a:rPr lang="en-US" sz="2500" dirty="0"/>
              <a:t>to the file or directory </a:t>
            </a:r>
            <a:r>
              <a:rPr lang="en-US" sz="2500" i="1" dirty="0"/>
              <a:t>item2</a:t>
            </a:r>
            <a:r>
              <a:rPr lang="en-US" sz="2500" dirty="0"/>
              <a:t>. </a:t>
            </a:r>
            <a:r>
              <a:rPr lang="en-US" sz="2500" dirty="0" smtClean="0"/>
              <a:t>Whereas</a:t>
            </a:r>
          </a:p>
          <a:p>
            <a:r>
              <a:rPr lang="en-US" sz="2500" dirty="0" smtClean="0"/>
              <a:t>This</a:t>
            </a:r>
            <a:r>
              <a:rPr lang="en-US" sz="2500" dirty="0"/>
              <a:t> </a:t>
            </a:r>
            <a:r>
              <a:rPr lang="en-GB" sz="2500" dirty="0" smtClean="0"/>
              <a:t>command</a:t>
            </a:r>
            <a:r>
              <a:rPr lang="en-GB" sz="2500" dirty="0"/>
              <a:t>:</a:t>
            </a:r>
            <a:endParaRPr lang="en-GB" sz="2500" dirty="0" smtClean="0"/>
          </a:p>
          <a:p>
            <a:r>
              <a:rPr lang="en-GB" sz="2500" b="1" dirty="0" err="1"/>
              <a:t>cp</a:t>
            </a:r>
            <a:r>
              <a:rPr lang="en-GB" sz="2500" b="1" dirty="0"/>
              <a:t> </a:t>
            </a:r>
            <a:r>
              <a:rPr lang="en-GB" sz="2500" b="1" i="1" dirty="0"/>
              <a:t>item... </a:t>
            </a:r>
            <a:r>
              <a:rPr lang="en-GB" sz="2500" b="1" i="1" dirty="0" smtClean="0"/>
              <a:t>Directory: </a:t>
            </a:r>
            <a:r>
              <a:rPr lang="en-US" sz="2500" dirty="0"/>
              <a:t>copies multiple items (either files or directories) into a directory</a:t>
            </a:r>
            <a:endParaRPr lang="en-GB" sz="2500" dirty="0"/>
          </a:p>
        </p:txBody>
      </p:sp>
    </p:spTree>
    <p:extLst>
      <p:ext uri="{BB962C8B-B14F-4D97-AF65-F5344CB8AC3E}">
        <p14:creationId xmlns:p14="http://schemas.microsoft.com/office/powerpoint/2010/main" val="306007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98425"/>
            <a:ext cx="11201400" cy="911225"/>
          </a:xfrm>
        </p:spPr>
        <p:txBody>
          <a:bodyPr/>
          <a:lstStyle/>
          <a:p>
            <a:r>
              <a:rPr lang="en-GB" b="1" dirty="0" smtClean="0"/>
              <a:t>Useful Options and Examples</a:t>
            </a:r>
            <a:endParaRPr lang="en-GB" b="1" dirty="0"/>
          </a:p>
        </p:txBody>
      </p:sp>
      <p:pic>
        <p:nvPicPr>
          <p:cNvPr id="4" name="Picture 3"/>
          <p:cNvPicPr>
            <a:picLocks noChangeAspect="1"/>
          </p:cNvPicPr>
          <p:nvPr/>
        </p:nvPicPr>
        <p:blipFill>
          <a:blip r:embed="rId2"/>
          <a:stretch>
            <a:fillRect/>
          </a:stretch>
        </p:blipFill>
        <p:spPr>
          <a:xfrm>
            <a:off x="466725" y="809217"/>
            <a:ext cx="10344149" cy="5849166"/>
          </a:xfrm>
          <a:prstGeom prst="rect">
            <a:avLst/>
          </a:prstGeom>
        </p:spPr>
      </p:pic>
    </p:spTree>
    <p:extLst>
      <p:ext uri="{BB962C8B-B14F-4D97-AF65-F5344CB8AC3E}">
        <p14:creationId xmlns:p14="http://schemas.microsoft.com/office/powerpoint/2010/main" val="299234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365125"/>
            <a:ext cx="11220450" cy="701675"/>
          </a:xfrm>
        </p:spPr>
        <p:txBody>
          <a:bodyPr>
            <a:normAutofit fontScale="90000"/>
          </a:bodyPr>
          <a:lstStyle/>
          <a:p>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Linux </a:t>
            </a:r>
            <a:r>
              <a:rPr lang="en-US" dirty="0">
                <a:effectLst>
                  <a:outerShdw blurRad="38100" dist="38100" dir="2700000" algn="tl">
                    <a:srgbClr val="000000">
                      <a:alpha val="43137"/>
                    </a:srgbClr>
                  </a:outerShdw>
                </a:effectLst>
              </a:rPr>
              <a:t>File Management</a:t>
            </a:r>
            <a:r>
              <a:rPr lang="en-GB" sz="4000" dirty="0">
                <a:effectLst>
                  <a:outerShdw blurRad="38100" dist="38100" dir="2700000" algn="tl">
                    <a:srgbClr val="000000">
                      <a:alpha val="43137"/>
                    </a:srgbClr>
                  </a:outerShdw>
                </a:effectLst>
              </a:rPr>
              <a:t/>
            </a:r>
            <a:br>
              <a:rPr lang="en-GB" sz="4000"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TextBox 2"/>
          <p:cNvSpPr txBox="1"/>
          <p:nvPr/>
        </p:nvSpPr>
        <p:spPr>
          <a:xfrm>
            <a:off x="133350" y="1066800"/>
            <a:ext cx="11982450" cy="4324261"/>
          </a:xfrm>
          <a:prstGeom prst="rect">
            <a:avLst/>
          </a:prstGeom>
          <a:noFill/>
        </p:spPr>
        <p:txBody>
          <a:bodyPr wrap="square" rtlCol="0">
            <a:spAutoFit/>
          </a:bodyPr>
          <a:lstStyle/>
          <a:p>
            <a:r>
              <a:rPr lang="en-GB" sz="2500" dirty="0" smtClean="0"/>
              <a:t>While </a:t>
            </a:r>
            <a:r>
              <a:rPr lang="en-US" sz="2500" dirty="0" smtClean="0"/>
              <a:t>using </a:t>
            </a:r>
            <a:r>
              <a:rPr lang="en-US" sz="2500" dirty="0"/>
              <a:t>a computer system, a user is constantly performing </a:t>
            </a:r>
            <a:r>
              <a:rPr lang="en-US" sz="2500" b="1" i="1" dirty="0"/>
              <a:t>file-related operations</a:t>
            </a:r>
            <a:r>
              <a:rPr lang="en-US" sz="2500" dirty="0"/>
              <a:t>: </a:t>
            </a:r>
            <a:r>
              <a:rPr lang="en-US" sz="2500" i="1" dirty="0"/>
              <a:t>creating</a:t>
            </a:r>
            <a:r>
              <a:rPr lang="en-US" sz="2500" dirty="0"/>
              <a:t>, </a:t>
            </a:r>
            <a:r>
              <a:rPr lang="en-US" sz="2500" i="1" dirty="0" smtClean="0"/>
              <a:t>reading</a:t>
            </a:r>
            <a:r>
              <a:rPr lang="en-US" sz="2500" dirty="0" smtClean="0"/>
              <a:t>,</a:t>
            </a:r>
            <a:r>
              <a:rPr lang="en-GB" sz="2500" i="1" dirty="0" smtClean="0"/>
              <a:t>writing</a:t>
            </a:r>
            <a:r>
              <a:rPr lang="en-GB" sz="2500" dirty="0" smtClean="0"/>
              <a:t>/</a:t>
            </a:r>
            <a:r>
              <a:rPr lang="en-GB" sz="2500" i="1" dirty="0" smtClean="0"/>
              <a:t>modifying</a:t>
            </a:r>
            <a:r>
              <a:rPr lang="en-GB" sz="2500" dirty="0"/>
              <a:t>, or </a:t>
            </a:r>
            <a:r>
              <a:rPr lang="en-GB" sz="2500" i="1" dirty="0"/>
              <a:t>executing</a:t>
            </a:r>
            <a:r>
              <a:rPr lang="en-GB" sz="2500" dirty="0"/>
              <a:t> files</a:t>
            </a:r>
            <a:r>
              <a:rPr lang="en-GB" sz="2500" dirty="0" smtClean="0"/>
              <a:t>.</a:t>
            </a:r>
            <a:r>
              <a:rPr lang="en-US" sz="2500" dirty="0"/>
              <a:t> Therefore, the user needs to understand </a:t>
            </a:r>
            <a:endParaRPr lang="en-US" sz="2500" dirty="0" smtClean="0"/>
          </a:p>
          <a:p>
            <a:pPr marL="285750" indent="-285750">
              <a:buFont typeface="Wingdings" panose="05000000000000000000" pitchFamily="2" charset="2"/>
              <a:buChar char="§"/>
            </a:pPr>
            <a:r>
              <a:rPr lang="en-US" sz="2500" dirty="0" smtClean="0"/>
              <a:t>what </a:t>
            </a:r>
            <a:r>
              <a:rPr lang="en-US" sz="2500" dirty="0"/>
              <a:t>a file is in </a:t>
            </a:r>
            <a:r>
              <a:rPr lang="en-US" sz="2500" dirty="0" smtClean="0"/>
              <a:t>Linux,</a:t>
            </a:r>
          </a:p>
          <a:p>
            <a:pPr marL="285750" indent="-285750">
              <a:buFont typeface="Wingdings" panose="05000000000000000000" pitchFamily="2" charset="2"/>
              <a:buChar char="§"/>
            </a:pPr>
            <a:r>
              <a:rPr lang="en-US" sz="2500" dirty="0" smtClean="0"/>
              <a:t>how </a:t>
            </a:r>
            <a:r>
              <a:rPr lang="en-US" sz="2500" dirty="0"/>
              <a:t>files can be organized and managed, </a:t>
            </a:r>
            <a:endParaRPr lang="en-US" sz="2500" dirty="0" smtClean="0"/>
          </a:p>
          <a:p>
            <a:pPr marL="285750" indent="-285750">
              <a:buFont typeface="Wingdings" panose="05000000000000000000" pitchFamily="2" charset="2"/>
              <a:buChar char="§"/>
            </a:pPr>
            <a:r>
              <a:rPr lang="en-US" sz="2500" dirty="0" smtClean="0"/>
              <a:t>how </a:t>
            </a:r>
            <a:r>
              <a:rPr lang="en-US" sz="2500" dirty="0"/>
              <a:t>they are represented inside the operating system, </a:t>
            </a:r>
            <a:r>
              <a:rPr lang="en-US" sz="2500" dirty="0" smtClean="0"/>
              <a:t>and</a:t>
            </a:r>
          </a:p>
          <a:p>
            <a:pPr marL="285750" indent="-285750">
              <a:buFont typeface="Wingdings" panose="05000000000000000000" pitchFamily="2" charset="2"/>
              <a:buChar char="§"/>
            </a:pPr>
            <a:r>
              <a:rPr lang="en-US" sz="2500" dirty="0" smtClean="0"/>
              <a:t> how they </a:t>
            </a:r>
            <a:r>
              <a:rPr lang="en-US" sz="2500" dirty="0"/>
              <a:t>are stored on the disk</a:t>
            </a:r>
            <a:r>
              <a:rPr lang="en-US" sz="2500" dirty="0" smtClean="0"/>
              <a:t>.</a:t>
            </a:r>
          </a:p>
          <a:p>
            <a:r>
              <a:rPr lang="en-US" sz="2500" dirty="0" smtClean="0"/>
              <a:t>In this course a simple presentation on file description and storage is made.</a:t>
            </a:r>
          </a:p>
          <a:p>
            <a:r>
              <a:rPr lang="en-US" sz="2500" dirty="0"/>
              <a:t>In Linux, </a:t>
            </a:r>
            <a:r>
              <a:rPr lang="en-US" sz="2500" b="1" i="1" dirty="0"/>
              <a:t>a file is a </a:t>
            </a:r>
            <a:r>
              <a:rPr lang="en-US" sz="2500" b="1" i="1" dirty="0" smtClean="0"/>
              <a:t>sequence of </a:t>
            </a:r>
            <a:r>
              <a:rPr lang="en-US" sz="2500" b="1" i="1" dirty="0"/>
              <a:t>bytes</a:t>
            </a:r>
            <a:r>
              <a:rPr lang="en-US" sz="2500" dirty="0"/>
              <a:t>. Thus, everything, including </a:t>
            </a:r>
            <a:r>
              <a:rPr lang="en-US" sz="2500" i="1" dirty="0"/>
              <a:t>a network interface card</a:t>
            </a:r>
            <a:r>
              <a:rPr lang="en-US" sz="2500" dirty="0"/>
              <a:t>, </a:t>
            </a:r>
            <a:r>
              <a:rPr lang="en-US" sz="2500" i="1" dirty="0"/>
              <a:t>a disk drive</a:t>
            </a:r>
            <a:r>
              <a:rPr lang="en-US" sz="2500" dirty="0"/>
              <a:t>, </a:t>
            </a:r>
            <a:r>
              <a:rPr lang="en-US" sz="2500" i="1" dirty="0"/>
              <a:t>a Universal Serial Bus (</a:t>
            </a:r>
            <a:r>
              <a:rPr lang="en-US" sz="2500" i="1" dirty="0" smtClean="0"/>
              <a:t>USB) flash </a:t>
            </a:r>
            <a:r>
              <a:rPr lang="en-US" sz="2500" i="1" dirty="0"/>
              <a:t>drive</a:t>
            </a:r>
            <a:r>
              <a:rPr lang="en-US" sz="2500" dirty="0"/>
              <a:t>, </a:t>
            </a:r>
            <a:r>
              <a:rPr lang="en-US" sz="2500" i="1" dirty="0"/>
              <a:t>a keyboard, a printer, </a:t>
            </a:r>
            <a:r>
              <a:rPr lang="en-US" sz="2500" i="1" dirty="0" smtClean="0"/>
              <a:t>a simple/ordinary </a:t>
            </a:r>
            <a:r>
              <a:rPr lang="en-US" sz="2500" i="1" dirty="0"/>
              <a:t>(text, executable, etc.) file, or a directory</a:t>
            </a:r>
            <a:r>
              <a:rPr lang="en-US" sz="2500" dirty="0"/>
              <a:t>, is treated </a:t>
            </a:r>
            <a:r>
              <a:rPr lang="en-US" sz="2500" dirty="0" smtClean="0"/>
              <a:t>as </a:t>
            </a:r>
            <a:r>
              <a:rPr lang="en-GB" sz="2500" dirty="0" smtClean="0"/>
              <a:t>a </a:t>
            </a:r>
            <a:r>
              <a:rPr lang="en-GB" sz="2500" b="1" i="1" dirty="0">
                <a:effectLst>
                  <a:outerShdw blurRad="38100" dist="38100" dir="2700000" algn="tl">
                    <a:srgbClr val="000000">
                      <a:alpha val="43137"/>
                    </a:srgbClr>
                  </a:outerShdw>
                </a:effectLst>
              </a:rPr>
              <a:t>file</a:t>
            </a:r>
            <a:r>
              <a:rPr lang="en-GB" sz="2500" dirty="0"/>
              <a:t>.</a:t>
            </a:r>
          </a:p>
        </p:txBody>
      </p:sp>
    </p:spTree>
    <p:extLst>
      <p:ext uri="{BB962C8B-B14F-4D97-AF65-F5344CB8AC3E}">
        <p14:creationId xmlns:p14="http://schemas.microsoft.com/office/powerpoint/2010/main" val="1634780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88926"/>
            <a:ext cx="11163300" cy="577850"/>
          </a:xfrm>
        </p:spPr>
        <p:txBody>
          <a:bodyPr>
            <a:normAutofit fontScale="90000"/>
          </a:bodyPr>
          <a:lstStyle/>
          <a:p>
            <a:r>
              <a:rPr lang="en-GB" dirty="0" err="1"/>
              <a:t>c</a:t>
            </a:r>
            <a:r>
              <a:rPr lang="en-GB" dirty="0" err="1" smtClean="0"/>
              <a:t>p</a:t>
            </a:r>
            <a:r>
              <a:rPr lang="en-GB" dirty="0" smtClean="0"/>
              <a:t>: Examples</a:t>
            </a:r>
            <a:endParaRPr lang="en-GB" dirty="0"/>
          </a:p>
        </p:txBody>
      </p:sp>
      <p:pic>
        <p:nvPicPr>
          <p:cNvPr id="4" name="Picture 3"/>
          <p:cNvPicPr>
            <a:picLocks noChangeAspect="1"/>
          </p:cNvPicPr>
          <p:nvPr/>
        </p:nvPicPr>
        <p:blipFill>
          <a:blip r:embed="rId2"/>
          <a:stretch>
            <a:fillRect/>
          </a:stretch>
        </p:blipFill>
        <p:spPr>
          <a:xfrm>
            <a:off x="513706" y="1080749"/>
            <a:ext cx="9982844" cy="5520076"/>
          </a:xfrm>
          <a:prstGeom prst="rect">
            <a:avLst/>
          </a:prstGeom>
        </p:spPr>
      </p:pic>
    </p:spTree>
    <p:extLst>
      <p:ext uri="{BB962C8B-B14F-4D97-AF65-F5344CB8AC3E}">
        <p14:creationId xmlns:p14="http://schemas.microsoft.com/office/powerpoint/2010/main" val="2839145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146051"/>
            <a:ext cx="11925300" cy="844550"/>
          </a:xfrm>
        </p:spPr>
        <p:txBody>
          <a:bodyPr/>
          <a:lstStyle/>
          <a:p>
            <a:r>
              <a:rPr lang="en-GB" b="1" dirty="0"/>
              <a:t>mv—Move and Rename Files</a:t>
            </a:r>
            <a:endParaRPr lang="en-GB" b="1" dirty="0"/>
          </a:p>
        </p:txBody>
      </p:sp>
      <p:sp>
        <p:nvSpPr>
          <p:cNvPr id="4" name="TextBox 3"/>
          <p:cNvSpPr txBox="1"/>
          <p:nvPr/>
        </p:nvSpPr>
        <p:spPr>
          <a:xfrm>
            <a:off x="104775" y="990601"/>
            <a:ext cx="11925300" cy="2462213"/>
          </a:xfrm>
          <a:prstGeom prst="rect">
            <a:avLst/>
          </a:prstGeom>
          <a:noFill/>
        </p:spPr>
        <p:txBody>
          <a:bodyPr wrap="square" rtlCol="0">
            <a:spAutoFit/>
          </a:bodyPr>
          <a:lstStyle/>
          <a:p>
            <a:r>
              <a:rPr lang="en-US" sz="2200" dirty="0"/>
              <a:t>The </a:t>
            </a:r>
            <a:r>
              <a:rPr lang="en-US" sz="2200" b="1" i="1" dirty="0"/>
              <a:t>mv command </a:t>
            </a:r>
            <a:r>
              <a:rPr lang="en-US" sz="2200" dirty="0"/>
              <a:t>performs both </a:t>
            </a:r>
            <a:r>
              <a:rPr lang="en-US" sz="2200" b="1" i="1" dirty="0"/>
              <a:t>file moving </a:t>
            </a:r>
            <a:r>
              <a:rPr lang="en-US" sz="2200" dirty="0"/>
              <a:t>and </a:t>
            </a:r>
            <a:r>
              <a:rPr lang="en-US" sz="2200" i="1" dirty="0"/>
              <a:t>file renaming</a:t>
            </a:r>
            <a:r>
              <a:rPr lang="en-US" sz="2200" dirty="0"/>
              <a:t>, </a:t>
            </a:r>
            <a:r>
              <a:rPr lang="en-US" sz="2200" dirty="0" smtClean="0"/>
              <a:t>depending on </a:t>
            </a:r>
            <a:r>
              <a:rPr lang="en-US" sz="2200" dirty="0"/>
              <a:t>how it is used. In either case, the original filename no longer exists </a:t>
            </a:r>
            <a:r>
              <a:rPr lang="en-US" sz="2200" dirty="0" smtClean="0"/>
              <a:t>after the </a:t>
            </a:r>
            <a:r>
              <a:rPr lang="en-US" sz="2200" dirty="0"/>
              <a:t>operation. </a:t>
            </a:r>
            <a:endParaRPr lang="en-US" sz="2200" dirty="0" smtClean="0"/>
          </a:p>
          <a:p>
            <a:r>
              <a:rPr lang="en-US" sz="2200" dirty="0" smtClean="0"/>
              <a:t>mv </a:t>
            </a:r>
            <a:r>
              <a:rPr lang="en-US" sz="2200" dirty="0"/>
              <a:t>is used in much the same way as </a:t>
            </a:r>
            <a:r>
              <a:rPr lang="en-US" sz="2200" dirty="0" err="1"/>
              <a:t>cp</a:t>
            </a:r>
            <a:r>
              <a:rPr lang="en-US" sz="2200" dirty="0"/>
              <a:t>, as shown here</a:t>
            </a:r>
            <a:r>
              <a:rPr lang="en-US" sz="2200" dirty="0" smtClean="0"/>
              <a:t>:</a:t>
            </a:r>
          </a:p>
          <a:p>
            <a:endParaRPr lang="en-US" sz="2200" dirty="0"/>
          </a:p>
          <a:p>
            <a:r>
              <a:rPr lang="en-GB" sz="2200" b="1" i="1" dirty="0"/>
              <a:t>mv item1 </a:t>
            </a:r>
            <a:r>
              <a:rPr lang="en-GB" sz="2200" b="1" i="1" dirty="0" smtClean="0"/>
              <a:t>item2: </a:t>
            </a:r>
            <a:r>
              <a:rPr lang="en-US" sz="2200" dirty="0" smtClean="0"/>
              <a:t>to </a:t>
            </a:r>
            <a:r>
              <a:rPr lang="en-US" sz="2200" dirty="0"/>
              <a:t>move or rename the file or directory </a:t>
            </a:r>
            <a:r>
              <a:rPr lang="en-US" sz="2200" i="1" dirty="0"/>
              <a:t>item1 </a:t>
            </a:r>
            <a:r>
              <a:rPr lang="en-US" sz="2200" dirty="0"/>
              <a:t>to </a:t>
            </a:r>
            <a:r>
              <a:rPr lang="en-US" sz="2200" i="1" dirty="0"/>
              <a:t>item2. </a:t>
            </a:r>
            <a:r>
              <a:rPr lang="en-US" sz="2200" dirty="0"/>
              <a:t>It’s also used as </a:t>
            </a:r>
            <a:r>
              <a:rPr lang="en-US" sz="2200" dirty="0" smtClean="0"/>
              <a:t>follows</a:t>
            </a:r>
          </a:p>
          <a:p>
            <a:endParaRPr lang="en-US" sz="2200" b="1" i="1" dirty="0"/>
          </a:p>
          <a:p>
            <a:r>
              <a:rPr lang="en-GB" sz="2200" b="1" dirty="0"/>
              <a:t>mv </a:t>
            </a:r>
            <a:r>
              <a:rPr lang="en-GB" sz="2200" b="1" i="1" dirty="0"/>
              <a:t>item... </a:t>
            </a:r>
            <a:r>
              <a:rPr lang="en-GB" sz="2200" b="1" i="1" dirty="0"/>
              <a:t>d</a:t>
            </a:r>
            <a:r>
              <a:rPr lang="en-GB" sz="2200" b="1" i="1" dirty="0" smtClean="0"/>
              <a:t>irectory: </a:t>
            </a:r>
            <a:r>
              <a:rPr lang="en-US" dirty="0"/>
              <a:t>mv shares many of the same options as </a:t>
            </a:r>
            <a:r>
              <a:rPr lang="en-US" dirty="0" err="1"/>
              <a:t>cp</a:t>
            </a:r>
            <a:r>
              <a:rPr lang="en-US" dirty="0"/>
              <a:t>, as </a:t>
            </a:r>
            <a:r>
              <a:rPr lang="en-US" dirty="0" smtClean="0"/>
              <a:t>described above</a:t>
            </a:r>
            <a:endParaRPr lang="en-GB" sz="2200" b="1" i="1" dirty="0"/>
          </a:p>
        </p:txBody>
      </p:sp>
      <p:sp>
        <p:nvSpPr>
          <p:cNvPr id="5" name="Title 1"/>
          <p:cNvSpPr txBox="1">
            <a:spLocks/>
          </p:cNvSpPr>
          <p:nvPr/>
        </p:nvSpPr>
        <p:spPr>
          <a:xfrm>
            <a:off x="104775" y="3213100"/>
            <a:ext cx="4838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i="1" dirty="0" smtClean="0"/>
              <a:t>Useful Options and Examples</a:t>
            </a:r>
            <a:endParaRPr lang="en-GB" sz="3000" dirty="0"/>
          </a:p>
        </p:txBody>
      </p:sp>
      <p:pic>
        <p:nvPicPr>
          <p:cNvPr id="6" name="Picture 5"/>
          <p:cNvPicPr>
            <a:picLocks noChangeAspect="1"/>
          </p:cNvPicPr>
          <p:nvPr/>
        </p:nvPicPr>
        <p:blipFill>
          <a:blip r:embed="rId2"/>
          <a:stretch>
            <a:fillRect/>
          </a:stretch>
        </p:blipFill>
        <p:spPr>
          <a:xfrm>
            <a:off x="104775" y="4005075"/>
            <a:ext cx="9069066" cy="2676899"/>
          </a:xfrm>
          <a:prstGeom prst="rect">
            <a:avLst/>
          </a:prstGeom>
        </p:spPr>
      </p:pic>
    </p:spTree>
    <p:extLst>
      <p:ext uri="{BB962C8B-B14F-4D97-AF65-F5344CB8AC3E}">
        <p14:creationId xmlns:p14="http://schemas.microsoft.com/office/powerpoint/2010/main" val="29696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Tree>
    <p:extLst>
      <p:ext uri="{BB962C8B-B14F-4D97-AF65-F5344CB8AC3E}">
        <p14:creationId xmlns:p14="http://schemas.microsoft.com/office/powerpoint/2010/main" val="1122395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55575"/>
            <a:ext cx="11791950" cy="1325563"/>
          </a:xfrm>
        </p:spPr>
        <p:txBody>
          <a:bodyPr/>
          <a:lstStyle/>
          <a:p>
            <a:r>
              <a:rPr lang="en-GB" b="1" dirty="0" smtClean="0">
                <a:effectLst>
                  <a:outerShdw blurRad="38100" dist="38100" dir="2700000" algn="tl">
                    <a:srgbClr val="000000">
                      <a:alpha val="43137"/>
                    </a:srgbClr>
                  </a:outerShdw>
                </a:effectLst>
              </a:rPr>
              <a:t>File Security</a:t>
            </a:r>
            <a:endParaRPr lang="en-GB" b="1" dirty="0">
              <a:effectLst>
                <a:outerShdw blurRad="38100" dist="38100" dir="2700000" algn="tl">
                  <a:srgbClr val="000000">
                    <a:alpha val="43137"/>
                  </a:srgbClr>
                </a:outerShdw>
              </a:effectLst>
            </a:endParaRPr>
          </a:p>
        </p:txBody>
      </p:sp>
      <p:sp>
        <p:nvSpPr>
          <p:cNvPr id="4" name="TextBox 3"/>
          <p:cNvSpPr txBox="1"/>
          <p:nvPr/>
        </p:nvSpPr>
        <p:spPr>
          <a:xfrm>
            <a:off x="114300" y="1690688"/>
            <a:ext cx="11944350" cy="3323987"/>
          </a:xfrm>
          <a:prstGeom prst="rect">
            <a:avLst/>
          </a:prstGeom>
          <a:noFill/>
        </p:spPr>
        <p:txBody>
          <a:bodyPr wrap="square" rtlCol="0">
            <a:spAutoFit/>
          </a:bodyPr>
          <a:lstStyle/>
          <a:p>
            <a:pPr marL="285750" indent="-285750">
              <a:buFont typeface="Wingdings" panose="05000000000000000000" pitchFamily="2" charset="2"/>
              <a:buChar char="§"/>
            </a:pPr>
            <a:r>
              <a:rPr lang="en-US" sz="3000" b="1" dirty="0"/>
              <a:t>File Security</a:t>
            </a:r>
            <a:endParaRPr lang="en-GB" sz="3000" dirty="0"/>
          </a:p>
          <a:p>
            <a:pPr marL="742950" lvl="1" indent="-285750">
              <a:buFont typeface="Arial" panose="020B0604020202020204" pitchFamily="34" charset="0"/>
              <a:buChar char="•"/>
            </a:pPr>
            <a:r>
              <a:rPr lang="en-US" sz="3000" dirty="0"/>
              <a:t>Password-based Protection</a:t>
            </a:r>
            <a:endParaRPr lang="en-GB" sz="3000" dirty="0"/>
          </a:p>
          <a:p>
            <a:pPr marL="742950" lvl="1" indent="-285750">
              <a:buFont typeface="Arial" panose="020B0604020202020204" pitchFamily="34" charset="0"/>
              <a:buChar char="•"/>
            </a:pPr>
            <a:r>
              <a:rPr lang="en-US" sz="3000" dirty="0"/>
              <a:t>Encryption-based Protection</a:t>
            </a:r>
            <a:endParaRPr lang="en-GB" sz="3000" dirty="0"/>
          </a:p>
          <a:p>
            <a:pPr marL="285750" indent="-285750">
              <a:buFont typeface="Wingdings" panose="05000000000000000000" pitchFamily="2" charset="2"/>
              <a:buChar char="§"/>
            </a:pPr>
            <a:r>
              <a:rPr lang="en-US" sz="3000" dirty="0"/>
              <a:t>Protection-based  on Permission</a:t>
            </a:r>
            <a:endParaRPr lang="en-GB" sz="3000" dirty="0"/>
          </a:p>
          <a:p>
            <a:pPr marL="742950" lvl="1" indent="-285750">
              <a:buFont typeface="Arial" panose="020B0604020202020204" pitchFamily="34" charset="0"/>
              <a:buChar char="•"/>
            </a:pPr>
            <a:r>
              <a:rPr lang="en-US" sz="3000" dirty="0"/>
              <a:t>Types of Users</a:t>
            </a:r>
            <a:endParaRPr lang="en-GB" sz="3000" dirty="0"/>
          </a:p>
          <a:p>
            <a:pPr marL="742950" lvl="1" indent="-285750">
              <a:buFont typeface="Arial" panose="020B0604020202020204" pitchFamily="34" charset="0"/>
              <a:buChar char="•"/>
            </a:pPr>
            <a:r>
              <a:rPr lang="en-US" sz="3000" dirty="0"/>
              <a:t>Types of File Operations/Access Permission</a:t>
            </a:r>
            <a:endParaRPr lang="en-GB" sz="3000" dirty="0"/>
          </a:p>
          <a:p>
            <a:endParaRPr lang="en-GB" sz="3000" dirty="0"/>
          </a:p>
        </p:txBody>
      </p:sp>
    </p:spTree>
    <p:extLst>
      <p:ext uri="{BB962C8B-B14F-4D97-AF65-F5344CB8AC3E}">
        <p14:creationId xmlns:p14="http://schemas.microsoft.com/office/powerpoint/2010/main" val="241637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365125"/>
            <a:ext cx="11696700" cy="1325563"/>
          </a:xfrm>
        </p:spPr>
        <p:txBody>
          <a:bodyPr/>
          <a:lstStyle/>
          <a:p>
            <a:r>
              <a:rPr lang="en-GB" dirty="0" smtClean="0"/>
              <a:t>Objectives</a:t>
            </a:r>
            <a:endParaRPr lang="en-GB" dirty="0"/>
          </a:p>
        </p:txBody>
      </p:sp>
      <p:sp>
        <p:nvSpPr>
          <p:cNvPr id="4" name="TextBox 3"/>
          <p:cNvSpPr txBox="1"/>
          <p:nvPr/>
        </p:nvSpPr>
        <p:spPr>
          <a:xfrm>
            <a:off x="161925" y="1690688"/>
            <a:ext cx="11744325" cy="3554819"/>
          </a:xfrm>
          <a:prstGeom prst="rect">
            <a:avLst/>
          </a:prstGeom>
          <a:noFill/>
        </p:spPr>
        <p:txBody>
          <a:bodyPr wrap="square" rtlCol="0">
            <a:spAutoFit/>
          </a:bodyPr>
          <a:lstStyle/>
          <a:p>
            <a:r>
              <a:rPr lang="en-US" sz="2500" dirty="0"/>
              <a:t>To show the protection and security mechanisms that Linux provides</a:t>
            </a:r>
          </a:p>
          <a:p>
            <a:r>
              <a:rPr lang="en-US" sz="2500" dirty="0"/>
              <a:t>• To describe the types of users of a Linux file</a:t>
            </a:r>
          </a:p>
          <a:p>
            <a:r>
              <a:rPr lang="en-US" sz="2500" dirty="0"/>
              <a:t>• To discuss the basic operations that can be performed on a Linux file</a:t>
            </a:r>
          </a:p>
          <a:p>
            <a:r>
              <a:rPr lang="en-US" sz="2500" dirty="0"/>
              <a:t>• To explain the concept of file access permissions/privileges in Linux</a:t>
            </a:r>
          </a:p>
          <a:p>
            <a:r>
              <a:rPr lang="en-US" sz="2500" dirty="0"/>
              <a:t>• To discuss how a user can determine access privileges for a file</a:t>
            </a:r>
          </a:p>
          <a:p>
            <a:r>
              <a:rPr lang="en-US" sz="2500" dirty="0"/>
              <a:t>• To describe how a user can set and change permissions for a file</a:t>
            </a:r>
          </a:p>
          <a:p>
            <a:r>
              <a:rPr lang="en-US" sz="2500" dirty="0"/>
              <a:t>• To discuss special protection bits, set-user-ID, set-group-ID, and sticky bit, and describe </a:t>
            </a:r>
            <a:r>
              <a:rPr lang="en-US" sz="2500" dirty="0" smtClean="0"/>
              <a:t>their </a:t>
            </a:r>
            <a:r>
              <a:rPr lang="en-GB" sz="2500" dirty="0" smtClean="0"/>
              <a:t>purpose</a:t>
            </a:r>
            <a:endParaRPr lang="en-GB" sz="2500" dirty="0"/>
          </a:p>
          <a:p>
            <a:r>
              <a:rPr lang="en-US" sz="2500" dirty="0"/>
              <a:t>• To cover the following commands and primitives:</a:t>
            </a:r>
            <a:endParaRPr lang="en-GB" sz="2500" dirty="0"/>
          </a:p>
        </p:txBody>
      </p:sp>
    </p:spTree>
    <p:extLst>
      <p:ext uri="{BB962C8B-B14F-4D97-AF65-F5344CB8AC3E}">
        <p14:creationId xmlns:p14="http://schemas.microsoft.com/office/powerpoint/2010/main" val="136987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23825"/>
            <a:ext cx="11906250" cy="630942"/>
          </a:xfrm>
          <a:prstGeom prst="rect">
            <a:avLst/>
          </a:prstGeom>
          <a:noFill/>
        </p:spPr>
        <p:txBody>
          <a:bodyPr wrap="square" rtlCol="0">
            <a:spAutoFit/>
          </a:bodyPr>
          <a:lstStyle/>
          <a:p>
            <a:r>
              <a:rPr lang="en-GB" sz="3500" dirty="0" smtClean="0"/>
              <a:t>Introduction</a:t>
            </a:r>
            <a:endParaRPr lang="en-GB" sz="3500" dirty="0"/>
          </a:p>
        </p:txBody>
      </p:sp>
      <p:sp>
        <p:nvSpPr>
          <p:cNvPr id="5" name="TextBox 4"/>
          <p:cNvSpPr txBox="1"/>
          <p:nvPr/>
        </p:nvSpPr>
        <p:spPr>
          <a:xfrm>
            <a:off x="0" y="754767"/>
            <a:ext cx="12058650" cy="5693866"/>
          </a:xfrm>
          <a:prstGeom prst="rect">
            <a:avLst/>
          </a:prstGeom>
          <a:noFill/>
        </p:spPr>
        <p:txBody>
          <a:bodyPr wrap="square" rtlCol="0">
            <a:spAutoFit/>
          </a:bodyPr>
          <a:lstStyle/>
          <a:p>
            <a:r>
              <a:rPr lang="en-US" sz="2600" dirty="0" smtClean="0"/>
              <a:t>In a </a:t>
            </a:r>
            <a:r>
              <a:rPr lang="en-US" sz="2600" dirty="0"/>
              <a:t>time-sharing </a:t>
            </a:r>
            <a:r>
              <a:rPr lang="en-US" sz="2600" dirty="0" smtClean="0"/>
              <a:t>system like Linux there are  </a:t>
            </a:r>
            <a:r>
              <a:rPr lang="en-US" sz="2600" dirty="0"/>
              <a:t>great benefits. However, </a:t>
            </a:r>
            <a:r>
              <a:rPr lang="en-US" sz="2600" dirty="0" smtClean="0"/>
              <a:t>there is a  main </a:t>
            </a:r>
            <a:r>
              <a:rPr lang="en-GB" sz="2600" dirty="0"/>
              <a:t>c</a:t>
            </a:r>
            <a:r>
              <a:rPr lang="en-GB" sz="2600" dirty="0" smtClean="0"/>
              <a:t>hallenge </a:t>
            </a:r>
            <a:r>
              <a:rPr lang="en-US" sz="2600" dirty="0" smtClean="0"/>
              <a:t>of </a:t>
            </a:r>
            <a:r>
              <a:rPr lang="en-US" sz="2600" dirty="0"/>
              <a:t>protecting the hardware and software resources in it. These resources include the </a:t>
            </a:r>
            <a:r>
              <a:rPr lang="en-US" sz="2600" dirty="0" smtClean="0"/>
              <a:t>input/ output </a:t>
            </a:r>
            <a:r>
              <a:rPr lang="en-US" sz="2600" dirty="0"/>
              <a:t>devices, central processing unit (CPU), main memory, and the secondary storage devices </a:t>
            </a:r>
            <a:r>
              <a:rPr lang="en-US" sz="2600" dirty="0" smtClean="0"/>
              <a:t>that </a:t>
            </a:r>
            <a:r>
              <a:rPr lang="en-GB" sz="2600" dirty="0" smtClean="0"/>
              <a:t>store </a:t>
            </a:r>
            <a:r>
              <a:rPr lang="en-GB" sz="2600" dirty="0"/>
              <a:t>user files</a:t>
            </a:r>
            <a:r>
              <a:rPr lang="en-GB" sz="2600" dirty="0" smtClean="0"/>
              <a:t>.</a:t>
            </a:r>
          </a:p>
          <a:p>
            <a:endParaRPr lang="en-GB" sz="2600" dirty="0" smtClean="0"/>
          </a:p>
          <a:p>
            <a:pPr algn="just"/>
            <a:r>
              <a:rPr lang="en-GB" sz="2600" dirty="0" smtClean="0"/>
              <a:t> T</a:t>
            </a:r>
            <a:r>
              <a:rPr lang="en-US" sz="2600" dirty="0" smtClean="0"/>
              <a:t>o </a:t>
            </a:r>
            <a:r>
              <a:rPr lang="en-US" sz="2600" dirty="0"/>
              <a:t>protect user files </a:t>
            </a:r>
            <a:r>
              <a:rPr lang="en-US" sz="2600" dirty="0" smtClean="0"/>
              <a:t>from unauthorized access is </a:t>
            </a:r>
            <a:r>
              <a:rPr lang="en-US" sz="2600" dirty="0"/>
              <a:t>to </a:t>
            </a:r>
            <a:endParaRPr lang="en-US" sz="2600" dirty="0" smtClean="0"/>
          </a:p>
          <a:p>
            <a:pPr marL="457200" indent="-457200" algn="just">
              <a:buFont typeface="Wingdings" panose="05000000000000000000" pitchFamily="2" charset="2"/>
              <a:buChar char="q"/>
            </a:pPr>
            <a:r>
              <a:rPr lang="en-US" sz="2600" dirty="0" smtClean="0"/>
              <a:t>Give every </a:t>
            </a:r>
            <a:r>
              <a:rPr lang="en-US" sz="2600" dirty="0"/>
              <a:t>user a </a:t>
            </a:r>
            <a:r>
              <a:rPr lang="en-US" sz="2600" dirty="0" smtClean="0"/>
              <a:t>login </a:t>
            </a:r>
            <a:r>
              <a:rPr lang="en-US" sz="2600" b="1" i="1" u="sng" dirty="0" smtClean="0"/>
              <a:t>name </a:t>
            </a:r>
            <a:r>
              <a:rPr lang="en-US" sz="2600" b="1" i="1" u="sng" dirty="0"/>
              <a:t>and a </a:t>
            </a:r>
            <a:r>
              <a:rPr lang="en-US" sz="2600" b="1" i="1" u="sng" dirty="0" smtClean="0"/>
              <a:t>password</a:t>
            </a:r>
            <a:r>
              <a:rPr lang="en-US" sz="2600" dirty="0" smtClean="0"/>
              <a:t>(the most fundamental scheme) allowing </a:t>
            </a:r>
            <a:r>
              <a:rPr lang="en-US" sz="2600" dirty="0"/>
              <a:t>a user to use a </a:t>
            </a:r>
            <a:r>
              <a:rPr lang="en-US" sz="2600" dirty="0" smtClean="0"/>
              <a:t>system</a:t>
            </a:r>
          </a:p>
          <a:p>
            <a:pPr marL="285750" indent="-285750">
              <a:buFont typeface="Wingdings" panose="05000000000000000000" pitchFamily="2" charset="2"/>
              <a:buChar char="q"/>
            </a:pPr>
            <a:r>
              <a:rPr lang="en-GB" sz="2600" dirty="0"/>
              <a:t>P</a:t>
            </a:r>
            <a:r>
              <a:rPr lang="en-GB" sz="2600" dirty="0" smtClean="0"/>
              <a:t>rotects </a:t>
            </a:r>
            <a:r>
              <a:rPr lang="en-GB" sz="2600" dirty="0"/>
              <a:t>individual </a:t>
            </a:r>
            <a:r>
              <a:rPr lang="en-GB" sz="2600" dirty="0" smtClean="0"/>
              <a:t>files </a:t>
            </a:r>
            <a:r>
              <a:rPr lang="en-US" sz="2600" dirty="0" smtClean="0"/>
              <a:t>by </a:t>
            </a:r>
            <a:r>
              <a:rPr lang="en-US" sz="2600" dirty="0"/>
              <a:t>converting them to a form that is completely different from the original version by </a:t>
            </a:r>
            <a:r>
              <a:rPr lang="en-US" sz="2600" b="1" i="1" u="sng" dirty="0"/>
              <a:t>means of </a:t>
            </a:r>
            <a:r>
              <a:rPr lang="en-US" sz="2600" b="1" i="1" u="sng" dirty="0" smtClean="0"/>
              <a:t>encryption</a:t>
            </a:r>
            <a:r>
              <a:rPr lang="en-US" sz="2600" dirty="0" smtClean="0"/>
              <a:t>. This </a:t>
            </a:r>
            <a:r>
              <a:rPr lang="en-US" sz="2600" dirty="0"/>
              <a:t>technique is used to protect your most important files, so that the contents of these files </a:t>
            </a:r>
            <a:r>
              <a:rPr lang="en-US" sz="2600" dirty="0" smtClean="0"/>
              <a:t>cannot be </a:t>
            </a:r>
            <a:r>
              <a:rPr lang="en-US" sz="2600" dirty="0"/>
              <a:t>understood even if someone somehow gains access to them on the </a:t>
            </a:r>
            <a:r>
              <a:rPr lang="en-US" sz="2600" dirty="0" smtClean="0"/>
              <a:t>system</a:t>
            </a:r>
          </a:p>
          <a:p>
            <a:pPr marL="285750" indent="-285750">
              <a:buFont typeface="Wingdings" panose="05000000000000000000" pitchFamily="2" charset="2"/>
              <a:buChar char="q"/>
            </a:pPr>
            <a:r>
              <a:rPr lang="en-US" sz="2600" dirty="0"/>
              <a:t>allows you to protect your files by </a:t>
            </a:r>
            <a:r>
              <a:rPr lang="en-US" sz="2600" b="1" u="sng" dirty="0"/>
              <a:t>associating access privileges </a:t>
            </a:r>
            <a:r>
              <a:rPr lang="en-US" sz="2600" dirty="0"/>
              <a:t>with them, so that only a </a:t>
            </a:r>
            <a:r>
              <a:rPr lang="en-US" sz="2600" dirty="0" smtClean="0"/>
              <a:t>subset of </a:t>
            </a:r>
            <a:r>
              <a:rPr lang="en-US" sz="2600" dirty="0"/>
              <a:t>users can access these files for a subset of file operations</a:t>
            </a:r>
            <a:endParaRPr lang="en-GB" sz="2600" dirty="0"/>
          </a:p>
        </p:txBody>
      </p:sp>
    </p:spTree>
    <p:extLst>
      <p:ext uri="{BB962C8B-B14F-4D97-AF65-F5344CB8AC3E}">
        <p14:creationId xmlns:p14="http://schemas.microsoft.com/office/powerpoint/2010/main" val="4721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219075"/>
            <a:ext cx="11896725" cy="1471613"/>
          </a:xfrm>
        </p:spPr>
        <p:txBody>
          <a:bodyPr/>
          <a:lstStyle/>
          <a:p>
            <a:r>
              <a:rPr lang="en-GB" b="1" dirty="0"/>
              <a:t>Password-Based Protection</a:t>
            </a:r>
            <a:endParaRPr lang="en-GB" dirty="0"/>
          </a:p>
        </p:txBody>
      </p:sp>
      <p:sp>
        <p:nvSpPr>
          <p:cNvPr id="4" name="TextBox 3"/>
          <p:cNvSpPr txBox="1"/>
          <p:nvPr/>
        </p:nvSpPr>
        <p:spPr>
          <a:xfrm>
            <a:off x="338137" y="1209675"/>
            <a:ext cx="11811000" cy="1631216"/>
          </a:xfrm>
          <a:prstGeom prst="rect">
            <a:avLst/>
          </a:prstGeom>
          <a:noFill/>
        </p:spPr>
        <p:txBody>
          <a:bodyPr wrap="square" rtlCol="0">
            <a:spAutoFit/>
          </a:bodyPr>
          <a:lstStyle/>
          <a:p>
            <a:r>
              <a:rPr lang="en-US" sz="2500" dirty="0"/>
              <a:t>The first mechanism that allows you to protect your files from other users is the </a:t>
            </a:r>
            <a:r>
              <a:rPr lang="en-US" sz="2500" b="1" dirty="0"/>
              <a:t>login password </a:t>
            </a:r>
            <a:r>
              <a:rPr lang="en-US" sz="2500" b="1" dirty="0" smtClean="0"/>
              <a:t>scheme.</a:t>
            </a:r>
            <a:r>
              <a:rPr lang="en-US" sz="2500" dirty="0"/>
              <a:t> Every user of a Linux-based computer system is assigned a login name (a name by which the user </a:t>
            </a:r>
            <a:r>
              <a:rPr lang="en-US" sz="2500" dirty="0" smtClean="0"/>
              <a:t>is known </a:t>
            </a:r>
            <a:r>
              <a:rPr lang="en-US" sz="2500" dirty="0"/>
              <a:t>to the Linux system) and a password</a:t>
            </a:r>
            <a:r>
              <a:rPr lang="en-US" sz="2500" dirty="0" smtClean="0"/>
              <a:t>. The </a:t>
            </a:r>
            <a:r>
              <a:rPr lang="en-US" sz="2500" dirty="0"/>
              <a:t>following methods of discovering a user’s </a:t>
            </a:r>
            <a:r>
              <a:rPr lang="en-US" sz="2500" dirty="0" smtClean="0"/>
              <a:t>password:</a:t>
            </a:r>
            <a:endParaRPr lang="en-GB" sz="2500" b="1" dirty="0"/>
          </a:p>
        </p:txBody>
      </p:sp>
      <p:sp>
        <p:nvSpPr>
          <p:cNvPr id="5" name="TextBox 4"/>
          <p:cNvSpPr txBox="1"/>
          <p:nvPr/>
        </p:nvSpPr>
        <p:spPr>
          <a:xfrm>
            <a:off x="338137" y="3243382"/>
            <a:ext cx="11896725" cy="2677656"/>
          </a:xfrm>
          <a:prstGeom prst="rect">
            <a:avLst/>
          </a:prstGeom>
          <a:noFill/>
        </p:spPr>
        <p:txBody>
          <a:bodyPr wrap="square" rtlCol="0">
            <a:spAutoFit/>
          </a:bodyPr>
          <a:lstStyle/>
          <a:p>
            <a:r>
              <a:rPr lang="en-US" sz="2800" dirty="0" smtClean="0"/>
              <a:t>1.You</a:t>
            </a:r>
            <a:r>
              <a:rPr lang="en-US" sz="2800" dirty="0"/>
              <a:t>, as the owner of an account, inform others of your password.</a:t>
            </a:r>
          </a:p>
          <a:p>
            <a:r>
              <a:rPr lang="en-US" sz="2800" dirty="0"/>
              <a:t>2. A user guesses (or cracks) another user’s password using several techniques such as the </a:t>
            </a:r>
            <a:r>
              <a:rPr lang="en-US" sz="2800" dirty="0" smtClean="0"/>
              <a:t>dictionary, brute </a:t>
            </a:r>
            <a:r>
              <a:rPr lang="en-US" sz="2800" dirty="0"/>
              <a:t>force, rainbow table, and </a:t>
            </a:r>
            <a:r>
              <a:rPr lang="en-US" sz="2800" dirty="0" err="1"/>
              <a:t>spidering</a:t>
            </a:r>
            <a:r>
              <a:rPr lang="en-US" sz="2800" dirty="0"/>
              <a:t> attacks.</a:t>
            </a:r>
          </a:p>
          <a:p>
            <a:r>
              <a:rPr lang="en-US" sz="2800" dirty="0"/>
              <a:t>3. Using phishing to obtain your password.</a:t>
            </a:r>
          </a:p>
          <a:p>
            <a:r>
              <a:rPr lang="en-US" sz="2800" dirty="0"/>
              <a:t>4. Using social engineering to obtain your password.</a:t>
            </a:r>
          </a:p>
          <a:p>
            <a:r>
              <a:rPr lang="en-US" sz="2800" dirty="0"/>
              <a:t>5. Using malware or </a:t>
            </a:r>
            <a:r>
              <a:rPr lang="en-US" sz="2800" dirty="0" err="1"/>
              <a:t>keylogger</a:t>
            </a:r>
            <a:r>
              <a:rPr lang="en-US" sz="2800" dirty="0"/>
              <a:t> to obtain your password</a:t>
            </a:r>
            <a:endParaRPr lang="en-GB" sz="2800" dirty="0"/>
          </a:p>
        </p:txBody>
      </p:sp>
    </p:spTree>
    <p:extLst>
      <p:ext uri="{BB962C8B-B14F-4D97-AF65-F5344CB8AC3E}">
        <p14:creationId xmlns:p14="http://schemas.microsoft.com/office/powerpoint/2010/main" val="1992229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Encryption-Based Protection</a:t>
            </a:r>
            <a:endParaRPr lang="en-GB" dirty="0"/>
          </a:p>
        </p:txBody>
      </p:sp>
      <p:sp>
        <p:nvSpPr>
          <p:cNvPr id="4" name="TextBox 3"/>
          <p:cNvSpPr txBox="1"/>
          <p:nvPr/>
        </p:nvSpPr>
        <p:spPr>
          <a:xfrm>
            <a:off x="0" y="1452563"/>
            <a:ext cx="11934825" cy="2492990"/>
          </a:xfrm>
          <a:prstGeom prst="rect">
            <a:avLst/>
          </a:prstGeom>
          <a:noFill/>
        </p:spPr>
        <p:txBody>
          <a:bodyPr wrap="square" rtlCol="0">
            <a:spAutoFit/>
          </a:bodyPr>
          <a:lstStyle/>
          <a:p>
            <a:r>
              <a:rPr lang="en-US" sz="2600" dirty="0"/>
              <a:t>In </a:t>
            </a:r>
            <a:r>
              <a:rPr lang="en-US" sz="2600" dirty="0" smtClean="0"/>
              <a:t>this </a:t>
            </a:r>
            <a:r>
              <a:rPr lang="en-US" sz="2600" dirty="0"/>
              <a:t>scheme, a software tool is used to convert a file to a form that is </a:t>
            </a:r>
            <a:r>
              <a:rPr lang="en-US" sz="2600" dirty="0" smtClean="0"/>
              <a:t>completely different </a:t>
            </a:r>
            <a:r>
              <a:rPr lang="en-US" sz="2600" dirty="0"/>
              <a:t>from its original version. The transformed file is called an </a:t>
            </a:r>
            <a:r>
              <a:rPr lang="en-US" sz="2600" i="1" dirty="0"/>
              <a:t>encrypted file</a:t>
            </a:r>
            <a:r>
              <a:rPr lang="en-US" sz="2600" dirty="0"/>
              <a:t>, and the process </a:t>
            </a:r>
            <a:r>
              <a:rPr lang="en-US" sz="2600" dirty="0" smtClean="0"/>
              <a:t>of converting </a:t>
            </a:r>
            <a:r>
              <a:rPr lang="en-US" sz="2600" dirty="0"/>
              <a:t>a file to an encrypted file is called </a:t>
            </a:r>
            <a:r>
              <a:rPr lang="en-US" sz="2600" i="1" dirty="0"/>
              <a:t>encryption</a:t>
            </a:r>
            <a:r>
              <a:rPr lang="en-US" sz="2600" dirty="0" smtClean="0"/>
              <a:t>.</a:t>
            </a:r>
          </a:p>
          <a:p>
            <a:pPr algn="just"/>
            <a:r>
              <a:rPr lang="en-US" sz="2600" dirty="0"/>
              <a:t>The Linux commands </a:t>
            </a:r>
            <a:r>
              <a:rPr lang="en-US" sz="2600" b="1" u="sng" dirty="0" err="1"/>
              <a:t>mcrypt</a:t>
            </a:r>
            <a:r>
              <a:rPr lang="en-US" sz="2600" dirty="0"/>
              <a:t> and </a:t>
            </a:r>
            <a:r>
              <a:rPr lang="en-US" sz="2600" b="1" u="sng" dirty="0" err="1"/>
              <a:t>openssl</a:t>
            </a:r>
            <a:r>
              <a:rPr lang="en-US" sz="2600" dirty="0"/>
              <a:t> can be used to encrypt and decrypt your files. You </a:t>
            </a:r>
            <a:r>
              <a:rPr lang="en-US" sz="2600" dirty="0" smtClean="0"/>
              <a:t>can learn </a:t>
            </a:r>
            <a:r>
              <a:rPr lang="en-US" sz="2600" dirty="0"/>
              <a:t>more about these commands by running the </a:t>
            </a:r>
            <a:r>
              <a:rPr lang="en-US" sz="2600" i="1" u="sng" dirty="0"/>
              <a:t>man </a:t>
            </a:r>
            <a:r>
              <a:rPr lang="en-US" sz="2600" i="1" u="sng" dirty="0" err="1"/>
              <a:t>mcrypt</a:t>
            </a:r>
            <a:r>
              <a:rPr lang="en-US" sz="2600" i="1" u="sng" dirty="0"/>
              <a:t> </a:t>
            </a:r>
            <a:r>
              <a:rPr lang="en-US" sz="2600" dirty="0"/>
              <a:t>and </a:t>
            </a:r>
            <a:r>
              <a:rPr lang="en-US" sz="2600" b="1" i="1" dirty="0"/>
              <a:t>man </a:t>
            </a:r>
            <a:r>
              <a:rPr lang="en-US" sz="2600" b="1" i="1" dirty="0" err="1"/>
              <a:t>openssl</a:t>
            </a:r>
            <a:r>
              <a:rPr lang="en-US" sz="2600" dirty="0"/>
              <a:t> commands</a:t>
            </a:r>
            <a:endParaRPr lang="en-GB" sz="2600" dirty="0"/>
          </a:p>
        </p:txBody>
      </p:sp>
      <p:pic>
        <p:nvPicPr>
          <p:cNvPr id="5" name="Picture 4"/>
          <p:cNvPicPr>
            <a:picLocks noChangeAspect="1"/>
          </p:cNvPicPr>
          <p:nvPr/>
        </p:nvPicPr>
        <p:blipFill>
          <a:blip r:embed="rId2"/>
          <a:stretch>
            <a:fillRect/>
          </a:stretch>
        </p:blipFill>
        <p:spPr>
          <a:xfrm>
            <a:off x="2490401" y="3945553"/>
            <a:ext cx="5534797" cy="1819529"/>
          </a:xfrm>
          <a:prstGeom prst="rect">
            <a:avLst/>
          </a:prstGeom>
        </p:spPr>
      </p:pic>
    </p:spTree>
    <p:extLst>
      <p:ext uri="{BB962C8B-B14F-4D97-AF65-F5344CB8AC3E}">
        <p14:creationId xmlns:p14="http://schemas.microsoft.com/office/powerpoint/2010/main" val="176201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387580"/>
            <a:ext cx="11172825" cy="716700"/>
          </a:xfrm>
        </p:spPr>
        <p:txBody>
          <a:bodyPr>
            <a:normAutofit/>
          </a:bodyPr>
          <a:lstStyle/>
          <a:p>
            <a:r>
              <a:rPr lang="en-US" b="1" dirty="0" smtClean="0"/>
              <a:t>Linux File System Description</a:t>
            </a:r>
            <a:endParaRPr lang="en-GB" dirty="0"/>
          </a:p>
        </p:txBody>
      </p:sp>
      <p:sp>
        <p:nvSpPr>
          <p:cNvPr id="3" name="Content Placeholder 2"/>
          <p:cNvSpPr>
            <a:spLocks noGrp="1"/>
          </p:cNvSpPr>
          <p:nvPr>
            <p:ph idx="1"/>
          </p:nvPr>
        </p:nvSpPr>
        <p:spPr>
          <a:xfrm>
            <a:off x="180975" y="1174618"/>
            <a:ext cx="11782425" cy="5236805"/>
          </a:xfrm>
        </p:spPr>
        <p:txBody>
          <a:bodyPr>
            <a:normAutofit/>
          </a:bodyPr>
          <a:lstStyle/>
          <a:p>
            <a:pPr algn="just"/>
            <a:r>
              <a:rPr lang="en-US" sz="3000" b="1" dirty="0" smtClean="0"/>
              <a:t>ext2</a:t>
            </a:r>
            <a:r>
              <a:rPr lang="en-US" sz="3000" dirty="0" smtClean="0"/>
              <a:t>, </a:t>
            </a:r>
            <a:r>
              <a:rPr lang="en-US" sz="3000" b="1" dirty="0" smtClean="0"/>
              <a:t>ext3</a:t>
            </a:r>
            <a:r>
              <a:rPr lang="en-US" sz="3000" dirty="0" smtClean="0"/>
              <a:t> and </a:t>
            </a:r>
            <a:r>
              <a:rPr lang="en-US" sz="3000" b="1" dirty="0" err="1" smtClean="0"/>
              <a:t>reiser</a:t>
            </a:r>
            <a:r>
              <a:rPr lang="en-US" sz="3000" dirty="0" smtClean="0"/>
              <a:t> file systems discussed in previous slide </a:t>
            </a:r>
            <a:r>
              <a:rPr lang="en-US" sz="3000" dirty="0"/>
              <a:t>are more properly termed </a:t>
            </a:r>
            <a:r>
              <a:rPr lang="en-US" sz="3000" b="1" dirty="0"/>
              <a:t>disk file systems</a:t>
            </a:r>
            <a:r>
              <a:rPr lang="en-US" sz="3000" dirty="0"/>
              <a:t>. </a:t>
            </a:r>
            <a:endParaRPr lang="en-US" sz="3000" dirty="0" smtClean="0"/>
          </a:p>
          <a:p>
            <a:pPr algn="just"/>
            <a:r>
              <a:rPr lang="en-US" sz="3000" b="1" dirty="0"/>
              <a:t>disk file systems </a:t>
            </a:r>
            <a:r>
              <a:rPr lang="en-US" sz="3000" dirty="0" smtClean="0"/>
              <a:t>are </a:t>
            </a:r>
            <a:r>
              <a:rPr lang="en-US" sz="3000" dirty="0"/>
              <a:t>used to define how data is stored on your Linux system’s hard disk drive</a:t>
            </a:r>
            <a:r>
              <a:rPr lang="en-US" sz="3000" dirty="0" smtClean="0"/>
              <a:t>.</a:t>
            </a:r>
          </a:p>
          <a:p>
            <a:pPr algn="just"/>
            <a:r>
              <a:rPr lang="en-US" sz="3000" dirty="0" smtClean="0"/>
              <a:t>A </a:t>
            </a:r>
            <a:r>
              <a:rPr lang="en-US" sz="3000" dirty="0"/>
              <a:t>disk file system is a specific implementation of a file system</a:t>
            </a:r>
            <a:r>
              <a:rPr lang="en-US" sz="3000" i="1" dirty="0"/>
              <a:t> </a:t>
            </a:r>
            <a:r>
              <a:rPr lang="en-US" sz="3000" dirty="0"/>
              <a:t>in general</a:t>
            </a:r>
            <a:r>
              <a:rPr lang="en-US" sz="3000" dirty="0" smtClean="0"/>
              <a:t>.</a:t>
            </a:r>
          </a:p>
          <a:p>
            <a:pPr algn="just"/>
            <a:r>
              <a:rPr lang="en-US" sz="3000" dirty="0" smtClean="0"/>
              <a:t>There </a:t>
            </a:r>
            <a:r>
              <a:rPr lang="en-US" sz="3000" dirty="0"/>
              <a:t>are other implementations of file systems in addition to disk file systems, </a:t>
            </a:r>
            <a:r>
              <a:rPr lang="en-US" sz="3000" dirty="0" smtClean="0"/>
              <a:t>including: database </a:t>
            </a:r>
            <a:r>
              <a:rPr lang="en-US" sz="3000" dirty="0"/>
              <a:t>file systems and network file systems, such as the Network File System (NFS) or the Server Message Block (SMB) file system. </a:t>
            </a:r>
            <a:endParaRPr lang="en-GB" sz="3000" dirty="0"/>
          </a:p>
        </p:txBody>
      </p:sp>
      <p:sp>
        <p:nvSpPr>
          <p:cNvPr id="4" name="AutoShape 7"/>
          <p:cNvSpPr>
            <a:spLocks noChangeArrowheads="1"/>
          </p:cNvSpPr>
          <p:nvPr/>
        </p:nvSpPr>
        <p:spPr bwMode="auto">
          <a:xfrm flipV="1">
            <a:off x="0" y="932283"/>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190578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7"/>
            <a:ext cx="10515600" cy="1325563"/>
          </a:xfrm>
        </p:spPr>
        <p:txBody>
          <a:bodyPr/>
          <a:lstStyle/>
          <a:p>
            <a:r>
              <a:rPr lang="en-US" b="1" dirty="0"/>
              <a:t>The Role of the Linux File </a:t>
            </a:r>
            <a:r>
              <a:rPr lang="en-US" b="1" dirty="0" smtClean="0"/>
              <a:t>System</a:t>
            </a:r>
            <a:endParaRPr lang="en-GB" dirty="0"/>
          </a:p>
        </p:txBody>
      </p:sp>
      <p:sp>
        <p:nvSpPr>
          <p:cNvPr id="3" name="Content Placeholder 2"/>
          <p:cNvSpPr>
            <a:spLocks noGrp="1"/>
          </p:cNvSpPr>
          <p:nvPr>
            <p:ph idx="1"/>
          </p:nvPr>
        </p:nvSpPr>
        <p:spPr>
          <a:xfrm>
            <a:off x="285749" y="1233714"/>
            <a:ext cx="11753851" cy="4943249"/>
          </a:xfrm>
        </p:spPr>
        <p:txBody>
          <a:bodyPr>
            <a:normAutofit/>
          </a:bodyPr>
          <a:lstStyle/>
          <a:p>
            <a:r>
              <a:rPr lang="en-US" dirty="0" smtClean="0"/>
              <a:t>So </a:t>
            </a:r>
            <a:r>
              <a:rPr lang="en-US" dirty="0"/>
              <a:t>what exactly is the </a:t>
            </a:r>
            <a:r>
              <a:rPr lang="en-US" i="1" dirty="0"/>
              <a:t>role of the file system in general </a:t>
            </a:r>
            <a:r>
              <a:rPr lang="en-US" dirty="0"/>
              <a:t>on a Linux system (or any other operating system, for that matter)? We’re talking about a system that stores information on a storage device in such a manner that:</a:t>
            </a:r>
            <a:endParaRPr lang="en-GB" dirty="0"/>
          </a:p>
          <a:p>
            <a:pPr lvl="1"/>
            <a:r>
              <a:rPr lang="en-US" sz="2800" dirty="0" smtClean="0"/>
              <a:t> </a:t>
            </a:r>
            <a:r>
              <a:rPr lang="en-US" sz="2800" dirty="0"/>
              <a:t>The data is organized and can be easily located.</a:t>
            </a:r>
            <a:endParaRPr lang="en-GB" sz="2800" dirty="0"/>
          </a:p>
          <a:p>
            <a:pPr lvl="1"/>
            <a:r>
              <a:rPr lang="en-US" sz="2800" dirty="0" smtClean="0"/>
              <a:t> </a:t>
            </a:r>
            <a:r>
              <a:rPr lang="en-US" sz="2800" dirty="0"/>
              <a:t>The data can be easily retrieved at any later point in time.</a:t>
            </a:r>
            <a:endParaRPr lang="en-GB" sz="2800" dirty="0"/>
          </a:p>
          <a:p>
            <a:pPr lvl="1"/>
            <a:r>
              <a:rPr lang="en-US" sz="2800" dirty="0" smtClean="0"/>
              <a:t> </a:t>
            </a:r>
            <a:r>
              <a:rPr lang="en-US" sz="2800" dirty="0"/>
              <a:t>The integrity of the data is preserved.</a:t>
            </a:r>
            <a:endParaRPr lang="en-GB" sz="2800" dirty="0"/>
          </a:p>
          <a:p>
            <a:pPr marL="0" indent="0">
              <a:buNone/>
            </a:pPr>
            <a:endParaRPr lang="en-US" dirty="0" smtClean="0"/>
          </a:p>
          <a:p>
            <a:pPr marL="0" indent="0">
              <a:buNone/>
            </a:pPr>
            <a:r>
              <a:rPr lang="en-US" dirty="0" smtClean="0"/>
              <a:t>In </a:t>
            </a:r>
            <a:r>
              <a:rPr lang="en-US" dirty="0"/>
              <a:t>other words, if you save a file to a storage device, you should be able to find it later on and retrieve it, assured that its contents will be exactly the same as when it was saved</a:t>
            </a:r>
            <a:endParaRPr lang="en-GB" dirty="0"/>
          </a:p>
        </p:txBody>
      </p:sp>
      <p:sp>
        <p:nvSpPr>
          <p:cNvPr id="4" name="AutoShape 7"/>
          <p:cNvSpPr>
            <a:spLocks noChangeArrowheads="1"/>
          </p:cNvSpPr>
          <p:nvPr/>
        </p:nvSpPr>
        <p:spPr bwMode="auto">
          <a:xfrm flipV="1">
            <a:off x="0" y="93228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580481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
            <a:ext cx="11068050" cy="952500"/>
          </a:xfrm>
        </p:spPr>
        <p:txBody>
          <a:bodyPr>
            <a:normAutofit/>
          </a:bodyPr>
          <a:lstStyle/>
          <a:p>
            <a:r>
              <a:rPr lang="en-GB" sz="45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Files</a:t>
            </a:r>
            <a:endParaRPr lang="en-GB"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66675" y="952501"/>
            <a:ext cx="11934825" cy="3970318"/>
          </a:xfrm>
          <a:prstGeom prst="rect">
            <a:avLst/>
          </a:prstGeom>
          <a:noFill/>
        </p:spPr>
        <p:txBody>
          <a:bodyPr wrap="square" rtlCol="0">
            <a:spAutoFit/>
          </a:bodyPr>
          <a:lstStyle/>
          <a:p>
            <a:r>
              <a:rPr lang="en-US" sz="2800" dirty="0"/>
              <a:t>Linux supports seven types of files:</a:t>
            </a:r>
          </a:p>
          <a:p>
            <a:pPr lvl="1"/>
            <a:r>
              <a:rPr lang="en-GB" sz="2800" dirty="0"/>
              <a:t>• Simple/ordinary file</a:t>
            </a:r>
          </a:p>
          <a:p>
            <a:pPr lvl="1"/>
            <a:r>
              <a:rPr lang="en-GB" sz="2800" dirty="0"/>
              <a:t>• Directory</a:t>
            </a:r>
          </a:p>
          <a:p>
            <a:pPr lvl="1"/>
            <a:r>
              <a:rPr lang="en-GB" sz="2800" dirty="0"/>
              <a:t>• Symbolic (soft) link</a:t>
            </a:r>
          </a:p>
          <a:p>
            <a:pPr lvl="1"/>
            <a:r>
              <a:rPr lang="en-GB" sz="2800" dirty="0"/>
              <a:t>• Character special file</a:t>
            </a:r>
          </a:p>
          <a:p>
            <a:pPr lvl="1"/>
            <a:r>
              <a:rPr lang="en-GB" sz="2800" dirty="0"/>
              <a:t>• Block special file</a:t>
            </a:r>
          </a:p>
          <a:p>
            <a:pPr lvl="1"/>
            <a:r>
              <a:rPr lang="en-US" sz="2800" dirty="0"/>
              <a:t>• Named pipe (also called FIFO)</a:t>
            </a:r>
          </a:p>
          <a:p>
            <a:pPr lvl="1"/>
            <a:r>
              <a:rPr lang="en-GB" sz="2800" dirty="0"/>
              <a:t>• </a:t>
            </a:r>
            <a:r>
              <a:rPr lang="en-GB" sz="2800" dirty="0" smtClean="0"/>
              <a:t>Socket</a:t>
            </a:r>
          </a:p>
          <a:p>
            <a:r>
              <a:rPr lang="en-US" sz="2800" dirty="0" smtClean="0"/>
              <a:t>You </a:t>
            </a:r>
            <a:r>
              <a:rPr lang="en-US" sz="2800" dirty="0"/>
              <a:t>can use the </a:t>
            </a:r>
            <a:r>
              <a:rPr lang="en-US" sz="2800" b="1" i="1" dirty="0"/>
              <a:t>ls –l command </a:t>
            </a:r>
            <a:r>
              <a:rPr lang="en-US" sz="2800" dirty="0"/>
              <a:t>to display the type of a </a:t>
            </a:r>
            <a:r>
              <a:rPr lang="en-US" sz="2800" dirty="0" smtClean="0"/>
              <a:t>file.</a:t>
            </a:r>
            <a:endParaRPr lang="en-GB" sz="2800" dirty="0"/>
          </a:p>
        </p:txBody>
      </p:sp>
      <p:sp>
        <p:nvSpPr>
          <p:cNvPr id="5" name="TextBox 4"/>
          <p:cNvSpPr txBox="1"/>
          <p:nvPr/>
        </p:nvSpPr>
        <p:spPr>
          <a:xfrm>
            <a:off x="66675" y="5143500"/>
            <a:ext cx="12011025" cy="1015663"/>
          </a:xfrm>
          <a:prstGeom prst="rect">
            <a:avLst/>
          </a:prstGeom>
          <a:noFill/>
        </p:spPr>
        <p:txBody>
          <a:bodyPr wrap="square" rtlCol="0">
            <a:spAutoFit/>
          </a:bodyPr>
          <a:lstStyle/>
          <a:p>
            <a:r>
              <a:rPr lang="en-US" sz="3000" b="1" dirty="0"/>
              <a:t>Simple/ordinary</a:t>
            </a:r>
            <a:r>
              <a:rPr lang="en-US" sz="3000" dirty="0"/>
              <a:t> files are used to store information and data on a secondary storage device, typically </a:t>
            </a:r>
            <a:r>
              <a:rPr lang="en-US" sz="3000" dirty="0" smtClean="0"/>
              <a:t>a </a:t>
            </a:r>
            <a:r>
              <a:rPr lang="en-GB" sz="3000" dirty="0" smtClean="0"/>
              <a:t>disk</a:t>
            </a:r>
            <a:r>
              <a:rPr lang="en-GB" sz="3000" dirty="0"/>
              <a:t>.</a:t>
            </a:r>
          </a:p>
        </p:txBody>
      </p:sp>
    </p:spTree>
    <p:extLst>
      <p:ext uri="{BB962C8B-B14F-4D97-AF65-F5344CB8AC3E}">
        <p14:creationId xmlns:p14="http://schemas.microsoft.com/office/powerpoint/2010/main" val="1186829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50" y="104775"/>
            <a:ext cx="11839575" cy="6555641"/>
          </a:xfrm>
          <a:prstGeom prst="rect">
            <a:avLst/>
          </a:prstGeom>
          <a:noFill/>
        </p:spPr>
        <p:txBody>
          <a:bodyPr wrap="square" rtlCol="0">
            <a:spAutoFit/>
          </a:bodyPr>
          <a:lstStyle/>
          <a:p>
            <a:r>
              <a:rPr lang="en-US" sz="3000" dirty="0"/>
              <a:t>An ordinary file may contain any of the following:</a:t>
            </a:r>
          </a:p>
          <a:p>
            <a:pPr lvl="1"/>
            <a:r>
              <a:rPr lang="en-GB" sz="3000" dirty="0"/>
              <a:t>• Unstructured text</a:t>
            </a:r>
          </a:p>
          <a:p>
            <a:pPr lvl="1"/>
            <a:r>
              <a:rPr lang="en-US" sz="3000" dirty="0"/>
              <a:t>• Source code (or script) in a programming language such as C, C++, Java, Ruby, Python, </a:t>
            </a:r>
            <a:r>
              <a:rPr lang="en-US" sz="3000" dirty="0" smtClean="0"/>
              <a:t>LISP,</a:t>
            </a:r>
            <a:r>
              <a:rPr lang="en-GB" sz="3000" dirty="0" smtClean="0"/>
              <a:t>and </a:t>
            </a:r>
            <a:r>
              <a:rPr lang="en-GB" sz="3000" dirty="0"/>
              <a:t>Bash</a:t>
            </a:r>
          </a:p>
          <a:p>
            <a:pPr lvl="1"/>
            <a:r>
              <a:rPr lang="en-US" sz="3000" dirty="0"/>
              <a:t>• An executable program that you have created by compiling (and linking) a source program</a:t>
            </a:r>
          </a:p>
          <a:p>
            <a:pPr lvl="1"/>
            <a:r>
              <a:rPr lang="en-US" sz="3000" dirty="0"/>
              <a:t>• Applications such as compilers, database tools, desktop publishing tools, and graphing software</a:t>
            </a:r>
          </a:p>
          <a:p>
            <a:pPr lvl="1"/>
            <a:r>
              <a:rPr lang="en-GB" sz="3000" dirty="0"/>
              <a:t>• PostScript code</a:t>
            </a:r>
          </a:p>
          <a:p>
            <a:pPr lvl="1"/>
            <a:r>
              <a:rPr lang="en-GB" sz="3000" dirty="0"/>
              <a:t>• Pictures</a:t>
            </a:r>
          </a:p>
          <a:p>
            <a:pPr lvl="1"/>
            <a:r>
              <a:rPr lang="en-GB" sz="3000" dirty="0"/>
              <a:t>• Video</a:t>
            </a:r>
          </a:p>
          <a:p>
            <a:pPr lvl="1"/>
            <a:r>
              <a:rPr lang="en-GB" sz="3000" dirty="0"/>
              <a:t>• Audio</a:t>
            </a:r>
          </a:p>
          <a:p>
            <a:pPr lvl="1"/>
            <a:r>
              <a:rPr lang="en-GB" sz="3000" dirty="0"/>
              <a:t>• Graphics</a:t>
            </a:r>
          </a:p>
          <a:p>
            <a:pPr lvl="1"/>
            <a:r>
              <a:rPr lang="en-GB" sz="3000" dirty="0"/>
              <a:t>• Etc.</a:t>
            </a:r>
          </a:p>
        </p:txBody>
      </p:sp>
    </p:spTree>
    <p:extLst>
      <p:ext uri="{BB962C8B-B14F-4D97-AF65-F5344CB8AC3E}">
        <p14:creationId xmlns:p14="http://schemas.microsoft.com/office/powerpoint/2010/main" val="3721267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fontScale="90000"/>
          </a:bodyPr>
          <a:lstStyle/>
          <a:p>
            <a:r>
              <a:rPr lang="en-US" b="1" dirty="0"/>
              <a:t>The Hierarchical Structure of the Linux File System</a:t>
            </a:r>
            <a:r>
              <a:rPr lang="en-GB" dirty="0"/>
              <a:t/>
            </a:r>
            <a:br>
              <a:rPr lang="en-GB" dirty="0"/>
            </a:br>
            <a:endParaRPr lang="en-GB" dirty="0"/>
          </a:p>
        </p:txBody>
      </p:sp>
      <p:sp>
        <p:nvSpPr>
          <p:cNvPr id="3" name="Content Placeholder 2"/>
          <p:cNvSpPr>
            <a:spLocks noGrp="1"/>
          </p:cNvSpPr>
          <p:nvPr>
            <p:ph idx="1"/>
          </p:nvPr>
        </p:nvSpPr>
        <p:spPr>
          <a:xfrm>
            <a:off x="209550" y="812800"/>
            <a:ext cx="11830049" cy="5849257"/>
          </a:xfrm>
        </p:spPr>
        <p:txBody>
          <a:bodyPr>
            <a:normAutofit/>
          </a:bodyPr>
          <a:lstStyle/>
          <a:p>
            <a:r>
              <a:rPr lang="en-US" dirty="0" smtClean="0"/>
              <a:t>The </a:t>
            </a:r>
            <a:r>
              <a:rPr lang="en-US" dirty="0"/>
              <a:t>file system used by Linux uses a </a:t>
            </a:r>
            <a:r>
              <a:rPr lang="en-US" b="1" i="1" dirty="0"/>
              <a:t>hierarchical structure to organize and store data. </a:t>
            </a:r>
            <a:r>
              <a:rPr lang="en-US" dirty="0" smtClean="0"/>
              <a:t>That </a:t>
            </a:r>
            <a:r>
              <a:rPr lang="en-US" dirty="0"/>
              <a:t>is treelike, but upside down, with the root </a:t>
            </a:r>
            <a:r>
              <a:rPr lang="en-US" dirty="0" smtClean="0"/>
              <a:t>at </a:t>
            </a:r>
            <a:r>
              <a:rPr lang="en-GB" dirty="0" smtClean="0"/>
              <a:t>the </a:t>
            </a:r>
            <a:r>
              <a:rPr lang="en-GB" dirty="0"/>
              <a:t>top.</a:t>
            </a:r>
            <a:endParaRPr lang="en-US" b="1" i="1" dirty="0" smtClean="0"/>
          </a:p>
          <a:p>
            <a:r>
              <a:rPr lang="en-US" dirty="0" smtClean="0"/>
              <a:t>The topmost </a:t>
            </a:r>
            <a:r>
              <a:rPr lang="en-US" dirty="0"/>
              <a:t>directory in the structure is the </a:t>
            </a:r>
            <a:r>
              <a:rPr lang="en-US" i="1" dirty="0"/>
              <a:t>/ directory</a:t>
            </a:r>
            <a:r>
              <a:rPr lang="en-US" dirty="0"/>
              <a:t>, also called the </a:t>
            </a:r>
            <a:r>
              <a:rPr lang="en-US" i="1" dirty="0"/>
              <a:t>root </a:t>
            </a:r>
            <a:r>
              <a:rPr lang="en-US" dirty="0" smtClean="0"/>
              <a:t>directory.</a:t>
            </a:r>
          </a:p>
          <a:p>
            <a:r>
              <a:rPr lang="en-US" dirty="0" smtClean="0"/>
              <a:t>This </a:t>
            </a:r>
            <a:r>
              <a:rPr lang="en-US" dirty="0"/>
              <a:t>has nothing to do with your </a:t>
            </a:r>
            <a:r>
              <a:rPr lang="en-US" i="1" dirty="0"/>
              <a:t>root user account</a:t>
            </a:r>
            <a:r>
              <a:rPr lang="en-US" dirty="0"/>
              <a:t>. It simply specifies that this directory is the root of your hierarchical file system </a:t>
            </a:r>
            <a:r>
              <a:rPr lang="en-US" dirty="0" smtClean="0"/>
              <a:t>tree.</a:t>
            </a:r>
          </a:p>
          <a:p>
            <a:r>
              <a:rPr lang="en-US" dirty="0" smtClean="0"/>
              <a:t>Beneath </a:t>
            </a:r>
            <a:r>
              <a:rPr lang="en-US" dirty="0"/>
              <a:t>the root directory are a series of </a:t>
            </a:r>
            <a:r>
              <a:rPr lang="en-US" b="1" i="1" dirty="0" smtClean="0"/>
              <a:t>subdirectories</a:t>
            </a:r>
            <a:r>
              <a:rPr lang="en-US" dirty="0" smtClean="0"/>
              <a:t>.</a:t>
            </a:r>
          </a:p>
          <a:p>
            <a:r>
              <a:rPr lang="en-US" dirty="0" smtClean="0"/>
              <a:t>Specifications </a:t>
            </a:r>
            <a:r>
              <a:rPr lang="en-US" dirty="0"/>
              <a:t>for how these directories are to be named are contained in the </a:t>
            </a:r>
            <a:r>
              <a:rPr lang="en-US" dirty="0" smtClean="0"/>
              <a:t>File system </a:t>
            </a:r>
            <a:r>
              <a:rPr lang="en-US" dirty="0"/>
              <a:t>Hierarchy Standard (FHS</a:t>
            </a:r>
            <a:r>
              <a:rPr lang="en-US" dirty="0" smtClean="0"/>
              <a:t>)</a:t>
            </a:r>
          </a:p>
          <a:p>
            <a:r>
              <a:rPr lang="en-US" dirty="0" smtClean="0"/>
              <a:t>The </a:t>
            </a:r>
            <a:r>
              <a:rPr lang="en-US" dirty="0"/>
              <a:t>FHS provides Linux software developers and system administrators with a standard directory structure for the file system, ensuring consistency between systems and distributions. </a:t>
            </a:r>
            <a:endParaRPr lang="en-GB" dirty="0"/>
          </a:p>
        </p:txBody>
      </p:sp>
      <p:sp>
        <p:nvSpPr>
          <p:cNvPr id="4" name="AutoShape 7"/>
          <p:cNvSpPr>
            <a:spLocks noChangeArrowheads="1"/>
          </p:cNvSpPr>
          <p:nvPr/>
        </p:nvSpPr>
        <p:spPr bwMode="auto">
          <a:xfrm flipV="1">
            <a:off x="0" y="67437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246977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228600"/>
            <a:ext cx="11934825" cy="1815882"/>
          </a:xfrm>
          <a:prstGeom prst="rect">
            <a:avLst/>
          </a:prstGeom>
          <a:noFill/>
        </p:spPr>
        <p:txBody>
          <a:bodyPr wrap="square" rtlCol="0">
            <a:spAutoFit/>
          </a:bodyPr>
          <a:lstStyle/>
          <a:p>
            <a:r>
              <a:rPr lang="en-US" sz="2800" dirty="0"/>
              <a:t>A file or directory in a hierarchical file system is specified by a </a:t>
            </a:r>
            <a:r>
              <a:rPr lang="en-US" sz="2800" b="1" i="1" dirty="0"/>
              <a:t>pathname</a:t>
            </a:r>
            <a:r>
              <a:rPr lang="en-US" sz="2800" dirty="0"/>
              <a:t>. Simply put, a pathname is </a:t>
            </a:r>
            <a:r>
              <a:rPr lang="en-US" sz="2800" dirty="0" smtClean="0"/>
              <a:t>the full </a:t>
            </a:r>
            <a:r>
              <a:rPr lang="en-US" sz="2800" dirty="0"/>
              <a:t>name of a </a:t>
            </a:r>
            <a:r>
              <a:rPr lang="en-US" sz="2800" dirty="0" smtClean="0"/>
              <a:t>file. Most </a:t>
            </a:r>
            <a:r>
              <a:rPr lang="en-US" sz="2800" dirty="0"/>
              <a:t>Linux systems place all home directories under </a:t>
            </a:r>
            <a:r>
              <a:rPr lang="en-US" sz="2800" i="1" dirty="0"/>
              <a:t>/</a:t>
            </a:r>
            <a:r>
              <a:rPr lang="en-US" sz="2800" i="1" dirty="0" smtClean="0"/>
              <a:t>home. </a:t>
            </a:r>
            <a:r>
              <a:rPr lang="en-US" sz="2800" dirty="0" smtClean="0"/>
              <a:t>The following figure shows </a:t>
            </a:r>
            <a:r>
              <a:rPr lang="en-US" sz="2800" dirty="0" err="1" smtClean="0"/>
              <a:t>diagramatic</a:t>
            </a:r>
            <a:r>
              <a:rPr lang="en-US" sz="2800" dirty="0" smtClean="0"/>
              <a:t> description of the structure</a:t>
            </a:r>
            <a:endParaRPr lang="en-GB" sz="2800" dirty="0"/>
          </a:p>
        </p:txBody>
      </p:sp>
      <p:pic>
        <p:nvPicPr>
          <p:cNvPr id="5" name="Picture 4"/>
          <p:cNvPicPr>
            <a:picLocks noChangeAspect="1"/>
          </p:cNvPicPr>
          <p:nvPr/>
        </p:nvPicPr>
        <p:blipFill>
          <a:blip r:embed="rId2"/>
          <a:stretch>
            <a:fillRect/>
          </a:stretch>
        </p:blipFill>
        <p:spPr>
          <a:xfrm>
            <a:off x="2162175" y="1571624"/>
            <a:ext cx="9915525" cy="5172075"/>
          </a:xfrm>
          <a:prstGeom prst="rect">
            <a:avLst/>
          </a:prstGeom>
        </p:spPr>
      </p:pic>
    </p:spTree>
    <p:extLst>
      <p:ext uri="{BB962C8B-B14F-4D97-AF65-F5344CB8AC3E}">
        <p14:creationId xmlns:p14="http://schemas.microsoft.com/office/powerpoint/2010/main" val="320319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018"/>
          </a:xfrm>
        </p:spPr>
        <p:txBody>
          <a:bodyPr>
            <a:normAutofit fontScale="90000"/>
          </a:bodyPr>
          <a:lstStyle/>
          <a:p>
            <a:pPr algn="ctr"/>
            <a:r>
              <a:rPr lang="en-US" b="1" dirty="0"/>
              <a:t>The Hierarchical Structure of the Linux File System</a:t>
            </a:r>
            <a:endParaRPr lang="en-GB" dirty="0"/>
          </a:p>
        </p:txBody>
      </p:sp>
      <p:sp>
        <p:nvSpPr>
          <p:cNvPr id="3" name="Content Placeholder 2"/>
          <p:cNvSpPr>
            <a:spLocks noGrp="1"/>
          </p:cNvSpPr>
          <p:nvPr>
            <p:ph idx="1"/>
          </p:nvPr>
        </p:nvSpPr>
        <p:spPr>
          <a:xfrm>
            <a:off x="0" y="1059543"/>
            <a:ext cx="11982449" cy="5602514"/>
          </a:xfrm>
        </p:spPr>
        <p:txBody>
          <a:bodyPr>
            <a:noAutofit/>
          </a:bodyPr>
          <a:lstStyle/>
          <a:p>
            <a:pPr marL="0" indent="0">
              <a:buNone/>
            </a:pPr>
            <a:r>
              <a:rPr lang="en-US" sz="2400" dirty="0"/>
              <a:t>The FHS defines the directories that should appear under the root directory (/) as well as the directories that should appear under the </a:t>
            </a:r>
            <a:r>
              <a:rPr lang="en-US" sz="2400" b="1" dirty="0"/>
              <a:t>/</a:t>
            </a:r>
            <a:r>
              <a:rPr lang="en-US" sz="2400" b="1" dirty="0" err="1"/>
              <a:t>usr</a:t>
            </a:r>
            <a:r>
              <a:rPr lang="en-US" sz="2400" b="1" dirty="0"/>
              <a:t> </a:t>
            </a:r>
            <a:r>
              <a:rPr lang="en-US" sz="2400" dirty="0"/>
              <a:t>and </a:t>
            </a:r>
            <a:r>
              <a:rPr lang="en-US" sz="2400" b="1" dirty="0"/>
              <a:t>/</a:t>
            </a:r>
            <a:r>
              <a:rPr lang="en-US" sz="2400" b="1" dirty="0" err="1"/>
              <a:t>var</a:t>
            </a:r>
            <a:r>
              <a:rPr lang="en-US" sz="2400" b="1" dirty="0"/>
              <a:t> </a:t>
            </a:r>
            <a:r>
              <a:rPr lang="en-US" sz="2400" dirty="0"/>
              <a:t>directories. These include the following:</a:t>
            </a:r>
            <a:endParaRPr lang="en-GB" sz="2400" dirty="0"/>
          </a:p>
          <a:p>
            <a:r>
              <a:rPr lang="en-US" sz="2400" b="1" dirty="0" smtClean="0"/>
              <a:t>/</a:t>
            </a:r>
            <a:r>
              <a:rPr lang="en-US" sz="2400" b="1" dirty="0"/>
              <a:t>bin </a:t>
            </a:r>
            <a:r>
              <a:rPr lang="en-US" sz="2400" dirty="0"/>
              <a:t>This directory contains </a:t>
            </a:r>
            <a:r>
              <a:rPr lang="en-US" sz="2400" b="1" i="1" dirty="0"/>
              <a:t>executable files necessary to manage and run </a:t>
            </a:r>
            <a:r>
              <a:rPr lang="en-US" sz="2400" dirty="0"/>
              <a:t>the Linux system, including shells (such as bash) and file system management utilities such as </a:t>
            </a:r>
            <a:r>
              <a:rPr lang="en-US" sz="2400" dirty="0" err="1"/>
              <a:t>cp</a:t>
            </a:r>
            <a:r>
              <a:rPr lang="en-US" sz="2400" dirty="0"/>
              <a:t> and rm.</a:t>
            </a:r>
            <a:endParaRPr lang="en-GB" sz="2400" dirty="0"/>
          </a:p>
          <a:p>
            <a:r>
              <a:rPr lang="en-US" sz="2400" b="1" dirty="0" smtClean="0"/>
              <a:t>/</a:t>
            </a:r>
            <a:r>
              <a:rPr lang="en-US" sz="2400" b="1" dirty="0"/>
              <a:t>boot </a:t>
            </a:r>
            <a:r>
              <a:rPr lang="en-US" sz="2400" dirty="0"/>
              <a:t>This directory contains your </a:t>
            </a:r>
            <a:r>
              <a:rPr lang="en-US" sz="2400" b="1" dirty="0" err="1"/>
              <a:t>bootloader</a:t>
            </a:r>
            <a:r>
              <a:rPr lang="en-US" sz="2400" b="1" dirty="0"/>
              <a:t> files</a:t>
            </a:r>
            <a:r>
              <a:rPr lang="en-US" sz="2400" dirty="0"/>
              <a:t>, which are required to boot your system.</a:t>
            </a:r>
            <a:endParaRPr lang="en-GB" sz="2400" dirty="0"/>
          </a:p>
          <a:p>
            <a:r>
              <a:rPr lang="en-US" sz="2400" b="1" dirty="0" smtClean="0"/>
              <a:t>/</a:t>
            </a:r>
            <a:r>
              <a:rPr lang="en-US" sz="2400" b="1" dirty="0"/>
              <a:t>dev </a:t>
            </a:r>
            <a:r>
              <a:rPr lang="en-US" sz="2400" dirty="0"/>
              <a:t>This directory contains </a:t>
            </a:r>
            <a:r>
              <a:rPr lang="en-US" sz="2400" b="1" i="1" dirty="0"/>
              <a:t>special files that are used to represent the various hardware devices installed in the system</a:t>
            </a:r>
            <a:r>
              <a:rPr lang="en-US" sz="2400" dirty="0"/>
              <a:t>. Remember when we installed Linux? We said that the first SCSI hard disk drive in your system was called </a:t>
            </a:r>
            <a:r>
              <a:rPr lang="en-US" sz="2400" dirty="0" err="1"/>
              <a:t>sda</a:t>
            </a:r>
            <a:r>
              <a:rPr lang="en-US" sz="2400" dirty="0"/>
              <a:t> and the first IDE hard drive in your system was called </a:t>
            </a:r>
            <a:r>
              <a:rPr lang="en-US" sz="2400" dirty="0" err="1"/>
              <a:t>hda</a:t>
            </a:r>
            <a:r>
              <a:rPr lang="en-US" sz="2400" dirty="0"/>
              <a:t>. The files that represent these devices are stored in /dev, Other hardware devices are also represented by files in /dev</a:t>
            </a:r>
            <a:endParaRPr lang="en-GB" sz="2400" dirty="0"/>
          </a:p>
          <a:p>
            <a:r>
              <a:rPr lang="en-US" sz="2400" b="1" dirty="0" smtClean="0"/>
              <a:t>/</a:t>
            </a:r>
            <a:r>
              <a:rPr lang="en-US" sz="2400" b="1" dirty="0" err="1"/>
              <a:t>etc</a:t>
            </a:r>
            <a:r>
              <a:rPr lang="en-US" sz="2400" b="1" dirty="0"/>
              <a:t> </a:t>
            </a:r>
            <a:r>
              <a:rPr lang="en-US" sz="2400" dirty="0"/>
              <a:t>This directory contains </a:t>
            </a:r>
            <a:r>
              <a:rPr lang="en-US" sz="2400" b="1" i="1" dirty="0"/>
              <a:t>text-based configuration files </a:t>
            </a:r>
            <a:r>
              <a:rPr lang="en-US" sz="2400" dirty="0"/>
              <a:t>used by the system as well as services running on the system. You can edit these files with a text editor to customize how Linux behaves.</a:t>
            </a:r>
            <a:endParaRPr lang="en-GB" sz="2400" dirty="0"/>
          </a:p>
          <a:p>
            <a:r>
              <a:rPr lang="en-US" sz="2400" b="1" dirty="0" smtClean="0"/>
              <a:t>/</a:t>
            </a:r>
            <a:r>
              <a:rPr lang="en-US" sz="2400" b="1" dirty="0"/>
              <a:t>home </a:t>
            </a:r>
            <a:r>
              <a:rPr lang="en-US" sz="2400" dirty="0"/>
              <a:t>This directory contains subdirectories that serve as home directories for each user account on your Linux system.</a:t>
            </a:r>
            <a:endParaRPr lang="en-GB" sz="2400" dirty="0"/>
          </a:p>
          <a:p>
            <a:endParaRPr lang="en-GB" sz="2400" dirty="0"/>
          </a:p>
        </p:txBody>
      </p:sp>
      <p:sp>
        <p:nvSpPr>
          <p:cNvPr id="4" name="AutoShape 7"/>
          <p:cNvSpPr>
            <a:spLocks noChangeArrowheads="1"/>
          </p:cNvSpPr>
          <p:nvPr/>
        </p:nvSpPr>
        <p:spPr bwMode="auto">
          <a:xfrm flipV="1">
            <a:off x="0" y="95573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348073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2858</Words>
  <Application>Microsoft Office PowerPoint</Application>
  <PresentationFormat>Widescreen</PresentationFormat>
  <Paragraphs>174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Managing Linux File System and File Security </vt:lpstr>
      <vt:lpstr> Linux File Management </vt:lpstr>
      <vt:lpstr>Linux File System Description</vt:lpstr>
      <vt:lpstr>The Role of the Linux File System</vt:lpstr>
      <vt:lpstr>Types of Files</vt:lpstr>
      <vt:lpstr>PowerPoint Presentation</vt:lpstr>
      <vt:lpstr>The Hierarchical Structure of the Linux File System </vt:lpstr>
      <vt:lpstr>PowerPoint Presentation</vt:lpstr>
      <vt:lpstr>The Hierarchical Structure of the Linux File System</vt:lpstr>
      <vt:lpstr>PowerPoint Presentation</vt:lpstr>
      <vt:lpstr> Common File System tasks: Navigating the File System</vt:lpstr>
      <vt:lpstr>Using the cd Command</vt:lpstr>
      <vt:lpstr>Using the ls Command</vt:lpstr>
      <vt:lpstr>Creating Files and Directories </vt:lpstr>
      <vt:lpstr> Viewing Text File Contents</vt:lpstr>
      <vt:lpstr>Deleting Files and Directories</vt:lpstr>
      <vt:lpstr>Deleting Files and Directories[ctd]</vt:lpstr>
      <vt:lpstr>Copy Files and Directories</vt:lpstr>
      <vt:lpstr>Useful Options and Examples</vt:lpstr>
      <vt:lpstr>cp: Examples</vt:lpstr>
      <vt:lpstr>mv—Move and Rename Files</vt:lpstr>
      <vt:lpstr>PowerPoint Presentation</vt:lpstr>
      <vt:lpstr>File Security</vt:lpstr>
      <vt:lpstr>Objectives</vt:lpstr>
      <vt:lpstr>PowerPoint Presentation</vt:lpstr>
      <vt:lpstr>Password-Based Protection</vt:lpstr>
      <vt:lpstr>Encryption-Based Protection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Buhkie</dc:creator>
  <cp:lastModifiedBy>Sunday IDOWU</cp:lastModifiedBy>
  <cp:revision>66</cp:revision>
  <dcterms:created xsi:type="dcterms:W3CDTF">2015-04-23T20:45:48Z</dcterms:created>
  <dcterms:modified xsi:type="dcterms:W3CDTF">2022-10-30T17:44:16Z</dcterms:modified>
</cp:coreProperties>
</file>