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3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334" r:id="rId19"/>
    <p:sldId id="271" r:id="rId20"/>
    <p:sldId id="272" r:id="rId21"/>
    <p:sldId id="273" r:id="rId22"/>
    <p:sldId id="335" r:id="rId23"/>
    <p:sldId id="274" r:id="rId24"/>
    <p:sldId id="275" r:id="rId25"/>
    <p:sldId id="276" r:id="rId26"/>
    <p:sldId id="277" r:id="rId27"/>
    <p:sldId id="278" r:id="rId28"/>
    <p:sldId id="279" r:id="rId29"/>
    <p:sldId id="280" r:id="rId30"/>
    <p:sldId id="336" r:id="rId31"/>
    <p:sldId id="281" r:id="rId32"/>
    <p:sldId id="282" r:id="rId33"/>
    <p:sldId id="283" r:id="rId34"/>
    <p:sldId id="284" r:id="rId35"/>
    <p:sldId id="285" r:id="rId36"/>
    <p:sldId id="286" r:id="rId37"/>
    <p:sldId id="327" r:id="rId38"/>
    <p:sldId id="328" r:id="rId39"/>
    <p:sldId id="32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5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154378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13889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53715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348517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4126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73035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192271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29351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103723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274165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49735-1DAF-4EEB-9CF1-0941ED3A5785}" type="datetimeFigureOut">
              <a:rPr lang="en-GB" smtClean="0"/>
              <a:pPr/>
              <a:t>21/11/2022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7EC0-41BB-400F-AB36-2318423ED7D9}" type="slidenum">
              <a:rPr lang="en-GB" smtClean="0"/>
              <a:pPr/>
              <a:t>‹#›</a:t>
            </a:fld>
            <a:endParaRPr lang="en-GB"/>
          </a:p>
        </p:txBody>
      </p:sp>
    </p:spTree>
    <p:extLst>
      <p:ext uri="{BB962C8B-B14F-4D97-AF65-F5344CB8AC3E}">
        <p14:creationId xmlns:p14="http://schemas.microsoft.com/office/powerpoint/2010/main" val="2493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49735-1DAF-4EEB-9CF1-0941ED3A5785}" type="datetimeFigureOut">
              <a:rPr lang="en-GB" smtClean="0"/>
              <a:pPr/>
              <a:t>21/11/2022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B7EC0-41BB-400F-AB36-2318423ED7D9}" type="slidenum">
              <a:rPr lang="en-GB" smtClean="0"/>
              <a:pPr/>
              <a:t>‹#›</a:t>
            </a:fld>
            <a:endParaRPr lang="en-GB"/>
          </a:p>
        </p:txBody>
      </p:sp>
    </p:spTree>
    <p:extLst>
      <p:ext uri="{BB962C8B-B14F-4D97-AF65-F5344CB8AC3E}">
        <p14:creationId xmlns:p14="http://schemas.microsoft.com/office/powerpoint/2010/main" val="331037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400"/>
            <a:ext cx="9144000" cy="2387600"/>
          </a:xfrm>
        </p:spPr>
        <p:txBody>
          <a:bodyPr>
            <a:normAutofit fontScale="90000"/>
          </a:bodyPr>
          <a:lstStyle/>
          <a:p>
            <a:r>
              <a:rPr lang="en-US" b="1" dirty="0" smtClean="0"/>
              <a:t>Module-7</a:t>
            </a:r>
            <a:r>
              <a:rPr lang="en-GB" dirty="0"/>
              <a:t/>
            </a:r>
            <a:br>
              <a:rPr lang="en-GB" dirty="0"/>
            </a:br>
            <a:r>
              <a:rPr lang="en-US" b="1" dirty="0" smtClean="0"/>
              <a:t> Working </a:t>
            </a:r>
            <a:r>
              <a:rPr lang="en-US" b="1" dirty="0"/>
              <a:t>with Linux Users and Groups</a:t>
            </a:r>
            <a:endParaRPr lang="en-GB" dirty="0"/>
          </a:p>
        </p:txBody>
      </p:sp>
      <p:sp>
        <p:nvSpPr>
          <p:cNvPr id="3" name="Subtitle 2"/>
          <p:cNvSpPr>
            <a:spLocks noGrp="1"/>
          </p:cNvSpPr>
          <p:nvPr>
            <p:ph type="subTitle" idx="1"/>
          </p:nvPr>
        </p:nvSpPr>
        <p:spPr>
          <a:xfrm>
            <a:off x="602673" y="2701636"/>
            <a:ext cx="10952018" cy="3927764"/>
          </a:xfrm>
        </p:spPr>
        <p:txBody>
          <a:bodyPr/>
          <a:lstStyle/>
          <a:p>
            <a:pPr algn="l"/>
            <a:r>
              <a:rPr lang="en-US" b="1" dirty="0"/>
              <a:t>GENERAL OBJECTIVES: </a:t>
            </a:r>
            <a:r>
              <a:rPr lang="en-US" dirty="0"/>
              <a:t>Manage Users and Groups, Manage Ownership, Permissions and Quotas</a:t>
            </a:r>
            <a:r>
              <a:rPr lang="en-US" dirty="0" smtClean="0"/>
              <a:t>.</a:t>
            </a:r>
            <a:endParaRPr lang="en-GB" dirty="0"/>
          </a:p>
        </p:txBody>
      </p:sp>
    </p:spTree>
    <p:extLst>
      <p:ext uri="{BB962C8B-B14F-4D97-AF65-F5344CB8AC3E}">
        <p14:creationId xmlns:p14="http://schemas.microsoft.com/office/powerpoint/2010/main" val="1940015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97382"/>
          </a:xfrm>
        </p:spPr>
        <p:txBody>
          <a:bodyPr>
            <a:normAutofit/>
          </a:bodyPr>
          <a:lstStyle/>
          <a:p>
            <a:r>
              <a:rPr lang="en-US" sz="4000" b="1" dirty="0"/>
              <a:t>The /</a:t>
            </a:r>
            <a:r>
              <a:rPr lang="en-US" sz="4000" b="1" dirty="0" err="1"/>
              <a:t>etc</a:t>
            </a:r>
            <a:r>
              <a:rPr lang="en-US" sz="4000" b="1" dirty="0"/>
              <a:t>/</a:t>
            </a:r>
            <a:r>
              <a:rPr lang="en-US" sz="4000" b="1" dirty="0" err="1"/>
              <a:t>passwd</a:t>
            </a:r>
            <a:r>
              <a:rPr lang="en-US" sz="4000" b="1" dirty="0"/>
              <a:t> </a:t>
            </a:r>
            <a:r>
              <a:rPr lang="en-US" sz="4000" b="1" dirty="0" smtClean="0"/>
              <a:t>File</a:t>
            </a:r>
            <a:endParaRPr lang="en-GB" sz="4000" dirty="0"/>
          </a:p>
        </p:txBody>
      </p:sp>
      <p:sp>
        <p:nvSpPr>
          <p:cNvPr id="3" name="Subtitle 2"/>
          <p:cNvSpPr>
            <a:spLocks noGrp="1"/>
          </p:cNvSpPr>
          <p:nvPr>
            <p:ph type="subTitle" idx="1"/>
          </p:nvPr>
        </p:nvSpPr>
        <p:spPr>
          <a:xfrm>
            <a:off x="353291" y="1042197"/>
            <a:ext cx="11554691" cy="5727879"/>
          </a:xfrm>
        </p:spPr>
        <p:txBody>
          <a:bodyPr>
            <a:normAutofit/>
          </a:bodyPr>
          <a:lstStyle/>
          <a:p>
            <a:pPr algn="l"/>
            <a:r>
              <a:rPr lang="en-US" dirty="0"/>
              <a:t>If configured to use local authentication, your /</a:t>
            </a:r>
            <a:r>
              <a:rPr lang="en-US" dirty="0" err="1"/>
              <a:t>etc</a:t>
            </a:r>
            <a:r>
              <a:rPr lang="en-US" dirty="0"/>
              <a:t>/ </a:t>
            </a:r>
            <a:r>
              <a:rPr lang="en-US" dirty="0" err="1"/>
              <a:t>passwd</a:t>
            </a:r>
            <a:r>
              <a:rPr lang="en-US" dirty="0"/>
              <a:t> file contains your system’s user accounts. Each user account on your system is represented by a single line in the file.</a:t>
            </a:r>
            <a:endParaRPr lang="en-GB" dirty="0"/>
          </a:p>
          <a:p>
            <a:pPr algn="l"/>
            <a:r>
              <a:rPr lang="en-US" dirty="0"/>
              <a:t>Each </a:t>
            </a:r>
            <a:r>
              <a:rPr lang="en-US" b="1" dirty="0"/>
              <a:t>account record </a:t>
            </a:r>
            <a:r>
              <a:rPr lang="en-US" dirty="0"/>
              <a:t>is composed of several different fields in the line, separated by a colon (:). These are organized as follows: </a:t>
            </a:r>
            <a:r>
              <a:rPr lang="en-US" i="1" dirty="0"/>
              <a:t>Username</a:t>
            </a:r>
            <a:r>
              <a:rPr lang="en-US" dirty="0"/>
              <a:t>:</a:t>
            </a:r>
            <a:r>
              <a:rPr lang="en-US" i="1" dirty="0"/>
              <a:t>Password</a:t>
            </a:r>
            <a:r>
              <a:rPr lang="en-US" dirty="0"/>
              <a:t>:</a:t>
            </a:r>
            <a:r>
              <a:rPr lang="en-US" i="1" dirty="0"/>
              <a:t>UID</a:t>
            </a:r>
            <a:r>
              <a:rPr lang="en-US" dirty="0"/>
              <a:t>:GID:Full_Name:Home_Directory:Default_Shell</a:t>
            </a:r>
            <a:endParaRPr lang="en-GB" dirty="0"/>
          </a:p>
          <a:p>
            <a:pPr algn="l"/>
            <a:r>
              <a:rPr lang="en-US" dirty="0"/>
              <a:t>For example:</a:t>
            </a:r>
            <a:endParaRPr lang="en-GB" dirty="0"/>
          </a:p>
          <a:p>
            <a:pPr algn="l"/>
            <a:r>
              <a:rPr lang="en-US" dirty="0" smtClean="0"/>
              <a:t>ksandra:x:1001:100:Kimberly Sandra:/home/</a:t>
            </a:r>
            <a:r>
              <a:rPr lang="en-US" dirty="0" err="1" smtClean="0"/>
              <a:t>ksandra</a:t>
            </a:r>
            <a:r>
              <a:rPr lang="en-US" dirty="0" smtClean="0"/>
              <a:t>:/</a:t>
            </a:r>
            <a:r>
              <a:rPr lang="en-US" dirty="0"/>
              <a:t>bin/bash</a:t>
            </a:r>
            <a:endParaRPr lang="en-GB" dirty="0"/>
          </a:p>
          <a:p>
            <a:pPr algn="l"/>
            <a:r>
              <a:rPr lang="en-US" dirty="0"/>
              <a:t>Here’s what these fields contain:</a:t>
            </a:r>
            <a:endParaRPr lang="en-GB" dirty="0"/>
          </a:p>
          <a:p>
            <a:pPr algn="l"/>
            <a:r>
              <a:rPr lang="en-US" dirty="0"/>
              <a:t>■ </a:t>
            </a:r>
            <a:r>
              <a:rPr lang="en-US" b="1" dirty="0"/>
              <a:t>Username </a:t>
            </a:r>
            <a:r>
              <a:rPr lang="en-US" dirty="0"/>
              <a:t>The Username field simply identifies the username the user will supply when logging in to the system. In this example, it is </a:t>
            </a:r>
            <a:r>
              <a:rPr lang="en-US" dirty="0" err="1" smtClean="0"/>
              <a:t>ksandra</a:t>
            </a:r>
            <a:r>
              <a:rPr lang="en-US" dirty="0" smtClean="0"/>
              <a:t>.</a:t>
            </a:r>
            <a:endParaRPr lang="en-GB" dirty="0"/>
          </a:p>
          <a:p>
            <a:pPr algn="l"/>
            <a:r>
              <a:rPr lang="en-US" dirty="0"/>
              <a:t>■ </a:t>
            </a:r>
            <a:r>
              <a:rPr lang="en-US" b="1" dirty="0"/>
              <a:t>Password </a:t>
            </a:r>
            <a:r>
              <a:rPr lang="en-US" dirty="0"/>
              <a:t>This is a legacy field. At one time, the user’s password was stored in encrypted form in this field in the </a:t>
            </a:r>
            <a:r>
              <a:rPr lang="en-US" dirty="0" err="1"/>
              <a:t>passwd</a:t>
            </a:r>
            <a:r>
              <a:rPr lang="en-US" dirty="0"/>
              <a:t> file. However, for security reasons, </a:t>
            </a:r>
            <a:r>
              <a:rPr lang="en-US" dirty="0" smtClean="0"/>
              <a:t>the</a:t>
            </a:r>
            <a:r>
              <a:rPr lang="en-GB" dirty="0"/>
              <a:t> </a:t>
            </a:r>
            <a:r>
              <a:rPr lang="en-US" dirty="0" smtClean="0"/>
              <a:t>password </a:t>
            </a:r>
            <a:r>
              <a:rPr lang="en-US" dirty="0"/>
              <a:t>has been moved from /</a:t>
            </a:r>
            <a:r>
              <a:rPr lang="en-US" dirty="0" err="1"/>
              <a:t>etc</a:t>
            </a:r>
            <a:r>
              <a:rPr lang="en-US" dirty="0"/>
              <a:t>/</a:t>
            </a:r>
            <a:r>
              <a:rPr lang="en-US" dirty="0" err="1"/>
              <a:t>passwd</a:t>
            </a:r>
            <a:r>
              <a:rPr lang="en-US" dirty="0"/>
              <a:t> to /</a:t>
            </a:r>
            <a:r>
              <a:rPr lang="en-US" dirty="0" err="1"/>
              <a:t>etc</a:t>
            </a:r>
            <a:r>
              <a:rPr lang="en-US" dirty="0"/>
              <a:t>/shadow. (We’ll look at this file in more detail later.) Therefore, only the character x is shown in this field</a:t>
            </a:r>
            <a:r>
              <a:rPr lang="en-US" dirty="0" smtClean="0"/>
              <a:t>.</a:t>
            </a:r>
            <a:endParaRPr lang="en-GB" dirty="0"/>
          </a:p>
        </p:txBody>
      </p:sp>
      <p:sp>
        <p:nvSpPr>
          <p:cNvPr id="4" name="AutoShape 7"/>
          <p:cNvSpPr>
            <a:spLocks noChangeArrowheads="1"/>
          </p:cNvSpPr>
          <p:nvPr/>
        </p:nvSpPr>
        <p:spPr bwMode="auto">
          <a:xfrm flipV="1">
            <a:off x="0" y="90868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668296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pPr algn="ctr"/>
            <a:r>
              <a:rPr lang="en-US" b="1" dirty="0"/>
              <a:t>The /</a:t>
            </a:r>
            <a:r>
              <a:rPr lang="en-US" b="1" dirty="0" err="1"/>
              <a:t>etc</a:t>
            </a:r>
            <a:r>
              <a:rPr lang="en-US" b="1" dirty="0"/>
              <a:t>/</a:t>
            </a:r>
            <a:r>
              <a:rPr lang="en-US" b="1" dirty="0" err="1"/>
              <a:t>passwd</a:t>
            </a:r>
            <a:r>
              <a:rPr lang="en-US" b="1" dirty="0"/>
              <a:t> File</a:t>
            </a:r>
            <a:endParaRPr lang="en-GB" dirty="0"/>
          </a:p>
        </p:txBody>
      </p:sp>
      <p:sp>
        <p:nvSpPr>
          <p:cNvPr id="3" name="Content Placeholder 2"/>
          <p:cNvSpPr>
            <a:spLocks noGrp="1"/>
          </p:cNvSpPr>
          <p:nvPr>
            <p:ph idx="1"/>
          </p:nvPr>
        </p:nvSpPr>
        <p:spPr>
          <a:xfrm>
            <a:off x="171450" y="978794"/>
            <a:ext cx="11887199" cy="5198169"/>
          </a:xfrm>
        </p:spPr>
        <p:txBody>
          <a:bodyPr>
            <a:normAutofit/>
          </a:bodyPr>
          <a:lstStyle/>
          <a:p>
            <a:pPr marL="0" indent="0">
              <a:buNone/>
            </a:pPr>
            <a:r>
              <a:rPr lang="en-US" dirty="0"/>
              <a:t>■ </a:t>
            </a:r>
            <a:r>
              <a:rPr lang="en-US" b="1" dirty="0"/>
              <a:t>UID </a:t>
            </a:r>
            <a:r>
              <a:rPr lang="en-US" dirty="0"/>
              <a:t>This is the user ID for the user account</a:t>
            </a:r>
            <a:r>
              <a:rPr lang="en-US" dirty="0" smtClean="0"/>
              <a:t>. </a:t>
            </a:r>
            <a:r>
              <a:rPr lang="en-US" dirty="0"/>
              <a:t>In this example, the UID for the </a:t>
            </a:r>
            <a:r>
              <a:rPr lang="en-US" dirty="0" err="1" smtClean="0"/>
              <a:t>ksandra</a:t>
            </a:r>
            <a:r>
              <a:rPr lang="en-US" dirty="0" smtClean="0"/>
              <a:t> </a:t>
            </a:r>
            <a:r>
              <a:rPr lang="en-US" dirty="0"/>
              <a:t>account is 1001.</a:t>
            </a:r>
            <a:endParaRPr lang="en-GB" dirty="0"/>
          </a:p>
          <a:p>
            <a:pPr marL="0" indent="0">
              <a:buNone/>
            </a:pPr>
            <a:r>
              <a:rPr lang="en-US" dirty="0"/>
              <a:t>■ </a:t>
            </a:r>
            <a:r>
              <a:rPr lang="en-US" b="1" dirty="0"/>
              <a:t>GID </a:t>
            </a:r>
            <a:r>
              <a:rPr lang="en-US" dirty="0"/>
              <a:t>This field references the group ID number of the user’s default group. In this example, the GID for the </a:t>
            </a:r>
            <a:r>
              <a:rPr lang="en-US" dirty="0" err="1" smtClean="0"/>
              <a:t>ksandra</a:t>
            </a:r>
            <a:r>
              <a:rPr lang="en-US" dirty="0" smtClean="0"/>
              <a:t> </a:t>
            </a:r>
            <a:r>
              <a:rPr lang="en-US" dirty="0"/>
              <a:t>account is 100. As we’ll see later </a:t>
            </a:r>
            <a:r>
              <a:rPr lang="en-US" dirty="0" smtClean="0"/>
              <a:t>this </a:t>
            </a:r>
            <a:r>
              <a:rPr lang="en-US" dirty="0"/>
              <a:t>references the users group.</a:t>
            </a:r>
            <a:endParaRPr lang="en-GB" dirty="0"/>
          </a:p>
          <a:p>
            <a:pPr marL="0" indent="0">
              <a:buNone/>
            </a:pPr>
            <a:r>
              <a:rPr lang="en-US" dirty="0"/>
              <a:t>■ </a:t>
            </a:r>
            <a:r>
              <a:rPr lang="en-US" b="1" dirty="0" err="1"/>
              <a:t>Full_Name</a:t>
            </a:r>
            <a:r>
              <a:rPr lang="en-US" b="1" dirty="0"/>
              <a:t> </a:t>
            </a:r>
            <a:r>
              <a:rPr lang="en-US" dirty="0"/>
              <a:t>This field contains the user’s full name. In this example, it’s Kimberly Sanders.</a:t>
            </a:r>
            <a:endParaRPr lang="en-GB" dirty="0"/>
          </a:p>
          <a:p>
            <a:pPr marL="0" indent="0">
              <a:buNone/>
            </a:pPr>
            <a:r>
              <a:rPr lang="en-US" dirty="0"/>
              <a:t>■ </a:t>
            </a:r>
            <a:r>
              <a:rPr lang="en-US" b="1" dirty="0" err="1"/>
              <a:t>Home_Directory</a:t>
            </a:r>
            <a:r>
              <a:rPr lang="en-US" b="1" dirty="0"/>
              <a:t> </a:t>
            </a:r>
            <a:r>
              <a:rPr lang="en-US" dirty="0"/>
              <a:t>This field contains the path to the user’s home directory. In this case, the home directory is /</a:t>
            </a:r>
            <a:r>
              <a:rPr lang="en-US" dirty="0" smtClean="0"/>
              <a:t>home/</a:t>
            </a:r>
            <a:r>
              <a:rPr lang="en-US" dirty="0" err="1" smtClean="0"/>
              <a:t>ksandra</a:t>
            </a:r>
            <a:r>
              <a:rPr lang="en-US" dirty="0" smtClean="0"/>
              <a:t>.</a:t>
            </a:r>
            <a:endParaRPr lang="en-GB" dirty="0"/>
          </a:p>
          <a:p>
            <a:pPr marL="0" indent="0">
              <a:buNone/>
            </a:pPr>
            <a:r>
              <a:rPr lang="en-US" dirty="0"/>
              <a:t>■ </a:t>
            </a:r>
            <a:r>
              <a:rPr lang="en-US" b="1" dirty="0" err="1"/>
              <a:t>Default_Shell</a:t>
            </a:r>
            <a:r>
              <a:rPr lang="en-US" b="1" dirty="0"/>
              <a:t> </a:t>
            </a:r>
            <a:r>
              <a:rPr lang="en-US" dirty="0"/>
              <a:t>This field specifies the shell that will be used by default. For </a:t>
            </a:r>
            <a:r>
              <a:rPr lang="en-US" dirty="0" err="1" smtClean="0"/>
              <a:t>ksandra</a:t>
            </a:r>
            <a:r>
              <a:rPr lang="en-US" dirty="0" smtClean="0"/>
              <a:t>, </a:t>
            </a:r>
            <a:r>
              <a:rPr lang="en-US" dirty="0"/>
              <a:t>this is /bin/bash (the Bourne-Again </a:t>
            </a:r>
            <a:r>
              <a:rPr lang="en-US" dirty="0" err="1"/>
              <a:t>SHell</a:t>
            </a:r>
            <a:r>
              <a:rPr lang="en-US" dirty="0"/>
              <a:t>).</a:t>
            </a:r>
            <a:endParaRPr lang="en-GB" dirty="0"/>
          </a:p>
          <a:p>
            <a:endParaRPr lang="en-GB" dirty="0"/>
          </a:p>
          <a:p>
            <a:endParaRPr lang="en-GB" dirty="0"/>
          </a:p>
        </p:txBody>
      </p:sp>
    </p:spTree>
    <p:extLst>
      <p:ext uri="{BB962C8B-B14F-4D97-AF65-F5344CB8AC3E}">
        <p14:creationId xmlns:p14="http://schemas.microsoft.com/office/powerpoint/2010/main" val="422722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18164"/>
          </a:xfrm>
        </p:spPr>
        <p:txBody>
          <a:bodyPr/>
          <a:lstStyle/>
          <a:p>
            <a:r>
              <a:rPr lang="en-US" b="1" dirty="0" smtClean="0"/>
              <a:t>The /</a:t>
            </a:r>
            <a:r>
              <a:rPr lang="en-US" b="1" dirty="0" err="1" smtClean="0"/>
              <a:t>etc</a:t>
            </a:r>
            <a:r>
              <a:rPr lang="en-US" b="1" dirty="0" smtClean="0"/>
              <a:t>/shadow File</a:t>
            </a:r>
            <a:endParaRPr lang="en-GB" dirty="0"/>
          </a:p>
        </p:txBody>
      </p:sp>
      <p:sp>
        <p:nvSpPr>
          <p:cNvPr id="3" name="Subtitle 2"/>
          <p:cNvSpPr>
            <a:spLocks noGrp="1"/>
          </p:cNvSpPr>
          <p:nvPr>
            <p:ph type="subTitle" idx="1"/>
          </p:nvPr>
        </p:nvSpPr>
        <p:spPr>
          <a:xfrm>
            <a:off x="187035" y="1018163"/>
            <a:ext cx="11843040" cy="5486545"/>
          </a:xfrm>
        </p:spPr>
        <p:txBody>
          <a:bodyPr>
            <a:normAutofit/>
          </a:bodyPr>
          <a:lstStyle/>
          <a:p>
            <a:pPr marL="342900" indent="-342900" algn="l">
              <a:buFont typeface="Arial" panose="020B0604020202020204" pitchFamily="34" charset="0"/>
              <a:buChar char="•"/>
            </a:pPr>
            <a:r>
              <a:rPr lang="en-US" dirty="0" smtClean="0"/>
              <a:t>With </a:t>
            </a:r>
            <a:r>
              <a:rPr lang="en-US" dirty="0"/>
              <a:t>most Linux distributions that use local authentication, your users’ passwords will be stored in encrypted format in the /</a:t>
            </a:r>
            <a:r>
              <a:rPr lang="en-US" dirty="0" err="1"/>
              <a:t>etc</a:t>
            </a:r>
            <a:r>
              <a:rPr lang="en-US" dirty="0"/>
              <a:t>/shadow file</a:t>
            </a:r>
            <a:r>
              <a:rPr lang="en-US" dirty="0" smtClean="0"/>
              <a:t>.</a:t>
            </a:r>
          </a:p>
          <a:p>
            <a:pPr marL="342900" indent="-342900" algn="l">
              <a:buFont typeface="Arial" panose="020B0604020202020204" pitchFamily="34" charset="0"/>
              <a:buChar char="•"/>
            </a:pPr>
            <a:r>
              <a:rPr lang="en-US" dirty="0" smtClean="0"/>
              <a:t>This </a:t>
            </a:r>
            <a:r>
              <a:rPr lang="en-US" dirty="0"/>
              <a:t>file is linked to the /</a:t>
            </a:r>
            <a:r>
              <a:rPr lang="en-US" dirty="0" err="1"/>
              <a:t>etc</a:t>
            </a:r>
            <a:r>
              <a:rPr lang="en-US" dirty="0"/>
              <a:t>/</a:t>
            </a:r>
            <a:r>
              <a:rPr lang="en-US" dirty="0" err="1"/>
              <a:t>passwd</a:t>
            </a:r>
            <a:r>
              <a:rPr lang="en-US" dirty="0"/>
              <a:t> file we discussed previously. Each of the user accounts listed in /</a:t>
            </a:r>
            <a:r>
              <a:rPr lang="en-US" dirty="0" err="1"/>
              <a:t>etc</a:t>
            </a:r>
            <a:r>
              <a:rPr lang="en-US" dirty="0"/>
              <a:t>/</a:t>
            </a:r>
            <a:r>
              <a:rPr lang="en-US" dirty="0" err="1"/>
              <a:t>passwd</a:t>
            </a:r>
            <a:r>
              <a:rPr lang="en-US" dirty="0"/>
              <a:t> has a corresponding entry in /</a:t>
            </a:r>
            <a:r>
              <a:rPr lang="en-US" dirty="0" err="1"/>
              <a:t>etc</a:t>
            </a:r>
            <a:r>
              <a:rPr lang="en-US" dirty="0"/>
              <a:t>/shadow. </a:t>
            </a:r>
            <a:endParaRPr lang="en-US" dirty="0" smtClean="0"/>
          </a:p>
          <a:p>
            <a:pPr marL="342900" indent="-342900" algn="l">
              <a:buFont typeface="Arial" panose="020B0604020202020204" pitchFamily="34" charset="0"/>
              <a:buChar char="•"/>
            </a:pPr>
            <a:r>
              <a:rPr lang="en-US" dirty="0" smtClean="0"/>
              <a:t>As </a:t>
            </a:r>
            <a:r>
              <a:rPr lang="en-US" dirty="0"/>
              <a:t>with /</a:t>
            </a:r>
            <a:r>
              <a:rPr lang="en-US" dirty="0" err="1"/>
              <a:t>etc</a:t>
            </a:r>
            <a:r>
              <a:rPr lang="en-US" dirty="0"/>
              <a:t>/</a:t>
            </a:r>
            <a:r>
              <a:rPr lang="en-US" dirty="0" err="1"/>
              <a:t>passwd</a:t>
            </a:r>
            <a:r>
              <a:rPr lang="en-US" dirty="0"/>
              <a:t>, each user account is represented by a single line in the /</a:t>
            </a:r>
            <a:r>
              <a:rPr lang="en-US" dirty="0" err="1"/>
              <a:t>etc</a:t>
            </a:r>
            <a:r>
              <a:rPr lang="en-US" dirty="0"/>
              <a:t>/ shadow file. Each record is composed of the following fields, each separated by a colon: Username:Password:Last_Modified:Min_Days:Max_Days:Days_Warn:Disabled_Days:Expire</a:t>
            </a:r>
            <a:endParaRPr lang="en-GB" dirty="0"/>
          </a:p>
          <a:p>
            <a:pPr algn="l"/>
            <a:r>
              <a:rPr lang="en-US" dirty="0"/>
              <a:t>For example, the record for </a:t>
            </a:r>
            <a:r>
              <a:rPr lang="en-US" dirty="0" err="1" smtClean="0"/>
              <a:t>ksandra</a:t>
            </a:r>
            <a:r>
              <a:rPr lang="en-US" dirty="0" smtClean="0"/>
              <a:t> </a:t>
            </a:r>
            <a:r>
              <a:rPr lang="en-US" dirty="0"/>
              <a:t>is as follows:</a:t>
            </a:r>
            <a:endParaRPr lang="en-GB" dirty="0"/>
          </a:p>
          <a:p>
            <a:pPr algn="l"/>
            <a:r>
              <a:rPr lang="en-US" sz="2200" b="1" i="1" dirty="0" err="1" smtClean="0"/>
              <a:t>ksandra</a:t>
            </a:r>
            <a:r>
              <a:rPr lang="en-US" sz="2200" i="1" dirty="0" smtClean="0"/>
              <a:t>:$</a:t>
            </a:r>
            <a:r>
              <a:rPr lang="en-US" sz="2200" i="1" dirty="0"/>
              <a:t>2a%05$fHzL5vsuk3ilLIuispxqKuCFEPg50ZhF8KshQyIZH7SDERJooEJTC:</a:t>
            </a:r>
            <a:r>
              <a:rPr lang="en-US" sz="2200" b="1" dirty="0"/>
              <a:t>13481</a:t>
            </a:r>
            <a:r>
              <a:rPr lang="en-US" sz="2200" i="1" dirty="0"/>
              <a:t>:0:99999:7:-1:</a:t>
            </a:r>
            <a:r>
              <a:rPr lang="en-US" dirty="0"/>
              <a:t>:</a:t>
            </a:r>
            <a:endParaRPr lang="en-GB" dirty="0"/>
          </a:p>
          <a:p>
            <a:pPr algn="l"/>
            <a:r>
              <a:rPr lang="en-US" dirty="0"/>
              <a:t>Here’s what each of these fields contain:</a:t>
            </a:r>
            <a:endParaRPr lang="en-GB" dirty="0"/>
          </a:p>
          <a:p>
            <a:endParaRPr lang="en-GB" dirty="0"/>
          </a:p>
        </p:txBody>
      </p:sp>
    </p:spTree>
    <p:extLst>
      <p:ext uri="{BB962C8B-B14F-4D97-AF65-F5344CB8AC3E}">
        <p14:creationId xmlns:p14="http://schemas.microsoft.com/office/powerpoint/2010/main" val="3512967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381" y="145473"/>
            <a:ext cx="11720945" cy="6567054"/>
          </a:xfrm>
        </p:spPr>
        <p:txBody>
          <a:bodyPr>
            <a:normAutofit/>
          </a:bodyPr>
          <a:lstStyle/>
          <a:p>
            <a:pPr algn="l"/>
            <a:r>
              <a:rPr lang="en-US" dirty="0"/>
              <a:t>■ </a:t>
            </a:r>
            <a:r>
              <a:rPr lang="en-US" b="1" dirty="0"/>
              <a:t>Username </a:t>
            </a:r>
            <a:r>
              <a:rPr lang="en-US" dirty="0"/>
              <a:t>This is the user’s login name from /</a:t>
            </a:r>
            <a:r>
              <a:rPr lang="en-US" dirty="0" err="1"/>
              <a:t>etc</a:t>
            </a:r>
            <a:r>
              <a:rPr lang="en-US" dirty="0"/>
              <a:t>/</a:t>
            </a:r>
            <a:r>
              <a:rPr lang="en-US" dirty="0" err="1"/>
              <a:t>passwd</a:t>
            </a:r>
            <a:r>
              <a:rPr lang="en-US" dirty="0"/>
              <a:t>.</a:t>
            </a:r>
            <a:endParaRPr lang="en-GB" dirty="0"/>
          </a:p>
          <a:p>
            <a:pPr algn="l"/>
            <a:r>
              <a:rPr lang="en-US" dirty="0"/>
              <a:t>■ </a:t>
            </a:r>
            <a:r>
              <a:rPr lang="en-US" b="1" dirty="0"/>
              <a:t>Password </a:t>
            </a:r>
            <a:r>
              <a:rPr lang="en-US" dirty="0"/>
              <a:t>This is the user’s password in encrypted format. </a:t>
            </a:r>
            <a:endParaRPr lang="en-GB" dirty="0"/>
          </a:p>
          <a:p>
            <a:pPr algn="l"/>
            <a:r>
              <a:rPr lang="en-US" dirty="0"/>
              <a:t>In the preceding example, the password for </a:t>
            </a:r>
            <a:r>
              <a:rPr lang="en-US" dirty="0" err="1" smtClean="0"/>
              <a:t>ksandra</a:t>
            </a:r>
            <a:r>
              <a:rPr lang="en-US" dirty="0" smtClean="0"/>
              <a:t> </a:t>
            </a:r>
            <a:r>
              <a:rPr lang="en-US" dirty="0"/>
              <a:t>is </a:t>
            </a:r>
            <a:r>
              <a:rPr lang="en-US" dirty="0" smtClean="0"/>
              <a:t>Sandra1</a:t>
            </a:r>
            <a:r>
              <a:rPr lang="en-US" dirty="0"/>
              <a:t>. However, to prevent</a:t>
            </a:r>
            <a:endParaRPr lang="en-GB" dirty="0"/>
          </a:p>
          <a:p>
            <a:pPr algn="l"/>
            <a:r>
              <a:rPr lang="en-US" dirty="0"/>
              <a:t>someone from copying the /</a:t>
            </a:r>
            <a:r>
              <a:rPr lang="en-US" dirty="0" err="1"/>
              <a:t>etc</a:t>
            </a:r>
            <a:r>
              <a:rPr lang="en-US" dirty="0"/>
              <a:t>/shadow file and grabbing your user passwords from it, they are stored in encrypted format. You may notice that several of the system user accounts have a simple asterisk in this field (</a:t>
            </a:r>
            <a:r>
              <a:rPr lang="en-US" b="1" dirty="0"/>
              <a:t>*</a:t>
            </a:r>
            <a:r>
              <a:rPr lang="en-US" dirty="0"/>
              <a:t>). This indicates that these accounts aren’t allowed to log in to the system. </a:t>
            </a:r>
            <a:endParaRPr lang="en-US" dirty="0" smtClean="0"/>
          </a:p>
          <a:p>
            <a:pPr algn="l"/>
            <a:endParaRPr lang="en-US" dirty="0" smtClean="0"/>
          </a:p>
          <a:p>
            <a:pPr algn="l"/>
            <a:r>
              <a:rPr lang="en-US" dirty="0" smtClean="0"/>
              <a:t>For </a:t>
            </a:r>
            <a:r>
              <a:rPr lang="en-US" dirty="0"/>
              <a:t>example, if I tried to log in to my system as ftp, I would be denied access even though the ftp user account exists.</a:t>
            </a:r>
            <a:endParaRPr lang="en-GB" dirty="0"/>
          </a:p>
          <a:p>
            <a:pPr algn="l"/>
            <a:r>
              <a:rPr lang="en-US" dirty="0"/>
              <a:t>■ </a:t>
            </a:r>
            <a:r>
              <a:rPr lang="en-US" b="1" dirty="0" err="1"/>
              <a:t>Last_Modified</a:t>
            </a:r>
            <a:r>
              <a:rPr lang="en-US" b="1" dirty="0"/>
              <a:t> </a:t>
            </a:r>
            <a:r>
              <a:rPr lang="en-US" dirty="0"/>
              <a:t>This field displays the number of days since January 1, 1970 that the password was last changed. In this example, it’s been 13481 days.</a:t>
            </a:r>
            <a:endParaRPr lang="en-GB" dirty="0"/>
          </a:p>
          <a:p>
            <a:pPr algn="l"/>
            <a:r>
              <a:rPr lang="en-US" dirty="0"/>
              <a:t>■ </a:t>
            </a:r>
            <a:r>
              <a:rPr lang="en-US" b="1" dirty="0" err="1"/>
              <a:t>Min_Days</a:t>
            </a:r>
            <a:r>
              <a:rPr lang="en-US" b="1" dirty="0"/>
              <a:t> </a:t>
            </a:r>
            <a:r>
              <a:rPr lang="en-US" dirty="0"/>
              <a:t>This field displays the minimum number of days required before a password can be changed. In this example, it is set to 0 days</a:t>
            </a:r>
            <a:endParaRPr lang="en-GB" dirty="0"/>
          </a:p>
          <a:p>
            <a:endParaRPr lang="en-GB" dirty="0"/>
          </a:p>
        </p:txBody>
      </p:sp>
    </p:spTree>
    <p:extLst>
      <p:ext uri="{BB962C8B-B14F-4D97-AF65-F5344CB8AC3E}">
        <p14:creationId xmlns:p14="http://schemas.microsoft.com/office/powerpoint/2010/main" val="1039766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lstStyle/>
          <a:p>
            <a:pPr algn="ctr"/>
            <a:r>
              <a:rPr lang="en-US" b="1" dirty="0"/>
              <a:t>The /</a:t>
            </a:r>
            <a:r>
              <a:rPr lang="en-US" b="1" dirty="0" err="1"/>
              <a:t>etc</a:t>
            </a:r>
            <a:r>
              <a:rPr lang="en-US" b="1" dirty="0"/>
              <a:t>/shadow File</a:t>
            </a:r>
            <a:endParaRPr lang="en-GB" dirty="0"/>
          </a:p>
        </p:txBody>
      </p:sp>
      <p:sp>
        <p:nvSpPr>
          <p:cNvPr id="3" name="Content Placeholder 2"/>
          <p:cNvSpPr>
            <a:spLocks noGrp="1"/>
          </p:cNvSpPr>
          <p:nvPr>
            <p:ph idx="1"/>
          </p:nvPr>
        </p:nvSpPr>
        <p:spPr>
          <a:xfrm>
            <a:off x="133349" y="1197736"/>
            <a:ext cx="11763375" cy="4979227"/>
          </a:xfrm>
        </p:spPr>
        <p:txBody>
          <a:bodyPr>
            <a:normAutofit lnSpcReduction="10000"/>
          </a:bodyPr>
          <a:lstStyle/>
          <a:p>
            <a:pPr marL="0" indent="0" algn="just">
              <a:buNone/>
            </a:pPr>
            <a:r>
              <a:rPr lang="en-US" dirty="0"/>
              <a:t>■ </a:t>
            </a:r>
            <a:r>
              <a:rPr lang="en-US" b="1" dirty="0" err="1"/>
              <a:t>Max_Days</a:t>
            </a:r>
            <a:r>
              <a:rPr lang="en-US" b="1" dirty="0"/>
              <a:t> </a:t>
            </a:r>
            <a:r>
              <a:rPr lang="en-US" dirty="0"/>
              <a:t>This field displays the maximum number of days before a password must be changed. In this example, it is set to 99999 days. Effectively, this means a password isn’t required.</a:t>
            </a:r>
            <a:endParaRPr lang="en-GB" dirty="0"/>
          </a:p>
          <a:p>
            <a:pPr marL="0" indent="0" algn="just">
              <a:buNone/>
            </a:pPr>
            <a:r>
              <a:rPr lang="en-US" dirty="0"/>
              <a:t>■ </a:t>
            </a:r>
            <a:r>
              <a:rPr lang="en-US" b="1" dirty="0" err="1"/>
              <a:t>Days_Warn</a:t>
            </a:r>
            <a:r>
              <a:rPr lang="en-US" b="1" dirty="0"/>
              <a:t> </a:t>
            </a:r>
            <a:r>
              <a:rPr lang="en-US" dirty="0"/>
              <a:t>This field displays the number of days prior to password expiration that the user will be warned of the pending expiration. In this case, it’s set to 7 days.</a:t>
            </a:r>
            <a:endParaRPr lang="en-GB" dirty="0"/>
          </a:p>
          <a:p>
            <a:pPr marL="0" indent="0" algn="just">
              <a:buNone/>
            </a:pPr>
            <a:r>
              <a:rPr lang="en-US" dirty="0"/>
              <a:t>■ </a:t>
            </a:r>
            <a:r>
              <a:rPr lang="en-US" b="1" dirty="0" err="1"/>
              <a:t>Disabled_Days</a:t>
            </a:r>
            <a:r>
              <a:rPr lang="en-US" b="1" dirty="0"/>
              <a:t> </a:t>
            </a:r>
            <a:r>
              <a:rPr lang="en-US" dirty="0"/>
              <a:t>This field displays the number of days to wait after a password has expired to disable the account. In this example, it is set to –1. This value disables this functionality.</a:t>
            </a:r>
            <a:endParaRPr lang="en-GB" dirty="0"/>
          </a:p>
          <a:p>
            <a:pPr marL="0" indent="0" algn="just">
              <a:buNone/>
            </a:pPr>
            <a:r>
              <a:rPr lang="en-US" dirty="0"/>
              <a:t>■ </a:t>
            </a:r>
            <a:r>
              <a:rPr lang="en-US" b="1" dirty="0"/>
              <a:t>Expire </a:t>
            </a:r>
            <a:r>
              <a:rPr lang="en-US" dirty="0"/>
              <a:t>This field displays the number of days since January 1, 1970 after which the account will be disabled. In this example, it is set to a null value, indicating the account never expires.</a:t>
            </a:r>
            <a:endParaRPr lang="en-GB" dirty="0"/>
          </a:p>
          <a:p>
            <a:pPr algn="just"/>
            <a:endParaRPr lang="en-GB" dirty="0"/>
          </a:p>
        </p:txBody>
      </p:sp>
    </p:spTree>
    <p:extLst>
      <p:ext uri="{BB962C8B-B14F-4D97-AF65-F5344CB8AC3E}">
        <p14:creationId xmlns:p14="http://schemas.microsoft.com/office/powerpoint/2010/main" val="3775359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1210614"/>
          </a:xfrm>
        </p:spPr>
        <p:txBody>
          <a:bodyPr>
            <a:normAutofit/>
          </a:bodyPr>
          <a:lstStyle/>
          <a:p>
            <a:r>
              <a:rPr lang="en-US" sz="4000" b="1" dirty="0" smtClean="0"/>
              <a:t>Creating </a:t>
            </a:r>
            <a:r>
              <a:rPr lang="en-US" sz="4000" b="1" dirty="0"/>
              <a:t>and Managing User Accounts from the Command </a:t>
            </a:r>
            <a:r>
              <a:rPr lang="en-US" sz="4000" b="1" dirty="0" smtClean="0"/>
              <a:t>Line</a:t>
            </a:r>
            <a:endParaRPr lang="en-GB" sz="4000" dirty="0"/>
          </a:p>
        </p:txBody>
      </p:sp>
      <p:sp>
        <p:nvSpPr>
          <p:cNvPr id="3" name="Subtitle 2"/>
          <p:cNvSpPr>
            <a:spLocks noGrp="1"/>
          </p:cNvSpPr>
          <p:nvPr>
            <p:ph type="subTitle" idx="1"/>
          </p:nvPr>
        </p:nvSpPr>
        <p:spPr>
          <a:xfrm>
            <a:off x="152399" y="1210615"/>
            <a:ext cx="11817927" cy="5314875"/>
          </a:xfrm>
        </p:spPr>
        <p:txBody>
          <a:bodyPr/>
          <a:lstStyle/>
          <a:p>
            <a:pPr marL="342900" indent="-342900" algn="l">
              <a:buFont typeface="Arial" panose="020B0604020202020204" pitchFamily="34" charset="0"/>
              <a:buChar char="•"/>
            </a:pPr>
            <a:r>
              <a:rPr lang="en-US" dirty="0" smtClean="0"/>
              <a:t>You </a:t>
            </a:r>
            <a:r>
              <a:rPr lang="en-US" dirty="0"/>
              <a:t>can manage user accounts on your Linux system with either graphical utilities or from the command line. For example, SUSE Linux includes the </a:t>
            </a:r>
            <a:r>
              <a:rPr lang="en-US" b="1" i="1" dirty="0" err="1"/>
              <a:t>YaST</a:t>
            </a:r>
            <a:r>
              <a:rPr lang="en-US" b="1" i="1" dirty="0"/>
              <a:t> Users </a:t>
            </a:r>
            <a:r>
              <a:rPr lang="en-US" dirty="0"/>
              <a:t>module, to manage user </a:t>
            </a:r>
            <a:r>
              <a:rPr lang="en-US" dirty="0" smtClean="0"/>
              <a:t>accounts.</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US" dirty="0" smtClean="0"/>
              <a:t>Likewise</a:t>
            </a:r>
            <a:r>
              <a:rPr lang="en-US" dirty="0"/>
              <a:t>, Fedora includes the </a:t>
            </a:r>
            <a:r>
              <a:rPr lang="en-US" b="1" dirty="0"/>
              <a:t>User Manager </a:t>
            </a:r>
            <a:r>
              <a:rPr lang="en-US" dirty="0"/>
              <a:t>utility, which can also be used to manage user accounts </a:t>
            </a:r>
            <a:r>
              <a:rPr lang="en-US" dirty="0" smtClean="0"/>
              <a:t>graphically.</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US" dirty="0" smtClean="0"/>
              <a:t>However</a:t>
            </a:r>
            <a:r>
              <a:rPr lang="en-US" dirty="0"/>
              <a:t>, you must know how to use the command-line user management </a:t>
            </a:r>
            <a:r>
              <a:rPr lang="en-US" dirty="0" smtClean="0"/>
              <a:t>utilities </a:t>
            </a:r>
            <a:r>
              <a:rPr lang="en-US" dirty="0"/>
              <a:t>to be a truly effective Linux </a:t>
            </a:r>
            <a:r>
              <a:rPr lang="en-US" dirty="0" smtClean="0"/>
              <a:t>admin</a:t>
            </a:r>
          </a:p>
          <a:p>
            <a:endParaRPr lang="en-GB" dirty="0"/>
          </a:p>
        </p:txBody>
      </p:sp>
    </p:spTree>
    <p:extLst>
      <p:ext uri="{BB962C8B-B14F-4D97-AF65-F5344CB8AC3E}">
        <p14:creationId xmlns:p14="http://schemas.microsoft.com/office/powerpoint/2010/main" val="3978248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10420350" cy="819150"/>
          </a:xfrm>
        </p:spPr>
        <p:txBody>
          <a:bodyPr>
            <a:normAutofit/>
          </a:bodyPr>
          <a:lstStyle/>
          <a:p>
            <a:r>
              <a:rPr lang="en-US" sz="4500" b="1" dirty="0" smtClean="0"/>
              <a:t>Using </a:t>
            </a:r>
            <a:r>
              <a:rPr lang="en-US" sz="4500" dirty="0" err="1" smtClean="0"/>
              <a:t>useradd</a:t>
            </a:r>
            <a:endParaRPr lang="en-GB" sz="4500" dirty="0"/>
          </a:p>
        </p:txBody>
      </p:sp>
      <p:sp>
        <p:nvSpPr>
          <p:cNvPr id="3" name="Subtitle 2"/>
          <p:cNvSpPr>
            <a:spLocks noGrp="1"/>
          </p:cNvSpPr>
          <p:nvPr>
            <p:ph type="subTitle" idx="1"/>
          </p:nvPr>
        </p:nvSpPr>
        <p:spPr>
          <a:xfrm>
            <a:off x="123825" y="819150"/>
            <a:ext cx="11944350" cy="5905500"/>
          </a:xfrm>
        </p:spPr>
        <p:txBody>
          <a:bodyPr>
            <a:normAutofit fontScale="92500" lnSpcReduction="10000"/>
          </a:bodyPr>
          <a:lstStyle/>
          <a:p>
            <a:pPr algn="l"/>
            <a:r>
              <a:rPr lang="en-US" dirty="0" smtClean="0"/>
              <a:t>As </a:t>
            </a:r>
            <a:r>
              <a:rPr lang="en-US" dirty="0"/>
              <a:t>its name implies, the </a:t>
            </a:r>
            <a:r>
              <a:rPr lang="en-US" b="1" u="sng" dirty="0" err="1">
                <a:effectLst>
                  <a:outerShdw blurRad="38100" dist="38100" dir="2700000" algn="tl">
                    <a:srgbClr val="000000">
                      <a:alpha val="43137"/>
                    </a:srgbClr>
                  </a:outerShdw>
                </a:effectLst>
              </a:rPr>
              <a:t>useradd</a:t>
            </a:r>
            <a:r>
              <a:rPr lang="en-US" dirty="0"/>
              <a:t> utility is </a:t>
            </a:r>
            <a:r>
              <a:rPr lang="en-US" b="1" u="sng" dirty="0"/>
              <a:t>used to add users </a:t>
            </a:r>
            <a:r>
              <a:rPr lang="en-US" dirty="0"/>
              <a:t>to the Linux system. </a:t>
            </a:r>
            <a:endParaRPr lang="en-US" dirty="0" smtClean="0"/>
          </a:p>
          <a:p>
            <a:pPr algn="l"/>
            <a:r>
              <a:rPr lang="en-US" dirty="0" smtClean="0"/>
              <a:t>The </a:t>
            </a:r>
            <a:r>
              <a:rPr lang="en-US" dirty="0"/>
              <a:t>syntax for </a:t>
            </a:r>
            <a:r>
              <a:rPr lang="en-US" dirty="0" err="1"/>
              <a:t>useradd</a:t>
            </a:r>
            <a:r>
              <a:rPr lang="en-US" dirty="0"/>
              <a:t> is </a:t>
            </a:r>
            <a:endParaRPr lang="en-US" dirty="0" smtClean="0"/>
          </a:p>
          <a:p>
            <a:pPr algn="l"/>
            <a:r>
              <a:rPr lang="en-US" dirty="0"/>
              <a:t> </a:t>
            </a:r>
            <a:r>
              <a:rPr lang="en-US" dirty="0" smtClean="0"/>
              <a:t>                                            </a:t>
            </a:r>
            <a:r>
              <a:rPr lang="en-US" b="1" dirty="0" err="1" smtClean="0"/>
              <a:t>useradd</a:t>
            </a:r>
            <a:r>
              <a:rPr lang="en-US" dirty="0" smtClean="0"/>
              <a:t> </a:t>
            </a:r>
            <a:r>
              <a:rPr lang="en-US" i="1" dirty="0"/>
              <a:t>options </a:t>
            </a:r>
            <a:r>
              <a:rPr lang="en-US" i="1" dirty="0" smtClean="0"/>
              <a:t>username</a:t>
            </a:r>
          </a:p>
          <a:p>
            <a:pPr algn="l"/>
            <a:r>
              <a:rPr lang="en-US" dirty="0"/>
              <a:t>For example, suppose I wanted to create a user account named </a:t>
            </a:r>
            <a:r>
              <a:rPr lang="en-US" b="1" i="1" dirty="0" err="1" smtClean="0"/>
              <a:t>lmandong</a:t>
            </a:r>
            <a:r>
              <a:rPr lang="en-US" b="1" i="1" dirty="0" smtClean="0"/>
              <a:t> </a:t>
            </a:r>
            <a:r>
              <a:rPr lang="en-US" dirty="0"/>
              <a:t>using default parameters. I would </a:t>
            </a:r>
            <a:r>
              <a:rPr lang="en-US" dirty="0" smtClean="0"/>
              <a:t>enter</a:t>
            </a:r>
          </a:p>
          <a:p>
            <a:pPr algn="l"/>
            <a:r>
              <a:rPr lang="en-US" dirty="0"/>
              <a:t>	</a:t>
            </a:r>
            <a:r>
              <a:rPr lang="en-US" dirty="0" smtClean="0"/>
              <a:t>	 </a:t>
            </a:r>
            <a:r>
              <a:rPr lang="en-US" b="1" dirty="0" err="1"/>
              <a:t>useradd</a:t>
            </a:r>
            <a:r>
              <a:rPr lang="en-US" b="1" dirty="0"/>
              <a:t> </a:t>
            </a:r>
            <a:r>
              <a:rPr lang="en-US" i="1" dirty="0" err="1" smtClean="0"/>
              <a:t>lmandong</a:t>
            </a:r>
            <a:r>
              <a:rPr lang="en-US" b="1" dirty="0" smtClean="0"/>
              <a:t> </a:t>
            </a:r>
            <a:r>
              <a:rPr lang="en-US" dirty="0"/>
              <a:t>at the shell prompt. </a:t>
            </a:r>
            <a:endParaRPr lang="en-US" dirty="0" smtClean="0"/>
          </a:p>
          <a:p>
            <a:pPr algn="l"/>
            <a:r>
              <a:rPr lang="en-US" dirty="0" smtClean="0"/>
              <a:t>When </a:t>
            </a:r>
            <a:r>
              <a:rPr lang="en-US" dirty="0"/>
              <a:t>I do, the </a:t>
            </a:r>
            <a:r>
              <a:rPr lang="en-US" dirty="0" err="1" smtClean="0"/>
              <a:t>lmandong</a:t>
            </a:r>
            <a:r>
              <a:rPr lang="en-US" dirty="0" smtClean="0"/>
              <a:t> </a:t>
            </a:r>
            <a:r>
              <a:rPr lang="en-US" dirty="0"/>
              <a:t>account is created using the default parameters contained in the following configuration files:</a:t>
            </a:r>
            <a:endParaRPr lang="en-GB" dirty="0"/>
          </a:p>
          <a:p>
            <a:pPr lvl="1" algn="l"/>
            <a:r>
              <a:rPr lang="en-US" dirty="0"/>
              <a:t>■ </a:t>
            </a:r>
            <a:r>
              <a:rPr lang="en-US" b="1" dirty="0"/>
              <a:t>/</a:t>
            </a:r>
            <a:r>
              <a:rPr lang="en-US" b="1" dirty="0" err="1"/>
              <a:t>etc</a:t>
            </a:r>
            <a:r>
              <a:rPr lang="en-US" b="1" dirty="0"/>
              <a:t>/default/</a:t>
            </a:r>
            <a:r>
              <a:rPr lang="en-US" b="1" dirty="0" err="1"/>
              <a:t>useradd</a:t>
            </a:r>
            <a:r>
              <a:rPr lang="en-US" b="1" dirty="0"/>
              <a:t> </a:t>
            </a:r>
            <a:r>
              <a:rPr lang="en-US" dirty="0"/>
              <a:t>This file contains defaults used by the </a:t>
            </a:r>
            <a:r>
              <a:rPr lang="en-US" i="1" dirty="0" err="1"/>
              <a:t>useradd</a:t>
            </a:r>
            <a:r>
              <a:rPr lang="en-US" i="1" dirty="0"/>
              <a:t> utility</a:t>
            </a:r>
            <a:r>
              <a:rPr lang="en-US" dirty="0"/>
              <a:t>. Notice that this file specifies that the default group for new users is the group with </a:t>
            </a:r>
            <a:r>
              <a:rPr lang="en-US" b="1" dirty="0"/>
              <a:t>a GID of 100 </a:t>
            </a:r>
            <a:r>
              <a:rPr lang="en-US" dirty="0"/>
              <a:t>(that’s the users group). </a:t>
            </a:r>
            <a:endParaRPr lang="en-US" dirty="0" smtClean="0"/>
          </a:p>
          <a:p>
            <a:pPr lvl="1" algn="l"/>
            <a:r>
              <a:rPr lang="en-US" dirty="0" smtClean="0"/>
              <a:t>It </a:t>
            </a:r>
            <a:r>
              <a:rPr lang="en-US" dirty="0"/>
              <a:t>also specifies that a home directory for the user be created </a:t>
            </a:r>
            <a:r>
              <a:rPr lang="en-US" b="1" dirty="0"/>
              <a:t>in /home</a:t>
            </a:r>
            <a:r>
              <a:rPr lang="en-US" dirty="0"/>
              <a:t>. </a:t>
            </a:r>
            <a:endParaRPr lang="en-US" dirty="0" smtClean="0"/>
          </a:p>
          <a:p>
            <a:pPr lvl="1" algn="l"/>
            <a:r>
              <a:rPr lang="en-US" dirty="0" smtClean="0"/>
              <a:t>The </a:t>
            </a:r>
            <a:r>
              <a:rPr lang="en-US" dirty="0"/>
              <a:t>inactive account parameter is set to –1 and the account is set to </a:t>
            </a:r>
            <a:r>
              <a:rPr lang="en-US" i="1" u="sng" dirty="0"/>
              <a:t>never expire</a:t>
            </a:r>
            <a:r>
              <a:rPr lang="en-US" dirty="0"/>
              <a:t>. </a:t>
            </a:r>
            <a:endParaRPr lang="en-US" dirty="0" smtClean="0"/>
          </a:p>
          <a:p>
            <a:pPr lvl="1" algn="l"/>
            <a:r>
              <a:rPr lang="en-US" dirty="0" smtClean="0"/>
              <a:t>The </a:t>
            </a:r>
            <a:r>
              <a:rPr lang="en-US" dirty="0"/>
              <a:t>default shell is set to </a:t>
            </a:r>
            <a:r>
              <a:rPr lang="en-US" b="1" dirty="0"/>
              <a:t>/bin/bash</a:t>
            </a:r>
            <a:r>
              <a:rPr lang="en-US" dirty="0"/>
              <a:t>. </a:t>
            </a:r>
            <a:r>
              <a:rPr lang="en-US" dirty="0" smtClean="0"/>
              <a:t>As </a:t>
            </a:r>
            <a:r>
              <a:rPr lang="en-US" dirty="0"/>
              <a:t>with any Linux configuration file, if you don’t like these values, you can simply edit the </a:t>
            </a:r>
            <a:r>
              <a:rPr lang="en-US" dirty="0" err="1"/>
              <a:t>useradd</a:t>
            </a:r>
            <a:r>
              <a:rPr lang="en-US" dirty="0"/>
              <a:t> file with a text editor to customize it the way you like. </a:t>
            </a:r>
            <a:endParaRPr lang="en-US" dirty="0" smtClean="0"/>
          </a:p>
          <a:p>
            <a:pPr lvl="1" algn="l"/>
            <a:endParaRPr lang="en-GB" dirty="0"/>
          </a:p>
          <a:p>
            <a:pPr lvl="1" algn="l"/>
            <a:r>
              <a:rPr lang="en-US" dirty="0"/>
              <a:t>■ </a:t>
            </a:r>
            <a:r>
              <a:rPr lang="en-US" b="1" dirty="0"/>
              <a:t>/</a:t>
            </a:r>
            <a:r>
              <a:rPr lang="en-US" b="1" dirty="0" err="1"/>
              <a:t>etc</a:t>
            </a:r>
            <a:r>
              <a:rPr lang="en-US" b="1" dirty="0"/>
              <a:t>/</a:t>
            </a:r>
            <a:r>
              <a:rPr lang="en-US" b="1" dirty="0" err="1"/>
              <a:t>login.defs</a:t>
            </a:r>
            <a:r>
              <a:rPr lang="en-US" b="1" dirty="0"/>
              <a:t> </a:t>
            </a:r>
            <a:r>
              <a:rPr lang="en-US" dirty="0"/>
              <a:t>This file contains values that can be used for the </a:t>
            </a:r>
            <a:r>
              <a:rPr lang="en-US" b="1" i="1" dirty="0"/>
              <a:t>GID and UID parameters when creating an account with </a:t>
            </a:r>
            <a:r>
              <a:rPr lang="en-US" b="1" i="1" dirty="0" err="1"/>
              <a:t>useradd</a:t>
            </a:r>
            <a:r>
              <a:rPr lang="en-US" dirty="0"/>
              <a:t>. It also contains defaults for </a:t>
            </a:r>
            <a:endParaRPr lang="en-US" dirty="0" smtClean="0"/>
          </a:p>
          <a:p>
            <a:pPr lvl="1" algn="l"/>
            <a:r>
              <a:rPr lang="en-US" dirty="0"/>
              <a:t>	</a:t>
            </a:r>
            <a:r>
              <a:rPr lang="en-US" dirty="0" smtClean="0"/>
              <a:t>		creating </a:t>
            </a:r>
            <a:r>
              <a:rPr lang="en-US" dirty="0"/>
              <a:t>passwords in /</a:t>
            </a:r>
            <a:r>
              <a:rPr lang="en-US" dirty="0" err="1"/>
              <a:t>etc</a:t>
            </a:r>
            <a:r>
              <a:rPr lang="en-US" dirty="0"/>
              <a:t>/shadow</a:t>
            </a:r>
            <a:r>
              <a:rPr lang="en-US" dirty="0" smtClean="0"/>
              <a:t>.</a:t>
            </a:r>
          </a:p>
          <a:p>
            <a:pPr lvl="1" algn="l"/>
            <a:endParaRPr lang="en-GB" dirty="0"/>
          </a:p>
          <a:p>
            <a:endParaRPr lang="en-GB" dirty="0"/>
          </a:p>
        </p:txBody>
      </p:sp>
    </p:spTree>
    <p:extLst>
      <p:ext uri="{BB962C8B-B14F-4D97-AF65-F5344CB8AC3E}">
        <p14:creationId xmlns:p14="http://schemas.microsoft.com/office/powerpoint/2010/main" val="2882033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3291" y="270164"/>
            <a:ext cx="11575473" cy="6359236"/>
          </a:xfrm>
        </p:spPr>
        <p:txBody>
          <a:bodyPr>
            <a:normAutofit/>
          </a:bodyPr>
          <a:lstStyle/>
          <a:p>
            <a:pPr algn="l"/>
            <a:r>
              <a:rPr lang="en-US" dirty="0"/>
              <a:t>This file is where this behavior comes from. If you don’t like the defaults, you can always edit this file to match your preferences. You can override these defaults when using </a:t>
            </a:r>
            <a:r>
              <a:rPr lang="en-US" dirty="0" err="1"/>
              <a:t>useradd</a:t>
            </a:r>
            <a:r>
              <a:rPr lang="en-US" dirty="0"/>
              <a:t> by specifying a list of options in the command line</a:t>
            </a:r>
            <a:r>
              <a:rPr lang="en-US" dirty="0" smtClean="0"/>
              <a:t>.</a:t>
            </a:r>
          </a:p>
          <a:p>
            <a:pPr algn="l"/>
            <a:r>
              <a:rPr lang="en-US" dirty="0" smtClean="0"/>
              <a:t>You </a:t>
            </a:r>
            <a:r>
              <a:rPr lang="en-US" dirty="0"/>
              <a:t>can use the following</a:t>
            </a:r>
            <a:r>
              <a:rPr lang="en-US" dirty="0" smtClean="0"/>
              <a:t>:</a:t>
            </a:r>
          </a:p>
          <a:p>
            <a:pPr algn="l"/>
            <a:r>
              <a:rPr lang="en-US" dirty="0" smtClean="0"/>
              <a:t>■ </a:t>
            </a:r>
            <a:r>
              <a:rPr lang="en-US" b="1" dirty="0"/>
              <a:t>–c </a:t>
            </a:r>
            <a:r>
              <a:rPr lang="en-US" dirty="0"/>
              <a:t>Includes the user’s full name</a:t>
            </a:r>
            <a:r>
              <a:rPr lang="en-US" dirty="0" smtClean="0"/>
              <a:t>.</a:t>
            </a:r>
          </a:p>
          <a:p>
            <a:pPr algn="l"/>
            <a:endParaRPr lang="en-GB" dirty="0"/>
          </a:p>
          <a:p>
            <a:pPr algn="l"/>
            <a:r>
              <a:rPr lang="en-US" dirty="0"/>
              <a:t>■ </a:t>
            </a:r>
            <a:r>
              <a:rPr lang="en-US" b="1" dirty="0"/>
              <a:t>–e </a:t>
            </a:r>
            <a:r>
              <a:rPr lang="en-US" dirty="0"/>
              <a:t>Specifies the date when the user account will be disabled. Format the date as </a:t>
            </a:r>
            <a:r>
              <a:rPr lang="en-US" b="1" dirty="0" err="1"/>
              <a:t>yyyy</a:t>
            </a:r>
            <a:r>
              <a:rPr lang="en-US" b="1" dirty="0"/>
              <a:t>-mm-dd</a:t>
            </a:r>
            <a:r>
              <a:rPr lang="en-US" dirty="0"/>
              <a:t>.</a:t>
            </a:r>
            <a:endParaRPr lang="en-GB" dirty="0"/>
          </a:p>
          <a:p>
            <a:pPr algn="l"/>
            <a:r>
              <a:rPr lang="en-US" dirty="0"/>
              <a:t>■ </a:t>
            </a:r>
            <a:r>
              <a:rPr lang="en-US" b="1" dirty="0"/>
              <a:t>–f </a:t>
            </a:r>
            <a:r>
              <a:rPr lang="en-US" dirty="0"/>
              <a:t>Specifies the </a:t>
            </a:r>
            <a:r>
              <a:rPr lang="en-US" b="1" i="1" dirty="0"/>
              <a:t>number of days after password </a:t>
            </a:r>
            <a:r>
              <a:rPr lang="en-US" b="1" dirty="0"/>
              <a:t>expiration</a:t>
            </a:r>
            <a:r>
              <a:rPr lang="en-US" dirty="0"/>
              <a:t> before the account is disabled. Use a value of –1 to disable this functionality, </a:t>
            </a:r>
            <a:r>
              <a:rPr lang="en-US" dirty="0" smtClean="0"/>
              <a:t>		</a:t>
            </a:r>
          </a:p>
          <a:p>
            <a:pPr algn="l"/>
            <a:r>
              <a:rPr lang="en-US" dirty="0"/>
              <a:t>	</a:t>
            </a:r>
            <a:r>
              <a:rPr lang="en-US" dirty="0" smtClean="0"/>
              <a:t>	e.g</a:t>
            </a:r>
            <a:r>
              <a:rPr lang="en-US" dirty="0"/>
              <a:t>., </a:t>
            </a:r>
            <a:r>
              <a:rPr lang="en-US" b="1" dirty="0" err="1"/>
              <a:t>useradd</a:t>
            </a:r>
            <a:r>
              <a:rPr lang="en-US" dirty="0"/>
              <a:t> </a:t>
            </a:r>
            <a:r>
              <a:rPr lang="en-US" b="1" dirty="0"/>
              <a:t>–</a:t>
            </a:r>
            <a:r>
              <a:rPr lang="en-US" dirty="0"/>
              <a:t>f </a:t>
            </a:r>
            <a:r>
              <a:rPr lang="en-US" b="1" dirty="0"/>
              <a:t>–</a:t>
            </a:r>
            <a:r>
              <a:rPr lang="en-US" dirty="0"/>
              <a:t>1 </a:t>
            </a:r>
            <a:r>
              <a:rPr lang="en-US" dirty="0" err="1" smtClean="0"/>
              <a:t>jmcdonald</a:t>
            </a:r>
            <a:r>
              <a:rPr lang="en-US" dirty="0" smtClean="0"/>
              <a:t>.</a:t>
            </a:r>
          </a:p>
          <a:p>
            <a:pPr algn="l"/>
            <a:endParaRPr lang="en-GB" dirty="0"/>
          </a:p>
          <a:p>
            <a:pPr algn="l"/>
            <a:r>
              <a:rPr lang="en-US" dirty="0"/>
              <a:t>■ </a:t>
            </a:r>
            <a:r>
              <a:rPr lang="en-US" b="1" dirty="0"/>
              <a:t>–g </a:t>
            </a:r>
            <a:r>
              <a:rPr lang="en-US" dirty="0"/>
              <a:t>Specifies the user’s default group.</a:t>
            </a:r>
            <a:endParaRPr lang="en-GB" dirty="0"/>
          </a:p>
          <a:p>
            <a:pPr algn="l"/>
            <a:r>
              <a:rPr lang="en-US" dirty="0"/>
              <a:t>■ </a:t>
            </a:r>
            <a:r>
              <a:rPr lang="en-US" b="1" dirty="0"/>
              <a:t>–G </a:t>
            </a:r>
            <a:r>
              <a:rPr lang="en-US" dirty="0"/>
              <a:t>Specifies additional groups that the user is to be made a member of.</a:t>
            </a:r>
            <a:endParaRPr lang="en-GB" dirty="0"/>
          </a:p>
          <a:p>
            <a:pPr algn="l"/>
            <a:r>
              <a:rPr lang="en-US" dirty="0"/>
              <a:t>■ </a:t>
            </a:r>
            <a:r>
              <a:rPr lang="en-US" b="1" dirty="0"/>
              <a:t>–M </a:t>
            </a:r>
            <a:r>
              <a:rPr lang="en-US" dirty="0"/>
              <a:t>Specifies that the user account be created without a home directory</a:t>
            </a:r>
            <a:r>
              <a:rPr lang="en-US" dirty="0" smtClean="0"/>
              <a:t>.</a:t>
            </a:r>
            <a:endParaRPr lang="en-GB" dirty="0"/>
          </a:p>
        </p:txBody>
      </p:sp>
    </p:spTree>
    <p:extLst>
      <p:ext uri="{BB962C8B-B14F-4D97-AF65-F5344CB8AC3E}">
        <p14:creationId xmlns:p14="http://schemas.microsoft.com/office/powerpoint/2010/main" val="2735635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050" y="345639"/>
            <a:ext cx="11715750" cy="6093976"/>
          </a:xfrm>
          <a:prstGeom prst="rect">
            <a:avLst/>
          </a:prstGeom>
        </p:spPr>
        <p:txBody>
          <a:bodyPr wrap="square">
            <a:spAutoFit/>
          </a:bodyPr>
          <a:lstStyle/>
          <a:p>
            <a:r>
              <a:rPr lang="en-US" sz="3000" dirty="0" smtClean="0"/>
              <a:t>■</a:t>
            </a:r>
            <a:r>
              <a:rPr lang="en-US" sz="3000" b="1" dirty="0" smtClean="0"/>
              <a:t>–</a:t>
            </a:r>
            <a:r>
              <a:rPr lang="en-US" sz="3000" b="1" dirty="0"/>
              <a:t>m </a:t>
            </a:r>
            <a:r>
              <a:rPr lang="en-US" sz="3000" dirty="0"/>
              <a:t>Specifies the user’s home directory</a:t>
            </a:r>
            <a:r>
              <a:rPr lang="en-US" sz="3000" dirty="0" smtClean="0"/>
              <a:t>.</a:t>
            </a:r>
          </a:p>
          <a:p>
            <a:endParaRPr lang="en-GB" sz="3000" dirty="0"/>
          </a:p>
          <a:p>
            <a:r>
              <a:rPr lang="en-US" sz="3000" dirty="0"/>
              <a:t>■ </a:t>
            </a:r>
            <a:r>
              <a:rPr lang="en-US" sz="3000" b="1" dirty="0"/>
              <a:t>–n </a:t>
            </a:r>
            <a:r>
              <a:rPr lang="en-US" sz="3000" dirty="0"/>
              <a:t>Used only on Red Hat or Fedora systems. By default, these systems create a new group with the same name as the user every time an account is created. Using this option will turn </a:t>
            </a:r>
            <a:r>
              <a:rPr lang="en-US" sz="3000" i="1" dirty="0"/>
              <a:t>off </a:t>
            </a:r>
            <a:r>
              <a:rPr lang="en-US" sz="3000" dirty="0"/>
              <a:t>this functionality</a:t>
            </a:r>
            <a:r>
              <a:rPr lang="en-US" sz="3000" dirty="0" smtClean="0"/>
              <a:t>.</a:t>
            </a:r>
          </a:p>
          <a:p>
            <a:endParaRPr lang="en-GB" sz="3000" dirty="0"/>
          </a:p>
          <a:p>
            <a:r>
              <a:rPr lang="en-US" sz="3000" dirty="0"/>
              <a:t>■ </a:t>
            </a:r>
            <a:r>
              <a:rPr lang="en-US" sz="3000" b="1" dirty="0"/>
              <a:t>–p </a:t>
            </a:r>
            <a:r>
              <a:rPr lang="en-US" sz="3000" dirty="0"/>
              <a:t>Specifies the user’s password</a:t>
            </a:r>
            <a:r>
              <a:rPr lang="en-US" sz="3000" dirty="0" smtClean="0"/>
              <a:t>.</a:t>
            </a:r>
          </a:p>
          <a:p>
            <a:endParaRPr lang="en-GB" sz="3000" dirty="0"/>
          </a:p>
          <a:p>
            <a:r>
              <a:rPr lang="en-US" sz="3000" dirty="0"/>
              <a:t>■ </a:t>
            </a:r>
            <a:r>
              <a:rPr lang="en-US" sz="3000" b="1" dirty="0"/>
              <a:t>–r </a:t>
            </a:r>
            <a:r>
              <a:rPr lang="en-US" sz="3000" dirty="0"/>
              <a:t>Specifies that the user being created is a system user</a:t>
            </a:r>
            <a:r>
              <a:rPr lang="en-US" sz="3000" dirty="0" smtClean="0"/>
              <a:t>.</a:t>
            </a:r>
          </a:p>
          <a:p>
            <a:endParaRPr lang="en-GB" sz="3000" dirty="0"/>
          </a:p>
          <a:p>
            <a:r>
              <a:rPr lang="en-US" sz="3000" dirty="0"/>
              <a:t>■ </a:t>
            </a:r>
            <a:r>
              <a:rPr lang="en-US" sz="3000" b="1" dirty="0"/>
              <a:t>–s </a:t>
            </a:r>
            <a:r>
              <a:rPr lang="en-US" sz="3000" dirty="0"/>
              <a:t>Specifies the default shell for the user</a:t>
            </a:r>
            <a:r>
              <a:rPr lang="en-US" sz="3000" dirty="0" smtClean="0"/>
              <a:t>.</a:t>
            </a:r>
          </a:p>
          <a:p>
            <a:endParaRPr lang="en-GB" sz="3000" dirty="0"/>
          </a:p>
          <a:p>
            <a:r>
              <a:rPr lang="en-US" sz="3000" dirty="0"/>
              <a:t>■ </a:t>
            </a:r>
            <a:r>
              <a:rPr lang="en-US" sz="3000" b="1" dirty="0"/>
              <a:t>–u </a:t>
            </a:r>
            <a:r>
              <a:rPr lang="en-US" sz="3000" dirty="0"/>
              <a:t>Manually specifies a UID for the user.</a:t>
            </a:r>
            <a:endParaRPr lang="en-GB" sz="3000" dirty="0"/>
          </a:p>
        </p:txBody>
      </p:sp>
    </p:spTree>
    <p:extLst>
      <p:ext uri="{BB962C8B-B14F-4D97-AF65-F5344CB8AC3E}">
        <p14:creationId xmlns:p14="http://schemas.microsoft.com/office/powerpoint/2010/main" val="2234362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945" y="0"/>
            <a:ext cx="11272405" cy="935037"/>
          </a:xfrm>
        </p:spPr>
        <p:txBody>
          <a:bodyPr/>
          <a:lstStyle/>
          <a:p>
            <a:r>
              <a:rPr lang="en-US" b="1" dirty="0" smtClean="0"/>
              <a:t>Using </a:t>
            </a:r>
            <a:r>
              <a:rPr lang="en-US" dirty="0" err="1" smtClean="0"/>
              <a:t>passwd</a:t>
            </a:r>
            <a:r>
              <a:rPr lang="en-US" b="1" dirty="0" smtClean="0"/>
              <a:t> </a:t>
            </a:r>
            <a:endParaRPr lang="en-GB" dirty="0"/>
          </a:p>
        </p:txBody>
      </p:sp>
      <p:sp>
        <p:nvSpPr>
          <p:cNvPr id="3" name="Subtitle 2"/>
          <p:cNvSpPr>
            <a:spLocks noGrp="1"/>
          </p:cNvSpPr>
          <p:nvPr>
            <p:ph type="subTitle" idx="1"/>
          </p:nvPr>
        </p:nvSpPr>
        <p:spPr>
          <a:xfrm>
            <a:off x="190500" y="935037"/>
            <a:ext cx="11800609" cy="5694363"/>
          </a:xfrm>
        </p:spPr>
        <p:txBody>
          <a:bodyPr>
            <a:normAutofit lnSpcReduction="10000"/>
          </a:bodyPr>
          <a:lstStyle/>
          <a:p>
            <a:pPr marL="342900" indent="-342900" algn="l">
              <a:buFont typeface="Arial" panose="020B0604020202020204" pitchFamily="34" charset="0"/>
              <a:buChar char="•"/>
            </a:pPr>
            <a:r>
              <a:rPr lang="en-US" dirty="0" smtClean="0"/>
              <a:t>The </a:t>
            </a:r>
            <a:r>
              <a:rPr lang="en-US" b="1" dirty="0" err="1"/>
              <a:t>passwd</a:t>
            </a:r>
            <a:r>
              <a:rPr lang="en-US" dirty="0"/>
              <a:t> utility is </a:t>
            </a:r>
            <a:r>
              <a:rPr lang="en-US" i="1" u="sng" dirty="0"/>
              <a:t>used to change an existing user’s password</a:t>
            </a:r>
            <a:r>
              <a:rPr lang="en-US" dirty="0"/>
              <a:t>. For example, if we created a new user named </a:t>
            </a:r>
            <a:r>
              <a:rPr lang="en-US" b="1" i="1" dirty="0" err="1" smtClean="0"/>
              <a:t>lmandong</a:t>
            </a:r>
            <a:r>
              <a:rPr lang="en-US" dirty="0" smtClean="0"/>
              <a:t> </a:t>
            </a:r>
            <a:r>
              <a:rPr lang="en-US" dirty="0"/>
              <a:t>with </a:t>
            </a:r>
            <a:r>
              <a:rPr lang="en-US" b="1" i="1" dirty="0" err="1"/>
              <a:t>useradd</a:t>
            </a:r>
            <a:r>
              <a:rPr lang="en-US" dirty="0"/>
              <a:t> and didn’t use the </a:t>
            </a:r>
            <a:r>
              <a:rPr lang="en-US" b="1" u="sng" dirty="0"/>
              <a:t>–p option </a:t>
            </a:r>
            <a:r>
              <a:rPr lang="en-US" dirty="0"/>
              <a:t>in the command line, the </a:t>
            </a:r>
            <a:r>
              <a:rPr lang="en-US" dirty="0" err="1" smtClean="0"/>
              <a:t>lmandong</a:t>
            </a:r>
            <a:r>
              <a:rPr lang="en-US" dirty="0" smtClean="0"/>
              <a:t> </a:t>
            </a:r>
            <a:r>
              <a:rPr lang="en-US" dirty="0"/>
              <a:t>account </a:t>
            </a:r>
            <a:r>
              <a:rPr lang="en-US" i="1" u="sng" dirty="0"/>
              <a:t>wouldn’t have a password and would be locked</a:t>
            </a:r>
            <a:r>
              <a:rPr lang="en-US" dirty="0"/>
              <a:t>. </a:t>
            </a:r>
            <a:endParaRPr lang="en-US" dirty="0" smtClean="0"/>
          </a:p>
          <a:p>
            <a:pPr marL="342900" indent="-342900" algn="l">
              <a:buFont typeface="Arial" panose="020B0604020202020204" pitchFamily="34" charset="0"/>
              <a:buChar char="•"/>
            </a:pPr>
            <a:r>
              <a:rPr lang="en-US" dirty="0" smtClean="0"/>
              <a:t>You </a:t>
            </a:r>
            <a:r>
              <a:rPr lang="en-US" dirty="0"/>
              <a:t>can find out this information using the –S option with </a:t>
            </a:r>
            <a:r>
              <a:rPr lang="en-US" dirty="0" err="1"/>
              <a:t>passwd</a:t>
            </a:r>
            <a:r>
              <a:rPr lang="en-US" dirty="0"/>
              <a:t>. For example, we could enter </a:t>
            </a:r>
            <a:r>
              <a:rPr lang="en-US" b="1" dirty="0" err="1"/>
              <a:t>passwd</a:t>
            </a:r>
            <a:r>
              <a:rPr lang="en-US" b="1" dirty="0"/>
              <a:t> –S </a:t>
            </a:r>
            <a:r>
              <a:rPr lang="en-US" b="1" dirty="0" err="1" smtClean="0"/>
              <a:t>lmandong</a:t>
            </a:r>
            <a:r>
              <a:rPr lang="en-US" b="1" dirty="0" smtClean="0"/>
              <a:t> </a:t>
            </a:r>
            <a:r>
              <a:rPr lang="en-US" dirty="0"/>
              <a:t>at the shell </a:t>
            </a:r>
            <a:r>
              <a:rPr lang="en-US" dirty="0" smtClean="0"/>
              <a:t>prompt.</a:t>
            </a:r>
          </a:p>
          <a:p>
            <a:pPr marL="342900" indent="-342900" algn="l">
              <a:buFont typeface="Arial" panose="020B0604020202020204" pitchFamily="34" charset="0"/>
              <a:buChar char="•"/>
            </a:pPr>
            <a:r>
              <a:rPr lang="en-US" dirty="0" smtClean="0"/>
              <a:t>There are various other password parameters, such as</a:t>
            </a:r>
          </a:p>
          <a:p>
            <a:pPr marL="800100" lvl="1" indent="-342900" algn="l">
              <a:buFont typeface="Arial" panose="020B0604020202020204" pitchFamily="34" charset="0"/>
              <a:buChar char="•"/>
            </a:pPr>
            <a:r>
              <a:rPr lang="en-US" dirty="0" smtClean="0"/>
              <a:t> </a:t>
            </a:r>
            <a:r>
              <a:rPr lang="en-US" i="1" dirty="0" smtClean="0"/>
              <a:t>the date of the last password change</a:t>
            </a:r>
            <a:r>
              <a:rPr lang="en-US" dirty="0" smtClean="0"/>
              <a:t>, </a:t>
            </a:r>
          </a:p>
          <a:p>
            <a:pPr marL="800100" lvl="1" indent="-342900" algn="l">
              <a:buFont typeface="Arial" panose="020B0604020202020204" pitchFamily="34" charset="0"/>
              <a:buChar char="•"/>
            </a:pPr>
            <a:r>
              <a:rPr lang="en-US" dirty="0" smtClean="0"/>
              <a:t>the </a:t>
            </a:r>
            <a:r>
              <a:rPr lang="en-US" i="1" dirty="0" smtClean="0"/>
              <a:t>minimum</a:t>
            </a:r>
            <a:r>
              <a:rPr lang="en-US" dirty="0" smtClean="0"/>
              <a:t> number of days required before a password can be changed, </a:t>
            </a:r>
          </a:p>
          <a:p>
            <a:pPr marL="800100" lvl="1" indent="-342900" algn="l">
              <a:buFont typeface="Arial" panose="020B0604020202020204" pitchFamily="34" charset="0"/>
              <a:buChar char="•"/>
            </a:pPr>
            <a:r>
              <a:rPr lang="en-US" dirty="0" smtClean="0"/>
              <a:t>the maximum number of days before a password must be changed, </a:t>
            </a:r>
          </a:p>
          <a:p>
            <a:pPr marL="800100" lvl="1" indent="-342900" algn="l">
              <a:buFont typeface="Arial" panose="020B0604020202020204" pitchFamily="34" charset="0"/>
              <a:buChar char="•"/>
            </a:pPr>
            <a:r>
              <a:rPr lang="en-US" dirty="0" smtClean="0"/>
              <a:t>the number of days prior to password expiration when the user will be warned of the pending expiration, </a:t>
            </a:r>
          </a:p>
          <a:p>
            <a:pPr marL="800100" lvl="1" indent="-342900" algn="l">
              <a:buFont typeface="Arial" panose="020B0604020202020204" pitchFamily="34" charset="0"/>
              <a:buChar char="•"/>
            </a:pPr>
            <a:r>
              <a:rPr lang="en-US" dirty="0" smtClean="0"/>
              <a:t>and the number of days to wait after a password has expired to disable the account.</a:t>
            </a:r>
          </a:p>
          <a:p>
            <a:pPr marL="342900" indent="-342900" algn="l">
              <a:buFont typeface="Arial" panose="020B0604020202020204" pitchFamily="34" charset="0"/>
              <a:buChar char="•"/>
            </a:pPr>
            <a:r>
              <a:rPr lang="en-US" dirty="0" smtClean="0"/>
              <a:t>In short, this account  </a:t>
            </a:r>
            <a:r>
              <a:rPr lang="en-US" dirty="0" err="1" smtClean="0"/>
              <a:t>lmandong</a:t>
            </a:r>
            <a:r>
              <a:rPr lang="en-US" dirty="0" smtClean="0"/>
              <a:t> is unusable. To enable this account, we need to add a password. We can do this using </a:t>
            </a:r>
            <a:r>
              <a:rPr lang="en-US" dirty="0" err="1" smtClean="0"/>
              <a:t>passwd</a:t>
            </a:r>
            <a:r>
              <a:rPr lang="en-US" dirty="0" smtClean="0"/>
              <a:t>. </a:t>
            </a:r>
          </a:p>
          <a:p>
            <a:pPr marL="342900" indent="-342900" algn="l">
              <a:buFont typeface="Arial" panose="020B0604020202020204" pitchFamily="34" charset="0"/>
              <a:buChar char="•"/>
            </a:pPr>
            <a:r>
              <a:rPr lang="en-US" dirty="0" smtClean="0"/>
              <a:t>The </a:t>
            </a:r>
            <a:r>
              <a:rPr lang="en-US" dirty="0"/>
              <a:t>syntax is </a:t>
            </a:r>
            <a:r>
              <a:rPr lang="en-US" dirty="0" err="1"/>
              <a:t>passwd</a:t>
            </a:r>
            <a:r>
              <a:rPr lang="en-US" dirty="0"/>
              <a:t> </a:t>
            </a:r>
            <a:r>
              <a:rPr lang="en-US" i="1" dirty="0"/>
              <a:t>username</a:t>
            </a:r>
            <a:r>
              <a:rPr lang="en-US" dirty="0"/>
              <a:t>. In this case, you would enter </a:t>
            </a:r>
            <a:r>
              <a:rPr lang="en-US" b="1" dirty="0" err="1"/>
              <a:t>passwd</a:t>
            </a:r>
            <a:r>
              <a:rPr lang="en-US" b="1" dirty="0"/>
              <a:t> </a:t>
            </a:r>
            <a:r>
              <a:rPr lang="en-US" b="1" dirty="0" err="1" smtClean="0"/>
              <a:t>lmandong</a:t>
            </a:r>
            <a:r>
              <a:rPr lang="en-US" dirty="0" smtClean="0"/>
              <a:t>. </a:t>
            </a:r>
            <a:r>
              <a:rPr lang="en-US" dirty="0"/>
              <a:t>When you </a:t>
            </a:r>
            <a:r>
              <a:rPr lang="en-US" dirty="0" smtClean="0"/>
              <a:t>do this, </a:t>
            </a:r>
            <a:r>
              <a:rPr lang="en-US" dirty="0"/>
              <a:t>you are prompted to enter a password for the specified </a:t>
            </a:r>
            <a:r>
              <a:rPr lang="en-US" dirty="0" smtClean="0"/>
              <a:t>user.</a:t>
            </a:r>
            <a:endParaRPr lang="en-GB" dirty="0"/>
          </a:p>
          <a:p>
            <a:endParaRPr lang="en-GB" dirty="0"/>
          </a:p>
        </p:txBody>
      </p:sp>
    </p:spTree>
    <p:extLst>
      <p:ext uri="{BB962C8B-B14F-4D97-AF65-F5344CB8AC3E}">
        <p14:creationId xmlns:p14="http://schemas.microsoft.com/office/powerpoint/2010/main" val="133740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4" name="Rectangle 3"/>
          <p:cNvSpPr/>
          <p:nvPr/>
        </p:nvSpPr>
        <p:spPr>
          <a:xfrm>
            <a:off x="352425" y="1783914"/>
            <a:ext cx="10001250" cy="2785378"/>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500" dirty="0">
                <a:latin typeface="Times New Roman" panose="02020603050405020304" pitchFamily="18" charset="0"/>
                <a:ea typeface="Times New Roman" panose="02020603050405020304" pitchFamily="18" charset="0"/>
              </a:rPr>
              <a:t>Working with Linux Users and Groups</a:t>
            </a:r>
            <a:endParaRPr lang="en-GB" sz="25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500" dirty="0">
                <a:latin typeface="Times New Roman" panose="02020603050405020304" pitchFamily="18" charset="0"/>
                <a:ea typeface="Times New Roman" panose="02020603050405020304" pitchFamily="18" charset="0"/>
              </a:rPr>
              <a:t>Linux Users and Groups Management</a:t>
            </a:r>
            <a:endParaRPr lang="en-GB" sz="25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500" dirty="0">
                <a:latin typeface="Times New Roman" panose="02020603050405020304" pitchFamily="18" charset="0"/>
                <a:ea typeface="Times New Roman" panose="02020603050405020304" pitchFamily="18" charset="0"/>
              </a:rPr>
              <a:t>Creating and Managing User Accounts from </a:t>
            </a:r>
            <a:r>
              <a:rPr lang="en-US" sz="2500" dirty="0" smtClean="0">
                <a:latin typeface="Times New Roman" panose="02020603050405020304" pitchFamily="18" charset="0"/>
                <a:ea typeface="Times New Roman" panose="02020603050405020304" pitchFamily="18" charset="0"/>
              </a:rPr>
              <a:t>the Command </a:t>
            </a:r>
            <a:r>
              <a:rPr lang="en-US" sz="2500" dirty="0">
                <a:latin typeface="Times New Roman" panose="02020603050405020304" pitchFamily="18" charset="0"/>
                <a:ea typeface="Times New Roman" panose="02020603050405020304" pitchFamily="18" charset="0"/>
              </a:rPr>
              <a:t>line</a:t>
            </a:r>
            <a:endParaRPr lang="en-GB" sz="25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500" dirty="0">
                <a:latin typeface="Times New Roman" panose="02020603050405020304" pitchFamily="18" charset="0"/>
                <a:ea typeface="Times New Roman" panose="02020603050405020304" pitchFamily="18" charset="0"/>
              </a:rPr>
              <a:t>Creating and Managing groups from </a:t>
            </a:r>
            <a:r>
              <a:rPr lang="en-US" sz="2500" dirty="0" smtClean="0">
                <a:latin typeface="Times New Roman" panose="02020603050405020304" pitchFamily="18" charset="0"/>
                <a:ea typeface="Times New Roman" panose="02020603050405020304" pitchFamily="18" charset="0"/>
              </a:rPr>
              <a:t>the  </a:t>
            </a:r>
            <a:r>
              <a:rPr lang="en-US" sz="2500" dirty="0">
                <a:latin typeface="Times New Roman" panose="02020603050405020304" pitchFamily="18" charset="0"/>
                <a:ea typeface="Times New Roman" panose="02020603050405020304" pitchFamily="18" charset="0"/>
              </a:rPr>
              <a:t>Command line</a:t>
            </a:r>
            <a:endParaRPr lang="en-GB" sz="25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500" dirty="0">
                <a:latin typeface="Times New Roman" panose="02020603050405020304" pitchFamily="18" charset="0"/>
                <a:ea typeface="Times New Roman" panose="02020603050405020304" pitchFamily="18" charset="0"/>
              </a:rPr>
              <a:t>Administrative Tools for Managing User Accounts</a:t>
            </a:r>
          </a:p>
          <a:p>
            <a:pPr marL="342900" lvl="0" indent="-342900">
              <a:spcAft>
                <a:spcPts val="0"/>
              </a:spcAft>
              <a:buFont typeface="Wingdings" panose="05000000000000000000" pitchFamily="2"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500" dirty="0">
                <a:latin typeface="Times New Roman" panose="02020603050405020304" pitchFamily="18" charset="0"/>
                <a:ea typeface="Times New Roman" panose="02020603050405020304" pitchFamily="18" charset="0"/>
              </a:rPr>
              <a:t>Administering Users Passwords</a:t>
            </a:r>
          </a:p>
          <a:p>
            <a:pPr marL="342900" lvl="0" indent="-342900">
              <a:spcAft>
                <a:spcPts val="0"/>
              </a:spcAft>
              <a:buFont typeface="Wingdings" panose="05000000000000000000" pitchFamily="2"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500" dirty="0">
                <a:latin typeface="Times New Roman" panose="02020603050405020304" pitchFamily="18" charset="0"/>
                <a:ea typeface="Times New Roman" panose="02020603050405020304" pitchFamily="18" charset="0"/>
              </a:rPr>
              <a:t>User Authentication with PAM</a:t>
            </a:r>
            <a:endParaRPr lang="en-GB"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855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27" y="477981"/>
            <a:ext cx="11617037" cy="5777345"/>
          </a:xfrm>
        </p:spPr>
        <p:txBody>
          <a:bodyPr>
            <a:normAutofit/>
          </a:bodyPr>
          <a:lstStyle/>
          <a:p>
            <a:pPr marL="342900" indent="-342900" algn="l">
              <a:buFont typeface="Arial" panose="020B0604020202020204" pitchFamily="34" charset="0"/>
              <a:buChar char="•"/>
            </a:pPr>
            <a:r>
              <a:rPr lang="en-US" dirty="0"/>
              <a:t>Enter the password you want to use at the prompts. After doing so, you can enter </a:t>
            </a:r>
            <a:r>
              <a:rPr lang="en-US" b="1" dirty="0" err="1"/>
              <a:t>passwd</a:t>
            </a:r>
            <a:r>
              <a:rPr lang="en-US" b="1" dirty="0"/>
              <a:t> –S </a:t>
            </a:r>
            <a:r>
              <a:rPr lang="en-US" b="1" dirty="0" err="1" smtClean="0"/>
              <a:t>lmandong</a:t>
            </a:r>
            <a:r>
              <a:rPr lang="en-US" b="1" dirty="0" smtClean="0"/>
              <a:t> </a:t>
            </a:r>
            <a:r>
              <a:rPr lang="en-US" dirty="0"/>
              <a:t>again to view the account status. </a:t>
            </a:r>
          </a:p>
          <a:p>
            <a:pPr marL="342900" indent="-342900" algn="l">
              <a:buFont typeface="Arial" panose="020B0604020202020204" pitchFamily="34" charset="0"/>
              <a:buChar char="•"/>
            </a:pPr>
            <a:r>
              <a:rPr lang="en-US" dirty="0"/>
              <a:t>Notice that the account status is set to PS, indicating that the password has been set and is valid. When working with </a:t>
            </a:r>
            <a:r>
              <a:rPr lang="en-US" dirty="0" err="1"/>
              <a:t>passwd</a:t>
            </a:r>
            <a:r>
              <a:rPr lang="en-US" dirty="0"/>
              <a:t>, you can also use the following options</a:t>
            </a:r>
            <a:r>
              <a:rPr lang="en-US" dirty="0" smtClean="0"/>
              <a:t>:</a:t>
            </a:r>
          </a:p>
          <a:p>
            <a:pPr algn="l"/>
            <a:endParaRPr lang="en-GB" dirty="0"/>
          </a:p>
          <a:p>
            <a:pPr algn="l"/>
            <a:r>
              <a:rPr lang="en-US" dirty="0" smtClean="0"/>
              <a:t>■ </a:t>
            </a:r>
            <a:r>
              <a:rPr lang="en-US" b="1" dirty="0"/>
              <a:t>–l </a:t>
            </a:r>
            <a:r>
              <a:rPr lang="en-US" dirty="0"/>
              <a:t>Locks the user’s account. This option invalidates the user’s password.</a:t>
            </a:r>
            <a:endParaRPr lang="en-GB" dirty="0"/>
          </a:p>
          <a:p>
            <a:pPr algn="l"/>
            <a:r>
              <a:rPr lang="en-US" dirty="0"/>
              <a:t>■ </a:t>
            </a:r>
            <a:r>
              <a:rPr lang="en-US" b="1" dirty="0"/>
              <a:t>–u </a:t>
            </a:r>
            <a:r>
              <a:rPr lang="en-US" dirty="0"/>
              <a:t>Unlocks a user’s account.</a:t>
            </a:r>
            <a:endParaRPr lang="en-GB" dirty="0"/>
          </a:p>
          <a:p>
            <a:pPr algn="l"/>
            <a:r>
              <a:rPr lang="en-US" dirty="0"/>
              <a:t>■ </a:t>
            </a:r>
            <a:r>
              <a:rPr lang="en-US" b="1" dirty="0"/>
              <a:t>–d </a:t>
            </a:r>
            <a:r>
              <a:rPr lang="en-US" dirty="0"/>
              <a:t>Removes a user’s password.</a:t>
            </a:r>
            <a:endParaRPr lang="en-GB" dirty="0"/>
          </a:p>
          <a:p>
            <a:pPr algn="l"/>
            <a:r>
              <a:rPr lang="en-US" dirty="0"/>
              <a:t>■ </a:t>
            </a:r>
            <a:r>
              <a:rPr lang="en-US" b="1" dirty="0"/>
              <a:t>–n </a:t>
            </a:r>
            <a:r>
              <a:rPr lang="en-US" dirty="0"/>
              <a:t>Sets the minimum number of days required before a password can be changed.</a:t>
            </a:r>
            <a:endParaRPr lang="en-GB" dirty="0"/>
          </a:p>
          <a:p>
            <a:pPr algn="l"/>
            <a:r>
              <a:rPr lang="en-US" dirty="0"/>
              <a:t>■ </a:t>
            </a:r>
            <a:r>
              <a:rPr lang="en-US" b="1" dirty="0"/>
              <a:t>–x </a:t>
            </a:r>
            <a:r>
              <a:rPr lang="en-US" dirty="0"/>
              <a:t>Sets the maximum number of days before a password must be changed.</a:t>
            </a:r>
            <a:endParaRPr lang="en-GB" dirty="0"/>
          </a:p>
          <a:p>
            <a:pPr algn="l"/>
            <a:r>
              <a:rPr lang="en-US" dirty="0"/>
              <a:t>■ </a:t>
            </a:r>
            <a:r>
              <a:rPr lang="en-US" b="1" dirty="0"/>
              <a:t>–w </a:t>
            </a:r>
            <a:r>
              <a:rPr lang="en-US" dirty="0"/>
              <a:t>Sets the number of days prior to password expiration when the user will be warned of the pending expiration.</a:t>
            </a:r>
            <a:endParaRPr lang="en-GB" dirty="0"/>
          </a:p>
          <a:p>
            <a:pPr algn="l"/>
            <a:r>
              <a:rPr lang="en-US" dirty="0"/>
              <a:t>■ </a:t>
            </a:r>
            <a:r>
              <a:rPr lang="en-US" b="1" dirty="0"/>
              <a:t>–</a:t>
            </a:r>
            <a:r>
              <a:rPr lang="en-US" b="1" dirty="0" err="1"/>
              <a:t>i</a:t>
            </a:r>
            <a:r>
              <a:rPr lang="en-US" b="1" dirty="0"/>
              <a:t> </a:t>
            </a:r>
            <a:r>
              <a:rPr lang="en-US" dirty="0"/>
              <a:t>Sets the number of days to wait after a password has expired to disable the account.</a:t>
            </a:r>
            <a:endParaRPr lang="en-GB" dirty="0"/>
          </a:p>
          <a:p>
            <a:endParaRPr lang="en-GB" dirty="0"/>
          </a:p>
        </p:txBody>
      </p:sp>
    </p:spTree>
    <p:extLst>
      <p:ext uri="{BB962C8B-B14F-4D97-AF65-F5344CB8AC3E}">
        <p14:creationId xmlns:p14="http://schemas.microsoft.com/office/powerpoint/2010/main" val="677311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963" y="0"/>
            <a:ext cx="9144000" cy="935037"/>
          </a:xfrm>
        </p:spPr>
        <p:txBody>
          <a:bodyPr/>
          <a:lstStyle/>
          <a:p>
            <a:r>
              <a:rPr lang="en-US" b="1" dirty="0" smtClean="0"/>
              <a:t>Using </a:t>
            </a:r>
            <a:r>
              <a:rPr lang="en-US" b="1" dirty="0" err="1" smtClean="0"/>
              <a:t>usermod</a:t>
            </a:r>
            <a:endParaRPr lang="en-GB" dirty="0"/>
          </a:p>
        </p:txBody>
      </p:sp>
      <p:sp>
        <p:nvSpPr>
          <p:cNvPr id="3" name="Subtitle 2"/>
          <p:cNvSpPr>
            <a:spLocks noGrp="1"/>
          </p:cNvSpPr>
          <p:nvPr>
            <p:ph type="subTitle" idx="1"/>
          </p:nvPr>
        </p:nvSpPr>
        <p:spPr>
          <a:xfrm>
            <a:off x="200025" y="935037"/>
            <a:ext cx="11801475" cy="5652799"/>
          </a:xfrm>
        </p:spPr>
        <p:txBody>
          <a:bodyPr>
            <a:normAutofit/>
          </a:bodyPr>
          <a:lstStyle/>
          <a:p>
            <a:pPr marL="342900" indent="-342900" algn="l">
              <a:buFont typeface="Arial" panose="020B0604020202020204" pitchFamily="34" charset="0"/>
              <a:buChar char="•"/>
            </a:pPr>
            <a:r>
              <a:rPr lang="en-US" dirty="0" smtClean="0"/>
              <a:t>From </a:t>
            </a:r>
            <a:r>
              <a:rPr lang="en-US" dirty="0"/>
              <a:t>time to time, you will need to modify an existing user account. This can be done from the command line using the </a:t>
            </a:r>
            <a:r>
              <a:rPr lang="en-US" b="1" dirty="0" err="1"/>
              <a:t>usermod</a:t>
            </a:r>
            <a:r>
              <a:rPr lang="en-US" b="1" dirty="0"/>
              <a:t> utility</a:t>
            </a:r>
            <a:r>
              <a:rPr lang="en-US" dirty="0"/>
              <a:t>. </a:t>
            </a:r>
          </a:p>
          <a:p>
            <a:pPr marL="342900" indent="-342900" algn="l">
              <a:buFont typeface="Arial" panose="020B0604020202020204" pitchFamily="34" charset="0"/>
              <a:buChar char="•"/>
            </a:pPr>
            <a:r>
              <a:rPr lang="en-US" dirty="0" smtClean="0"/>
              <a:t>The </a:t>
            </a:r>
            <a:r>
              <a:rPr lang="en-US" dirty="0"/>
              <a:t>syntax for </a:t>
            </a:r>
            <a:r>
              <a:rPr lang="en-US" dirty="0" err="1"/>
              <a:t>usermod</a:t>
            </a:r>
            <a:r>
              <a:rPr lang="en-US" dirty="0"/>
              <a:t> is very similar to that used by </a:t>
            </a:r>
            <a:r>
              <a:rPr lang="en-US" dirty="0" err="1"/>
              <a:t>useradd</a:t>
            </a:r>
            <a:r>
              <a:rPr lang="en-US" dirty="0"/>
              <a:t>. </a:t>
            </a:r>
            <a:endParaRPr lang="en-US" dirty="0" smtClean="0"/>
          </a:p>
          <a:p>
            <a:pPr algn="l"/>
            <a:r>
              <a:rPr lang="en-US" dirty="0" smtClean="0"/>
              <a:t>You </a:t>
            </a:r>
            <a:r>
              <a:rPr lang="en-US" dirty="0"/>
              <a:t>enter </a:t>
            </a:r>
            <a:r>
              <a:rPr lang="en-US" b="1" dirty="0" err="1"/>
              <a:t>usermod</a:t>
            </a:r>
            <a:r>
              <a:rPr lang="en-US" b="1" dirty="0"/>
              <a:t> </a:t>
            </a:r>
            <a:r>
              <a:rPr lang="en-US" b="1" i="1" dirty="0"/>
              <a:t>options</a:t>
            </a:r>
            <a:r>
              <a:rPr lang="en-US" dirty="0"/>
              <a:t> </a:t>
            </a:r>
            <a:r>
              <a:rPr lang="en-US" b="1" i="1" dirty="0"/>
              <a:t>username </a:t>
            </a:r>
            <a:r>
              <a:rPr lang="en-US" dirty="0"/>
              <a:t>at the shell prompt. </a:t>
            </a:r>
            <a:endParaRPr lang="en-US" dirty="0" smtClean="0"/>
          </a:p>
          <a:p>
            <a:pPr algn="l"/>
            <a:r>
              <a:rPr lang="en-US" dirty="0" smtClean="0"/>
              <a:t>The </a:t>
            </a:r>
            <a:r>
              <a:rPr lang="en-US" dirty="0"/>
              <a:t>options for </a:t>
            </a:r>
            <a:r>
              <a:rPr lang="en-US" dirty="0" err="1"/>
              <a:t>usermod</a:t>
            </a:r>
            <a:r>
              <a:rPr lang="en-US" dirty="0"/>
              <a:t> are likewise similar to those used by </a:t>
            </a:r>
            <a:r>
              <a:rPr lang="en-US" dirty="0" err="1"/>
              <a:t>useradd</a:t>
            </a:r>
            <a:r>
              <a:rPr lang="en-US" dirty="0"/>
              <a:t>. They include the following:</a:t>
            </a:r>
            <a:endParaRPr lang="en-GB" dirty="0"/>
          </a:p>
          <a:p>
            <a:pPr algn="l"/>
            <a:r>
              <a:rPr lang="en-US" dirty="0"/>
              <a:t>■ </a:t>
            </a:r>
            <a:r>
              <a:rPr lang="en-US" b="1" dirty="0"/>
              <a:t>–c </a:t>
            </a:r>
            <a:r>
              <a:rPr lang="en-US" dirty="0"/>
              <a:t>Edits the user’s full name.</a:t>
            </a:r>
            <a:endParaRPr lang="en-GB" dirty="0"/>
          </a:p>
          <a:p>
            <a:pPr algn="l"/>
            <a:r>
              <a:rPr lang="en-US" dirty="0"/>
              <a:t>■ </a:t>
            </a:r>
            <a:r>
              <a:rPr lang="en-US" b="1" dirty="0"/>
              <a:t>–e </a:t>
            </a:r>
            <a:r>
              <a:rPr lang="en-US" dirty="0"/>
              <a:t>Sets the date when the user account will be disabled. Format the date as </a:t>
            </a:r>
            <a:r>
              <a:rPr lang="en-US" i="1" dirty="0" err="1"/>
              <a:t>yyyy</a:t>
            </a:r>
            <a:r>
              <a:rPr lang="en-US" dirty="0"/>
              <a:t>-</a:t>
            </a:r>
            <a:r>
              <a:rPr lang="en-US" i="1" dirty="0"/>
              <a:t>mm</a:t>
            </a:r>
            <a:r>
              <a:rPr lang="en-US" dirty="0"/>
              <a:t>-</a:t>
            </a:r>
            <a:r>
              <a:rPr lang="en-US" i="1" dirty="0"/>
              <a:t>dd</a:t>
            </a:r>
            <a:r>
              <a:rPr lang="en-US" dirty="0"/>
              <a:t>.</a:t>
            </a:r>
            <a:endParaRPr lang="en-GB" dirty="0"/>
          </a:p>
          <a:p>
            <a:pPr algn="l"/>
            <a:r>
              <a:rPr lang="en-US" dirty="0"/>
              <a:t>■ </a:t>
            </a:r>
            <a:r>
              <a:rPr lang="en-US" b="1" dirty="0"/>
              <a:t>–f </a:t>
            </a:r>
            <a:r>
              <a:rPr lang="en-US" dirty="0"/>
              <a:t>Sets the number of days after password expiration before the account is disabled. Use a value of </a:t>
            </a:r>
            <a:r>
              <a:rPr lang="en-US" b="1" dirty="0"/>
              <a:t>–</a:t>
            </a:r>
            <a:r>
              <a:rPr lang="en-US" dirty="0"/>
              <a:t>1 to disable this functionality.</a:t>
            </a:r>
            <a:endParaRPr lang="en-GB" dirty="0"/>
          </a:p>
          <a:p>
            <a:pPr algn="l"/>
            <a:r>
              <a:rPr lang="en-US" dirty="0"/>
              <a:t>■ </a:t>
            </a:r>
            <a:r>
              <a:rPr lang="en-US" b="1" dirty="0"/>
              <a:t>–g </a:t>
            </a:r>
            <a:r>
              <a:rPr lang="en-US" dirty="0"/>
              <a:t>Sets the user’s default group.</a:t>
            </a:r>
            <a:endParaRPr lang="en-GB" dirty="0"/>
          </a:p>
          <a:p>
            <a:pPr algn="l"/>
            <a:r>
              <a:rPr lang="en-US" dirty="0"/>
              <a:t>■ </a:t>
            </a:r>
            <a:r>
              <a:rPr lang="en-US" b="1" dirty="0"/>
              <a:t>–G </a:t>
            </a:r>
            <a:r>
              <a:rPr lang="en-US" dirty="0"/>
              <a:t>Specifies additional groups that the user is to be made a member of.</a:t>
            </a:r>
            <a:endParaRPr lang="en-GB" dirty="0"/>
          </a:p>
          <a:p>
            <a:pPr algn="l"/>
            <a:r>
              <a:rPr lang="en-US" dirty="0"/>
              <a:t>■ </a:t>
            </a:r>
            <a:r>
              <a:rPr lang="en-US" b="1" dirty="0"/>
              <a:t>–l </a:t>
            </a:r>
            <a:r>
              <a:rPr lang="en-US" dirty="0"/>
              <a:t>Changes the username</a:t>
            </a:r>
            <a:r>
              <a:rPr lang="en-US" dirty="0" smtClean="0"/>
              <a:t>.</a:t>
            </a:r>
            <a:endParaRPr lang="en-GB" dirty="0"/>
          </a:p>
        </p:txBody>
      </p:sp>
    </p:spTree>
    <p:extLst>
      <p:ext uri="{BB962C8B-B14F-4D97-AF65-F5344CB8AC3E}">
        <p14:creationId xmlns:p14="http://schemas.microsoft.com/office/powerpoint/2010/main" val="3191652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312688"/>
            <a:ext cx="11715750" cy="7094250"/>
          </a:xfrm>
          <a:prstGeom prst="rect">
            <a:avLst/>
          </a:prstGeom>
        </p:spPr>
        <p:txBody>
          <a:bodyPr wrap="square">
            <a:spAutoFit/>
          </a:bodyPr>
          <a:lstStyle/>
          <a:p>
            <a:r>
              <a:rPr lang="en-US" sz="3500" dirty="0"/>
              <a:t>■ </a:t>
            </a:r>
            <a:r>
              <a:rPr lang="en-US" sz="3500" b="1" dirty="0"/>
              <a:t>–L </a:t>
            </a:r>
            <a:r>
              <a:rPr lang="en-US" sz="3500" dirty="0"/>
              <a:t>Locks the user’s account. This option invalidates the user’s password</a:t>
            </a:r>
            <a:r>
              <a:rPr lang="en-US" sz="3500" dirty="0" smtClean="0"/>
              <a:t>.</a:t>
            </a:r>
          </a:p>
          <a:p>
            <a:endParaRPr lang="en-GB" sz="3500" dirty="0"/>
          </a:p>
          <a:p>
            <a:r>
              <a:rPr lang="en-US" sz="3500" dirty="0"/>
              <a:t>■ </a:t>
            </a:r>
            <a:r>
              <a:rPr lang="en-US" sz="3500" b="1" dirty="0"/>
              <a:t>–m </a:t>
            </a:r>
            <a:r>
              <a:rPr lang="en-US" sz="3500" dirty="0"/>
              <a:t>Sets the user’s home directory</a:t>
            </a:r>
            <a:r>
              <a:rPr lang="en-US" sz="3500" dirty="0" smtClean="0"/>
              <a:t>.</a:t>
            </a:r>
          </a:p>
          <a:p>
            <a:endParaRPr lang="en-GB" sz="3500" dirty="0"/>
          </a:p>
          <a:p>
            <a:r>
              <a:rPr lang="en-US" sz="3500" dirty="0"/>
              <a:t>■ </a:t>
            </a:r>
            <a:r>
              <a:rPr lang="en-US" sz="3500" b="1" dirty="0"/>
              <a:t>–p </a:t>
            </a:r>
            <a:r>
              <a:rPr lang="en-US" sz="3500" dirty="0"/>
              <a:t>Sets the user’s password</a:t>
            </a:r>
            <a:r>
              <a:rPr lang="en-US" sz="3500" dirty="0" smtClean="0"/>
              <a:t>.</a:t>
            </a:r>
          </a:p>
          <a:p>
            <a:endParaRPr lang="en-GB" sz="3500" dirty="0"/>
          </a:p>
          <a:p>
            <a:r>
              <a:rPr lang="en-US" sz="3500" dirty="0"/>
              <a:t>■ </a:t>
            </a:r>
            <a:r>
              <a:rPr lang="en-US" sz="3500" b="1" dirty="0"/>
              <a:t>–s </a:t>
            </a:r>
            <a:r>
              <a:rPr lang="en-US" sz="3500" dirty="0"/>
              <a:t>Specifies the default shell for the user</a:t>
            </a:r>
            <a:r>
              <a:rPr lang="en-US" sz="3500" dirty="0" smtClean="0"/>
              <a:t>.</a:t>
            </a:r>
          </a:p>
          <a:p>
            <a:endParaRPr lang="en-GB" sz="3500" dirty="0"/>
          </a:p>
          <a:p>
            <a:r>
              <a:rPr lang="en-US" sz="3500" dirty="0"/>
              <a:t>■ </a:t>
            </a:r>
            <a:r>
              <a:rPr lang="en-US" sz="3500" b="1" dirty="0"/>
              <a:t>–u </a:t>
            </a:r>
            <a:r>
              <a:rPr lang="en-US" sz="3500" dirty="0"/>
              <a:t>Sets the UID for the user</a:t>
            </a:r>
            <a:r>
              <a:rPr lang="en-US" sz="3500" dirty="0" smtClean="0"/>
              <a:t>.</a:t>
            </a:r>
          </a:p>
          <a:p>
            <a:endParaRPr lang="en-GB" sz="3500" dirty="0"/>
          </a:p>
          <a:p>
            <a:r>
              <a:rPr lang="en-US" sz="3500" dirty="0"/>
              <a:t>■ </a:t>
            </a:r>
            <a:r>
              <a:rPr lang="en-US" sz="3500" b="1" dirty="0"/>
              <a:t>–U </a:t>
            </a:r>
            <a:r>
              <a:rPr lang="en-US" sz="3500" dirty="0"/>
              <a:t>Unlocks a user’s account that has been locked.</a:t>
            </a:r>
            <a:endParaRPr lang="en-GB" sz="3500" dirty="0"/>
          </a:p>
          <a:p>
            <a:endParaRPr lang="en-GB" sz="3500" dirty="0"/>
          </a:p>
        </p:txBody>
      </p:sp>
    </p:spTree>
    <p:extLst>
      <p:ext uri="{BB962C8B-B14F-4D97-AF65-F5344CB8AC3E}">
        <p14:creationId xmlns:p14="http://schemas.microsoft.com/office/powerpoint/2010/main" val="718030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825" y="1330037"/>
            <a:ext cx="11804939" cy="5257800"/>
          </a:xfrm>
        </p:spPr>
        <p:txBody>
          <a:bodyPr>
            <a:normAutofit/>
          </a:bodyPr>
          <a:lstStyle/>
          <a:p>
            <a:pPr marL="342900" indent="-342900" algn="l">
              <a:buFont typeface="Arial" panose="020B0604020202020204" pitchFamily="34" charset="0"/>
              <a:buChar char="•"/>
            </a:pPr>
            <a:r>
              <a:rPr lang="en-US" dirty="0" smtClean="0"/>
              <a:t>From </a:t>
            </a:r>
            <a:r>
              <a:rPr lang="en-US" dirty="0"/>
              <a:t>time to time, you will also need to remove a user account from your Linux system. This can be done from the shell prompt using the </a:t>
            </a:r>
            <a:r>
              <a:rPr lang="en-US" b="1" dirty="0" err="1"/>
              <a:t>userdel</a:t>
            </a:r>
            <a:r>
              <a:rPr lang="en-US" b="1" dirty="0"/>
              <a:t> utility</a:t>
            </a:r>
            <a:r>
              <a:rPr lang="en-US" dirty="0" smtClean="0"/>
              <a:t>.</a:t>
            </a:r>
          </a:p>
          <a:p>
            <a:pPr marL="342900" indent="-342900" algn="l">
              <a:buFont typeface="Arial" panose="020B0604020202020204" pitchFamily="34" charset="0"/>
              <a:buChar char="•"/>
            </a:pPr>
            <a:r>
              <a:rPr lang="en-US" dirty="0" smtClean="0"/>
              <a:t>To </a:t>
            </a:r>
            <a:r>
              <a:rPr lang="en-US" dirty="0"/>
              <a:t>delete a user, simply enter </a:t>
            </a:r>
            <a:r>
              <a:rPr lang="en-US" b="1" dirty="0" err="1"/>
              <a:t>userdel</a:t>
            </a:r>
            <a:r>
              <a:rPr lang="en-US" b="1" dirty="0"/>
              <a:t> </a:t>
            </a:r>
            <a:r>
              <a:rPr lang="en-US" i="1" dirty="0"/>
              <a:t>username</a:t>
            </a:r>
            <a:r>
              <a:rPr lang="en-US" dirty="0"/>
              <a:t>. </a:t>
            </a:r>
            <a:endParaRPr lang="en-US" dirty="0" smtClean="0"/>
          </a:p>
          <a:p>
            <a:pPr marL="342900" indent="-342900" algn="l">
              <a:buFont typeface="Arial" panose="020B0604020202020204" pitchFamily="34" charset="0"/>
              <a:buChar char="•"/>
            </a:pPr>
            <a:r>
              <a:rPr lang="en-US" dirty="0" smtClean="0"/>
              <a:t>For </a:t>
            </a:r>
            <a:r>
              <a:rPr lang="en-US" dirty="0"/>
              <a:t>example, if we wanted to delete the </a:t>
            </a:r>
            <a:r>
              <a:rPr lang="en-US" dirty="0" err="1"/>
              <a:t>lmorgan</a:t>
            </a:r>
            <a:r>
              <a:rPr lang="en-US" dirty="0"/>
              <a:t> account we created earlier, we would enter </a:t>
            </a:r>
            <a:r>
              <a:rPr lang="en-US" b="1" dirty="0" err="1"/>
              <a:t>userdel</a:t>
            </a:r>
            <a:r>
              <a:rPr lang="en-US" b="1" dirty="0"/>
              <a:t> </a:t>
            </a:r>
            <a:r>
              <a:rPr lang="en-US" b="1" dirty="0" err="1" smtClean="0"/>
              <a:t>lmandong</a:t>
            </a:r>
            <a:r>
              <a:rPr lang="en-US" b="1" dirty="0" smtClean="0"/>
              <a:t> </a:t>
            </a:r>
            <a:r>
              <a:rPr lang="en-US" dirty="0"/>
              <a:t>at the shell </a:t>
            </a:r>
            <a:r>
              <a:rPr lang="en-US" dirty="0" smtClean="0"/>
              <a:t>prompt.</a:t>
            </a:r>
            <a:endParaRPr lang="en-GB" dirty="0"/>
          </a:p>
          <a:p>
            <a:pPr marL="342900" indent="-342900" algn="l">
              <a:buFont typeface="Arial" panose="020B0604020202020204" pitchFamily="34" charset="0"/>
              <a:buChar char="•"/>
            </a:pPr>
            <a:r>
              <a:rPr lang="en-US" dirty="0" smtClean="0"/>
              <a:t>It’s </a:t>
            </a:r>
            <a:r>
              <a:rPr lang="en-US" dirty="0"/>
              <a:t>important to note that, by default, </a:t>
            </a:r>
            <a:r>
              <a:rPr lang="en-US" b="1" i="1" dirty="0" err="1"/>
              <a:t>userdel</a:t>
            </a:r>
            <a:r>
              <a:rPr lang="en-US" b="1" i="1" dirty="0"/>
              <a:t> will not remove the user’s home directory </a:t>
            </a:r>
            <a:r>
              <a:rPr lang="en-US" dirty="0"/>
              <a:t>from the file system. </a:t>
            </a:r>
            <a:endParaRPr lang="en-US" dirty="0" smtClean="0"/>
          </a:p>
          <a:p>
            <a:pPr marL="342900" indent="-342900" algn="l">
              <a:buFont typeface="Arial" panose="020B0604020202020204" pitchFamily="34" charset="0"/>
              <a:buChar char="•"/>
            </a:pPr>
            <a:r>
              <a:rPr lang="en-US" dirty="0" smtClean="0"/>
              <a:t>If </a:t>
            </a:r>
            <a:r>
              <a:rPr lang="en-US" dirty="0"/>
              <a:t>you do want to remove the home directory when you delete the user, you need to use the </a:t>
            </a:r>
            <a:r>
              <a:rPr lang="en-US" b="1" i="1" dirty="0"/>
              <a:t>–r option </a:t>
            </a:r>
            <a:r>
              <a:rPr lang="en-US" dirty="0"/>
              <a:t>in the command line</a:t>
            </a:r>
            <a:r>
              <a:rPr lang="en-US" dirty="0" smtClean="0"/>
              <a:t>.</a:t>
            </a:r>
          </a:p>
          <a:p>
            <a:pPr marL="342900" indent="-342900" algn="l">
              <a:buFont typeface="Arial" panose="020B0604020202020204" pitchFamily="34" charset="0"/>
              <a:buChar char="•"/>
            </a:pPr>
            <a:r>
              <a:rPr lang="en-US" dirty="0" smtClean="0"/>
              <a:t> Example</a:t>
            </a:r>
            <a:r>
              <a:rPr lang="en-US" dirty="0"/>
              <a:t>, entering </a:t>
            </a:r>
            <a:endParaRPr lang="en-US" dirty="0" smtClean="0"/>
          </a:p>
          <a:p>
            <a:pPr algn="l"/>
            <a:r>
              <a:rPr lang="en-US" b="1" dirty="0"/>
              <a:t> </a:t>
            </a:r>
            <a:r>
              <a:rPr lang="en-US" b="1" dirty="0" smtClean="0"/>
              <a:t> 	</a:t>
            </a:r>
            <a:r>
              <a:rPr lang="en-US" b="1" dirty="0" err="1" smtClean="0"/>
              <a:t>userdel</a:t>
            </a:r>
            <a:r>
              <a:rPr lang="en-US" b="1" dirty="0" smtClean="0"/>
              <a:t> </a:t>
            </a:r>
            <a:r>
              <a:rPr lang="en-US" b="1" dirty="0"/>
              <a:t>–r </a:t>
            </a:r>
            <a:r>
              <a:rPr lang="en-US" b="1" dirty="0" err="1" smtClean="0"/>
              <a:t>lmandong</a:t>
            </a:r>
            <a:r>
              <a:rPr lang="en-US" b="1" dirty="0" smtClean="0"/>
              <a:t> </a:t>
            </a:r>
            <a:r>
              <a:rPr lang="en-US" dirty="0"/>
              <a:t>will remove the account and delete her home directory</a:t>
            </a:r>
            <a:endParaRPr lang="en-GB" dirty="0"/>
          </a:p>
          <a:p>
            <a:endParaRPr lang="en-GB" dirty="0"/>
          </a:p>
        </p:txBody>
      </p:sp>
      <p:sp>
        <p:nvSpPr>
          <p:cNvPr id="4" name="Title 3"/>
          <p:cNvSpPr>
            <a:spLocks noGrp="1"/>
          </p:cNvSpPr>
          <p:nvPr>
            <p:ph type="ctrTitle"/>
          </p:nvPr>
        </p:nvSpPr>
        <p:spPr>
          <a:xfrm>
            <a:off x="200026" y="161925"/>
            <a:ext cx="11649074" cy="819150"/>
          </a:xfrm>
        </p:spPr>
        <p:txBody>
          <a:bodyPr>
            <a:normAutofit fontScale="90000"/>
          </a:bodyPr>
          <a:lstStyle/>
          <a:p>
            <a:r>
              <a:rPr lang="en-GB" b="1" dirty="0" smtClean="0"/>
              <a:t>Using</a:t>
            </a:r>
            <a:r>
              <a:rPr lang="en-GB" dirty="0" smtClean="0"/>
              <a:t> </a:t>
            </a:r>
            <a:r>
              <a:rPr lang="en-GB" dirty="0" err="1" smtClean="0"/>
              <a:t>userdel</a:t>
            </a:r>
            <a:endParaRPr lang="en-GB" dirty="0"/>
          </a:p>
        </p:txBody>
      </p:sp>
    </p:spTree>
    <p:extLst>
      <p:ext uri="{BB962C8B-B14F-4D97-AF65-F5344CB8AC3E}">
        <p14:creationId xmlns:p14="http://schemas.microsoft.com/office/powerpoint/2010/main" val="2229152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417" y="207963"/>
            <a:ext cx="10231583" cy="811212"/>
          </a:xfrm>
        </p:spPr>
        <p:txBody>
          <a:bodyPr>
            <a:normAutofit fontScale="90000"/>
          </a:bodyPr>
          <a:lstStyle/>
          <a:p>
            <a:r>
              <a:rPr lang="en-US" b="1" dirty="0"/>
              <a:t>Using </a:t>
            </a:r>
            <a:r>
              <a:rPr lang="en-US" i="1" dirty="0" err="1"/>
              <a:t>userdel</a:t>
            </a:r>
            <a:r>
              <a:rPr lang="en-US" b="1" dirty="0"/>
              <a:t> </a:t>
            </a:r>
            <a:endParaRPr lang="en-GB" dirty="0"/>
          </a:p>
        </p:txBody>
      </p:sp>
      <p:sp>
        <p:nvSpPr>
          <p:cNvPr id="3" name="Subtitle 2"/>
          <p:cNvSpPr>
            <a:spLocks noGrp="1"/>
          </p:cNvSpPr>
          <p:nvPr>
            <p:ph type="subTitle" idx="1"/>
          </p:nvPr>
        </p:nvSpPr>
        <p:spPr>
          <a:xfrm>
            <a:off x="219075" y="1019175"/>
            <a:ext cx="11772033" cy="5320145"/>
          </a:xfrm>
        </p:spPr>
        <p:txBody>
          <a:bodyPr>
            <a:normAutofit/>
          </a:bodyPr>
          <a:lstStyle/>
          <a:p>
            <a:pPr algn="l"/>
            <a:r>
              <a:rPr lang="en-US" b="1" dirty="0" smtClean="0"/>
              <a:t>Scenario</a:t>
            </a:r>
          </a:p>
          <a:p>
            <a:pPr algn="l"/>
            <a:r>
              <a:rPr lang="en-US" dirty="0" smtClean="0"/>
              <a:t>You </a:t>
            </a:r>
            <a:r>
              <a:rPr lang="en-US" dirty="0"/>
              <a:t>want to create a user account for Viola Hammer named </a:t>
            </a:r>
            <a:r>
              <a:rPr lang="en-US" b="1" i="1" u="sng" dirty="0" err="1"/>
              <a:t>vhammer</a:t>
            </a:r>
            <a:r>
              <a:rPr lang="en-US" dirty="0"/>
              <a:t>. </a:t>
            </a:r>
            <a:endParaRPr lang="en-US" dirty="0" smtClean="0"/>
          </a:p>
          <a:p>
            <a:pPr algn="l"/>
            <a:r>
              <a:rPr lang="en-US" dirty="0" smtClean="0"/>
              <a:t>What </a:t>
            </a:r>
            <a:r>
              <a:rPr lang="en-US" dirty="0"/>
              <a:t>command would you enter at the shell prompt to </a:t>
            </a:r>
            <a:endParaRPr lang="en-US" dirty="0" smtClean="0"/>
          </a:p>
          <a:p>
            <a:pPr marL="342900" indent="-342900" algn="l">
              <a:buFont typeface="Wingdings" panose="05000000000000000000" pitchFamily="2" charset="2"/>
              <a:buChar char="§"/>
            </a:pPr>
            <a:r>
              <a:rPr lang="en-US" dirty="0" smtClean="0"/>
              <a:t>create </a:t>
            </a:r>
            <a:r>
              <a:rPr lang="en-US" dirty="0"/>
              <a:t>the account, </a:t>
            </a:r>
            <a:endParaRPr lang="en-US" dirty="0" smtClean="0"/>
          </a:p>
          <a:p>
            <a:pPr marL="342900" indent="-342900" algn="l">
              <a:buFont typeface="Wingdings" panose="05000000000000000000" pitchFamily="2" charset="2"/>
              <a:buChar char="§"/>
            </a:pPr>
            <a:r>
              <a:rPr lang="en-US" dirty="0" smtClean="0"/>
              <a:t>specifying </a:t>
            </a:r>
            <a:r>
              <a:rPr lang="en-US" dirty="0"/>
              <a:t>her full name, </a:t>
            </a:r>
            <a:endParaRPr lang="en-US" dirty="0" smtClean="0"/>
          </a:p>
          <a:p>
            <a:pPr marL="342900" indent="-342900" algn="l">
              <a:buFont typeface="Wingdings" panose="05000000000000000000" pitchFamily="2" charset="2"/>
              <a:buChar char="§"/>
            </a:pPr>
            <a:r>
              <a:rPr lang="en-US" dirty="0" smtClean="0"/>
              <a:t>creating </a:t>
            </a:r>
            <a:r>
              <a:rPr lang="en-US" dirty="0"/>
              <a:t>a home directory, </a:t>
            </a:r>
            <a:endParaRPr lang="en-US" dirty="0" smtClean="0"/>
          </a:p>
          <a:p>
            <a:pPr marL="342900" indent="-342900" algn="l">
              <a:buFont typeface="Wingdings" panose="05000000000000000000" pitchFamily="2" charset="2"/>
              <a:buChar char="§"/>
            </a:pPr>
            <a:r>
              <a:rPr lang="en-US" dirty="0" smtClean="0"/>
              <a:t>setting </a:t>
            </a:r>
            <a:r>
              <a:rPr lang="en-US" dirty="0"/>
              <a:t>her password to jkl123, and </a:t>
            </a:r>
            <a:endParaRPr lang="en-US" dirty="0" smtClean="0"/>
          </a:p>
          <a:p>
            <a:pPr marL="342900" indent="-342900" algn="l">
              <a:buFont typeface="Wingdings" panose="05000000000000000000" pitchFamily="2" charset="2"/>
              <a:buChar char="§"/>
            </a:pPr>
            <a:r>
              <a:rPr lang="en-US" dirty="0" smtClean="0"/>
              <a:t>specifying </a:t>
            </a:r>
            <a:r>
              <a:rPr lang="en-US" dirty="0"/>
              <a:t>a default shell of bash</a:t>
            </a:r>
            <a:r>
              <a:rPr lang="en-US" dirty="0" smtClean="0"/>
              <a:t>?</a:t>
            </a:r>
          </a:p>
          <a:p>
            <a:pPr algn="l"/>
            <a:endParaRPr lang="en-US" b="1" dirty="0" smtClean="0"/>
          </a:p>
          <a:p>
            <a:pPr algn="l"/>
            <a:r>
              <a:rPr lang="en-US" b="1" dirty="0" smtClean="0"/>
              <a:t>Solution</a:t>
            </a:r>
            <a:endParaRPr lang="en-GB" dirty="0"/>
          </a:p>
          <a:p>
            <a:pPr algn="l"/>
            <a:r>
              <a:rPr lang="en-US" dirty="0"/>
              <a:t>You would enter </a:t>
            </a:r>
            <a:r>
              <a:rPr lang="en-US" b="1" dirty="0" err="1"/>
              <a:t>useradd</a:t>
            </a:r>
            <a:r>
              <a:rPr lang="en-US" b="1" dirty="0"/>
              <a:t> –c “Viola Hammer” –m –p “jkl123” –s “/bin/bash” </a:t>
            </a:r>
            <a:r>
              <a:rPr lang="en-US" b="1" dirty="0" err="1"/>
              <a:t>vhammer</a:t>
            </a:r>
            <a:r>
              <a:rPr lang="en-US" dirty="0"/>
              <a:t>.</a:t>
            </a:r>
            <a:endParaRPr lang="en-GB" dirty="0"/>
          </a:p>
          <a:p>
            <a:endParaRPr lang="en-GB" dirty="0"/>
          </a:p>
          <a:p>
            <a:endParaRPr lang="en-GB" dirty="0"/>
          </a:p>
        </p:txBody>
      </p:sp>
    </p:spTree>
    <p:extLst>
      <p:ext uri="{BB962C8B-B14F-4D97-AF65-F5344CB8AC3E}">
        <p14:creationId xmlns:p14="http://schemas.microsoft.com/office/powerpoint/2010/main" val="3134175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4073"/>
            <a:ext cx="12192000" cy="997527"/>
          </a:xfrm>
        </p:spPr>
        <p:txBody>
          <a:bodyPr>
            <a:normAutofit fontScale="90000"/>
          </a:bodyPr>
          <a:lstStyle/>
          <a:p>
            <a:r>
              <a:rPr lang="en-US" b="1" dirty="0" smtClean="0"/>
              <a:t>Managing User Accounts from the Command Line</a:t>
            </a:r>
            <a:endParaRPr lang="en-GB" dirty="0"/>
          </a:p>
        </p:txBody>
      </p:sp>
      <p:sp>
        <p:nvSpPr>
          <p:cNvPr id="3" name="Subtitle 2"/>
          <p:cNvSpPr>
            <a:spLocks noGrp="1"/>
          </p:cNvSpPr>
          <p:nvPr>
            <p:ph type="subTitle" idx="1"/>
          </p:nvPr>
        </p:nvSpPr>
        <p:spPr>
          <a:xfrm>
            <a:off x="0" y="1371600"/>
            <a:ext cx="11956473" cy="5340927"/>
          </a:xfrm>
        </p:spPr>
        <p:txBody>
          <a:bodyPr>
            <a:normAutofit lnSpcReduction="10000"/>
          </a:bodyPr>
          <a:lstStyle/>
          <a:p>
            <a:pPr algn="l"/>
            <a:r>
              <a:rPr lang="en-US" dirty="0" smtClean="0"/>
              <a:t>In </a:t>
            </a:r>
            <a:r>
              <a:rPr lang="en-US" dirty="0"/>
              <a:t>this exercise, you will practice </a:t>
            </a:r>
            <a:r>
              <a:rPr lang="en-US" b="1" dirty="0"/>
              <a:t>creating</a:t>
            </a:r>
            <a:r>
              <a:rPr lang="en-US" dirty="0"/>
              <a:t> and </a:t>
            </a:r>
            <a:r>
              <a:rPr lang="en-US" b="1" dirty="0"/>
              <a:t>modifying</a:t>
            </a:r>
            <a:r>
              <a:rPr lang="en-US" dirty="0"/>
              <a:t> user accounts from the shell prompt of your Linux system. Complete the following:</a:t>
            </a:r>
            <a:endParaRPr lang="en-GB" dirty="0"/>
          </a:p>
          <a:p>
            <a:pPr algn="l"/>
            <a:r>
              <a:rPr lang="en-US" dirty="0"/>
              <a:t>Boot your Linux system and log in as a standard user.</a:t>
            </a:r>
            <a:endParaRPr lang="en-GB" dirty="0"/>
          </a:p>
          <a:p>
            <a:pPr algn="l"/>
            <a:r>
              <a:rPr lang="en-US" dirty="0"/>
              <a:t>Open a terminal session and change to your root user account by entering </a:t>
            </a:r>
            <a:r>
              <a:rPr lang="en-US" b="1" dirty="0" err="1"/>
              <a:t>su</a:t>
            </a:r>
            <a:r>
              <a:rPr lang="en-US" b="1" dirty="0"/>
              <a:t> </a:t>
            </a:r>
            <a:r>
              <a:rPr lang="en-US" dirty="0"/>
              <a:t>– at the shell prompt and entering your root user’s password.</a:t>
            </a:r>
            <a:endParaRPr lang="en-GB" dirty="0"/>
          </a:p>
          <a:p>
            <a:pPr algn="l"/>
            <a:r>
              <a:rPr lang="en-US" dirty="0"/>
              <a:t>Create a user account for yourself by doing the following:</a:t>
            </a:r>
            <a:endParaRPr lang="en-GB" dirty="0"/>
          </a:p>
          <a:p>
            <a:pPr algn="l"/>
            <a:r>
              <a:rPr lang="en-US" dirty="0"/>
              <a:t>Determine a </a:t>
            </a:r>
            <a:r>
              <a:rPr lang="en-US" b="1" i="1" dirty="0"/>
              <a:t>username</a:t>
            </a:r>
            <a:r>
              <a:rPr lang="en-US" i="1" dirty="0"/>
              <a:t> </a:t>
            </a:r>
            <a:r>
              <a:rPr lang="en-US" dirty="0"/>
              <a:t>and </a:t>
            </a:r>
            <a:r>
              <a:rPr lang="en-US" b="1" i="1" dirty="0"/>
              <a:t>password</a:t>
            </a:r>
            <a:r>
              <a:rPr lang="en-US" i="1" dirty="0"/>
              <a:t> </a:t>
            </a:r>
            <a:r>
              <a:rPr lang="en-US" dirty="0"/>
              <a:t>for yourself. A common convention is to use your first initial with your last name.</a:t>
            </a:r>
            <a:endParaRPr lang="en-GB" dirty="0"/>
          </a:p>
          <a:p>
            <a:pPr algn="l"/>
            <a:r>
              <a:rPr lang="en-US" dirty="0"/>
              <a:t>At the shell prompt, </a:t>
            </a:r>
            <a:endParaRPr lang="en-US" dirty="0" smtClean="0"/>
          </a:p>
          <a:p>
            <a:pPr algn="l"/>
            <a:r>
              <a:rPr lang="en-US" dirty="0" smtClean="0"/>
              <a:t>enter </a:t>
            </a:r>
            <a:r>
              <a:rPr lang="en-US" b="1" dirty="0" err="1"/>
              <a:t>useradd</a:t>
            </a:r>
            <a:r>
              <a:rPr lang="en-US" b="1" dirty="0"/>
              <a:t> –c “</a:t>
            </a:r>
            <a:r>
              <a:rPr lang="en-US" b="1" i="1" dirty="0" err="1"/>
              <a:t>your_full_name</a:t>
            </a:r>
            <a:r>
              <a:rPr lang="en-US" b="1" dirty="0"/>
              <a:t>” –m –p “</a:t>
            </a:r>
            <a:r>
              <a:rPr lang="en-US" b="1" i="1" dirty="0" err="1"/>
              <a:t>your_password</a:t>
            </a:r>
            <a:r>
              <a:rPr lang="en-US" b="1" dirty="0"/>
              <a:t>” –s “/bin/bash” </a:t>
            </a:r>
            <a:r>
              <a:rPr lang="en-US" b="1" i="1" dirty="0" err="1"/>
              <a:t>your_username</a:t>
            </a:r>
            <a:r>
              <a:rPr lang="en-US" dirty="0"/>
              <a:t>.</a:t>
            </a:r>
            <a:endParaRPr lang="en-GB" dirty="0"/>
          </a:p>
          <a:p>
            <a:pPr algn="l"/>
            <a:r>
              <a:rPr lang="en-US" dirty="0"/>
              <a:t>At the shell prompt, </a:t>
            </a:r>
            <a:endParaRPr lang="en-US" dirty="0" smtClean="0"/>
          </a:p>
          <a:p>
            <a:pPr algn="l"/>
            <a:r>
              <a:rPr lang="en-US" dirty="0" smtClean="0"/>
              <a:t>enter </a:t>
            </a:r>
            <a:r>
              <a:rPr lang="en-US" b="1" dirty="0"/>
              <a:t>tail /</a:t>
            </a:r>
            <a:r>
              <a:rPr lang="en-US" b="1" dirty="0" err="1"/>
              <a:t>etc</a:t>
            </a:r>
            <a:r>
              <a:rPr lang="en-US" b="1" dirty="0"/>
              <a:t>/</a:t>
            </a:r>
            <a:r>
              <a:rPr lang="en-US" b="1" dirty="0" err="1"/>
              <a:t>passwd</a:t>
            </a:r>
            <a:r>
              <a:rPr lang="en-US" dirty="0"/>
              <a:t>. Verify that your new user account was created.</a:t>
            </a:r>
            <a:endParaRPr lang="en-GB" dirty="0"/>
          </a:p>
          <a:p>
            <a:pPr algn="l"/>
            <a:r>
              <a:rPr lang="en-US" dirty="0"/>
              <a:t>Create a user account using your system’s default settings by entering </a:t>
            </a:r>
            <a:r>
              <a:rPr lang="en-US" b="1" dirty="0" err="1"/>
              <a:t>useradd</a:t>
            </a:r>
            <a:r>
              <a:rPr lang="en-US" b="1" dirty="0"/>
              <a:t> </a:t>
            </a:r>
            <a:r>
              <a:rPr lang="en-US" b="1" dirty="0" err="1"/>
              <a:t>dtracy</a:t>
            </a:r>
            <a:r>
              <a:rPr lang="en-US" b="1" dirty="0"/>
              <a:t> </a:t>
            </a:r>
            <a:r>
              <a:rPr lang="en-US" dirty="0"/>
              <a:t>at the shell prompt</a:t>
            </a:r>
            <a:endParaRPr lang="en-GB" dirty="0"/>
          </a:p>
          <a:p>
            <a:endParaRPr lang="en-GB" dirty="0"/>
          </a:p>
        </p:txBody>
      </p:sp>
    </p:spTree>
    <p:extLst>
      <p:ext uri="{BB962C8B-B14F-4D97-AF65-F5344CB8AC3E}">
        <p14:creationId xmlns:p14="http://schemas.microsoft.com/office/powerpoint/2010/main" val="297735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27000"/>
            <a:ext cx="10515600" cy="1325563"/>
          </a:xfrm>
        </p:spPr>
        <p:txBody>
          <a:bodyPr>
            <a:normAutofit/>
          </a:bodyPr>
          <a:lstStyle/>
          <a:p>
            <a:pPr algn="ctr"/>
            <a:r>
              <a:rPr lang="en-US" sz="3500" b="1" dirty="0"/>
              <a:t>Managing User Accounts from the Command Line</a:t>
            </a:r>
            <a:endParaRPr lang="en-GB" sz="3500" dirty="0"/>
          </a:p>
        </p:txBody>
      </p:sp>
      <p:sp>
        <p:nvSpPr>
          <p:cNvPr id="3" name="Content Placeholder 2"/>
          <p:cNvSpPr>
            <a:spLocks noGrp="1"/>
          </p:cNvSpPr>
          <p:nvPr>
            <p:ph idx="1"/>
          </p:nvPr>
        </p:nvSpPr>
        <p:spPr>
          <a:xfrm>
            <a:off x="219075" y="1206500"/>
            <a:ext cx="11696700" cy="4351338"/>
          </a:xfrm>
        </p:spPr>
        <p:txBody>
          <a:bodyPr>
            <a:normAutofit/>
          </a:bodyPr>
          <a:lstStyle/>
          <a:p>
            <a:r>
              <a:rPr lang="en-US" dirty="0"/>
              <a:t>At the shell prompt, enter </a:t>
            </a:r>
            <a:r>
              <a:rPr lang="en-US" b="1" dirty="0"/>
              <a:t>tail /</a:t>
            </a:r>
            <a:r>
              <a:rPr lang="en-US" b="1" dirty="0" err="1"/>
              <a:t>etc</a:t>
            </a:r>
            <a:r>
              <a:rPr lang="en-US" b="1" dirty="0"/>
              <a:t>/</a:t>
            </a:r>
            <a:r>
              <a:rPr lang="en-US" b="1" dirty="0" err="1"/>
              <a:t>passwd</a:t>
            </a:r>
            <a:r>
              <a:rPr lang="en-US" dirty="0"/>
              <a:t>. Verify that your new user account was created. Notice that the new user is missing many parameters. Add these parameters by doing the following:</a:t>
            </a:r>
            <a:endParaRPr lang="en-GB" dirty="0"/>
          </a:p>
          <a:p>
            <a:r>
              <a:rPr lang="en-US" dirty="0"/>
              <a:t>Enter a full name for the </a:t>
            </a:r>
            <a:r>
              <a:rPr lang="en-US" dirty="0" err="1"/>
              <a:t>dtracy</a:t>
            </a:r>
            <a:r>
              <a:rPr lang="en-US" dirty="0"/>
              <a:t> user account by </a:t>
            </a:r>
            <a:endParaRPr lang="en-US" dirty="0" smtClean="0"/>
          </a:p>
          <a:p>
            <a:pPr marL="0" indent="0">
              <a:buNone/>
            </a:pPr>
            <a:r>
              <a:rPr lang="en-US" dirty="0"/>
              <a:t>	</a:t>
            </a:r>
            <a:r>
              <a:rPr lang="en-US" dirty="0" smtClean="0"/>
              <a:t>entering </a:t>
            </a:r>
            <a:r>
              <a:rPr lang="en-US" b="1" dirty="0" err="1"/>
              <a:t>usermod</a:t>
            </a:r>
            <a:r>
              <a:rPr lang="en-US" b="1" dirty="0"/>
              <a:t> –c “</a:t>
            </a:r>
            <a:r>
              <a:rPr lang="en-US" b="1" dirty="0" smtClean="0"/>
              <a:t>Richard</a:t>
            </a:r>
            <a:r>
              <a:rPr lang="en-GB" dirty="0"/>
              <a:t> </a:t>
            </a:r>
            <a:r>
              <a:rPr lang="en-US" b="1" dirty="0" smtClean="0"/>
              <a:t>Tracy</a:t>
            </a:r>
            <a:r>
              <a:rPr lang="en-US" b="1" dirty="0"/>
              <a:t>” </a:t>
            </a:r>
            <a:r>
              <a:rPr lang="en-US" b="1" dirty="0" err="1"/>
              <a:t>dtracy</a:t>
            </a:r>
            <a:r>
              <a:rPr lang="en-US" b="1" dirty="0"/>
              <a:t> </a:t>
            </a:r>
            <a:r>
              <a:rPr lang="en-US" dirty="0"/>
              <a:t>at the shell prompt.</a:t>
            </a:r>
            <a:endParaRPr lang="en-GB" dirty="0"/>
          </a:p>
          <a:p>
            <a:r>
              <a:rPr lang="en-US" dirty="0"/>
              <a:t>At the shell prompt, enter </a:t>
            </a:r>
            <a:r>
              <a:rPr lang="en-US" b="1" dirty="0"/>
              <a:t>tail /</a:t>
            </a:r>
            <a:r>
              <a:rPr lang="en-US" b="1" dirty="0" err="1"/>
              <a:t>etc</a:t>
            </a:r>
            <a:r>
              <a:rPr lang="en-US" b="1" dirty="0"/>
              <a:t>/</a:t>
            </a:r>
            <a:r>
              <a:rPr lang="en-US" b="1" dirty="0" err="1"/>
              <a:t>passwd</a:t>
            </a:r>
            <a:r>
              <a:rPr lang="en-US" dirty="0"/>
              <a:t>. Verify that the full name was added to the </a:t>
            </a:r>
            <a:r>
              <a:rPr lang="en-US" dirty="0" err="1"/>
              <a:t>dtracy</a:t>
            </a:r>
            <a:r>
              <a:rPr lang="en-US" dirty="0"/>
              <a:t> account.</a:t>
            </a:r>
            <a:endParaRPr lang="en-GB" dirty="0"/>
          </a:p>
          <a:p>
            <a:r>
              <a:rPr lang="en-US" dirty="0"/>
              <a:t>Give </a:t>
            </a:r>
            <a:r>
              <a:rPr lang="en-US" dirty="0" err="1"/>
              <a:t>dtracy</a:t>
            </a:r>
            <a:r>
              <a:rPr lang="en-US" dirty="0"/>
              <a:t> a password by entering </a:t>
            </a:r>
            <a:r>
              <a:rPr lang="en-US" b="1" dirty="0" err="1"/>
              <a:t>passwd</a:t>
            </a:r>
            <a:r>
              <a:rPr lang="en-US" b="1" dirty="0"/>
              <a:t> </a:t>
            </a:r>
            <a:r>
              <a:rPr lang="en-US" b="1" dirty="0" err="1"/>
              <a:t>dtracy</a:t>
            </a:r>
            <a:r>
              <a:rPr lang="en-US" b="1" dirty="0"/>
              <a:t> </a:t>
            </a:r>
            <a:r>
              <a:rPr lang="en-US" dirty="0"/>
              <a:t>at the shell prompt.</a:t>
            </a:r>
            <a:endParaRPr lang="en-GB" dirty="0"/>
          </a:p>
          <a:p>
            <a:r>
              <a:rPr lang="en-US" dirty="0"/>
              <a:t>When prompted, enter a new </a:t>
            </a:r>
            <a:r>
              <a:rPr lang="en-US" b="1" i="1" dirty="0"/>
              <a:t>password </a:t>
            </a:r>
            <a:r>
              <a:rPr lang="en-US" dirty="0"/>
              <a:t>for </a:t>
            </a:r>
            <a:r>
              <a:rPr lang="en-US" dirty="0" err="1"/>
              <a:t>dtracy</a:t>
            </a:r>
            <a:r>
              <a:rPr lang="en-US" dirty="0"/>
              <a:t>.</a:t>
            </a:r>
            <a:endParaRPr lang="en-GB" dirty="0"/>
          </a:p>
          <a:p>
            <a:endParaRPr lang="en-GB" dirty="0"/>
          </a:p>
        </p:txBody>
      </p:sp>
    </p:spTree>
    <p:extLst>
      <p:ext uri="{BB962C8B-B14F-4D97-AF65-F5344CB8AC3E}">
        <p14:creationId xmlns:p14="http://schemas.microsoft.com/office/powerpoint/2010/main" val="502056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1" y="127001"/>
            <a:ext cx="11001374" cy="840220"/>
          </a:xfrm>
        </p:spPr>
        <p:txBody>
          <a:bodyPr>
            <a:normAutofit/>
          </a:bodyPr>
          <a:lstStyle/>
          <a:p>
            <a:r>
              <a:rPr lang="en-US" sz="3500" b="1" dirty="0" smtClean="0"/>
              <a:t>Linux Groups</a:t>
            </a:r>
            <a:endParaRPr lang="en-GB" sz="3500" dirty="0"/>
          </a:p>
        </p:txBody>
      </p:sp>
      <p:sp>
        <p:nvSpPr>
          <p:cNvPr id="3" name="Content Placeholder 2"/>
          <p:cNvSpPr>
            <a:spLocks noGrp="1"/>
          </p:cNvSpPr>
          <p:nvPr>
            <p:ph idx="1"/>
          </p:nvPr>
        </p:nvSpPr>
        <p:spPr>
          <a:xfrm>
            <a:off x="190501" y="1205346"/>
            <a:ext cx="11915774" cy="4971617"/>
          </a:xfrm>
        </p:spPr>
        <p:txBody>
          <a:bodyPr/>
          <a:lstStyle/>
          <a:p>
            <a:pPr marL="0" indent="0">
              <a:buNone/>
            </a:pPr>
            <a:r>
              <a:rPr lang="en-US" dirty="0" smtClean="0"/>
              <a:t>Groups </a:t>
            </a:r>
            <a:r>
              <a:rPr lang="en-US" dirty="0"/>
              <a:t>make our lives as system administrators easier! </a:t>
            </a:r>
            <a:endParaRPr lang="en-US" dirty="0" smtClean="0"/>
          </a:p>
          <a:p>
            <a:r>
              <a:rPr lang="en-US" dirty="0" smtClean="0"/>
              <a:t>Consider the following  </a:t>
            </a:r>
            <a:r>
              <a:rPr lang="en-US" dirty="0"/>
              <a:t>scenario. </a:t>
            </a:r>
            <a:endParaRPr lang="en-US" dirty="0" smtClean="0"/>
          </a:p>
          <a:p>
            <a:pPr marL="0" indent="0">
              <a:buNone/>
            </a:pPr>
            <a:r>
              <a:rPr lang="en-US" dirty="0" smtClean="0"/>
              <a:t>Suppose </a:t>
            </a:r>
            <a:r>
              <a:rPr lang="en-US" dirty="0"/>
              <a:t>you have seven users on a Linux system. Of these users, </a:t>
            </a:r>
            <a:r>
              <a:rPr lang="en-US" u="sng" dirty="0"/>
              <a:t>five</a:t>
            </a:r>
            <a:r>
              <a:rPr lang="en-US" dirty="0"/>
              <a:t> of them need almost the same </a:t>
            </a:r>
            <a:r>
              <a:rPr lang="en-US" u="sng" dirty="0"/>
              <a:t>level of access to files </a:t>
            </a:r>
            <a:r>
              <a:rPr lang="en-US" dirty="0"/>
              <a:t>in the file system</a:t>
            </a:r>
            <a:r>
              <a:rPr lang="en-US" dirty="0" smtClean="0"/>
              <a:t>.</a:t>
            </a:r>
          </a:p>
          <a:p>
            <a:r>
              <a:rPr lang="en-US" dirty="0" smtClean="0"/>
              <a:t>Without </a:t>
            </a:r>
            <a:r>
              <a:rPr lang="en-US" dirty="0"/>
              <a:t>groups, you would need to assign the necessary permissions separately to each of the five user accounts. </a:t>
            </a:r>
            <a:endParaRPr lang="en-US" dirty="0" smtClean="0"/>
          </a:p>
          <a:p>
            <a:r>
              <a:rPr lang="en-US" dirty="0" smtClean="0"/>
              <a:t>That </a:t>
            </a:r>
            <a:r>
              <a:rPr lang="en-US" dirty="0"/>
              <a:t>means you would be doing the same exact task five times over</a:t>
            </a:r>
            <a:r>
              <a:rPr lang="en-US" dirty="0" smtClean="0"/>
              <a:t>.</a:t>
            </a:r>
          </a:p>
          <a:p>
            <a:r>
              <a:rPr lang="en-US" dirty="0" smtClean="0"/>
              <a:t>That </a:t>
            </a:r>
            <a:r>
              <a:rPr lang="en-US" dirty="0"/>
              <a:t>may not sound so bad, but just suppose you had 100 users that all needed the same level of access. What a waste of time!</a:t>
            </a:r>
            <a:endParaRPr lang="en-GB" dirty="0"/>
          </a:p>
          <a:p>
            <a:endParaRPr lang="en-GB" dirty="0"/>
          </a:p>
        </p:txBody>
      </p:sp>
    </p:spTree>
    <p:extLst>
      <p:ext uri="{BB962C8B-B14F-4D97-AF65-F5344CB8AC3E}">
        <p14:creationId xmlns:p14="http://schemas.microsoft.com/office/powerpoint/2010/main" val="229170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0"/>
            <a:ext cx="11083636" cy="944130"/>
          </a:xfrm>
        </p:spPr>
        <p:txBody>
          <a:bodyPr>
            <a:normAutofit/>
          </a:bodyPr>
          <a:lstStyle/>
          <a:p>
            <a:r>
              <a:rPr lang="en-US" sz="3500" b="1" dirty="0" smtClean="0"/>
              <a:t>How Linux Groups Work</a:t>
            </a:r>
            <a:endParaRPr lang="en-GB" sz="3500" dirty="0"/>
          </a:p>
        </p:txBody>
      </p:sp>
      <p:sp>
        <p:nvSpPr>
          <p:cNvPr id="3" name="Content Placeholder 2"/>
          <p:cNvSpPr>
            <a:spLocks noGrp="1"/>
          </p:cNvSpPr>
          <p:nvPr>
            <p:ph idx="1"/>
          </p:nvPr>
        </p:nvSpPr>
        <p:spPr>
          <a:xfrm>
            <a:off x="85725" y="944130"/>
            <a:ext cx="12106275" cy="5726834"/>
          </a:xfrm>
        </p:spPr>
        <p:txBody>
          <a:bodyPr>
            <a:normAutofit/>
          </a:bodyPr>
          <a:lstStyle/>
          <a:p>
            <a:r>
              <a:rPr lang="en-US" dirty="0" smtClean="0"/>
              <a:t>With </a:t>
            </a:r>
            <a:r>
              <a:rPr lang="en-US" dirty="0"/>
              <a:t>groups, you assign permissions to the group and then make all the users that need that level of access members of the group. </a:t>
            </a:r>
            <a:endParaRPr lang="en-US" dirty="0" smtClean="0"/>
          </a:p>
          <a:p>
            <a:r>
              <a:rPr lang="en-US" dirty="0" smtClean="0"/>
              <a:t>That’s </a:t>
            </a:r>
            <a:r>
              <a:rPr lang="en-US" dirty="0"/>
              <a:t>much easier! You only need to make one set of assignments. If something changes in the level of access needed, you only need to make the change once to the group. </a:t>
            </a:r>
            <a:endParaRPr lang="en-US" dirty="0" smtClean="0"/>
          </a:p>
          <a:p>
            <a:r>
              <a:rPr lang="en-US" dirty="0" smtClean="0"/>
              <a:t>All </a:t>
            </a:r>
            <a:r>
              <a:rPr lang="en-US" dirty="0"/>
              <a:t>of the group members then automatically receive the change. Once again, this is much easier than the alternative! </a:t>
            </a:r>
            <a:endParaRPr lang="en-US" dirty="0" smtClean="0"/>
          </a:p>
          <a:p>
            <a:r>
              <a:rPr lang="en-US" dirty="0" smtClean="0"/>
              <a:t>If </a:t>
            </a:r>
            <a:r>
              <a:rPr lang="en-US" dirty="0"/>
              <a:t>your Linux system has been configured to use local authentication, </a:t>
            </a:r>
            <a:endParaRPr lang="en-US" dirty="0" smtClean="0"/>
          </a:p>
          <a:p>
            <a:pPr marL="0" indent="0">
              <a:buNone/>
            </a:pPr>
            <a:r>
              <a:rPr lang="en-US" dirty="0"/>
              <a:t>	</a:t>
            </a:r>
            <a:r>
              <a:rPr lang="en-US" dirty="0" smtClean="0"/>
              <a:t>your </a:t>
            </a:r>
            <a:r>
              <a:rPr lang="en-US" dirty="0"/>
              <a:t>groups are defined in the </a:t>
            </a:r>
            <a:r>
              <a:rPr lang="en-US" b="1" dirty="0"/>
              <a:t>/</a:t>
            </a:r>
            <a:r>
              <a:rPr lang="en-US" b="1" dirty="0" err="1"/>
              <a:t>etc</a:t>
            </a:r>
            <a:r>
              <a:rPr lang="en-US" b="1" dirty="0"/>
              <a:t>/group file</a:t>
            </a:r>
            <a:r>
              <a:rPr lang="en-US" dirty="0"/>
              <a:t>. </a:t>
            </a:r>
            <a:endParaRPr lang="en-GB" dirty="0"/>
          </a:p>
          <a:p>
            <a:r>
              <a:rPr lang="en-US" dirty="0"/>
              <a:t>As with the /</a:t>
            </a:r>
            <a:r>
              <a:rPr lang="en-US" dirty="0" err="1"/>
              <a:t>etc</a:t>
            </a:r>
            <a:r>
              <a:rPr lang="en-US" dirty="0"/>
              <a:t>/</a:t>
            </a:r>
            <a:r>
              <a:rPr lang="en-US" dirty="0" err="1"/>
              <a:t>passwd</a:t>
            </a:r>
            <a:r>
              <a:rPr lang="en-US" dirty="0"/>
              <a:t> and the /</a:t>
            </a:r>
            <a:r>
              <a:rPr lang="en-US" dirty="0" err="1"/>
              <a:t>etc</a:t>
            </a:r>
            <a:r>
              <a:rPr lang="en-US" dirty="0"/>
              <a:t>/shadow files, each line in /</a:t>
            </a:r>
            <a:r>
              <a:rPr lang="en-US" dirty="0" err="1"/>
              <a:t>etc</a:t>
            </a:r>
            <a:r>
              <a:rPr lang="en-US" dirty="0"/>
              <a:t>/group is </a:t>
            </a:r>
            <a:r>
              <a:rPr lang="en-US" dirty="0" smtClean="0"/>
              <a:t>a</a:t>
            </a:r>
            <a:r>
              <a:rPr lang="en-GB" dirty="0" smtClean="0"/>
              <a:t> </a:t>
            </a:r>
            <a:r>
              <a:rPr lang="en-US" dirty="0" smtClean="0"/>
              <a:t>single </a:t>
            </a:r>
            <a:r>
              <a:rPr lang="en-US" dirty="0"/>
              <a:t>record that represents one group</a:t>
            </a:r>
            <a:r>
              <a:rPr lang="en-US" dirty="0" smtClean="0"/>
              <a:t>.</a:t>
            </a:r>
          </a:p>
          <a:p>
            <a:pPr marL="0" indent="0">
              <a:buNone/>
            </a:pPr>
            <a:r>
              <a:rPr lang="en-US" dirty="0" smtClean="0"/>
              <a:t> </a:t>
            </a:r>
            <a:r>
              <a:rPr lang="en-US" dirty="0"/>
              <a:t>Each record is composed of the </a:t>
            </a:r>
            <a:r>
              <a:rPr lang="en-US" dirty="0" smtClean="0"/>
              <a:t>following</a:t>
            </a:r>
            <a:r>
              <a:rPr lang="en-GB" dirty="0" smtClean="0"/>
              <a:t> </a:t>
            </a:r>
            <a:r>
              <a:rPr lang="en-US" dirty="0" smtClean="0"/>
              <a:t>four fields:</a:t>
            </a:r>
            <a:endParaRPr lang="en-GB" dirty="0"/>
          </a:p>
        </p:txBody>
      </p:sp>
    </p:spTree>
    <p:extLst>
      <p:ext uri="{BB962C8B-B14F-4D97-AF65-F5344CB8AC3E}">
        <p14:creationId xmlns:p14="http://schemas.microsoft.com/office/powerpoint/2010/main" val="1631188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23825"/>
            <a:ext cx="11537373" cy="6176963"/>
          </a:xfrm>
        </p:spPr>
        <p:txBody>
          <a:bodyPr>
            <a:normAutofit/>
          </a:bodyPr>
          <a:lstStyle/>
          <a:p>
            <a:r>
              <a:rPr lang="en-US" dirty="0" err="1"/>
              <a:t>Group:Password:GID:Users</a:t>
            </a:r>
            <a:endParaRPr lang="en-GB" dirty="0"/>
          </a:p>
          <a:p>
            <a:r>
              <a:rPr lang="en-US" dirty="0"/>
              <a:t>For example the record for a video group </a:t>
            </a:r>
            <a:r>
              <a:rPr lang="en-US" dirty="0" smtClean="0"/>
              <a:t> </a:t>
            </a:r>
            <a:r>
              <a:rPr lang="en-US" dirty="0"/>
              <a:t>read as follows:</a:t>
            </a:r>
            <a:endParaRPr lang="en-GB" dirty="0"/>
          </a:p>
          <a:p>
            <a:r>
              <a:rPr lang="en-US" dirty="0" smtClean="0"/>
              <a:t>video:xxx:33:ksandra,tux,jsanders</a:t>
            </a:r>
            <a:endParaRPr lang="en-GB" dirty="0"/>
          </a:p>
          <a:p>
            <a:pPr marL="0" indent="0">
              <a:buNone/>
            </a:pPr>
            <a:r>
              <a:rPr lang="en-US" dirty="0"/>
              <a:t>■ </a:t>
            </a:r>
            <a:r>
              <a:rPr lang="en-US" b="1" dirty="0"/>
              <a:t>Group </a:t>
            </a:r>
            <a:r>
              <a:rPr lang="en-US" dirty="0"/>
              <a:t>Specifies the name of the group. In the example above, the name of the group is video.</a:t>
            </a:r>
            <a:endParaRPr lang="en-GB" dirty="0"/>
          </a:p>
          <a:p>
            <a:pPr marL="0" indent="0">
              <a:buNone/>
            </a:pPr>
            <a:r>
              <a:rPr lang="en-US" dirty="0"/>
              <a:t>■ </a:t>
            </a:r>
            <a:r>
              <a:rPr lang="en-US" b="1" dirty="0"/>
              <a:t>Password </a:t>
            </a:r>
            <a:r>
              <a:rPr lang="en-US" dirty="0"/>
              <a:t>Specifies the group password.</a:t>
            </a:r>
            <a:endParaRPr lang="en-GB" dirty="0"/>
          </a:p>
          <a:p>
            <a:pPr marL="0" indent="0">
              <a:buNone/>
            </a:pPr>
            <a:r>
              <a:rPr lang="en-US" dirty="0"/>
              <a:t>■ </a:t>
            </a:r>
            <a:r>
              <a:rPr lang="en-US" b="1" dirty="0"/>
              <a:t>GID </a:t>
            </a:r>
            <a:r>
              <a:rPr lang="en-US" dirty="0"/>
              <a:t>Specifies the group ID (GID) number of the group. In this example, the GID of the video group is 33.</a:t>
            </a:r>
            <a:endParaRPr lang="en-GB" dirty="0"/>
          </a:p>
          <a:p>
            <a:endParaRPr lang="en-GB" dirty="0"/>
          </a:p>
        </p:txBody>
      </p:sp>
    </p:spTree>
    <p:extLst>
      <p:ext uri="{BB962C8B-B14F-4D97-AF65-F5344CB8AC3E}">
        <p14:creationId xmlns:p14="http://schemas.microsoft.com/office/powerpoint/2010/main" val="4104113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418" y="122027"/>
            <a:ext cx="11169428" cy="1099272"/>
          </a:xfrm>
        </p:spPr>
        <p:txBody>
          <a:bodyPr>
            <a:noAutofit/>
          </a:bodyPr>
          <a:lstStyle/>
          <a:p>
            <a:r>
              <a:rPr lang="en-GB" sz="4000" b="1" dirty="0" smtClean="0"/>
              <a:t>Linux Users and Group Management</a:t>
            </a:r>
            <a:endParaRPr lang="en-GB" sz="4000" b="1" dirty="0"/>
          </a:p>
        </p:txBody>
      </p:sp>
      <p:sp>
        <p:nvSpPr>
          <p:cNvPr id="3" name="Subtitle 2"/>
          <p:cNvSpPr>
            <a:spLocks noGrp="1"/>
          </p:cNvSpPr>
          <p:nvPr>
            <p:ph type="subTitle" idx="1"/>
          </p:nvPr>
        </p:nvSpPr>
        <p:spPr>
          <a:xfrm>
            <a:off x="436418" y="1244745"/>
            <a:ext cx="11492346" cy="5239182"/>
          </a:xfrm>
        </p:spPr>
        <p:txBody>
          <a:bodyPr>
            <a:normAutofit lnSpcReduction="10000"/>
          </a:bodyPr>
          <a:lstStyle/>
          <a:p>
            <a:pPr algn="l"/>
            <a:r>
              <a:rPr lang="en-US" dirty="0"/>
              <a:t>One of the great things about Linux is the fact that it is </a:t>
            </a:r>
            <a:r>
              <a:rPr lang="en-US" b="1" dirty="0"/>
              <a:t>a true multi-user operating system</a:t>
            </a:r>
            <a:r>
              <a:rPr lang="en-US" dirty="0"/>
              <a:t>. A single Linux system can be configured with one, two, five, ten, or more user accounts. Each user on the system is provided with his or her own </a:t>
            </a:r>
            <a:r>
              <a:rPr lang="en-US" b="1" dirty="0"/>
              <a:t>computing environment </a:t>
            </a:r>
            <a:r>
              <a:rPr lang="en-US" dirty="0"/>
              <a:t>that is unique to the user. </a:t>
            </a:r>
            <a:endParaRPr lang="en-US" dirty="0" smtClean="0"/>
          </a:p>
          <a:p>
            <a:pPr algn="l"/>
            <a:r>
              <a:rPr lang="en-US" dirty="0"/>
              <a:t>When a user, say: </a:t>
            </a:r>
            <a:r>
              <a:rPr lang="en-US" b="1" i="1" dirty="0" err="1" smtClean="0"/>
              <a:t>ksandra</a:t>
            </a:r>
            <a:r>
              <a:rPr lang="en-US" dirty="0" smtClean="0"/>
              <a:t> </a:t>
            </a:r>
            <a:r>
              <a:rPr lang="en-US" dirty="0"/>
              <a:t>logs in to the system, her own desktop preferences are displayed and she has access to her files stored in </a:t>
            </a:r>
            <a:r>
              <a:rPr lang="en-US" b="1" i="1" dirty="0"/>
              <a:t>/</a:t>
            </a:r>
            <a:r>
              <a:rPr lang="en-US" b="1" i="1" dirty="0" smtClean="0"/>
              <a:t>home/</a:t>
            </a:r>
            <a:r>
              <a:rPr lang="en-US" b="1" i="1" dirty="0" err="1" smtClean="0"/>
              <a:t>ksandra</a:t>
            </a:r>
            <a:r>
              <a:rPr lang="en-US" b="1" i="1" dirty="0" smtClean="0"/>
              <a:t>. </a:t>
            </a:r>
          </a:p>
          <a:p>
            <a:pPr algn="l"/>
            <a:r>
              <a:rPr lang="en-US" dirty="0" smtClean="0"/>
              <a:t>If </a:t>
            </a:r>
            <a:r>
              <a:rPr lang="en-US" dirty="0"/>
              <a:t>a different user logs in, his or her desktop preferences are displayed and access is provided to that user’s home directory.</a:t>
            </a:r>
            <a:endParaRPr lang="en-GB" dirty="0"/>
          </a:p>
          <a:p>
            <a:pPr algn="l"/>
            <a:r>
              <a:rPr lang="en-US" dirty="0"/>
              <a:t>If the system has been configured to work on a computer network, then users can even log in to the system </a:t>
            </a:r>
            <a:r>
              <a:rPr lang="en-US" b="1" i="1" dirty="0"/>
              <a:t>remotely and access their desktop and home directory </a:t>
            </a:r>
            <a:r>
              <a:rPr lang="en-US" dirty="0"/>
              <a:t>as if they were sitting in front of the computer. </a:t>
            </a:r>
            <a:endParaRPr lang="en-US" dirty="0" smtClean="0"/>
          </a:p>
          <a:p>
            <a:pPr algn="l"/>
            <a:r>
              <a:rPr lang="en-US" dirty="0" smtClean="0"/>
              <a:t>Topics discussed here include:</a:t>
            </a:r>
            <a:endParaRPr lang="en-GB" dirty="0"/>
          </a:p>
          <a:p>
            <a:pPr algn="l"/>
            <a:r>
              <a:rPr lang="en-US" dirty="0"/>
              <a:t>■ Working with users and groups </a:t>
            </a:r>
            <a:endParaRPr lang="en-GB" dirty="0"/>
          </a:p>
          <a:p>
            <a:pPr algn="l"/>
            <a:r>
              <a:rPr lang="en-US" dirty="0"/>
              <a:t>■ Managing ownership, permissions, and quotas</a:t>
            </a:r>
            <a:endParaRPr lang="en-GB" dirty="0"/>
          </a:p>
          <a:p>
            <a:pPr algn="l"/>
            <a:endParaRPr lang="en-GB" dirty="0"/>
          </a:p>
        </p:txBody>
      </p:sp>
      <p:sp>
        <p:nvSpPr>
          <p:cNvPr id="4" name="AutoShape 7"/>
          <p:cNvSpPr>
            <a:spLocks noChangeArrowheads="1"/>
          </p:cNvSpPr>
          <p:nvPr/>
        </p:nvSpPr>
        <p:spPr bwMode="auto">
          <a:xfrm flipV="1">
            <a:off x="0" y="1166595"/>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394089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 y="276225"/>
            <a:ext cx="11906250" cy="6555641"/>
          </a:xfrm>
          <a:prstGeom prst="rect">
            <a:avLst/>
          </a:prstGeom>
          <a:noFill/>
        </p:spPr>
        <p:txBody>
          <a:bodyPr wrap="square" rtlCol="0">
            <a:spAutoFit/>
          </a:bodyPr>
          <a:lstStyle/>
          <a:p>
            <a:r>
              <a:rPr lang="en-US" sz="3000" dirty="0"/>
              <a:t>■ </a:t>
            </a:r>
            <a:r>
              <a:rPr lang="en-US" sz="3000" b="1" dirty="0"/>
              <a:t>Users </a:t>
            </a:r>
            <a:r>
              <a:rPr lang="en-US" sz="3000" dirty="0"/>
              <a:t>Lists the members of the group. </a:t>
            </a:r>
            <a:endParaRPr lang="en-US" sz="3000" dirty="0" smtClean="0"/>
          </a:p>
          <a:p>
            <a:r>
              <a:rPr lang="en-US" sz="3000" dirty="0" smtClean="0"/>
              <a:t>In </a:t>
            </a:r>
            <a:r>
              <a:rPr lang="en-US" sz="3000" dirty="0"/>
              <a:t>this case, </a:t>
            </a:r>
            <a:r>
              <a:rPr lang="en-US" sz="3000" i="1" u="sng" dirty="0"/>
              <a:t>the </a:t>
            </a:r>
            <a:r>
              <a:rPr lang="en-US" sz="3000" i="1" u="sng" dirty="0" err="1"/>
              <a:t>ksandra</a:t>
            </a:r>
            <a:r>
              <a:rPr lang="en-US" sz="3000" i="1" u="sng" dirty="0"/>
              <a:t>, tux, and </a:t>
            </a:r>
            <a:r>
              <a:rPr lang="en-US" sz="3000" i="1" u="sng" dirty="0" err="1"/>
              <a:t>jsanders</a:t>
            </a:r>
            <a:r>
              <a:rPr lang="en-US" sz="3000" i="1" u="sng" dirty="0"/>
              <a:t> </a:t>
            </a:r>
            <a:r>
              <a:rPr lang="en-US" sz="3000" dirty="0"/>
              <a:t>users are members of the video group. </a:t>
            </a:r>
            <a:endParaRPr lang="en-US" sz="3000" dirty="0" smtClean="0"/>
          </a:p>
          <a:p>
            <a:r>
              <a:rPr lang="en-US" sz="3000" dirty="0" smtClean="0"/>
              <a:t>Some </a:t>
            </a:r>
            <a:r>
              <a:rPr lang="en-US" sz="3000" dirty="0"/>
              <a:t>distributions, such as Fedora, use an additional group file to store group passwords. Just as /</a:t>
            </a:r>
            <a:r>
              <a:rPr lang="en-US" sz="3000" dirty="0" err="1"/>
              <a:t>etc</a:t>
            </a:r>
            <a:r>
              <a:rPr lang="en-US" sz="3000" dirty="0"/>
              <a:t>/shadow is used to </a:t>
            </a:r>
            <a:r>
              <a:rPr lang="en-US" sz="3000" b="1" dirty="0"/>
              <a:t>store encrypted passwords </a:t>
            </a:r>
            <a:r>
              <a:rPr lang="en-US" sz="3000" dirty="0"/>
              <a:t>for users defined</a:t>
            </a:r>
            <a:r>
              <a:rPr lang="en-GB" sz="3000" dirty="0"/>
              <a:t> </a:t>
            </a:r>
            <a:r>
              <a:rPr lang="en-US" sz="3000" dirty="0"/>
              <a:t>in /</a:t>
            </a:r>
            <a:r>
              <a:rPr lang="en-US" sz="3000" dirty="0" err="1"/>
              <a:t>etc</a:t>
            </a:r>
            <a:r>
              <a:rPr lang="en-US" sz="3000" dirty="0"/>
              <a:t>/</a:t>
            </a:r>
            <a:r>
              <a:rPr lang="en-US" sz="3000" dirty="0" err="1"/>
              <a:t>passwd</a:t>
            </a:r>
            <a:r>
              <a:rPr lang="en-US" sz="3000" dirty="0"/>
              <a:t>, </a:t>
            </a:r>
            <a:endParaRPr lang="en-US" sz="3000" dirty="0" smtClean="0"/>
          </a:p>
          <a:p>
            <a:r>
              <a:rPr lang="en-US" sz="3000" dirty="0" smtClean="0"/>
              <a:t>the </a:t>
            </a:r>
            <a:r>
              <a:rPr lang="en-US" sz="3000" dirty="0"/>
              <a:t>/</a:t>
            </a:r>
            <a:r>
              <a:rPr lang="en-US" sz="3000" dirty="0" err="1"/>
              <a:t>etc</a:t>
            </a:r>
            <a:r>
              <a:rPr lang="en-US" sz="3000" dirty="0"/>
              <a:t>/</a:t>
            </a:r>
            <a:r>
              <a:rPr lang="en-US" sz="3000" dirty="0" err="1"/>
              <a:t>gshadow</a:t>
            </a:r>
            <a:r>
              <a:rPr lang="en-US" sz="3000" dirty="0"/>
              <a:t> file is sometimes used to </a:t>
            </a:r>
            <a:r>
              <a:rPr lang="en-US" sz="3000" b="1" dirty="0"/>
              <a:t>define group passwords for groups </a:t>
            </a:r>
            <a:r>
              <a:rPr lang="en-US" sz="3000" dirty="0"/>
              <a:t>defined in /</a:t>
            </a:r>
            <a:r>
              <a:rPr lang="en-US" sz="3000" dirty="0" err="1"/>
              <a:t>etc</a:t>
            </a:r>
            <a:r>
              <a:rPr lang="en-US" sz="3000" dirty="0"/>
              <a:t>/group. </a:t>
            </a:r>
            <a:endParaRPr lang="en-US" sz="3000" dirty="0" smtClean="0"/>
          </a:p>
          <a:p>
            <a:endParaRPr lang="en-GB" sz="3000" dirty="0"/>
          </a:p>
          <a:p>
            <a:r>
              <a:rPr lang="en-US" sz="3000" dirty="0"/>
              <a:t>As with /</a:t>
            </a:r>
            <a:r>
              <a:rPr lang="en-US" sz="3000" dirty="0" err="1"/>
              <a:t>etc</a:t>
            </a:r>
            <a:r>
              <a:rPr lang="en-US" sz="3000" dirty="0"/>
              <a:t>/shadow, each line in /</a:t>
            </a:r>
            <a:r>
              <a:rPr lang="en-US" sz="3000" dirty="0" err="1"/>
              <a:t>etc</a:t>
            </a:r>
            <a:r>
              <a:rPr lang="en-US" sz="3000" dirty="0"/>
              <a:t>/</a:t>
            </a:r>
            <a:r>
              <a:rPr lang="en-US" sz="3000" dirty="0" err="1"/>
              <a:t>gshadow</a:t>
            </a:r>
            <a:r>
              <a:rPr lang="en-US" sz="3000" dirty="0"/>
              <a:t> represents a record for a single group. Each record is composed of the following fields: </a:t>
            </a:r>
            <a:endParaRPr lang="en-US" sz="3000" dirty="0" smtClean="0"/>
          </a:p>
          <a:p>
            <a:endParaRPr lang="en-US" sz="3000" dirty="0" smtClean="0"/>
          </a:p>
          <a:p>
            <a:r>
              <a:rPr lang="en-US" sz="3000" dirty="0" err="1" smtClean="0"/>
              <a:t>Group_Name:Password:Group_Admins:Group_Members</a:t>
            </a:r>
            <a:endParaRPr lang="en-GB" sz="3000" dirty="0"/>
          </a:p>
          <a:p>
            <a:endParaRPr lang="en-GB" sz="3000" dirty="0"/>
          </a:p>
        </p:txBody>
      </p:sp>
    </p:spTree>
    <p:extLst>
      <p:ext uri="{BB962C8B-B14F-4D97-AF65-F5344CB8AC3E}">
        <p14:creationId xmlns:p14="http://schemas.microsoft.com/office/powerpoint/2010/main" val="4115730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962"/>
            <a:ext cx="11753850" cy="995363"/>
          </a:xfrm>
        </p:spPr>
        <p:txBody>
          <a:bodyPr>
            <a:normAutofit/>
          </a:bodyPr>
          <a:lstStyle/>
          <a:p>
            <a:r>
              <a:rPr lang="en-US" sz="3500" b="1" dirty="0" smtClean="0"/>
              <a:t>Managing Groups from the Command Line</a:t>
            </a:r>
            <a:endParaRPr lang="en-GB" sz="3500" dirty="0"/>
          </a:p>
        </p:txBody>
      </p:sp>
      <p:sp>
        <p:nvSpPr>
          <p:cNvPr id="3" name="Content Placeholder 2"/>
          <p:cNvSpPr>
            <a:spLocks noGrp="1"/>
          </p:cNvSpPr>
          <p:nvPr>
            <p:ph idx="1"/>
          </p:nvPr>
        </p:nvSpPr>
        <p:spPr>
          <a:xfrm>
            <a:off x="180975" y="892174"/>
            <a:ext cx="11896725" cy="5451475"/>
          </a:xfrm>
        </p:spPr>
        <p:txBody>
          <a:bodyPr>
            <a:noAutofit/>
          </a:bodyPr>
          <a:lstStyle/>
          <a:p>
            <a:r>
              <a:rPr lang="en-US" sz="2500" dirty="0" smtClean="0"/>
              <a:t>As </a:t>
            </a:r>
            <a:r>
              <a:rPr lang="en-US" sz="2500" dirty="0"/>
              <a:t>with users, you can also manage groups with either command-line or graphical tools. </a:t>
            </a:r>
            <a:endParaRPr lang="en-US" sz="2500" dirty="0" smtClean="0"/>
          </a:p>
          <a:p>
            <a:r>
              <a:rPr lang="en-US" sz="2500" dirty="0" smtClean="0"/>
              <a:t>For </a:t>
            </a:r>
            <a:r>
              <a:rPr lang="en-US" sz="2500" dirty="0"/>
              <a:t>example, both </a:t>
            </a:r>
            <a:endParaRPr lang="en-US" sz="2500" dirty="0" smtClean="0"/>
          </a:p>
          <a:p>
            <a:pPr marL="0" indent="0">
              <a:buNone/>
            </a:pPr>
            <a:r>
              <a:rPr lang="en-US" sz="2500" dirty="0"/>
              <a:t>	</a:t>
            </a:r>
            <a:r>
              <a:rPr lang="en-US" sz="2500" b="1" dirty="0" err="1" smtClean="0"/>
              <a:t>YaST</a:t>
            </a:r>
            <a:r>
              <a:rPr lang="en-US" sz="2500" b="1" dirty="0" smtClean="0"/>
              <a:t>(</a:t>
            </a:r>
            <a:r>
              <a:rPr lang="en-GB" sz="2400" i="1" dirty="0"/>
              <a:t>Yet another Setup </a:t>
            </a:r>
            <a:r>
              <a:rPr lang="en-GB" sz="2400" i="1" dirty="0" smtClean="0"/>
              <a:t>Tool)</a:t>
            </a:r>
            <a:r>
              <a:rPr lang="en-US" sz="2500" dirty="0" smtClean="0"/>
              <a:t> </a:t>
            </a:r>
            <a:r>
              <a:rPr lang="en-US" sz="2500" dirty="0"/>
              <a:t>and </a:t>
            </a:r>
            <a:r>
              <a:rPr lang="en-US" sz="2500" b="1" dirty="0"/>
              <a:t>User Manager </a:t>
            </a:r>
            <a:r>
              <a:rPr lang="en-US" sz="2500" dirty="0"/>
              <a:t>can be used to </a:t>
            </a:r>
            <a:endParaRPr lang="en-US" sz="2500" dirty="0" smtClean="0"/>
          </a:p>
          <a:p>
            <a:pPr lvl="1">
              <a:buFont typeface="Wingdings" panose="05000000000000000000" pitchFamily="2" charset="2"/>
              <a:buChar char="Ø"/>
            </a:pPr>
            <a:r>
              <a:rPr lang="en-US" sz="2500" dirty="0" smtClean="0"/>
              <a:t>create</a:t>
            </a:r>
            <a:r>
              <a:rPr lang="en-US" sz="2500" dirty="0"/>
              <a:t>, </a:t>
            </a:r>
            <a:endParaRPr lang="en-US" sz="2500" dirty="0" smtClean="0"/>
          </a:p>
          <a:p>
            <a:pPr lvl="1">
              <a:buFont typeface="Wingdings" panose="05000000000000000000" pitchFamily="2" charset="2"/>
              <a:buChar char="Ø"/>
            </a:pPr>
            <a:r>
              <a:rPr lang="en-US" sz="2500" dirty="0" smtClean="0"/>
              <a:t>modify</a:t>
            </a:r>
            <a:r>
              <a:rPr lang="en-US" sz="2500" dirty="0"/>
              <a:t>, or </a:t>
            </a:r>
            <a:endParaRPr lang="en-US" sz="2500" dirty="0" smtClean="0"/>
          </a:p>
          <a:p>
            <a:pPr lvl="1">
              <a:buFont typeface="Wingdings" panose="05000000000000000000" pitchFamily="2" charset="2"/>
              <a:buChar char="Ø"/>
            </a:pPr>
            <a:r>
              <a:rPr lang="en-US" sz="2500" dirty="0" smtClean="0"/>
              <a:t>delete </a:t>
            </a:r>
            <a:r>
              <a:rPr lang="en-US" sz="2500" dirty="0"/>
              <a:t>groups on your Linux system as well as user accounts. </a:t>
            </a:r>
            <a:endParaRPr lang="en-US" sz="2500" dirty="0" smtClean="0"/>
          </a:p>
          <a:p>
            <a:r>
              <a:rPr lang="en-US" sz="2500" dirty="0" smtClean="0"/>
              <a:t>However</a:t>
            </a:r>
            <a:r>
              <a:rPr lang="en-US" sz="2500" dirty="0"/>
              <a:t>, </a:t>
            </a:r>
            <a:r>
              <a:rPr lang="en-US" sz="2500" dirty="0" smtClean="0"/>
              <a:t>we’re </a:t>
            </a:r>
            <a:r>
              <a:rPr lang="en-US" sz="2500" dirty="0"/>
              <a:t>going to focus on managing groups from the shell prompt in this </a:t>
            </a:r>
            <a:r>
              <a:rPr lang="en-US" sz="2500" dirty="0" smtClean="0"/>
              <a:t>discussion. </a:t>
            </a:r>
          </a:p>
          <a:p>
            <a:pPr marL="0" indent="0">
              <a:buNone/>
            </a:pPr>
            <a:r>
              <a:rPr lang="en-US" sz="2500" dirty="0" smtClean="0"/>
              <a:t>We </a:t>
            </a:r>
            <a:r>
              <a:rPr lang="en-US" sz="2500" dirty="0"/>
              <a:t>will review the following tools:</a:t>
            </a:r>
            <a:endParaRPr lang="en-GB" sz="2500" dirty="0"/>
          </a:p>
          <a:p>
            <a:pPr marL="457200" lvl="1" indent="0">
              <a:buNone/>
            </a:pPr>
            <a:r>
              <a:rPr lang="en-US" sz="2100" dirty="0"/>
              <a:t>■ </a:t>
            </a:r>
            <a:r>
              <a:rPr lang="en-US" sz="2500" dirty="0" smtClean="0"/>
              <a:t>Using </a:t>
            </a:r>
            <a:r>
              <a:rPr lang="en-US" sz="2500" dirty="0" err="1" smtClean="0"/>
              <a:t>groupadd</a:t>
            </a:r>
            <a:endParaRPr lang="en-GB" sz="2500" dirty="0" smtClean="0"/>
          </a:p>
          <a:p>
            <a:pPr marL="457200" lvl="1" indent="0">
              <a:buNone/>
            </a:pPr>
            <a:r>
              <a:rPr lang="en-US" sz="2500" dirty="0" smtClean="0"/>
              <a:t>■ Using </a:t>
            </a:r>
            <a:r>
              <a:rPr lang="en-US" sz="2500" dirty="0" err="1" smtClean="0"/>
              <a:t>groupmod</a:t>
            </a:r>
            <a:endParaRPr lang="en-GB" sz="2500" dirty="0" smtClean="0"/>
          </a:p>
          <a:p>
            <a:pPr marL="457200" lvl="1" indent="0">
              <a:buNone/>
            </a:pPr>
            <a:r>
              <a:rPr lang="en-US" sz="2500" dirty="0" smtClean="0"/>
              <a:t>■ Using </a:t>
            </a:r>
            <a:r>
              <a:rPr lang="en-US" sz="2500" dirty="0" err="1" smtClean="0"/>
              <a:t>groupdel</a:t>
            </a:r>
            <a:endParaRPr lang="en-GB" sz="2500" dirty="0" smtClean="0"/>
          </a:p>
          <a:p>
            <a:endParaRPr lang="en-GB" sz="2500" dirty="0"/>
          </a:p>
        </p:txBody>
      </p:sp>
    </p:spTree>
    <p:extLst>
      <p:ext uri="{BB962C8B-B14F-4D97-AF65-F5344CB8AC3E}">
        <p14:creationId xmlns:p14="http://schemas.microsoft.com/office/powerpoint/2010/main" val="3565811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164" y="145473"/>
            <a:ext cx="11559886" cy="6546272"/>
          </a:xfrm>
        </p:spPr>
        <p:txBody>
          <a:bodyPr>
            <a:normAutofit/>
          </a:bodyPr>
          <a:lstStyle/>
          <a:p>
            <a:r>
              <a:rPr lang="en-US" b="1" dirty="0"/>
              <a:t>Using </a:t>
            </a:r>
            <a:r>
              <a:rPr lang="en-US" b="1" dirty="0" err="1"/>
              <a:t>groupadd</a:t>
            </a:r>
            <a:r>
              <a:rPr lang="en-US" b="1" dirty="0"/>
              <a:t> </a:t>
            </a:r>
            <a:r>
              <a:rPr lang="en-US" b="1" dirty="0" smtClean="0"/>
              <a:t>:</a:t>
            </a:r>
            <a:r>
              <a:rPr lang="en-US" dirty="0" smtClean="0"/>
              <a:t>the </a:t>
            </a:r>
            <a:r>
              <a:rPr lang="en-US" dirty="0" err="1"/>
              <a:t>groupadd</a:t>
            </a:r>
            <a:r>
              <a:rPr lang="en-US" dirty="0"/>
              <a:t> utility is used to add groups to your Linux system. </a:t>
            </a:r>
            <a:endParaRPr lang="en-US" dirty="0" smtClean="0"/>
          </a:p>
          <a:p>
            <a:r>
              <a:rPr lang="en-US" dirty="0" smtClean="0"/>
              <a:t>The syntax:</a:t>
            </a:r>
          </a:p>
          <a:p>
            <a:pPr marL="0" indent="0">
              <a:buNone/>
            </a:pPr>
            <a:r>
              <a:rPr lang="en-US" dirty="0"/>
              <a:t>	</a:t>
            </a:r>
            <a:r>
              <a:rPr lang="en-US" dirty="0" smtClean="0"/>
              <a:t>	enter </a:t>
            </a:r>
            <a:r>
              <a:rPr lang="en-US" b="1" dirty="0" err="1"/>
              <a:t>groupadd</a:t>
            </a:r>
            <a:r>
              <a:rPr lang="en-US" b="1" dirty="0"/>
              <a:t> </a:t>
            </a:r>
            <a:r>
              <a:rPr lang="en-US" i="1" dirty="0"/>
              <a:t>options </a:t>
            </a:r>
            <a:r>
              <a:rPr lang="en-US" i="1" dirty="0" err="1"/>
              <a:t>groupname</a:t>
            </a:r>
            <a:r>
              <a:rPr lang="en-US" i="1" dirty="0"/>
              <a:t>. </a:t>
            </a:r>
            <a:endParaRPr lang="en-US" i="1" dirty="0" smtClean="0"/>
          </a:p>
          <a:p>
            <a:pPr marL="0" indent="0">
              <a:buNone/>
            </a:pPr>
            <a:r>
              <a:rPr lang="en-US" dirty="0" smtClean="0"/>
              <a:t>Example</a:t>
            </a:r>
            <a:r>
              <a:rPr lang="en-US" dirty="0"/>
              <a:t>, if I wanted to add a group named </a:t>
            </a:r>
            <a:r>
              <a:rPr lang="en-US" dirty="0" err="1" smtClean="0"/>
              <a:t>dbuxers</a:t>
            </a:r>
            <a:r>
              <a:rPr lang="en-US" dirty="0"/>
              <a:t>, </a:t>
            </a:r>
          </a:p>
          <a:p>
            <a:pPr marL="0" indent="0">
              <a:buNone/>
            </a:pPr>
            <a:r>
              <a:rPr lang="en-US" dirty="0" smtClean="0"/>
              <a:t>	 </a:t>
            </a:r>
            <a:r>
              <a:rPr lang="en-US" dirty="0"/>
              <a:t>enter </a:t>
            </a:r>
            <a:r>
              <a:rPr lang="en-US" b="1" dirty="0" err="1"/>
              <a:t>groupadd</a:t>
            </a:r>
            <a:r>
              <a:rPr lang="en-US" b="1" dirty="0"/>
              <a:t> </a:t>
            </a:r>
            <a:r>
              <a:rPr lang="en-US" b="1" dirty="0" err="1"/>
              <a:t>dbusers</a:t>
            </a:r>
            <a:r>
              <a:rPr lang="en-US" b="1" dirty="0"/>
              <a:t> </a:t>
            </a:r>
            <a:r>
              <a:rPr lang="en-US" dirty="0"/>
              <a:t>at the shell </a:t>
            </a:r>
            <a:r>
              <a:rPr lang="en-US" dirty="0" smtClean="0"/>
              <a:t>prompt</a:t>
            </a:r>
            <a:r>
              <a:rPr lang="en-US" dirty="0"/>
              <a:t>,</a:t>
            </a:r>
            <a:r>
              <a:rPr lang="en-US" dirty="0" smtClean="0"/>
              <a:t> </a:t>
            </a:r>
            <a:r>
              <a:rPr lang="en-US" dirty="0"/>
              <a:t>a group is added to /</a:t>
            </a:r>
            <a:r>
              <a:rPr lang="en-US" dirty="0" err="1"/>
              <a:t>etc</a:t>
            </a:r>
            <a:r>
              <a:rPr lang="en-US" dirty="0"/>
              <a:t>/group using default parameters specified in /</a:t>
            </a:r>
            <a:r>
              <a:rPr lang="en-US" dirty="0" err="1"/>
              <a:t>etc</a:t>
            </a:r>
            <a:r>
              <a:rPr lang="en-US" dirty="0"/>
              <a:t>/</a:t>
            </a:r>
            <a:r>
              <a:rPr lang="en-US" dirty="0" err="1"/>
              <a:t>login.defs</a:t>
            </a:r>
            <a:r>
              <a:rPr lang="en-US" dirty="0"/>
              <a:t>.</a:t>
            </a:r>
            <a:endParaRPr lang="en-GB" dirty="0"/>
          </a:p>
          <a:p>
            <a:r>
              <a:rPr lang="en-US" dirty="0"/>
              <a:t>When using </a:t>
            </a:r>
            <a:r>
              <a:rPr lang="en-US" b="1" i="1" dirty="0" err="1"/>
              <a:t>groupadd</a:t>
            </a:r>
            <a:r>
              <a:rPr lang="en-US" dirty="0"/>
              <a:t>, you can override the defaults in /</a:t>
            </a:r>
            <a:r>
              <a:rPr lang="en-US" dirty="0" err="1"/>
              <a:t>etc</a:t>
            </a:r>
            <a:r>
              <a:rPr lang="en-US" dirty="0"/>
              <a:t>/</a:t>
            </a:r>
            <a:r>
              <a:rPr lang="en-US" dirty="0" err="1"/>
              <a:t>login.defs</a:t>
            </a:r>
            <a:r>
              <a:rPr lang="en-US" dirty="0"/>
              <a:t> </a:t>
            </a:r>
            <a:endParaRPr lang="en-US" dirty="0" smtClean="0"/>
          </a:p>
          <a:p>
            <a:pPr marL="0" indent="0">
              <a:buNone/>
            </a:pPr>
            <a:r>
              <a:rPr lang="en-US" dirty="0" smtClean="0"/>
              <a:t>and </a:t>
            </a:r>
            <a:r>
              <a:rPr lang="en-US" dirty="0"/>
              <a:t>customize the way the group is created using the following options:</a:t>
            </a:r>
            <a:endParaRPr lang="en-GB" dirty="0"/>
          </a:p>
          <a:p>
            <a:pPr marL="0" indent="0">
              <a:buNone/>
            </a:pPr>
            <a:r>
              <a:rPr lang="en-US" dirty="0" smtClean="0"/>
              <a:t>	■ </a:t>
            </a:r>
            <a:r>
              <a:rPr lang="en-US" b="1" dirty="0"/>
              <a:t>–g </a:t>
            </a:r>
            <a:r>
              <a:rPr lang="en-US" dirty="0"/>
              <a:t>Specifies a GID for the new group.</a:t>
            </a:r>
            <a:endParaRPr lang="en-GB" dirty="0"/>
          </a:p>
          <a:p>
            <a:pPr marL="0" indent="0">
              <a:buNone/>
            </a:pPr>
            <a:r>
              <a:rPr lang="en-US" dirty="0" smtClean="0"/>
              <a:t>	■ </a:t>
            </a:r>
            <a:r>
              <a:rPr lang="en-US" b="1" dirty="0"/>
              <a:t>–p </a:t>
            </a:r>
            <a:r>
              <a:rPr lang="en-US" dirty="0"/>
              <a:t>Specifies a password for the group.</a:t>
            </a:r>
            <a:endParaRPr lang="en-GB" dirty="0"/>
          </a:p>
          <a:p>
            <a:pPr marL="0" indent="0">
              <a:buNone/>
            </a:pPr>
            <a:r>
              <a:rPr lang="en-US" dirty="0" smtClean="0"/>
              <a:t>	■ </a:t>
            </a:r>
            <a:r>
              <a:rPr lang="en-US" b="1" dirty="0"/>
              <a:t>–r </a:t>
            </a:r>
            <a:r>
              <a:rPr lang="en-US" dirty="0"/>
              <a:t>Specifies that the group being created is a system group</a:t>
            </a:r>
            <a:r>
              <a:rPr lang="en-US" dirty="0" smtClean="0"/>
              <a:t>.</a:t>
            </a:r>
            <a:endParaRPr lang="en-GB" dirty="0"/>
          </a:p>
        </p:txBody>
      </p:sp>
    </p:spTree>
    <p:extLst>
      <p:ext uri="{BB962C8B-B14F-4D97-AF65-F5344CB8AC3E}">
        <p14:creationId xmlns:p14="http://schemas.microsoft.com/office/powerpoint/2010/main" val="810542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642793"/>
          </a:xfrm>
        </p:spPr>
        <p:txBody>
          <a:bodyPr>
            <a:normAutofit fontScale="90000"/>
          </a:bodyPr>
          <a:lstStyle/>
          <a:p>
            <a:pPr algn="ctr"/>
            <a:r>
              <a:rPr lang="en-US" b="1" dirty="0" smtClean="0"/>
              <a:t>Using </a:t>
            </a:r>
            <a:r>
              <a:rPr lang="en-US" sz="4200" dirty="0" err="1" smtClean="0"/>
              <a:t>groupmod</a:t>
            </a:r>
            <a:r>
              <a:rPr lang="en-US" b="1" dirty="0" smtClean="0"/>
              <a:t> </a:t>
            </a:r>
            <a:endParaRPr lang="en-GB" dirty="0"/>
          </a:p>
        </p:txBody>
      </p:sp>
      <p:sp>
        <p:nvSpPr>
          <p:cNvPr id="3" name="Content Placeholder 2"/>
          <p:cNvSpPr>
            <a:spLocks noGrp="1"/>
          </p:cNvSpPr>
          <p:nvPr>
            <p:ph idx="1"/>
          </p:nvPr>
        </p:nvSpPr>
        <p:spPr>
          <a:xfrm>
            <a:off x="353291" y="800100"/>
            <a:ext cx="11657734" cy="5376863"/>
          </a:xfrm>
        </p:spPr>
        <p:txBody>
          <a:bodyPr>
            <a:normAutofit fontScale="85000" lnSpcReduction="20000"/>
          </a:bodyPr>
          <a:lstStyle/>
          <a:p>
            <a:pPr marL="0" indent="0">
              <a:buNone/>
            </a:pPr>
            <a:r>
              <a:rPr lang="en-US" dirty="0" smtClean="0"/>
              <a:t>We noticed </a:t>
            </a:r>
            <a:r>
              <a:rPr lang="en-US" dirty="0"/>
              <a:t>that the </a:t>
            </a:r>
            <a:r>
              <a:rPr lang="en-US" b="1" dirty="0" err="1"/>
              <a:t>groupadd</a:t>
            </a:r>
            <a:r>
              <a:rPr lang="en-US" dirty="0"/>
              <a:t> command didn’t add one key component to the new group: Users! </a:t>
            </a:r>
            <a:endParaRPr lang="en-US" dirty="0" smtClean="0"/>
          </a:p>
          <a:p>
            <a:r>
              <a:rPr lang="en-US" dirty="0" smtClean="0"/>
              <a:t>What </a:t>
            </a:r>
            <a:r>
              <a:rPr lang="en-US" dirty="0"/>
              <a:t>good is a group if you don’t have any users occupying it? </a:t>
            </a:r>
            <a:endParaRPr lang="en-US" dirty="0" smtClean="0"/>
          </a:p>
          <a:p>
            <a:r>
              <a:rPr lang="en-US" dirty="0" smtClean="0"/>
              <a:t>To </a:t>
            </a:r>
            <a:r>
              <a:rPr lang="en-US" dirty="0"/>
              <a:t>modify a group, including adding users to the group membership, you use the </a:t>
            </a:r>
            <a:r>
              <a:rPr lang="en-US" b="1" dirty="0" err="1"/>
              <a:t>groupmod</a:t>
            </a:r>
            <a:r>
              <a:rPr lang="en-US" dirty="0"/>
              <a:t> utility. </a:t>
            </a:r>
            <a:endParaRPr lang="en-US" dirty="0" smtClean="0"/>
          </a:p>
          <a:p>
            <a:r>
              <a:rPr lang="en-US" dirty="0" smtClean="0"/>
              <a:t>The </a:t>
            </a:r>
            <a:r>
              <a:rPr lang="en-US" dirty="0"/>
              <a:t>syntax for using </a:t>
            </a:r>
            <a:r>
              <a:rPr lang="en-US" dirty="0" err="1"/>
              <a:t>groupmod</a:t>
            </a:r>
            <a:r>
              <a:rPr lang="en-US" dirty="0"/>
              <a:t> is similar to that used by </a:t>
            </a:r>
            <a:r>
              <a:rPr lang="en-US" dirty="0" err="1"/>
              <a:t>usermod</a:t>
            </a:r>
            <a:r>
              <a:rPr lang="en-US" dirty="0"/>
              <a:t>. </a:t>
            </a:r>
            <a:endParaRPr lang="en-US" dirty="0" smtClean="0"/>
          </a:p>
          <a:p>
            <a:r>
              <a:rPr lang="en-US" dirty="0" smtClean="0"/>
              <a:t>Enter </a:t>
            </a:r>
            <a:r>
              <a:rPr lang="en-US" b="1" dirty="0" err="1"/>
              <a:t>groupmod</a:t>
            </a:r>
            <a:r>
              <a:rPr lang="en-US" b="1" dirty="0"/>
              <a:t> </a:t>
            </a:r>
            <a:r>
              <a:rPr lang="en-US" i="1" dirty="0"/>
              <a:t>options group </a:t>
            </a:r>
            <a:r>
              <a:rPr lang="en-US" dirty="0"/>
              <a:t>at the shell prompt. You can use the following options with the command:</a:t>
            </a:r>
            <a:endParaRPr lang="en-GB" dirty="0"/>
          </a:p>
          <a:p>
            <a:pPr marL="0" indent="0">
              <a:buNone/>
            </a:pPr>
            <a:r>
              <a:rPr lang="en-US" dirty="0" smtClean="0"/>
              <a:t>	■ </a:t>
            </a:r>
            <a:r>
              <a:rPr lang="en-US" b="1" dirty="0"/>
              <a:t>–g </a:t>
            </a:r>
            <a:r>
              <a:rPr lang="en-US" dirty="0"/>
              <a:t>Changes the group’s GID number.</a:t>
            </a:r>
            <a:endParaRPr lang="en-GB" dirty="0"/>
          </a:p>
          <a:p>
            <a:pPr marL="0" indent="0">
              <a:buNone/>
            </a:pPr>
            <a:r>
              <a:rPr lang="en-US" dirty="0" smtClean="0"/>
              <a:t>	■ </a:t>
            </a:r>
            <a:r>
              <a:rPr lang="en-US" b="1" dirty="0"/>
              <a:t>–p </a:t>
            </a:r>
            <a:r>
              <a:rPr lang="en-US" dirty="0"/>
              <a:t>Changes the group’s password.</a:t>
            </a:r>
            <a:endParaRPr lang="en-GB" dirty="0"/>
          </a:p>
          <a:p>
            <a:pPr marL="0" indent="0">
              <a:buNone/>
            </a:pPr>
            <a:r>
              <a:rPr lang="en-US" dirty="0" smtClean="0"/>
              <a:t>	■ </a:t>
            </a:r>
            <a:r>
              <a:rPr lang="en-US" b="1" dirty="0"/>
              <a:t>–A </a:t>
            </a:r>
            <a:r>
              <a:rPr lang="en-US" dirty="0"/>
              <a:t>Adds a user account to the group.</a:t>
            </a:r>
            <a:endParaRPr lang="en-GB" dirty="0"/>
          </a:p>
          <a:p>
            <a:pPr marL="0" indent="0">
              <a:buNone/>
            </a:pPr>
            <a:r>
              <a:rPr lang="en-US" dirty="0" smtClean="0"/>
              <a:t>	■ </a:t>
            </a:r>
            <a:r>
              <a:rPr lang="en-US" b="1" dirty="0"/>
              <a:t>–R </a:t>
            </a:r>
            <a:r>
              <a:rPr lang="en-US" dirty="0"/>
              <a:t>Removes a user account from the group.</a:t>
            </a:r>
            <a:endParaRPr lang="en-GB" dirty="0"/>
          </a:p>
          <a:p>
            <a:r>
              <a:rPr lang="en-US" dirty="0" smtClean="0"/>
              <a:t>Previously, </a:t>
            </a:r>
            <a:r>
              <a:rPr lang="en-US" dirty="0"/>
              <a:t>we added a group named </a:t>
            </a:r>
            <a:r>
              <a:rPr lang="en-US" dirty="0" err="1" smtClean="0"/>
              <a:t>dbuxers</a:t>
            </a:r>
            <a:r>
              <a:rPr lang="en-US" dirty="0" smtClean="0"/>
              <a:t> </a:t>
            </a:r>
            <a:r>
              <a:rPr lang="en-US" dirty="0"/>
              <a:t>to the system. </a:t>
            </a:r>
            <a:endParaRPr lang="en-US" dirty="0" smtClean="0"/>
          </a:p>
          <a:p>
            <a:pPr marL="0" indent="0">
              <a:buNone/>
            </a:pPr>
            <a:r>
              <a:rPr lang="en-US" dirty="0" smtClean="0"/>
              <a:t>If </a:t>
            </a:r>
            <a:r>
              <a:rPr lang="en-US" dirty="0"/>
              <a:t>we wanted to add </a:t>
            </a:r>
            <a:r>
              <a:rPr lang="en-US" dirty="0" err="1" smtClean="0"/>
              <a:t>ksandra</a:t>
            </a:r>
            <a:r>
              <a:rPr lang="en-US" dirty="0" smtClean="0"/>
              <a:t> </a:t>
            </a:r>
            <a:r>
              <a:rPr lang="en-US" dirty="0"/>
              <a:t>to the group, we would enter </a:t>
            </a:r>
            <a:r>
              <a:rPr lang="en-US" b="1" dirty="0" err="1"/>
              <a:t>groupmod</a:t>
            </a:r>
            <a:r>
              <a:rPr lang="en-US" b="1" dirty="0"/>
              <a:t> –A </a:t>
            </a:r>
            <a:r>
              <a:rPr lang="en-US" b="1" dirty="0" smtClean="0"/>
              <a:t>“</a:t>
            </a:r>
            <a:r>
              <a:rPr lang="en-US" b="1" dirty="0" err="1" smtClean="0"/>
              <a:t>ksandra</a:t>
            </a:r>
            <a:r>
              <a:rPr lang="en-US" b="1" dirty="0" smtClean="0"/>
              <a:t>”</a:t>
            </a:r>
            <a:r>
              <a:rPr lang="en-US" dirty="0" smtClean="0"/>
              <a:t> </a:t>
            </a:r>
            <a:r>
              <a:rPr lang="en-US" b="1" dirty="0" err="1" smtClean="0"/>
              <a:t>dbuxers</a:t>
            </a:r>
            <a:r>
              <a:rPr lang="en-US" b="1" dirty="0" smtClean="0"/>
              <a:t> </a:t>
            </a:r>
            <a:r>
              <a:rPr lang="en-US" dirty="0"/>
              <a:t>at the shell prompt</a:t>
            </a:r>
            <a:endParaRPr lang="en-GB" dirty="0"/>
          </a:p>
          <a:p>
            <a:endParaRPr lang="en-GB" dirty="0"/>
          </a:p>
        </p:txBody>
      </p:sp>
    </p:spTree>
    <p:extLst>
      <p:ext uri="{BB962C8B-B14F-4D97-AF65-F5344CB8AC3E}">
        <p14:creationId xmlns:p14="http://schemas.microsoft.com/office/powerpoint/2010/main" val="2471555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90945"/>
            <a:ext cx="11696700" cy="5886018"/>
          </a:xfrm>
        </p:spPr>
        <p:txBody>
          <a:bodyPr>
            <a:normAutofit/>
          </a:bodyPr>
          <a:lstStyle/>
          <a:p>
            <a:pPr marL="0" indent="0">
              <a:buNone/>
            </a:pPr>
            <a:r>
              <a:rPr lang="en-US" b="1" dirty="0"/>
              <a:t>Scenario</a:t>
            </a:r>
            <a:endParaRPr lang="en-GB" dirty="0"/>
          </a:p>
          <a:p>
            <a:r>
              <a:rPr lang="en-US" dirty="0"/>
              <a:t>You want to create a new group on a Linux system for marketing employees. This group should be </a:t>
            </a:r>
            <a:r>
              <a:rPr lang="en-US" dirty="0" smtClean="0"/>
              <a:t>named</a:t>
            </a:r>
            <a:r>
              <a:rPr lang="en-GB" dirty="0"/>
              <a:t> </a:t>
            </a:r>
            <a:r>
              <a:rPr lang="en-US" dirty="0" smtClean="0"/>
              <a:t>mkt</a:t>
            </a:r>
            <a:r>
              <a:rPr lang="en-US" dirty="0"/>
              <a:t>. What command would you enter to do this, assuming you want to use system defaults for creating the group?</a:t>
            </a:r>
            <a:endParaRPr lang="en-GB" dirty="0"/>
          </a:p>
          <a:p>
            <a:r>
              <a:rPr lang="en-US" b="1" dirty="0"/>
              <a:t>Solution</a:t>
            </a:r>
            <a:endParaRPr lang="en-GB" dirty="0"/>
          </a:p>
          <a:p>
            <a:r>
              <a:rPr lang="en-US" dirty="0"/>
              <a:t>You would enter </a:t>
            </a:r>
            <a:r>
              <a:rPr lang="en-US" b="1" dirty="0" err="1"/>
              <a:t>groupadd</a:t>
            </a:r>
            <a:r>
              <a:rPr lang="en-US" b="1" dirty="0"/>
              <a:t> mkt</a:t>
            </a:r>
            <a:r>
              <a:rPr lang="en-US" dirty="0"/>
              <a:t>.</a:t>
            </a:r>
            <a:endParaRPr lang="en-GB" dirty="0"/>
          </a:p>
          <a:p>
            <a:r>
              <a:rPr lang="en-US" b="1" dirty="0"/>
              <a:t>Scenario</a:t>
            </a:r>
            <a:endParaRPr lang="en-GB" dirty="0"/>
          </a:p>
          <a:p>
            <a:r>
              <a:rPr lang="en-US" dirty="0"/>
              <a:t>You want to add the user </a:t>
            </a:r>
            <a:r>
              <a:rPr lang="en-US" dirty="0" err="1"/>
              <a:t>vhammer</a:t>
            </a:r>
            <a:r>
              <a:rPr lang="en-US" dirty="0"/>
              <a:t> as a member of the mkt group. What command would you use to do this?</a:t>
            </a:r>
            <a:endParaRPr lang="en-GB" dirty="0"/>
          </a:p>
          <a:p>
            <a:r>
              <a:rPr lang="en-US" b="1" dirty="0"/>
              <a:t>Solution</a:t>
            </a:r>
            <a:endParaRPr lang="en-GB" dirty="0"/>
          </a:p>
          <a:p>
            <a:r>
              <a:rPr lang="en-US" dirty="0"/>
              <a:t>You would enter </a:t>
            </a:r>
            <a:r>
              <a:rPr lang="en-US" dirty="0" err="1"/>
              <a:t>groupmod</a:t>
            </a:r>
            <a:r>
              <a:rPr lang="en-US" dirty="0"/>
              <a:t> </a:t>
            </a:r>
            <a:r>
              <a:rPr lang="en-US" b="1" dirty="0"/>
              <a:t>–A “</a:t>
            </a:r>
            <a:r>
              <a:rPr lang="en-US" b="1" dirty="0" err="1"/>
              <a:t>vhammer</a:t>
            </a:r>
            <a:r>
              <a:rPr lang="en-US" b="1" dirty="0"/>
              <a:t>” mkt </a:t>
            </a:r>
            <a:r>
              <a:rPr lang="en-US" dirty="0"/>
              <a:t>at the shell prompt.</a:t>
            </a:r>
            <a:endParaRPr lang="en-GB" dirty="0"/>
          </a:p>
          <a:p>
            <a:endParaRPr lang="en-GB" dirty="0"/>
          </a:p>
        </p:txBody>
      </p:sp>
    </p:spTree>
    <p:extLst>
      <p:ext uri="{BB962C8B-B14F-4D97-AF65-F5344CB8AC3E}">
        <p14:creationId xmlns:p14="http://schemas.microsoft.com/office/powerpoint/2010/main" val="3349312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err="1"/>
              <a:t>groupdel</a:t>
            </a:r>
            <a:r>
              <a:rPr lang="en-GB" dirty="0"/>
              <a:t/>
            </a:r>
            <a:br>
              <a:rPr lang="en-GB" dirty="0"/>
            </a:br>
            <a:endParaRPr lang="en-GB" dirty="0"/>
          </a:p>
        </p:txBody>
      </p:sp>
      <p:sp>
        <p:nvSpPr>
          <p:cNvPr id="3" name="Content Placeholder 2"/>
          <p:cNvSpPr>
            <a:spLocks noGrp="1"/>
          </p:cNvSpPr>
          <p:nvPr>
            <p:ph idx="1"/>
          </p:nvPr>
        </p:nvSpPr>
        <p:spPr>
          <a:xfrm>
            <a:off x="180975" y="1263650"/>
            <a:ext cx="11849100" cy="4351338"/>
          </a:xfrm>
        </p:spPr>
        <p:txBody>
          <a:bodyPr>
            <a:normAutofit/>
          </a:bodyPr>
          <a:lstStyle/>
          <a:p>
            <a:r>
              <a:rPr lang="en-US" sz="3500" dirty="0" smtClean="0"/>
              <a:t>If</a:t>
            </a:r>
            <a:r>
              <a:rPr lang="en-US" sz="3500" dirty="0"/>
              <a:t>, for some reason, you need to delete an existing group from the system, you can do so using the </a:t>
            </a:r>
            <a:r>
              <a:rPr lang="en-US" sz="3500" b="1" i="1" dirty="0" err="1"/>
              <a:t>groupdel</a:t>
            </a:r>
            <a:r>
              <a:rPr lang="en-US" sz="3500" dirty="0"/>
              <a:t> command at the shell prompt. </a:t>
            </a:r>
            <a:endParaRPr lang="en-US" sz="3500" dirty="0" smtClean="0"/>
          </a:p>
          <a:p>
            <a:pPr marL="0" indent="0">
              <a:buNone/>
            </a:pPr>
            <a:endParaRPr lang="en-US" sz="3500" dirty="0" smtClean="0"/>
          </a:p>
          <a:p>
            <a:r>
              <a:rPr lang="en-US" sz="3500" dirty="0" smtClean="0"/>
              <a:t>Example:  </a:t>
            </a:r>
            <a:r>
              <a:rPr lang="en-US" sz="3500" dirty="0"/>
              <a:t>delete the </a:t>
            </a:r>
            <a:r>
              <a:rPr lang="en-US" sz="3500" dirty="0" err="1" smtClean="0"/>
              <a:t>dbuxers</a:t>
            </a:r>
            <a:r>
              <a:rPr lang="en-US" sz="3500" dirty="0" smtClean="0"/>
              <a:t> </a:t>
            </a:r>
            <a:r>
              <a:rPr lang="en-US" sz="3500" dirty="0"/>
              <a:t>group, you would </a:t>
            </a:r>
            <a:endParaRPr lang="en-US" sz="3500" dirty="0" smtClean="0"/>
          </a:p>
          <a:p>
            <a:pPr marL="0" indent="0">
              <a:buNone/>
            </a:pPr>
            <a:r>
              <a:rPr lang="en-US" sz="3500" dirty="0"/>
              <a:t> </a:t>
            </a:r>
            <a:r>
              <a:rPr lang="en-US" sz="3500" dirty="0" smtClean="0"/>
              <a:t>       enter </a:t>
            </a:r>
            <a:r>
              <a:rPr lang="en-US" sz="3500" b="1" dirty="0" err="1"/>
              <a:t>groupdel</a:t>
            </a:r>
            <a:r>
              <a:rPr lang="en-US" sz="3500" b="1" dirty="0"/>
              <a:t> </a:t>
            </a:r>
            <a:r>
              <a:rPr lang="en-US" sz="3500" b="1" dirty="0" err="1" smtClean="0"/>
              <a:t>dbuxers</a:t>
            </a:r>
            <a:endParaRPr lang="en-GB" sz="3500" dirty="0"/>
          </a:p>
        </p:txBody>
      </p:sp>
    </p:spTree>
    <p:extLst>
      <p:ext uri="{BB962C8B-B14F-4D97-AF65-F5344CB8AC3E}">
        <p14:creationId xmlns:p14="http://schemas.microsoft.com/office/powerpoint/2010/main" val="782239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4130"/>
          </a:xfrm>
        </p:spPr>
        <p:txBody>
          <a:bodyPr/>
          <a:lstStyle/>
          <a:p>
            <a:r>
              <a:rPr lang="en-US" b="1" dirty="0" smtClean="0"/>
              <a:t>Managing Groups from the Command Line</a:t>
            </a:r>
            <a:endParaRPr lang="en-GB" dirty="0"/>
          </a:p>
        </p:txBody>
      </p:sp>
      <p:sp>
        <p:nvSpPr>
          <p:cNvPr id="3" name="Content Placeholder 2"/>
          <p:cNvSpPr>
            <a:spLocks noGrp="1"/>
          </p:cNvSpPr>
          <p:nvPr>
            <p:ph idx="1"/>
          </p:nvPr>
        </p:nvSpPr>
        <p:spPr>
          <a:xfrm>
            <a:off x="176646" y="801255"/>
            <a:ext cx="11838708" cy="5747615"/>
          </a:xfrm>
        </p:spPr>
        <p:txBody>
          <a:bodyPr>
            <a:normAutofit fontScale="92500" lnSpcReduction="20000"/>
          </a:bodyPr>
          <a:lstStyle/>
          <a:p>
            <a:pPr marL="0" indent="0" algn="just">
              <a:buNone/>
            </a:pPr>
            <a:r>
              <a:rPr lang="en-US" dirty="0" smtClean="0"/>
              <a:t>In </a:t>
            </a:r>
            <a:r>
              <a:rPr lang="en-US" dirty="0"/>
              <a:t>this exercise, you will practice creating and modifying groups from the shell prompt of your Linux system. Suppose your company is putting together a new research and development team that will be using your Linux system. You need to create a new group for users who will be members of this team. Complete the following:</a:t>
            </a:r>
            <a:endParaRPr lang="en-GB" dirty="0"/>
          </a:p>
          <a:p>
            <a:pPr marL="0" indent="0" algn="just">
              <a:buNone/>
            </a:pPr>
            <a:r>
              <a:rPr lang="en-US" dirty="0"/>
              <a:t>1. Verify that you are logged in to your system.</a:t>
            </a:r>
            <a:endParaRPr lang="en-GB" dirty="0"/>
          </a:p>
          <a:p>
            <a:pPr marL="0" indent="0" algn="just">
              <a:buNone/>
            </a:pPr>
            <a:r>
              <a:rPr lang="en-US" dirty="0"/>
              <a:t>2. If necessary, switch to your root user account with the </a:t>
            </a:r>
            <a:r>
              <a:rPr lang="en-US" b="1" dirty="0" err="1"/>
              <a:t>su</a:t>
            </a:r>
            <a:r>
              <a:rPr lang="en-US" b="1" dirty="0"/>
              <a:t> – command</a:t>
            </a:r>
            <a:r>
              <a:rPr lang="en-US" dirty="0"/>
              <a:t>.</a:t>
            </a:r>
            <a:endParaRPr lang="en-GB" dirty="0"/>
          </a:p>
          <a:p>
            <a:pPr marL="0" indent="0" algn="just">
              <a:buNone/>
            </a:pPr>
            <a:r>
              <a:rPr lang="en-US" dirty="0"/>
              <a:t>3. Create a new group named research by doing the following:</a:t>
            </a:r>
            <a:endParaRPr lang="en-GB" dirty="0"/>
          </a:p>
          <a:p>
            <a:pPr marL="0" indent="0" algn="just">
              <a:buNone/>
            </a:pPr>
            <a:r>
              <a:rPr lang="en-US" dirty="0"/>
              <a:t> </a:t>
            </a:r>
            <a:r>
              <a:rPr lang="en-US" dirty="0" smtClean="0"/>
              <a:t>    </a:t>
            </a:r>
            <a:r>
              <a:rPr lang="en-US" dirty="0" smtClean="0"/>
              <a:t>a</a:t>
            </a:r>
            <a:r>
              <a:rPr lang="en-US" dirty="0"/>
              <a:t>. At the shell prompt, enter </a:t>
            </a:r>
            <a:r>
              <a:rPr lang="en-US" b="1" dirty="0" err="1"/>
              <a:t>groupadd</a:t>
            </a:r>
            <a:r>
              <a:rPr lang="en-US" b="1" dirty="0"/>
              <a:t> research</a:t>
            </a:r>
            <a:r>
              <a:rPr lang="en-US" dirty="0"/>
              <a:t>.</a:t>
            </a:r>
            <a:endParaRPr lang="en-GB" dirty="0"/>
          </a:p>
          <a:p>
            <a:pPr marL="0" indent="0" algn="just">
              <a:buNone/>
            </a:pPr>
            <a:r>
              <a:rPr lang="en-US" dirty="0" smtClean="0"/>
              <a:t>     b</a:t>
            </a:r>
            <a:r>
              <a:rPr lang="en-US" dirty="0"/>
              <a:t>. Add your user account and the </a:t>
            </a:r>
            <a:r>
              <a:rPr lang="en-US" b="1" i="1" dirty="0" err="1" smtClean="0"/>
              <a:t>mikeluz</a:t>
            </a:r>
            <a:r>
              <a:rPr lang="en-US" dirty="0" smtClean="0"/>
              <a:t> </a:t>
            </a:r>
            <a:r>
              <a:rPr lang="en-US" dirty="0"/>
              <a:t>user account (created in the previous exercise) to the research group by entering </a:t>
            </a:r>
            <a:r>
              <a:rPr lang="en-US" b="1" dirty="0" err="1"/>
              <a:t>groupmod</a:t>
            </a:r>
            <a:r>
              <a:rPr lang="en-US" b="1" dirty="0"/>
              <a:t> –A</a:t>
            </a:r>
            <a:r>
              <a:rPr lang="en-US" dirty="0"/>
              <a:t> </a:t>
            </a:r>
            <a:r>
              <a:rPr lang="en-US" b="1" dirty="0" smtClean="0"/>
              <a:t>“</a:t>
            </a:r>
            <a:r>
              <a:rPr lang="en-US" b="1" dirty="0" err="1" smtClean="0"/>
              <a:t>mikeluz,</a:t>
            </a:r>
            <a:r>
              <a:rPr lang="en-US" b="1" i="1" dirty="0" err="1" smtClean="0"/>
              <a:t>your_username</a:t>
            </a:r>
            <a:r>
              <a:rPr lang="en-US" b="1" dirty="0"/>
              <a:t>” research </a:t>
            </a:r>
            <a:r>
              <a:rPr lang="en-US" dirty="0"/>
              <a:t>at the shell prompt.</a:t>
            </a:r>
            <a:endParaRPr lang="en-GB" dirty="0"/>
          </a:p>
          <a:p>
            <a:pPr marL="0" indent="0" algn="just">
              <a:buNone/>
            </a:pPr>
            <a:r>
              <a:rPr lang="en-US" dirty="0" smtClean="0"/>
              <a:t>    c</a:t>
            </a:r>
            <a:r>
              <a:rPr lang="en-US" dirty="0"/>
              <a:t>. Verify the users were added to the group by entering </a:t>
            </a:r>
            <a:r>
              <a:rPr lang="en-US" b="1" dirty="0"/>
              <a:t>tail /</a:t>
            </a:r>
            <a:r>
              <a:rPr lang="en-US" b="1" dirty="0" err="1"/>
              <a:t>etc</a:t>
            </a:r>
            <a:r>
              <a:rPr lang="en-US" b="1" dirty="0"/>
              <a:t>/group </a:t>
            </a:r>
            <a:r>
              <a:rPr lang="en-US" dirty="0"/>
              <a:t>at the shell prompt.</a:t>
            </a:r>
            <a:endParaRPr lang="en-GB" dirty="0"/>
          </a:p>
          <a:p>
            <a:pPr marL="0" indent="0" algn="just">
              <a:buNone/>
            </a:pPr>
            <a:r>
              <a:rPr lang="en-US" dirty="0"/>
              <a:t> </a:t>
            </a:r>
            <a:r>
              <a:rPr lang="en-US" dirty="0" smtClean="0"/>
              <a:t>Now </a:t>
            </a:r>
            <a:r>
              <a:rPr lang="en-US" dirty="0"/>
              <a:t>that you know how to create, delete, and modify Linux users and groups, we need to add additional components to our security equation: ownership, permissions, and quotas.</a:t>
            </a:r>
            <a:endParaRPr lang="en-GB" dirty="0"/>
          </a:p>
          <a:p>
            <a:pPr algn="just"/>
            <a:endParaRPr lang="en-GB" dirty="0"/>
          </a:p>
        </p:txBody>
      </p:sp>
    </p:spTree>
    <p:extLst>
      <p:ext uri="{BB962C8B-B14F-4D97-AF65-F5344CB8AC3E}">
        <p14:creationId xmlns:p14="http://schemas.microsoft.com/office/powerpoint/2010/main" val="12967617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﻿1.   Which of the following commands will display the UID of a user named </a:t>
            </a:r>
            <a:r>
              <a:rPr lang="en-US" dirty="0" err="1"/>
              <a:t>dcoughanour</a:t>
            </a:r>
            <a:r>
              <a:rPr lang="en-US" dirty="0"/>
              <a:t> when</a:t>
            </a:r>
          </a:p>
          <a:p>
            <a:pPr marL="0" indent="0">
              <a:buNone/>
            </a:pPr>
            <a:r>
              <a:rPr lang="en-US" dirty="0"/>
              <a:t>entered at the shell prompt?</a:t>
            </a:r>
          </a:p>
          <a:p>
            <a:pPr marL="0" indent="0">
              <a:buNone/>
            </a:pPr>
            <a:r>
              <a:rPr lang="en-US" dirty="0" smtClean="0"/>
              <a:t>	A</a:t>
            </a:r>
            <a:r>
              <a:rPr lang="en-US" dirty="0"/>
              <a:t>.  id </a:t>
            </a:r>
            <a:r>
              <a:rPr lang="en-US" dirty="0" err="1"/>
              <a:t>dcoughanour</a:t>
            </a:r>
            <a:endParaRPr lang="en-US" dirty="0"/>
          </a:p>
          <a:p>
            <a:pPr marL="0" indent="0">
              <a:buNone/>
            </a:pPr>
            <a:r>
              <a:rPr lang="en-US" dirty="0" smtClean="0"/>
              <a:t>	B</a:t>
            </a:r>
            <a:r>
              <a:rPr lang="en-US" dirty="0"/>
              <a:t>.   finger </a:t>
            </a:r>
            <a:r>
              <a:rPr lang="en-US" dirty="0" err="1"/>
              <a:t>dcoughanour</a:t>
            </a:r>
            <a:endParaRPr lang="en-US" dirty="0"/>
          </a:p>
          <a:p>
            <a:pPr marL="0" indent="0">
              <a:buNone/>
            </a:pPr>
            <a:r>
              <a:rPr lang="en-US" dirty="0" smtClean="0"/>
              <a:t>	C</a:t>
            </a:r>
            <a:r>
              <a:rPr lang="en-US" dirty="0"/>
              <a:t>.  UID </a:t>
            </a:r>
            <a:r>
              <a:rPr lang="en-US" dirty="0" err="1"/>
              <a:t>dcoughanhour</a:t>
            </a:r>
            <a:endParaRPr lang="en-US" dirty="0"/>
          </a:p>
          <a:p>
            <a:pPr marL="0" indent="0">
              <a:buNone/>
            </a:pPr>
            <a:r>
              <a:rPr lang="en-US" dirty="0" smtClean="0"/>
              <a:t>	D</a:t>
            </a:r>
            <a:r>
              <a:rPr lang="en-US" dirty="0"/>
              <a:t>.  info </a:t>
            </a:r>
            <a:r>
              <a:rPr lang="en-US" dirty="0" err="1"/>
              <a:t>dcoughanour</a:t>
            </a:r>
            <a:endParaRPr lang="en-US" dirty="0"/>
          </a:p>
          <a:p>
            <a:pPr marL="0" indent="0">
              <a:buNone/>
            </a:pPr>
            <a:r>
              <a:rPr lang="en-US" dirty="0"/>
              <a:t>2.   Which of the following files is used to store user accounts on a Linux system that has been</a:t>
            </a:r>
          </a:p>
          <a:p>
            <a:pPr marL="0" indent="0">
              <a:buNone/>
            </a:pPr>
            <a:r>
              <a:rPr lang="en-US" dirty="0"/>
              <a:t>configured to use local authentication?</a:t>
            </a:r>
          </a:p>
          <a:p>
            <a:pPr marL="0" indent="0">
              <a:buNone/>
            </a:pPr>
            <a:r>
              <a:rPr lang="en-US" dirty="0" smtClean="0"/>
              <a:t>	A. /</a:t>
            </a:r>
            <a:r>
              <a:rPr lang="en-US" dirty="0" err="1"/>
              <a:t>etc</a:t>
            </a:r>
            <a:r>
              <a:rPr lang="en-US" dirty="0"/>
              <a:t>/shadow</a:t>
            </a:r>
          </a:p>
          <a:p>
            <a:pPr marL="0" indent="0">
              <a:buNone/>
            </a:pPr>
            <a:r>
              <a:rPr lang="en-US" dirty="0" smtClean="0"/>
              <a:t>	B</a:t>
            </a:r>
            <a:r>
              <a:rPr lang="en-US" dirty="0"/>
              <a:t>. </a:t>
            </a:r>
            <a:r>
              <a:rPr lang="en-US" dirty="0" smtClean="0"/>
              <a:t>/</a:t>
            </a:r>
            <a:r>
              <a:rPr lang="en-US" dirty="0" err="1"/>
              <a:t>etc</a:t>
            </a:r>
            <a:r>
              <a:rPr lang="en-US" dirty="0"/>
              <a:t>/users</a:t>
            </a:r>
          </a:p>
          <a:p>
            <a:pPr marL="0" indent="0">
              <a:buNone/>
            </a:pPr>
            <a:r>
              <a:rPr lang="en-US" dirty="0" smtClean="0"/>
              <a:t>	C. /</a:t>
            </a:r>
            <a:r>
              <a:rPr lang="en-US" dirty="0" err="1"/>
              <a:t>etc</a:t>
            </a:r>
            <a:r>
              <a:rPr lang="en-US" dirty="0"/>
              <a:t>/</a:t>
            </a:r>
            <a:r>
              <a:rPr lang="en-US" dirty="0" err="1"/>
              <a:t>passwd</a:t>
            </a:r>
            <a:endParaRPr lang="en-US" dirty="0"/>
          </a:p>
          <a:p>
            <a:pPr marL="0" indent="0">
              <a:buNone/>
            </a:pPr>
            <a:r>
              <a:rPr lang="en-US" dirty="0" smtClean="0"/>
              <a:t>	D</a:t>
            </a:r>
            <a:r>
              <a:rPr lang="en-US" dirty="0"/>
              <a:t>. </a:t>
            </a:r>
            <a:r>
              <a:rPr lang="en-US" dirty="0" smtClean="0"/>
              <a:t>/</a:t>
            </a:r>
            <a:r>
              <a:rPr lang="en-US" dirty="0" err="1"/>
              <a:t>etc</a:t>
            </a:r>
            <a:r>
              <a:rPr lang="en-US" dirty="0"/>
              <a:t>/local/accounts</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02993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3.   Which of the following files is used to store user passwords on a </a:t>
            </a:r>
            <a:r>
              <a:rPr lang="en-US" dirty="0" smtClean="0"/>
              <a:t>     Linux </a:t>
            </a:r>
            <a:r>
              <a:rPr lang="en-US" dirty="0"/>
              <a:t>system that has </a:t>
            </a:r>
            <a:r>
              <a:rPr lang="en-US" dirty="0" smtClean="0"/>
              <a:t>been configured </a:t>
            </a:r>
            <a:r>
              <a:rPr lang="en-US" dirty="0"/>
              <a:t>to use local authentication?</a:t>
            </a:r>
          </a:p>
          <a:p>
            <a:pPr marL="0" indent="0">
              <a:buNone/>
            </a:pPr>
            <a:r>
              <a:rPr lang="en-US" dirty="0" smtClean="0"/>
              <a:t>	A</a:t>
            </a:r>
            <a:r>
              <a:rPr lang="en-US" dirty="0"/>
              <a:t>. /</a:t>
            </a:r>
            <a:r>
              <a:rPr lang="en-US" dirty="0" err="1"/>
              <a:t>etc</a:t>
            </a:r>
            <a:r>
              <a:rPr lang="en-US" dirty="0"/>
              <a:t>/shadow</a:t>
            </a:r>
          </a:p>
          <a:p>
            <a:pPr marL="0" indent="0">
              <a:buNone/>
            </a:pPr>
            <a:r>
              <a:rPr lang="en-US" dirty="0" smtClean="0"/>
              <a:t>	B</a:t>
            </a:r>
            <a:r>
              <a:rPr lang="en-US" dirty="0"/>
              <a:t>. /</a:t>
            </a:r>
            <a:r>
              <a:rPr lang="en-US" dirty="0" err="1"/>
              <a:t>etc</a:t>
            </a:r>
            <a:r>
              <a:rPr lang="en-US" dirty="0"/>
              <a:t>/users</a:t>
            </a:r>
          </a:p>
          <a:p>
            <a:pPr marL="0" indent="0">
              <a:buNone/>
            </a:pPr>
            <a:r>
              <a:rPr lang="en-US" dirty="0" smtClean="0"/>
              <a:t>	C</a:t>
            </a:r>
            <a:r>
              <a:rPr lang="en-US" dirty="0"/>
              <a:t>. /</a:t>
            </a:r>
            <a:r>
              <a:rPr lang="en-US" dirty="0" err="1"/>
              <a:t>etc</a:t>
            </a:r>
            <a:r>
              <a:rPr lang="en-US" dirty="0"/>
              <a:t>/</a:t>
            </a:r>
            <a:r>
              <a:rPr lang="en-US" dirty="0" err="1"/>
              <a:t>passwd</a:t>
            </a:r>
            <a:endParaRPr lang="en-US" dirty="0"/>
          </a:p>
          <a:p>
            <a:pPr marL="0" indent="0">
              <a:buNone/>
            </a:pPr>
            <a:r>
              <a:rPr lang="en-US" dirty="0" smtClean="0"/>
              <a:t>	D</a:t>
            </a:r>
            <a:r>
              <a:rPr lang="en-US" dirty="0"/>
              <a:t>. /</a:t>
            </a:r>
            <a:r>
              <a:rPr lang="en-US" dirty="0" err="1" smtClean="0"/>
              <a:t>etc</a:t>
            </a:r>
            <a:r>
              <a:rPr lang="en-US" dirty="0" smtClean="0"/>
              <a:t>/local/accounts</a:t>
            </a:r>
          </a:p>
          <a:p>
            <a:pPr marL="0" indent="0">
              <a:buNone/>
            </a:pPr>
            <a:r>
              <a:rPr lang="en-US" dirty="0"/>
              <a:t>﻿6.   You need to create a new user account on a Linux system for Mike Huffman named </a:t>
            </a:r>
            <a:r>
              <a:rPr lang="en-US" dirty="0" err="1"/>
              <a:t>mhuffman</a:t>
            </a:r>
            <a:r>
              <a:rPr lang="en-US" dirty="0"/>
              <a:t>.</a:t>
            </a:r>
          </a:p>
          <a:p>
            <a:pPr marL="0" indent="0">
              <a:buNone/>
            </a:pPr>
            <a:r>
              <a:rPr lang="en-US" dirty="0"/>
              <a:t>Mike’s password should be set to “</a:t>
            </a:r>
            <a:r>
              <a:rPr lang="en-US" dirty="0" err="1"/>
              <a:t>Panguitch</a:t>
            </a:r>
            <a:r>
              <a:rPr lang="en-US" dirty="0"/>
              <a:t>” and he needs a home directory created in /home/</a:t>
            </a:r>
          </a:p>
          <a:p>
            <a:pPr marL="0" indent="0">
              <a:buNone/>
            </a:pPr>
            <a:r>
              <a:rPr lang="en-US" dirty="0" err="1"/>
              <a:t>mhuffman</a:t>
            </a:r>
            <a:r>
              <a:rPr lang="en-US" dirty="0"/>
              <a:t>. Which of the following commands will do this?</a:t>
            </a:r>
          </a:p>
          <a:p>
            <a:pPr marL="0" indent="0">
              <a:buNone/>
            </a:pPr>
            <a:r>
              <a:rPr lang="en-US" dirty="0" smtClean="0"/>
              <a:t>	A</a:t>
            </a:r>
            <a:r>
              <a:rPr lang="en-US" dirty="0"/>
              <a:t>.   </a:t>
            </a:r>
            <a:r>
              <a:rPr lang="en-US" dirty="0" err="1"/>
              <a:t>useradd</a:t>
            </a:r>
            <a:r>
              <a:rPr lang="en-US" dirty="0"/>
              <a:t> -c “Mike Huffman” -m -p “</a:t>
            </a:r>
            <a:r>
              <a:rPr lang="en-US" dirty="0" err="1"/>
              <a:t>Panguitch</a:t>
            </a:r>
            <a:r>
              <a:rPr lang="en-US" dirty="0"/>
              <a:t>” </a:t>
            </a:r>
            <a:r>
              <a:rPr lang="en-US" dirty="0" err="1"/>
              <a:t>mhuffman</a:t>
            </a:r>
            <a:endParaRPr lang="en-US" dirty="0"/>
          </a:p>
          <a:p>
            <a:pPr marL="0" indent="0">
              <a:buNone/>
            </a:pPr>
            <a:r>
              <a:rPr lang="en-US" dirty="0" smtClean="0"/>
              <a:t>	B</a:t>
            </a:r>
            <a:r>
              <a:rPr lang="en-US" dirty="0"/>
              <a:t>.   </a:t>
            </a:r>
            <a:r>
              <a:rPr lang="en-US" dirty="0" err="1"/>
              <a:t>usermod</a:t>
            </a:r>
            <a:r>
              <a:rPr lang="en-US" dirty="0"/>
              <a:t> “Mike Huffman” -p “</a:t>
            </a:r>
            <a:r>
              <a:rPr lang="en-US" dirty="0" err="1"/>
              <a:t>Panguitch</a:t>
            </a:r>
            <a:r>
              <a:rPr lang="en-US" dirty="0"/>
              <a:t>” </a:t>
            </a:r>
            <a:r>
              <a:rPr lang="en-US" dirty="0" err="1"/>
              <a:t>mhuffman</a:t>
            </a:r>
            <a:endParaRPr lang="en-US" dirty="0"/>
          </a:p>
          <a:p>
            <a:pPr marL="0" indent="0">
              <a:buNone/>
            </a:pPr>
            <a:r>
              <a:rPr lang="en-US" dirty="0" smtClean="0"/>
              <a:t>	C</a:t>
            </a:r>
            <a:r>
              <a:rPr lang="en-US" dirty="0"/>
              <a:t>.  </a:t>
            </a:r>
            <a:r>
              <a:rPr lang="en-US" dirty="0" err="1"/>
              <a:t>useradd</a:t>
            </a:r>
            <a:r>
              <a:rPr lang="en-US" dirty="0"/>
              <a:t> </a:t>
            </a:r>
            <a:r>
              <a:rPr lang="en-US" dirty="0" err="1"/>
              <a:t>mhuffman</a:t>
            </a:r>
            <a:endParaRPr lang="en-US" dirty="0"/>
          </a:p>
          <a:p>
            <a:pPr marL="0" indent="0">
              <a:buNone/>
            </a:pPr>
            <a:r>
              <a:rPr lang="en-US" smtClean="0"/>
              <a:t>	D</a:t>
            </a:r>
            <a:r>
              <a:rPr lang="en-US" dirty="0"/>
              <a:t>.   </a:t>
            </a:r>
            <a:r>
              <a:rPr lang="en-US" dirty="0" err="1"/>
              <a:t>useradd</a:t>
            </a:r>
            <a:r>
              <a:rPr lang="en-US" dirty="0"/>
              <a:t> </a:t>
            </a:r>
            <a:r>
              <a:rPr lang="en-US" dirty="0" err="1"/>
              <a:t>mhuffman</a:t>
            </a:r>
            <a:r>
              <a:rPr lang="en-US" dirty="0"/>
              <a:t> -c “Mike Huffman” -m -p </a:t>
            </a:r>
            <a:r>
              <a:rPr lang="en-US" dirty="0" err="1"/>
              <a:t>Panguitch</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705719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p:txBody>
          <a:bodyPr/>
          <a:lstStyle/>
          <a:p>
            <a:pPr marL="0" indent="0">
              <a:buNone/>
            </a:pPr>
            <a:r>
              <a:rPr lang="en-US" dirty="0" smtClean="0"/>
              <a:t>5.   </a:t>
            </a:r>
            <a:r>
              <a:rPr lang="en-US" dirty="0"/>
              <a:t>A user named Diana Grow has recently married and changed her last name to Nelson. You need</a:t>
            </a:r>
          </a:p>
          <a:p>
            <a:pPr marL="0" indent="0">
              <a:buNone/>
            </a:pPr>
            <a:r>
              <a:rPr lang="en-US" dirty="0"/>
              <a:t>to change her username on her Linux system. Which command will do this?</a:t>
            </a:r>
          </a:p>
          <a:p>
            <a:pPr marL="0" indent="0">
              <a:buNone/>
            </a:pPr>
            <a:r>
              <a:rPr lang="en-US" dirty="0" smtClean="0"/>
              <a:t>	A</a:t>
            </a:r>
            <a:r>
              <a:rPr lang="en-US" dirty="0"/>
              <a:t>.   </a:t>
            </a:r>
            <a:r>
              <a:rPr lang="en-US" dirty="0" err="1"/>
              <a:t>usermod</a:t>
            </a:r>
            <a:r>
              <a:rPr lang="en-US" dirty="0"/>
              <a:t> -l “</a:t>
            </a:r>
            <a:r>
              <a:rPr lang="en-US" dirty="0" err="1"/>
              <a:t>dgrow</a:t>
            </a:r>
            <a:r>
              <a:rPr lang="en-US" dirty="0"/>
              <a:t>” -c “Diana Nelson” </a:t>
            </a:r>
            <a:r>
              <a:rPr lang="en-US" dirty="0" err="1"/>
              <a:t>dnelson</a:t>
            </a:r>
            <a:endParaRPr lang="en-US" dirty="0"/>
          </a:p>
          <a:p>
            <a:pPr marL="0" indent="0">
              <a:buNone/>
            </a:pPr>
            <a:r>
              <a:rPr lang="en-US" dirty="0" smtClean="0"/>
              <a:t>	B</a:t>
            </a:r>
            <a:r>
              <a:rPr lang="en-US" dirty="0"/>
              <a:t>.   </a:t>
            </a:r>
            <a:r>
              <a:rPr lang="en-US" dirty="0" err="1"/>
              <a:t>usermod</a:t>
            </a:r>
            <a:r>
              <a:rPr lang="en-US" dirty="0"/>
              <a:t> -l “</a:t>
            </a:r>
            <a:r>
              <a:rPr lang="en-US" dirty="0" err="1"/>
              <a:t>dnelson</a:t>
            </a:r>
            <a:r>
              <a:rPr lang="en-US" dirty="0"/>
              <a:t>” -c “Diana Nelson” </a:t>
            </a:r>
            <a:r>
              <a:rPr lang="en-US" dirty="0" err="1"/>
              <a:t>dgrow</a:t>
            </a:r>
            <a:endParaRPr lang="en-US" dirty="0"/>
          </a:p>
          <a:p>
            <a:pPr marL="0" indent="0">
              <a:buNone/>
            </a:pPr>
            <a:r>
              <a:rPr lang="en-US" dirty="0" smtClean="0"/>
              <a:t>	C</a:t>
            </a:r>
            <a:r>
              <a:rPr lang="en-US" dirty="0"/>
              <a:t>.  </a:t>
            </a:r>
            <a:r>
              <a:rPr lang="en-US" dirty="0" err="1"/>
              <a:t>useradd</a:t>
            </a:r>
            <a:r>
              <a:rPr lang="en-US" dirty="0"/>
              <a:t> </a:t>
            </a:r>
            <a:r>
              <a:rPr lang="en-US" dirty="0" err="1"/>
              <a:t>dnelson</a:t>
            </a:r>
            <a:endParaRPr lang="en-US" dirty="0"/>
          </a:p>
          <a:p>
            <a:pPr marL="0" indent="0">
              <a:buNone/>
            </a:pPr>
            <a:r>
              <a:rPr lang="en-US" dirty="0" smtClean="0"/>
              <a:t>	D</a:t>
            </a:r>
            <a:r>
              <a:rPr lang="en-US" dirty="0"/>
              <a:t>.   </a:t>
            </a:r>
            <a:r>
              <a:rPr lang="en-US" dirty="0" err="1"/>
              <a:t>usermod</a:t>
            </a:r>
            <a:r>
              <a:rPr lang="en-US" dirty="0"/>
              <a:t> -c “</a:t>
            </a:r>
            <a:r>
              <a:rPr lang="en-US" dirty="0" err="1"/>
              <a:t>dgrow</a:t>
            </a:r>
            <a:r>
              <a:rPr lang="en-US" dirty="0"/>
              <a:t>” -l “</a:t>
            </a:r>
            <a:r>
              <a:rPr lang="en-US" dirty="0" err="1"/>
              <a:t>dnelson</a:t>
            </a:r>
            <a:r>
              <a:rPr lang="en-US" dirty="0"/>
              <a:t>” Diana Grow</a:t>
            </a:r>
          </a:p>
          <a:p>
            <a:endParaRPr lang="en-US" dirty="0"/>
          </a:p>
        </p:txBody>
      </p:sp>
    </p:spTree>
    <p:extLst>
      <p:ext uri="{BB962C8B-B14F-4D97-AF65-F5344CB8AC3E}">
        <p14:creationId xmlns:p14="http://schemas.microsoft.com/office/powerpoint/2010/main" val="176950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0"/>
            <a:ext cx="9144000" cy="1038946"/>
          </a:xfrm>
        </p:spPr>
        <p:txBody>
          <a:bodyPr>
            <a:normAutofit/>
          </a:bodyPr>
          <a:lstStyle/>
          <a:p>
            <a:r>
              <a:rPr lang="en-US" sz="5400" b="1" dirty="0" smtClean="0"/>
              <a:t>Manage Users and Groups</a:t>
            </a:r>
            <a:endParaRPr lang="en-GB" sz="5400" dirty="0"/>
          </a:p>
        </p:txBody>
      </p:sp>
      <p:sp>
        <p:nvSpPr>
          <p:cNvPr id="3" name="Subtitle 2"/>
          <p:cNvSpPr>
            <a:spLocks noGrp="1"/>
          </p:cNvSpPr>
          <p:nvPr>
            <p:ph type="subTitle" idx="1"/>
          </p:nvPr>
        </p:nvSpPr>
        <p:spPr>
          <a:xfrm>
            <a:off x="353291" y="1038945"/>
            <a:ext cx="11492345" cy="5507327"/>
          </a:xfrm>
        </p:spPr>
        <p:txBody>
          <a:bodyPr>
            <a:normAutofit/>
          </a:bodyPr>
          <a:lstStyle/>
          <a:p>
            <a:pPr algn="l"/>
            <a:r>
              <a:rPr lang="en-US" dirty="0" smtClean="0"/>
              <a:t>To </a:t>
            </a:r>
            <a:r>
              <a:rPr lang="en-US" dirty="0"/>
              <a:t>control access to a Linux system and the data it contains, we need to do two things:</a:t>
            </a:r>
            <a:endParaRPr lang="en-GB" dirty="0"/>
          </a:p>
          <a:p>
            <a:pPr algn="l"/>
            <a:r>
              <a:rPr lang="en-US" dirty="0"/>
              <a:t>■ We need to require users to supply a </a:t>
            </a:r>
            <a:r>
              <a:rPr lang="en-US" b="1" dirty="0"/>
              <a:t>set of credentials </a:t>
            </a:r>
            <a:r>
              <a:rPr lang="en-US" dirty="0"/>
              <a:t>before they will be granted access to the system.</a:t>
            </a:r>
            <a:endParaRPr lang="en-GB" dirty="0"/>
          </a:p>
          <a:p>
            <a:pPr algn="l"/>
            <a:r>
              <a:rPr lang="en-US" dirty="0"/>
              <a:t>■ We need access controls that specify </a:t>
            </a:r>
            <a:r>
              <a:rPr lang="en-US" b="1" i="1" dirty="0"/>
              <a:t>what individual users can do with files </a:t>
            </a:r>
            <a:r>
              <a:rPr lang="en-US" dirty="0"/>
              <a:t>and </a:t>
            </a:r>
            <a:r>
              <a:rPr lang="en-US" b="1" i="1" dirty="0"/>
              <a:t>directories</a:t>
            </a:r>
            <a:r>
              <a:rPr lang="en-US" dirty="0"/>
              <a:t> in the file system after they have logged in. </a:t>
            </a:r>
            <a:r>
              <a:rPr lang="en-US" dirty="0" smtClean="0"/>
              <a:t>To </a:t>
            </a:r>
            <a:r>
              <a:rPr lang="en-US" dirty="0"/>
              <a:t>control overall access to the system itself, we need to implement </a:t>
            </a:r>
            <a:r>
              <a:rPr lang="en-US" b="1" i="1" dirty="0"/>
              <a:t>users </a:t>
            </a:r>
            <a:r>
              <a:rPr lang="en-US" dirty="0"/>
              <a:t>and </a:t>
            </a:r>
            <a:r>
              <a:rPr lang="en-US" b="1" i="1" dirty="0"/>
              <a:t>groups</a:t>
            </a:r>
            <a:r>
              <a:rPr lang="en-US" dirty="0"/>
              <a:t>. </a:t>
            </a:r>
            <a:r>
              <a:rPr lang="en-US" dirty="0" smtClean="0"/>
              <a:t>Specifically</a:t>
            </a:r>
            <a:r>
              <a:rPr lang="en-US" dirty="0"/>
              <a:t>, we’re going </a:t>
            </a:r>
            <a:r>
              <a:rPr lang="en-US" dirty="0" smtClean="0"/>
              <a:t>discuss the </a:t>
            </a:r>
            <a:r>
              <a:rPr lang="en-US" dirty="0"/>
              <a:t>following:</a:t>
            </a:r>
            <a:endParaRPr lang="en-GB" dirty="0"/>
          </a:p>
          <a:p>
            <a:pPr marL="1200150" lvl="2" indent="-285750" algn="l">
              <a:buFont typeface="Wingdings" panose="05000000000000000000" pitchFamily="2" charset="2"/>
              <a:buChar char="Ø"/>
            </a:pPr>
            <a:r>
              <a:rPr lang="en-US" sz="2500" dirty="0" smtClean="0"/>
              <a:t>Linux </a:t>
            </a:r>
            <a:r>
              <a:rPr lang="en-US" sz="2500" dirty="0"/>
              <a:t>user accounts</a:t>
            </a:r>
            <a:endParaRPr lang="en-GB" sz="2500" dirty="0"/>
          </a:p>
          <a:p>
            <a:pPr marL="1200150" lvl="2" indent="-285750" algn="l">
              <a:buFont typeface="Wingdings" panose="05000000000000000000" pitchFamily="2" charset="2"/>
              <a:buChar char="Ø"/>
            </a:pPr>
            <a:r>
              <a:rPr lang="en-US" sz="2500" dirty="0" smtClean="0"/>
              <a:t>Linux </a:t>
            </a:r>
            <a:r>
              <a:rPr lang="en-US" sz="2500" dirty="0"/>
              <a:t>groups</a:t>
            </a:r>
            <a:endParaRPr lang="en-GB" sz="2500" dirty="0"/>
          </a:p>
          <a:p>
            <a:endParaRPr lang="en-GB" dirty="0"/>
          </a:p>
        </p:txBody>
      </p:sp>
      <p:sp>
        <p:nvSpPr>
          <p:cNvPr id="4" name="AutoShape 7"/>
          <p:cNvSpPr>
            <a:spLocks noChangeArrowheads="1"/>
          </p:cNvSpPr>
          <p:nvPr/>
        </p:nvSpPr>
        <p:spPr bwMode="auto">
          <a:xfrm flipV="1">
            <a:off x="0" y="97902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1826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73" y="228744"/>
            <a:ext cx="9144000" cy="1163637"/>
          </a:xfrm>
        </p:spPr>
        <p:txBody>
          <a:bodyPr/>
          <a:lstStyle/>
          <a:p>
            <a:pPr algn="l"/>
            <a:r>
              <a:rPr lang="en-US" b="1" dirty="0"/>
              <a:t>Linux User </a:t>
            </a:r>
            <a:r>
              <a:rPr lang="en-US" b="1" dirty="0" smtClean="0"/>
              <a:t>Accounts</a:t>
            </a:r>
            <a:endParaRPr lang="en-GB" dirty="0"/>
          </a:p>
        </p:txBody>
      </p:sp>
      <p:sp>
        <p:nvSpPr>
          <p:cNvPr id="3" name="Subtitle 2"/>
          <p:cNvSpPr>
            <a:spLocks noGrp="1"/>
          </p:cNvSpPr>
          <p:nvPr>
            <p:ph type="subTitle" idx="1"/>
          </p:nvPr>
        </p:nvSpPr>
        <p:spPr>
          <a:xfrm>
            <a:off x="1" y="1392381"/>
            <a:ext cx="11700164" cy="5112327"/>
          </a:xfrm>
        </p:spPr>
        <p:txBody>
          <a:bodyPr>
            <a:normAutofit/>
          </a:bodyPr>
          <a:lstStyle/>
          <a:p>
            <a:pPr algn="l"/>
            <a:r>
              <a:rPr lang="en-US" sz="3000" dirty="0"/>
              <a:t>Most modern operating systems include some type of user authentication system based on user accounts. Linux in particular performs this function very well.</a:t>
            </a:r>
            <a:endParaRPr lang="en-GB" sz="3000" dirty="0"/>
          </a:p>
          <a:p>
            <a:pPr algn="l"/>
            <a:r>
              <a:rPr lang="en-US" sz="3000" dirty="0" smtClean="0"/>
              <a:t>We shall consider the following:</a:t>
            </a:r>
            <a:endParaRPr lang="en-GB" sz="3000" dirty="0"/>
          </a:p>
          <a:p>
            <a:pPr algn="l"/>
            <a:r>
              <a:rPr lang="en-US" sz="3000" dirty="0"/>
              <a:t>■ How Linux user accounts work</a:t>
            </a:r>
            <a:endParaRPr lang="en-GB" sz="3000" dirty="0"/>
          </a:p>
          <a:p>
            <a:pPr algn="l"/>
            <a:r>
              <a:rPr lang="en-US" sz="3000" dirty="0"/>
              <a:t>■ Where Linux user accounts are stored</a:t>
            </a:r>
            <a:endParaRPr lang="en-GB" sz="3000" dirty="0"/>
          </a:p>
          <a:p>
            <a:pPr algn="l"/>
            <a:r>
              <a:rPr lang="en-US" sz="3000" dirty="0"/>
              <a:t>■ Creating and managing user accounts from the command line</a:t>
            </a:r>
            <a:endParaRPr lang="en-GB" sz="3000" dirty="0"/>
          </a:p>
          <a:p>
            <a:endParaRPr lang="en-GB" sz="3000" dirty="0"/>
          </a:p>
        </p:txBody>
      </p:sp>
      <p:sp>
        <p:nvSpPr>
          <p:cNvPr id="4" name="AutoShape 7"/>
          <p:cNvSpPr>
            <a:spLocks noChangeArrowheads="1"/>
          </p:cNvSpPr>
          <p:nvPr/>
        </p:nvSpPr>
        <p:spPr bwMode="auto">
          <a:xfrm flipV="1">
            <a:off x="0" y="121348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413062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460" y="228745"/>
            <a:ext cx="10522527" cy="1038946"/>
          </a:xfrm>
        </p:spPr>
        <p:txBody>
          <a:bodyPr>
            <a:normAutofit/>
          </a:bodyPr>
          <a:lstStyle/>
          <a:p>
            <a:pPr algn="l"/>
            <a:r>
              <a:rPr lang="en-US" sz="5400" b="1" dirty="0" smtClean="0"/>
              <a:t>How Linux User Accounts Work</a:t>
            </a:r>
            <a:endParaRPr lang="en-GB" sz="5400" dirty="0"/>
          </a:p>
        </p:txBody>
      </p:sp>
      <p:sp>
        <p:nvSpPr>
          <p:cNvPr id="3" name="Subtitle 2"/>
          <p:cNvSpPr>
            <a:spLocks noGrp="1"/>
          </p:cNvSpPr>
          <p:nvPr>
            <p:ph type="subTitle" idx="1"/>
          </p:nvPr>
        </p:nvSpPr>
        <p:spPr>
          <a:xfrm>
            <a:off x="457199" y="1454727"/>
            <a:ext cx="11492345" cy="5091546"/>
          </a:xfrm>
        </p:spPr>
        <p:txBody>
          <a:bodyPr>
            <a:normAutofit/>
          </a:bodyPr>
          <a:lstStyle/>
          <a:p>
            <a:pPr algn="l"/>
            <a:r>
              <a:rPr lang="en-US" dirty="0" smtClean="0"/>
              <a:t>Logging </a:t>
            </a:r>
            <a:r>
              <a:rPr lang="en-US" dirty="0"/>
              <a:t>in before you can use your Linux </a:t>
            </a:r>
            <a:r>
              <a:rPr lang="en-US" dirty="0" smtClean="0"/>
              <a:t>system is </a:t>
            </a:r>
            <a:r>
              <a:rPr lang="en-US" dirty="0"/>
              <a:t>called </a:t>
            </a:r>
            <a:r>
              <a:rPr lang="en-US" i="1" dirty="0"/>
              <a:t>authentication</a:t>
            </a:r>
            <a:r>
              <a:rPr lang="en-US" dirty="0"/>
              <a:t>. To authenticate, you must supply the following credentials:</a:t>
            </a:r>
            <a:endParaRPr lang="en-GB" dirty="0"/>
          </a:p>
          <a:p>
            <a:pPr lvl="1" algn="l"/>
            <a:r>
              <a:rPr lang="en-US" dirty="0"/>
              <a:t>■ Username</a:t>
            </a:r>
            <a:endParaRPr lang="en-GB" dirty="0"/>
          </a:p>
          <a:p>
            <a:pPr lvl="1" algn="l"/>
            <a:r>
              <a:rPr lang="en-US" dirty="0"/>
              <a:t>■ </a:t>
            </a:r>
            <a:r>
              <a:rPr lang="en-US" dirty="0" smtClean="0"/>
              <a:t>Password</a:t>
            </a:r>
          </a:p>
          <a:p>
            <a:pPr marL="342900" indent="-342900" algn="l">
              <a:buFont typeface="Arial" panose="020B0604020202020204" pitchFamily="34" charset="0"/>
              <a:buChar char="•"/>
            </a:pPr>
            <a:r>
              <a:rPr lang="en-US" dirty="0"/>
              <a:t>After logging in, your user’s unique system environment is created. Assuming the </a:t>
            </a:r>
            <a:r>
              <a:rPr lang="en-US" b="1" i="1" dirty="0" err="1" smtClean="0"/>
              <a:t>ksandra</a:t>
            </a:r>
            <a:r>
              <a:rPr lang="en-US" dirty="0" smtClean="0"/>
              <a:t> </a:t>
            </a:r>
            <a:r>
              <a:rPr lang="en-US" dirty="0"/>
              <a:t>user has logged in to the local system. Her customized desktop preferences have been loaded and access has been granted to her home directory in /</a:t>
            </a:r>
            <a:r>
              <a:rPr lang="en-US" dirty="0" smtClean="0"/>
              <a:t>home/</a:t>
            </a:r>
            <a:r>
              <a:rPr lang="en-US" dirty="0" err="1" smtClean="0"/>
              <a:t>ksandra</a:t>
            </a:r>
            <a:endParaRPr lang="en-US" dirty="0"/>
          </a:p>
          <a:p>
            <a:pPr marL="342900" indent="-342900" algn="l">
              <a:buFont typeface="Arial" panose="020B0604020202020204" pitchFamily="34" charset="0"/>
              <a:buChar char="•"/>
            </a:pPr>
            <a:r>
              <a:rPr lang="en-US" dirty="0" smtClean="0"/>
              <a:t>If </a:t>
            </a:r>
            <a:r>
              <a:rPr lang="en-US" dirty="0"/>
              <a:t>another user were to log in to the same system, his or her preferences would be loaded instead of </a:t>
            </a:r>
            <a:r>
              <a:rPr lang="en-US" b="1" i="1" dirty="0" err="1" smtClean="0"/>
              <a:t>ksandra</a:t>
            </a:r>
            <a:r>
              <a:rPr lang="en-US" b="1" i="1" dirty="0" smtClean="0"/>
              <a:t>’ </a:t>
            </a:r>
            <a:r>
              <a:rPr lang="en-US" dirty="0"/>
              <a:t>preferences. They would also be provided with access to their home directory. An important point to remember is </a:t>
            </a:r>
            <a:r>
              <a:rPr lang="en-US" b="1" i="1" u="sng" dirty="0"/>
              <a:t>that files saved in a given user’s home directory are protected from all other users on the system</a:t>
            </a:r>
            <a:r>
              <a:rPr lang="en-US" dirty="0"/>
              <a:t>. </a:t>
            </a:r>
          </a:p>
          <a:p>
            <a:pPr marL="342900" indent="-342900" algn="l">
              <a:buFont typeface="Arial" panose="020B0604020202020204" pitchFamily="34" charset="0"/>
              <a:buChar char="•"/>
            </a:pPr>
            <a:r>
              <a:rPr lang="en-US" dirty="0" smtClean="0"/>
              <a:t>By </a:t>
            </a:r>
            <a:r>
              <a:rPr lang="en-US" dirty="0"/>
              <a:t>default, all user home directories are created and maintained in the /home directory.</a:t>
            </a:r>
            <a:endParaRPr lang="en-GB" dirty="0"/>
          </a:p>
        </p:txBody>
      </p:sp>
      <p:sp>
        <p:nvSpPr>
          <p:cNvPr id="4" name="AutoShape 7"/>
          <p:cNvSpPr>
            <a:spLocks noChangeArrowheads="1"/>
          </p:cNvSpPr>
          <p:nvPr/>
        </p:nvSpPr>
        <p:spPr bwMode="auto">
          <a:xfrm flipV="1">
            <a:off x="0" y="109625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23239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18" y="270163"/>
            <a:ext cx="11637818" cy="6192981"/>
          </a:xfrm>
        </p:spPr>
        <p:txBody>
          <a:bodyPr>
            <a:normAutofit fontScale="92500" lnSpcReduction="20000"/>
          </a:bodyPr>
          <a:lstStyle/>
          <a:p>
            <a:pPr marL="342900" indent="-342900" algn="l">
              <a:buFont typeface="Arial" panose="020B0604020202020204" pitchFamily="34" charset="0"/>
              <a:buChar char="•"/>
            </a:pPr>
            <a:r>
              <a:rPr lang="en-US" dirty="0"/>
              <a:t>You can view information about any user account on your system using the finger </a:t>
            </a:r>
            <a:r>
              <a:rPr lang="en-US" i="1" dirty="0"/>
              <a:t>username </a:t>
            </a:r>
            <a:r>
              <a:rPr lang="en-US" dirty="0"/>
              <a:t>command from the shell prompt</a:t>
            </a:r>
            <a:r>
              <a:rPr lang="en-US" dirty="0" smtClean="0"/>
              <a:t>.</a:t>
            </a:r>
          </a:p>
          <a:p>
            <a:pPr marL="342900" indent="-342900" algn="l">
              <a:buFont typeface="Arial" panose="020B0604020202020204" pitchFamily="34" charset="0"/>
              <a:buChar char="•"/>
            </a:pPr>
            <a:r>
              <a:rPr lang="en-US" dirty="0" smtClean="0"/>
              <a:t>For </a:t>
            </a:r>
            <a:r>
              <a:rPr lang="en-US" dirty="0"/>
              <a:t>example, if I wanted to view information about the </a:t>
            </a:r>
            <a:r>
              <a:rPr lang="en-US" dirty="0" err="1" smtClean="0"/>
              <a:t>ksandra</a:t>
            </a:r>
            <a:r>
              <a:rPr lang="en-US" dirty="0" smtClean="0"/>
              <a:t> </a:t>
            </a:r>
            <a:r>
              <a:rPr lang="en-US" dirty="0"/>
              <a:t>account on my Linux system, I would enter </a:t>
            </a:r>
            <a:r>
              <a:rPr lang="en-US" b="1" dirty="0"/>
              <a:t>finger </a:t>
            </a:r>
            <a:r>
              <a:rPr lang="en-US" b="1" dirty="0" err="1" smtClean="0"/>
              <a:t>ksandra</a:t>
            </a:r>
            <a:r>
              <a:rPr lang="en-US" dirty="0" smtClean="0"/>
              <a:t>. </a:t>
            </a:r>
            <a:r>
              <a:rPr lang="en-US" dirty="0"/>
              <a:t>When I do, useful information about the </a:t>
            </a:r>
            <a:r>
              <a:rPr lang="en-US" dirty="0" err="1" smtClean="0"/>
              <a:t>ksandra</a:t>
            </a:r>
            <a:r>
              <a:rPr lang="en-US" dirty="0" smtClean="0"/>
              <a:t> </a:t>
            </a:r>
            <a:r>
              <a:rPr lang="en-US" dirty="0"/>
              <a:t>account is </a:t>
            </a:r>
            <a:r>
              <a:rPr lang="en-US" dirty="0" smtClean="0"/>
              <a:t>displayed. The </a:t>
            </a:r>
            <a:r>
              <a:rPr lang="en-US" dirty="0"/>
              <a:t>finger displays the following information about the </a:t>
            </a:r>
            <a:r>
              <a:rPr lang="en-US" dirty="0" err="1" smtClean="0"/>
              <a:t>ksandra</a:t>
            </a:r>
            <a:r>
              <a:rPr lang="en-US" dirty="0" smtClean="0"/>
              <a:t> </a:t>
            </a:r>
            <a:r>
              <a:rPr lang="en-US" dirty="0"/>
              <a:t>account:</a:t>
            </a:r>
            <a:endParaRPr lang="en-GB" dirty="0"/>
          </a:p>
          <a:p>
            <a:pPr lvl="3" algn="l"/>
            <a:r>
              <a:rPr lang="en-US" sz="2400" dirty="0"/>
              <a:t>■ </a:t>
            </a:r>
            <a:r>
              <a:rPr lang="en-US" sz="2200" b="1" dirty="0"/>
              <a:t>Login </a:t>
            </a:r>
            <a:r>
              <a:rPr lang="en-US" sz="2200" dirty="0"/>
              <a:t>This is the username that is used to authenticate to the system.</a:t>
            </a:r>
            <a:endParaRPr lang="en-GB" sz="2200" dirty="0"/>
          </a:p>
          <a:p>
            <a:pPr lvl="3" algn="l"/>
            <a:r>
              <a:rPr lang="en-US" sz="2200" dirty="0"/>
              <a:t>■ </a:t>
            </a:r>
            <a:r>
              <a:rPr lang="en-US" sz="2200" b="1" dirty="0"/>
              <a:t>Name </a:t>
            </a:r>
            <a:r>
              <a:rPr lang="en-US" sz="2200" dirty="0"/>
              <a:t>This is the user’s full name.</a:t>
            </a:r>
            <a:endParaRPr lang="en-GB" sz="2200" dirty="0"/>
          </a:p>
          <a:p>
            <a:pPr lvl="3" algn="l"/>
            <a:r>
              <a:rPr lang="en-US" sz="2200" dirty="0"/>
              <a:t>■ </a:t>
            </a:r>
            <a:r>
              <a:rPr lang="en-US" sz="2200" b="1" dirty="0"/>
              <a:t>Directory </a:t>
            </a:r>
            <a:r>
              <a:rPr lang="en-US" sz="2200" dirty="0"/>
              <a:t>This is the user’s home directory.</a:t>
            </a:r>
            <a:endParaRPr lang="en-GB" sz="2200" dirty="0"/>
          </a:p>
          <a:p>
            <a:pPr lvl="3" algn="l"/>
            <a:r>
              <a:rPr lang="en-US" sz="2200" dirty="0"/>
              <a:t>■ </a:t>
            </a:r>
            <a:r>
              <a:rPr lang="en-US" sz="2200" b="1" dirty="0"/>
              <a:t>Shell </a:t>
            </a:r>
            <a:r>
              <a:rPr lang="en-US" sz="2200" dirty="0"/>
              <a:t>This is the default shell that will be provided to the user.</a:t>
            </a:r>
            <a:endParaRPr lang="en-GB" sz="2200" dirty="0"/>
          </a:p>
          <a:p>
            <a:pPr lvl="3" algn="l"/>
            <a:r>
              <a:rPr lang="en-US" sz="2200" dirty="0"/>
              <a:t>■ </a:t>
            </a:r>
            <a:r>
              <a:rPr lang="en-US" sz="2200" b="1" dirty="0"/>
              <a:t>Last Login </a:t>
            </a:r>
            <a:r>
              <a:rPr lang="en-US" sz="2200" dirty="0"/>
              <a:t>This displays the last time the user logged in and where from</a:t>
            </a:r>
            <a:r>
              <a:rPr lang="en-US" dirty="0"/>
              <a:t>.</a:t>
            </a:r>
            <a:endParaRPr lang="en-GB" dirty="0"/>
          </a:p>
          <a:p>
            <a:pPr marL="342900" indent="-342900" algn="l">
              <a:buFont typeface="Arial" panose="020B0604020202020204" pitchFamily="34" charset="0"/>
              <a:buChar char="•"/>
            </a:pPr>
            <a:r>
              <a:rPr lang="en-US" dirty="0"/>
              <a:t>In addition to having a home directory and default shell assigned, each user account is also assigned </a:t>
            </a:r>
            <a:r>
              <a:rPr lang="en-US" b="1" i="1" u="sng" dirty="0"/>
              <a:t>a unique user ID </a:t>
            </a:r>
            <a:r>
              <a:rPr lang="en-US" dirty="0"/>
              <a:t>(UID) number when they are created. No two user accounts on the system will have the same UID. </a:t>
            </a:r>
            <a:endParaRPr lang="en-US" dirty="0" smtClean="0"/>
          </a:p>
          <a:p>
            <a:pPr marL="342900" indent="-342900" algn="l">
              <a:buFont typeface="Arial" panose="020B0604020202020204" pitchFamily="34" charset="0"/>
              <a:buChar char="•"/>
            </a:pPr>
            <a:r>
              <a:rPr lang="en-US" dirty="0" smtClean="0"/>
              <a:t>To </a:t>
            </a:r>
            <a:r>
              <a:rPr lang="en-US" dirty="0"/>
              <a:t>view the UID for a given user account, </a:t>
            </a:r>
            <a:endParaRPr lang="en-US" dirty="0" smtClean="0"/>
          </a:p>
          <a:p>
            <a:pPr algn="l"/>
            <a:r>
              <a:rPr lang="en-US" dirty="0"/>
              <a:t>	</a:t>
            </a:r>
            <a:r>
              <a:rPr lang="en-US" dirty="0" smtClean="0"/>
              <a:t>	you </a:t>
            </a:r>
            <a:r>
              <a:rPr lang="en-US" dirty="0"/>
              <a:t>can use the </a:t>
            </a:r>
            <a:r>
              <a:rPr lang="en-US" b="1" i="1" dirty="0"/>
              <a:t>id username </a:t>
            </a:r>
            <a:r>
              <a:rPr lang="en-US" dirty="0"/>
              <a:t>command from the shell prompt. </a:t>
            </a:r>
            <a:endParaRPr lang="en-US" dirty="0" smtClean="0"/>
          </a:p>
          <a:p>
            <a:pPr marL="342900" indent="-342900" algn="l">
              <a:buFont typeface="Arial" panose="020B0604020202020204" pitchFamily="34" charset="0"/>
              <a:buChar char="•"/>
            </a:pPr>
            <a:r>
              <a:rPr lang="en-US" dirty="0" smtClean="0"/>
              <a:t>For </a:t>
            </a:r>
            <a:r>
              <a:rPr lang="en-US" dirty="0"/>
              <a:t>example, to view information about our </a:t>
            </a:r>
            <a:r>
              <a:rPr lang="en-US" b="1" i="1" dirty="0" err="1" smtClean="0"/>
              <a:t>wolfer</a:t>
            </a:r>
            <a:r>
              <a:rPr lang="en-US" b="1" i="1" dirty="0" smtClean="0"/>
              <a:t> </a:t>
            </a:r>
            <a:r>
              <a:rPr lang="en-US" b="1" i="1" dirty="0"/>
              <a:t>user </a:t>
            </a:r>
            <a:r>
              <a:rPr lang="en-US" dirty="0"/>
              <a:t>account, </a:t>
            </a:r>
            <a:endParaRPr lang="en-US" dirty="0" smtClean="0"/>
          </a:p>
          <a:p>
            <a:pPr algn="l"/>
            <a:r>
              <a:rPr lang="en-US" dirty="0"/>
              <a:t>	</a:t>
            </a:r>
            <a:r>
              <a:rPr lang="en-US" dirty="0" smtClean="0"/>
              <a:t>	we </a:t>
            </a:r>
            <a:r>
              <a:rPr lang="en-US" dirty="0"/>
              <a:t>can enter </a:t>
            </a:r>
            <a:r>
              <a:rPr lang="en-US" b="1" dirty="0"/>
              <a:t>id </a:t>
            </a:r>
            <a:r>
              <a:rPr lang="en-US" b="1" dirty="0" err="1" smtClean="0"/>
              <a:t>wolfer</a:t>
            </a:r>
            <a:r>
              <a:rPr lang="en-US" b="1" dirty="0" smtClean="0"/>
              <a:t> </a:t>
            </a:r>
            <a:r>
              <a:rPr lang="en-US" dirty="0"/>
              <a:t>at the shell prompt</a:t>
            </a:r>
            <a:r>
              <a:rPr lang="en-US" dirty="0" smtClean="0"/>
              <a:t>.</a:t>
            </a:r>
          </a:p>
          <a:p>
            <a:pPr algn="l"/>
            <a:r>
              <a:rPr lang="en-US" dirty="0" smtClean="0"/>
              <a:t> </a:t>
            </a:r>
            <a:r>
              <a:rPr lang="en-US" dirty="0"/>
              <a:t>It’s this UID that the operating system actually uses to control access to files and directories in the file system</a:t>
            </a:r>
            <a:endParaRPr lang="en-GB" dirty="0"/>
          </a:p>
        </p:txBody>
      </p:sp>
    </p:spTree>
    <p:extLst>
      <p:ext uri="{BB962C8B-B14F-4D97-AF65-F5344CB8AC3E}">
        <p14:creationId xmlns:p14="http://schemas.microsoft.com/office/powerpoint/2010/main" val="137712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1658600" cy="1080655"/>
          </a:xfrm>
        </p:spPr>
        <p:txBody>
          <a:bodyPr>
            <a:normAutofit/>
          </a:bodyPr>
          <a:lstStyle/>
          <a:p>
            <a:pPr algn="l"/>
            <a:r>
              <a:rPr lang="en-US" sz="4800" b="1" dirty="0"/>
              <a:t>Where Linux User Accounts Are </a:t>
            </a:r>
            <a:r>
              <a:rPr lang="en-US" sz="4800" b="1" dirty="0" smtClean="0"/>
              <a:t>Stored</a:t>
            </a:r>
            <a:endParaRPr lang="en-GB" sz="4800" dirty="0"/>
          </a:p>
        </p:txBody>
      </p:sp>
      <p:sp>
        <p:nvSpPr>
          <p:cNvPr id="3" name="Subtitle 2"/>
          <p:cNvSpPr>
            <a:spLocks noGrp="1"/>
          </p:cNvSpPr>
          <p:nvPr>
            <p:ph type="subTitle" idx="1"/>
          </p:nvPr>
        </p:nvSpPr>
        <p:spPr>
          <a:xfrm>
            <a:off x="332509" y="1288473"/>
            <a:ext cx="11658600" cy="5382491"/>
          </a:xfrm>
        </p:spPr>
        <p:txBody>
          <a:bodyPr>
            <a:normAutofit fontScale="92500"/>
          </a:bodyPr>
          <a:lstStyle/>
          <a:p>
            <a:pPr marL="342900" indent="-342900" algn="l">
              <a:buFont typeface="Arial" panose="020B0604020202020204" pitchFamily="34" charset="0"/>
              <a:buChar char="•"/>
            </a:pPr>
            <a:r>
              <a:rPr lang="en-US" dirty="0"/>
              <a:t>Linux is a very flexible operating system. One of its flexible features is </a:t>
            </a:r>
            <a:r>
              <a:rPr lang="en-US" b="1" i="1" dirty="0"/>
              <a:t>the location of user accounts on the system</a:t>
            </a:r>
            <a:r>
              <a:rPr lang="en-US" dirty="0"/>
              <a:t>. When you originally installed the system, your distribution may have given you several options for where you wanted to store your user accounts</a:t>
            </a:r>
            <a:r>
              <a:rPr lang="en-US" dirty="0" smtClean="0"/>
              <a:t>.</a:t>
            </a:r>
          </a:p>
          <a:p>
            <a:pPr marL="342900" indent="-342900" algn="l">
              <a:buFont typeface="Arial" panose="020B0604020202020204" pitchFamily="34" charset="0"/>
              <a:buChar char="•"/>
            </a:pPr>
            <a:r>
              <a:rPr lang="en-US" dirty="0" smtClean="0"/>
              <a:t>For </a:t>
            </a:r>
            <a:r>
              <a:rPr lang="en-US" dirty="0"/>
              <a:t>example, while on  the User Authentication Method selection screen from the SUSE Linux installer, notice that this screen allows you to choose from the following authentication methods:</a:t>
            </a:r>
            <a:endParaRPr lang="en-GB" dirty="0"/>
          </a:p>
          <a:p>
            <a:pPr algn="l"/>
            <a:r>
              <a:rPr lang="en-US" dirty="0"/>
              <a:t>■ </a:t>
            </a:r>
            <a:r>
              <a:rPr lang="en-US" b="1" dirty="0"/>
              <a:t>Local </a:t>
            </a:r>
            <a:r>
              <a:rPr lang="en-US" dirty="0"/>
              <a:t>This option stores user accounts in the </a:t>
            </a:r>
            <a:r>
              <a:rPr lang="en-US" b="1" i="1" dirty="0"/>
              <a:t>/</a:t>
            </a:r>
            <a:r>
              <a:rPr lang="en-US" b="1" i="1" dirty="0" err="1"/>
              <a:t>etc</a:t>
            </a:r>
            <a:r>
              <a:rPr lang="en-US" b="1" i="1" dirty="0"/>
              <a:t>/</a:t>
            </a:r>
            <a:r>
              <a:rPr lang="en-US" b="1" i="1" dirty="0" err="1"/>
              <a:t>passwd</a:t>
            </a:r>
            <a:r>
              <a:rPr lang="en-US" b="1" i="1" dirty="0"/>
              <a:t> </a:t>
            </a:r>
            <a:r>
              <a:rPr lang="en-US" dirty="0"/>
              <a:t>file. This has been the default configuration used by Linux systems for many years.</a:t>
            </a:r>
            <a:endParaRPr lang="en-GB" dirty="0"/>
          </a:p>
          <a:p>
            <a:pPr algn="l"/>
            <a:r>
              <a:rPr lang="en-US" dirty="0"/>
              <a:t>■ </a:t>
            </a:r>
            <a:r>
              <a:rPr lang="en-US" b="1" dirty="0"/>
              <a:t>LDAP </a:t>
            </a:r>
            <a:r>
              <a:rPr lang="en-US" dirty="0"/>
              <a:t>This is a newer option that many Linux administrators are starting to adopt. Instead of storing user accounts in a file in the file system, user accounts are stored in a directory service provided by </a:t>
            </a:r>
            <a:r>
              <a:rPr lang="en-US" b="1" i="1" dirty="0" err="1"/>
              <a:t>OpenLDAP</a:t>
            </a:r>
            <a:r>
              <a:rPr lang="en-US" b="1" i="1" dirty="0"/>
              <a:t>. </a:t>
            </a:r>
            <a:endParaRPr lang="en-US" b="1" i="1" dirty="0" smtClean="0"/>
          </a:p>
          <a:p>
            <a:pPr marL="342900" indent="-342900" algn="l">
              <a:buFont typeface="Arial" panose="020B0604020202020204" pitchFamily="34" charset="0"/>
              <a:buChar char="•"/>
            </a:pPr>
            <a:r>
              <a:rPr lang="en-US" dirty="0" smtClean="0"/>
              <a:t>Unlike </a:t>
            </a:r>
            <a:r>
              <a:rPr lang="en-US" b="1" i="1" dirty="0"/>
              <a:t>local authentication</a:t>
            </a:r>
            <a:r>
              <a:rPr lang="en-US" dirty="0"/>
              <a:t>, which is a </a:t>
            </a:r>
            <a:r>
              <a:rPr lang="en-US" b="1" i="1" dirty="0"/>
              <a:t>flat file</a:t>
            </a:r>
            <a:r>
              <a:rPr lang="en-US" dirty="0"/>
              <a:t>, the directory service is </a:t>
            </a:r>
            <a:r>
              <a:rPr lang="en-US" b="1" i="1" dirty="0"/>
              <a:t>hierarchical </a:t>
            </a:r>
            <a:r>
              <a:rPr lang="en-US" dirty="0"/>
              <a:t>in nature, allowing you to sort and organize your user accounts </a:t>
            </a:r>
            <a:r>
              <a:rPr lang="en-US" b="1" i="1" dirty="0">
                <a:effectLst>
                  <a:outerShdw blurRad="38100" dist="38100" dir="2700000" algn="tl">
                    <a:srgbClr val="000000">
                      <a:alpha val="43137"/>
                    </a:srgbClr>
                  </a:outerShdw>
                </a:effectLst>
              </a:rPr>
              <a:t>by location, function, or department</a:t>
            </a:r>
            <a:r>
              <a:rPr lang="en-US" dirty="0"/>
              <a:t>. </a:t>
            </a:r>
            <a:endParaRPr lang="en-US" dirty="0" smtClean="0"/>
          </a:p>
          <a:p>
            <a:pPr marL="342900" indent="-342900" algn="l">
              <a:buFont typeface="Arial" panose="020B0604020202020204" pitchFamily="34" charset="0"/>
              <a:buChar char="•"/>
            </a:pPr>
            <a:r>
              <a:rPr lang="en-US" dirty="0" smtClean="0"/>
              <a:t>The </a:t>
            </a:r>
            <a:r>
              <a:rPr lang="en-US" dirty="0"/>
              <a:t>database that hosts the directory can also be replicated among several different Linux systems. This allows you to maintain one single set of user accounts that can be used by several different systems. </a:t>
            </a:r>
            <a:endParaRPr lang="en-GB" dirty="0"/>
          </a:p>
        </p:txBody>
      </p:sp>
      <p:sp>
        <p:nvSpPr>
          <p:cNvPr id="4" name="AutoShape 7"/>
          <p:cNvSpPr>
            <a:spLocks noChangeArrowheads="1"/>
          </p:cNvSpPr>
          <p:nvPr/>
        </p:nvSpPr>
        <p:spPr bwMode="auto">
          <a:xfrm flipV="1">
            <a:off x="0" y="97902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379656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945" y="311727"/>
            <a:ext cx="11679382" cy="6151418"/>
          </a:xfrm>
        </p:spPr>
        <p:txBody>
          <a:bodyPr>
            <a:normAutofit lnSpcReduction="10000"/>
          </a:bodyPr>
          <a:lstStyle/>
          <a:p>
            <a:pPr algn="l"/>
            <a:r>
              <a:rPr lang="en-US" dirty="0"/>
              <a:t>■ </a:t>
            </a:r>
            <a:r>
              <a:rPr lang="en-US" b="1" dirty="0"/>
              <a:t>NIS </a:t>
            </a:r>
            <a:r>
              <a:rPr lang="en-US" dirty="0"/>
              <a:t>This option stands for </a:t>
            </a:r>
            <a:r>
              <a:rPr lang="en-US" i="1" dirty="0"/>
              <a:t>Network Information Service</a:t>
            </a:r>
            <a:r>
              <a:rPr lang="en-US" dirty="0"/>
              <a:t>. NIS is also designed to provide centralized user account management when you have multiple systems that all need the same user accounts. To do this, NIS configures systems to all use a common </a:t>
            </a:r>
            <a:r>
              <a:rPr lang="en-US" dirty="0" err="1"/>
              <a:t>passwd</a:t>
            </a:r>
            <a:r>
              <a:rPr lang="en-US" dirty="0"/>
              <a:t> and shadow file.</a:t>
            </a:r>
            <a:endParaRPr lang="en-GB" dirty="0"/>
          </a:p>
          <a:p>
            <a:pPr algn="l"/>
            <a:r>
              <a:rPr lang="en-US" dirty="0"/>
              <a:t>■ </a:t>
            </a:r>
            <a:r>
              <a:rPr lang="en-US" b="1" dirty="0"/>
              <a:t>Windows Domain </a:t>
            </a:r>
            <a:r>
              <a:rPr lang="en-US" dirty="0"/>
              <a:t>If you have a Windows domain controller in your network (or another Linux server running the Samba service), you can configure your Linux system to use the user accounts in the domain to authenticate to the local system</a:t>
            </a:r>
            <a:r>
              <a:rPr lang="en-US" dirty="0" smtClean="0"/>
              <a:t>.</a:t>
            </a:r>
          </a:p>
          <a:p>
            <a:pPr marL="342900" indent="-342900" algn="l">
              <a:buFont typeface="Arial" panose="020B0604020202020204" pitchFamily="34" charset="0"/>
              <a:buChar char="•"/>
            </a:pPr>
            <a:r>
              <a:rPr lang="en-US" dirty="0"/>
              <a:t>Which of these options is best? It depends on what you need your system to do. </a:t>
            </a:r>
          </a:p>
          <a:p>
            <a:pPr marL="342900" indent="-342900" algn="l">
              <a:buFont typeface="Arial" panose="020B0604020202020204" pitchFamily="34" charset="0"/>
              <a:buChar char="•"/>
            </a:pPr>
            <a:r>
              <a:rPr lang="en-US" dirty="0" smtClean="0"/>
              <a:t>If </a:t>
            </a:r>
            <a:r>
              <a:rPr lang="en-US" dirty="0"/>
              <a:t>the system is a standalone workstation, the Local option is usually sufficient. You could also optionally use the LDAP option as well. If your system is going to participate on a network where lots of different users will need access to your system, then you may want to consider using LDAP, NIS, or Windows Domain </a:t>
            </a:r>
            <a:r>
              <a:rPr lang="en-US" dirty="0" smtClean="0"/>
              <a:t>authentication.</a:t>
            </a:r>
            <a:endParaRPr lang="en-GB" dirty="0"/>
          </a:p>
          <a:p>
            <a:pPr marL="342900" indent="-342900" algn="l">
              <a:buFont typeface="Arial" panose="020B0604020202020204" pitchFamily="34" charset="0"/>
              <a:buChar char="•"/>
            </a:pPr>
            <a:r>
              <a:rPr lang="en-US" dirty="0" smtClean="0"/>
              <a:t>For </a:t>
            </a:r>
            <a:r>
              <a:rPr lang="en-US" dirty="0"/>
              <a:t>our purposes here, we’re going to focus on the Local option. This option </a:t>
            </a:r>
            <a:r>
              <a:rPr lang="en-US" b="1" i="1" dirty="0"/>
              <a:t>stores</a:t>
            </a:r>
            <a:r>
              <a:rPr lang="en-US" dirty="0"/>
              <a:t> user and </a:t>
            </a:r>
            <a:r>
              <a:rPr lang="en-US" b="1" i="1" dirty="0"/>
              <a:t>group </a:t>
            </a:r>
            <a:r>
              <a:rPr lang="en-US" dirty="0"/>
              <a:t>information in the following files in the file system:</a:t>
            </a:r>
            <a:endParaRPr lang="en-GB" dirty="0"/>
          </a:p>
          <a:p>
            <a:pPr algn="l"/>
            <a:r>
              <a:rPr lang="en-US" dirty="0"/>
              <a:t>■ </a:t>
            </a:r>
            <a:r>
              <a:rPr lang="en-US" b="1" dirty="0"/>
              <a:t>/</a:t>
            </a:r>
            <a:r>
              <a:rPr lang="en-US" b="1" dirty="0" err="1"/>
              <a:t>etc</a:t>
            </a:r>
            <a:r>
              <a:rPr lang="en-US" b="1" dirty="0"/>
              <a:t>/</a:t>
            </a:r>
            <a:r>
              <a:rPr lang="en-US" b="1" dirty="0" err="1"/>
              <a:t>passwd</a:t>
            </a:r>
            <a:r>
              <a:rPr lang="en-US" b="1" dirty="0"/>
              <a:t> </a:t>
            </a:r>
            <a:r>
              <a:rPr lang="en-US" dirty="0"/>
              <a:t>This file contains the user account information for your system.</a:t>
            </a:r>
            <a:endParaRPr lang="en-GB" dirty="0"/>
          </a:p>
          <a:p>
            <a:pPr algn="l"/>
            <a:r>
              <a:rPr lang="en-US" dirty="0"/>
              <a:t>■ </a:t>
            </a:r>
            <a:r>
              <a:rPr lang="en-US" b="1" dirty="0"/>
              <a:t>/</a:t>
            </a:r>
            <a:r>
              <a:rPr lang="en-US" b="1" dirty="0" err="1"/>
              <a:t>etc</a:t>
            </a:r>
            <a:r>
              <a:rPr lang="en-US" b="1" dirty="0"/>
              <a:t>/shadow </a:t>
            </a:r>
            <a:r>
              <a:rPr lang="en-US" dirty="0"/>
              <a:t>This file contains passwords for your user accounts.</a:t>
            </a:r>
            <a:endParaRPr lang="en-GB" dirty="0"/>
          </a:p>
          <a:p>
            <a:pPr algn="l"/>
            <a:r>
              <a:rPr lang="en-US" dirty="0"/>
              <a:t>■ </a:t>
            </a:r>
            <a:r>
              <a:rPr lang="en-US" b="1" dirty="0"/>
              <a:t>/</a:t>
            </a:r>
            <a:r>
              <a:rPr lang="en-US" b="1" dirty="0" err="1"/>
              <a:t>etc</a:t>
            </a:r>
            <a:r>
              <a:rPr lang="en-US" b="1" dirty="0"/>
              <a:t>/group </a:t>
            </a:r>
            <a:r>
              <a:rPr lang="en-US" dirty="0"/>
              <a:t>This file contains your system’s groups. </a:t>
            </a:r>
            <a:endParaRPr lang="en-GB" dirty="0"/>
          </a:p>
        </p:txBody>
      </p:sp>
    </p:spTree>
    <p:extLst>
      <p:ext uri="{BB962C8B-B14F-4D97-AF65-F5344CB8AC3E}">
        <p14:creationId xmlns:p14="http://schemas.microsoft.com/office/powerpoint/2010/main" val="1036568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5231</Words>
  <Application>Microsoft Office PowerPoint</Application>
  <PresentationFormat>Widescreen</PresentationFormat>
  <Paragraphs>349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Module-7  Working with Linux Users and Groups</vt:lpstr>
      <vt:lpstr>Outline</vt:lpstr>
      <vt:lpstr>Linux Users and Group Management</vt:lpstr>
      <vt:lpstr>Manage Users and Groups</vt:lpstr>
      <vt:lpstr>Linux User Accounts</vt:lpstr>
      <vt:lpstr>How Linux User Accounts Work</vt:lpstr>
      <vt:lpstr>PowerPoint Presentation</vt:lpstr>
      <vt:lpstr>Where Linux User Accounts Are Stored</vt:lpstr>
      <vt:lpstr>PowerPoint Presentation</vt:lpstr>
      <vt:lpstr>The /etc/passwd File</vt:lpstr>
      <vt:lpstr>The /etc/passwd File</vt:lpstr>
      <vt:lpstr>The /etc/shadow File</vt:lpstr>
      <vt:lpstr>PowerPoint Presentation</vt:lpstr>
      <vt:lpstr>The /etc/shadow File</vt:lpstr>
      <vt:lpstr>Creating and Managing User Accounts from the Command Line</vt:lpstr>
      <vt:lpstr>Using useradd</vt:lpstr>
      <vt:lpstr>PowerPoint Presentation</vt:lpstr>
      <vt:lpstr>PowerPoint Presentation</vt:lpstr>
      <vt:lpstr>Using passwd </vt:lpstr>
      <vt:lpstr>PowerPoint Presentation</vt:lpstr>
      <vt:lpstr>Using usermod</vt:lpstr>
      <vt:lpstr>PowerPoint Presentation</vt:lpstr>
      <vt:lpstr>Using userdel</vt:lpstr>
      <vt:lpstr>Using userdel </vt:lpstr>
      <vt:lpstr>Managing User Accounts from the Command Line</vt:lpstr>
      <vt:lpstr>Managing User Accounts from the Command Line</vt:lpstr>
      <vt:lpstr>Linux Groups</vt:lpstr>
      <vt:lpstr>How Linux Groups Work</vt:lpstr>
      <vt:lpstr>PowerPoint Presentation</vt:lpstr>
      <vt:lpstr>PowerPoint Presentation</vt:lpstr>
      <vt:lpstr>Managing Groups from the Command Line</vt:lpstr>
      <vt:lpstr>PowerPoint Presentation</vt:lpstr>
      <vt:lpstr>Using groupmod </vt:lpstr>
      <vt:lpstr>PowerPoint Presentation</vt:lpstr>
      <vt:lpstr>Using groupdel </vt:lpstr>
      <vt:lpstr>Managing Groups from the Command Line</vt:lpstr>
      <vt:lpstr>Self test Exercises</vt:lpstr>
      <vt:lpstr>Self test Exercises</vt:lpstr>
      <vt:lpstr>Self test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Buhkie</dc:creator>
  <cp:lastModifiedBy>Sunday IDOWU</cp:lastModifiedBy>
  <cp:revision>79</cp:revision>
  <dcterms:created xsi:type="dcterms:W3CDTF">2015-04-23T20:16:45Z</dcterms:created>
  <dcterms:modified xsi:type="dcterms:W3CDTF">2022-11-21T12:37:50Z</dcterms:modified>
</cp:coreProperties>
</file>