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26"/>
  </p:notesMasterIdLst>
  <p:handoutMasterIdLst>
    <p:handoutMasterId r:id="rId27"/>
  </p:handoutMasterIdLst>
  <p:sldIdLst>
    <p:sldId id="406" r:id="rId2"/>
    <p:sldId id="409" r:id="rId3"/>
    <p:sldId id="533" r:id="rId4"/>
    <p:sldId id="534" r:id="rId5"/>
    <p:sldId id="536" r:id="rId6"/>
    <p:sldId id="535" r:id="rId7"/>
    <p:sldId id="537" r:id="rId8"/>
    <p:sldId id="538" r:id="rId9"/>
    <p:sldId id="539" r:id="rId10"/>
    <p:sldId id="540" r:id="rId11"/>
    <p:sldId id="542" r:id="rId12"/>
    <p:sldId id="541" r:id="rId13"/>
    <p:sldId id="411" r:id="rId14"/>
    <p:sldId id="412" r:id="rId15"/>
    <p:sldId id="413" r:id="rId16"/>
    <p:sldId id="415" r:id="rId17"/>
    <p:sldId id="417" r:id="rId18"/>
    <p:sldId id="418" r:id="rId19"/>
    <p:sldId id="424" r:id="rId20"/>
    <p:sldId id="425" r:id="rId21"/>
    <p:sldId id="426" r:id="rId22"/>
    <p:sldId id="427" r:id="rId23"/>
    <p:sldId id="428" r:id="rId24"/>
    <p:sldId id="437" r:id="rId25"/>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206C271-A17B-4745-8409-D19C184D271D}">
          <p14:sldIdLst>
            <p14:sldId id="406"/>
            <p14:sldId id="409"/>
            <p14:sldId id="533"/>
            <p14:sldId id="534"/>
            <p14:sldId id="536"/>
            <p14:sldId id="535"/>
            <p14:sldId id="537"/>
            <p14:sldId id="538"/>
            <p14:sldId id="539"/>
            <p14:sldId id="540"/>
            <p14:sldId id="542"/>
            <p14:sldId id="541"/>
            <p14:sldId id="411"/>
            <p14:sldId id="412"/>
            <p14:sldId id="413"/>
            <p14:sldId id="415"/>
            <p14:sldId id="417"/>
            <p14:sldId id="418"/>
            <p14:sldId id="424"/>
            <p14:sldId id="425"/>
            <p14:sldId id="426"/>
            <p14:sldId id="427"/>
            <p14:sldId id="428"/>
            <p14:sldId id="43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4" autoAdjust="0"/>
    <p:restoredTop sz="90232" autoAdjust="0"/>
  </p:normalViewPr>
  <p:slideViewPr>
    <p:cSldViewPr snapToGrid="0">
      <p:cViewPr varScale="1">
        <p:scale>
          <a:sx n="63" d="100"/>
          <a:sy n="63" d="100"/>
        </p:scale>
        <p:origin x="1470"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520"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r>
              <a:rPr lang="en-US" smtClean="0"/>
              <a:t>Christo Wilson</a:t>
            </a:r>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r>
              <a:rPr lang="en-US" smtClean="0"/>
              <a:t>8/22/2012</a:t>
            </a:r>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r>
              <a:rPr lang="en-US" smtClean="0"/>
              <a:t>Defense</a:t>
            </a:r>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03CF3CE8-99B9-4E0D-8156-BD8D62DE6A20}" type="slidenum">
              <a:rPr lang="en-US" smtClean="0"/>
              <a:t>‹#›</a:t>
            </a:fld>
            <a:endParaRPr lang="en-US"/>
          </a:p>
        </p:txBody>
      </p:sp>
    </p:spTree>
    <p:extLst>
      <p:ext uri="{BB962C8B-B14F-4D97-AF65-F5344CB8AC3E}">
        <p14:creationId xmlns:p14="http://schemas.microsoft.com/office/powerpoint/2010/main" val="428249905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r>
              <a:rPr lang="en-US" smtClean="0"/>
              <a:t>Christo Wilson</a:t>
            </a:r>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r>
              <a:rPr lang="en-US" smtClean="0"/>
              <a:t>8/22/2012</a:t>
            </a:r>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r>
              <a:rPr lang="en-US" smtClean="0"/>
              <a:t>Defense</a:t>
            </a:r>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77FBF96E-C445-4FF1-86A3-96F5585B6DBD}" type="slidenum">
              <a:rPr lang="en-US" smtClean="0"/>
              <a:t>‹#›</a:t>
            </a:fld>
            <a:endParaRPr lang="en-US"/>
          </a:p>
        </p:txBody>
      </p:sp>
    </p:spTree>
    <p:extLst>
      <p:ext uri="{BB962C8B-B14F-4D97-AF65-F5344CB8AC3E}">
        <p14:creationId xmlns:p14="http://schemas.microsoft.com/office/powerpoint/2010/main" val="243219080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mobile phone network or cellular phone network as it is also known, is made up of a large number of signal areas called cells. These cells join or overlap each other to form a large coverage area. ... Communication over the mobile network can be made up of voice, data, images and text messages.</a:t>
            </a:r>
          </a:p>
          <a:p>
            <a:r>
              <a:rPr lang="en-GB" dirty="0" smtClean="0"/>
              <a:t>Wi-Fi is simply a trademarked term meaning IEEE 802.11x. The false notion that the brand name "Wi-Fi" is short for "wireless fidelity" has spread to such an extent that even industry leaders have included the phrase wireless fidelity in a press release.</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1</a:t>
            </a:fld>
            <a:endParaRPr lang="en-US"/>
          </a:p>
        </p:txBody>
      </p:sp>
    </p:spTree>
    <p:extLst>
      <p:ext uri="{BB962C8B-B14F-4D97-AF65-F5344CB8AC3E}">
        <p14:creationId xmlns:p14="http://schemas.microsoft.com/office/powerpoint/2010/main" val="3980805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Carrier Sense Multiple Access (CSMA) is a network protocol that listens to or senses network signals on the carrier/medium before transmitting any data. CSMA is implemented in Ethernet networks with more than one computer or network device attached to it. CSMA is part of the Media Access Control (MAC) protocol.</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10</a:t>
            </a:fld>
            <a:endParaRPr lang="en-US"/>
          </a:p>
        </p:txBody>
      </p:sp>
    </p:spTree>
    <p:extLst>
      <p:ext uri="{BB962C8B-B14F-4D97-AF65-F5344CB8AC3E}">
        <p14:creationId xmlns:p14="http://schemas.microsoft.com/office/powerpoint/2010/main" val="1059706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Orthogonal codes: Two codes are said to be orthogonal if when they are multiplied together the result is added over a period of time they sum to zero. For example a codes 1 -1 -1 1 and 1 -1 1 -1 when multiplied together give 1 1 -1 -1 which gives the sum zero.</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11</a:t>
            </a:fld>
            <a:endParaRPr lang="en-US"/>
          </a:p>
        </p:txBody>
      </p:sp>
    </p:spTree>
    <p:extLst>
      <p:ext uri="{BB962C8B-B14F-4D97-AF65-F5344CB8AC3E}">
        <p14:creationId xmlns:p14="http://schemas.microsoft.com/office/powerpoint/2010/main" val="2943904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xDSL</a:t>
            </a:r>
            <a:r>
              <a:rPr lang="en-GB" dirty="0" smtClean="0"/>
              <a:t>. Refers collectively to all types of digital subscriber lines, the two main categories being ADSL and SDSL. Two other types of </a:t>
            </a:r>
            <a:r>
              <a:rPr lang="en-GB" dirty="0" err="1" smtClean="0"/>
              <a:t>xDSL</a:t>
            </a:r>
            <a:r>
              <a:rPr lang="en-GB" dirty="0" smtClean="0"/>
              <a:t> technologies are High-data-rate DSL (HDSL) and Very high DSL (VDSL). DSL technologies use sophisticated modulation schemes to pack data onto copper wires.</a:t>
            </a:r>
          </a:p>
          <a:p>
            <a:r>
              <a:rPr lang="en-GB" dirty="0" err="1" smtClean="0"/>
              <a:t>xDSL</a:t>
            </a:r>
            <a:r>
              <a:rPr lang="en-GB" dirty="0" smtClean="0"/>
              <a:t> refers to the sum total of digital subscriber line (DSL) technologies.</a:t>
            </a:r>
          </a:p>
          <a:p>
            <a:r>
              <a:rPr lang="en-GB" dirty="0" smtClean="0"/>
              <a:t>A DSLAM, or Digital-Subscriber-Line-Access-Multiplexer, is a network distribution device that aggregates individual subscriber lines into a high-capacity uplink. These high capacity uplinks, either ATM or Gigabit Ethernet, connect subscribers to their Internet service providers (ISPs).</a:t>
            </a:r>
          </a:p>
          <a:p>
            <a:r>
              <a:rPr lang="en-GB" dirty="0" smtClean="0"/>
              <a:t>BRAS. Short for Broadband Remote Access Server, it is the aggregation point for the subscriber traffic. It provides aggregation capabilities (e.g. IP, PPP, ATM) between the Regional/Access Network and the NSP or ASP.</a:t>
            </a:r>
          </a:p>
          <a:p>
            <a:r>
              <a:rPr lang="en-GB" dirty="0" smtClean="0"/>
              <a:t>Unlike a standard router that accesses the Internet through a cable, a cellular router enables you to get Internet access through a cellular data network. Depending on your Internet needs, a cellular router used in combination with a cellular adapter could be your most advantageous option.</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13</a:t>
            </a:fld>
            <a:endParaRPr lang="en-US"/>
          </a:p>
        </p:txBody>
      </p:sp>
    </p:spTree>
    <p:extLst>
      <p:ext uri="{BB962C8B-B14F-4D97-AF65-F5344CB8AC3E}">
        <p14:creationId xmlns:p14="http://schemas.microsoft.com/office/powerpoint/2010/main" val="2729657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Node B provides the connection between mobile phones (UEs) and the wider telephone network. UMTS is the dominating 3G standard.</a:t>
            </a:r>
          </a:p>
          <a:p>
            <a:r>
              <a:rPr lang="en-GB" dirty="0" smtClean="0"/>
              <a:t>A mobile switching </a:t>
            </a:r>
            <a:r>
              <a:rPr lang="en-GB" dirty="0" err="1" smtClean="0"/>
              <a:t>center</a:t>
            </a:r>
            <a:r>
              <a:rPr lang="en-GB" dirty="0" smtClean="0"/>
              <a:t> (MSC) is the </a:t>
            </a:r>
            <a:r>
              <a:rPr lang="en-GB" dirty="0" err="1" smtClean="0"/>
              <a:t>centerpiece</a:t>
            </a:r>
            <a:r>
              <a:rPr lang="en-GB" dirty="0" smtClean="0"/>
              <a:t> of a network switching subsystem (NSS). The MSC is mostly associated with communications switching functions, such as call set-up, release, and routing. ... The MSC is structured so that base stations connect to it, while it connects to the PSTN.</a:t>
            </a:r>
          </a:p>
          <a:p>
            <a:r>
              <a:rPr lang="en-GB" dirty="0" smtClean="0"/>
              <a:t>SGSN. The Serving GPRS Support Node (SGSN) is a main component of the GPRS network, which handles all packet switched data within the network, e.g. the mobility management and authentication of the users. ... The SGSN is the service access point to the GPRS network for the mobile user.</a:t>
            </a:r>
          </a:p>
          <a:p>
            <a:r>
              <a:rPr lang="en-GB" dirty="0" smtClean="0"/>
              <a:t>GGSN. The Gateway GPRS Support Node (GGSN) is a main component of the GPRS network. The GGSN is responsible for the interworking between the GPRS network and external packet switched networks</a:t>
            </a:r>
          </a:p>
          <a:p>
            <a:r>
              <a:rPr lang="en-GB" dirty="0" smtClean="0"/>
              <a:t>The PSTN consists of telephone lines, </a:t>
            </a:r>
            <a:r>
              <a:rPr lang="en-GB" dirty="0" err="1" smtClean="0"/>
              <a:t>fiber</a:t>
            </a:r>
            <a:r>
              <a:rPr lang="en-GB" dirty="0" smtClean="0"/>
              <a:t> optic cables, microwave transmission links, cellular networks, communications satellites, and undersea telephone cables, all interconnected by switching </a:t>
            </a:r>
            <a:r>
              <a:rPr lang="en-GB" dirty="0" err="1" smtClean="0"/>
              <a:t>centers</a:t>
            </a:r>
            <a:r>
              <a:rPr lang="en-GB" dirty="0" smtClean="0"/>
              <a:t>, thus allowing most telephones to communicate with each other.</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14</a:t>
            </a:fld>
            <a:endParaRPr lang="en-US"/>
          </a:p>
        </p:txBody>
      </p:sp>
    </p:spTree>
    <p:extLst>
      <p:ext uri="{BB962C8B-B14F-4D97-AF65-F5344CB8AC3E}">
        <p14:creationId xmlns:p14="http://schemas.microsoft.com/office/powerpoint/2010/main" val="1919396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Circuit switching and packet switching are the two switching methods that are used to connect the multiple communicating devices with one another. ... The main difference between circuit switching and packet switching is that Circuit Switching is connection oriented whereas, Packet Switching is connectionless.</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15</a:t>
            </a:fld>
            <a:endParaRPr lang="en-US"/>
          </a:p>
        </p:txBody>
      </p:sp>
    </p:spTree>
    <p:extLst>
      <p:ext uri="{BB962C8B-B14F-4D97-AF65-F5344CB8AC3E}">
        <p14:creationId xmlns:p14="http://schemas.microsoft.com/office/powerpoint/2010/main" val="2596328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Node B provides the connection between mobile phones (UEs) and the wider telephone network. UMTS is the dominating 3G standard.</a:t>
            </a:r>
          </a:p>
          <a:p>
            <a:r>
              <a:rPr lang="en-GB" dirty="0" err="1" smtClean="0"/>
              <a:t>eNodeB</a:t>
            </a:r>
            <a:r>
              <a:rPr lang="en-GB" dirty="0" smtClean="0"/>
              <a:t>. E-UTRAN Node B, also known as Evolved Node B (abbreviated as </a:t>
            </a:r>
            <a:r>
              <a:rPr lang="en-GB" dirty="0" err="1" smtClean="0"/>
              <a:t>eNodeB</a:t>
            </a:r>
            <a:r>
              <a:rPr lang="en-GB" dirty="0" smtClean="0"/>
              <a:t> or </a:t>
            </a:r>
            <a:r>
              <a:rPr lang="en-GB" dirty="0" err="1" smtClean="0"/>
              <a:t>eNB</a:t>
            </a:r>
            <a:r>
              <a:rPr lang="en-GB" dirty="0" smtClean="0"/>
              <a:t>), is the element in E-UTRA of LTE that is the evolution of the element Node B in UTRA of UMTS. ... Traditionally, a Node B has minimum functionality, and is controlled by a Radio Network Controller (RNC).</a:t>
            </a:r>
          </a:p>
          <a:p>
            <a:r>
              <a:rPr lang="en-GB" dirty="0" smtClean="0"/>
              <a:t>Serving Gateway (SGW) is a critical network function for the 4G mobile core network, known as the evolved packet core (EPC). The SGW resides in the user plane where it forwards and routes packets to and from the </a:t>
            </a:r>
            <a:r>
              <a:rPr lang="en-GB" dirty="0" err="1" smtClean="0"/>
              <a:t>eNodeB</a:t>
            </a:r>
            <a:r>
              <a:rPr lang="en-GB" dirty="0" smtClean="0"/>
              <a:t> and packet data network gateway (PGW).</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16</a:t>
            </a:fld>
            <a:endParaRPr lang="en-US"/>
          </a:p>
        </p:txBody>
      </p:sp>
    </p:spTree>
    <p:extLst>
      <p:ext uri="{BB962C8B-B14F-4D97-AF65-F5344CB8AC3E}">
        <p14:creationId xmlns:p14="http://schemas.microsoft.com/office/powerpoint/2010/main" val="1643416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Backward compatible (or sometimes backward-compatible or backwards compatible) refers to a hardware or software system that can successfully use interfaces and data from earlier versions of the system or with other systems.</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17</a:t>
            </a:fld>
            <a:endParaRPr lang="en-US"/>
          </a:p>
        </p:txBody>
      </p:sp>
    </p:spTree>
    <p:extLst>
      <p:ext uri="{BB962C8B-B14F-4D97-AF65-F5344CB8AC3E}">
        <p14:creationId xmlns:p14="http://schemas.microsoft.com/office/powerpoint/2010/main" val="3109154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radio network controller (RNC) is a governing element in the UMTS radio access network (UTRAN) and is responsible for controlling the Node </a:t>
            </a:r>
            <a:r>
              <a:rPr lang="en-GB" dirty="0" err="1" smtClean="0"/>
              <a:t>Bs</a:t>
            </a:r>
            <a:r>
              <a:rPr lang="en-GB" dirty="0" smtClean="0"/>
              <a:t> that are connected to it. The RNC carries out radio resource management, some mobility management functions and encrypts data before it is sent to and from the mobile.</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18</a:t>
            </a:fld>
            <a:endParaRPr lang="en-US"/>
          </a:p>
        </p:txBody>
      </p:sp>
    </p:spTree>
    <p:extLst>
      <p:ext uri="{BB962C8B-B14F-4D97-AF65-F5344CB8AC3E}">
        <p14:creationId xmlns:p14="http://schemas.microsoft.com/office/powerpoint/2010/main" val="1868645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Universal Mobile Telecommunications System (UMTS) is a third generation mobile cellular system for networks based on the GSM standard. ... UMTS uses wideband code division multiple access (W-CDMA) radio access technology to offer greater spectral efficiency and bandwidth to mobile network operators.</a:t>
            </a:r>
          </a:p>
          <a:p>
            <a:r>
              <a:rPr lang="en-GB" dirty="0" smtClean="0"/>
              <a:t>Forward Access Channel (FACH) (down link). This is channel carries data or information to the UEs that are registered on the system. There may be more than one FACH per cell as they may carry packet data. Paging Channel (PCH) (downlink).</a:t>
            </a:r>
          </a:p>
          <a:p>
            <a:r>
              <a:rPr lang="en-GB" dirty="0" smtClean="0"/>
              <a:t>Dedicated Control Channel (DCCH): A point-to-point bi-directional channel that transmits dedicated control information between a UE and the network. It is used by UEs that have already established RRC connection. The traffic channels are exclusively used for the transfer of user-plane information.</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19</a:t>
            </a:fld>
            <a:endParaRPr lang="en-US"/>
          </a:p>
        </p:txBody>
      </p:sp>
    </p:spTree>
    <p:extLst>
      <p:ext uri="{BB962C8B-B14F-4D97-AF65-F5344CB8AC3E}">
        <p14:creationId xmlns:p14="http://schemas.microsoft.com/office/powerpoint/2010/main" val="3439187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UL/DL ratio. UL/DL ratio. (Upload/Download ratio, Upstream/Downstream ratio, Uplink/Downlink ratio) The difference in speed between transmitting and receiving. For Internet access, the upload speed from the user is typically considerably lower than the download speed to the user.</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22</a:t>
            </a:fld>
            <a:endParaRPr lang="en-US"/>
          </a:p>
        </p:txBody>
      </p:sp>
    </p:spTree>
    <p:extLst>
      <p:ext uri="{BB962C8B-B14F-4D97-AF65-F5344CB8AC3E}">
        <p14:creationId xmlns:p14="http://schemas.microsoft.com/office/powerpoint/2010/main" val="71001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network became commercially available in 1983 in the United States, with Japan utilizing the same technology in 1987. The first 2G networks incorporated digital signals into cellular networks. ... Companies developed 3G networks in the early to mid-2000s with standardization and data streaming in mind.</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2</a:t>
            </a:fld>
            <a:endParaRPr lang="en-US"/>
          </a:p>
        </p:txBody>
      </p:sp>
    </p:spTree>
    <p:extLst>
      <p:ext uri="{BB962C8B-B14F-4D97-AF65-F5344CB8AC3E}">
        <p14:creationId xmlns:p14="http://schemas.microsoft.com/office/powerpoint/2010/main" val="3122161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Cellular carriers usually deploy various types of </a:t>
            </a:r>
            <a:r>
              <a:rPr lang="en-GB" dirty="0" err="1" smtClean="0"/>
              <a:t>middleboxes</a:t>
            </a:r>
            <a:r>
              <a:rPr lang="en-GB" dirty="0" smtClean="0"/>
              <a:t> to make efficient use of these precious resources and protect them from potential attacks. For instance, many </a:t>
            </a:r>
            <a:r>
              <a:rPr lang="en-GB" dirty="0" err="1" smtClean="0"/>
              <a:t>carri</a:t>
            </a:r>
            <a:r>
              <a:rPr lang="en-GB" dirty="0" smtClean="0"/>
              <a:t>- </a:t>
            </a:r>
            <a:r>
              <a:rPr lang="en-GB" dirty="0" err="1" smtClean="0"/>
              <a:t>ers</a:t>
            </a:r>
            <a:r>
              <a:rPr lang="en-GB" dirty="0" smtClean="0"/>
              <a:t> use NAT (Network Address Translation) to provide data service to millions of users over a limited public IP address space.</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24</a:t>
            </a:fld>
            <a:endParaRPr lang="en-US"/>
          </a:p>
        </p:txBody>
      </p:sp>
    </p:spTree>
    <p:extLst>
      <p:ext uri="{BB962C8B-B14F-4D97-AF65-F5344CB8AC3E}">
        <p14:creationId xmlns:p14="http://schemas.microsoft.com/office/powerpoint/2010/main" val="1921079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Cellular data uses the same network provided by the cell towers that allow you to make phone calls. </a:t>
            </a:r>
            <a:r>
              <a:rPr lang="en-GB" dirty="0" err="1" smtClean="0"/>
              <a:t>WiFi</a:t>
            </a:r>
            <a:r>
              <a:rPr lang="en-GB" dirty="0" smtClean="0"/>
              <a:t> has a limited range, whereas cellular data is available as long as you are within your carrier's coverage.</a:t>
            </a:r>
          </a:p>
          <a:p>
            <a:r>
              <a:rPr lang="en-GB" dirty="0" smtClean="0"/>
              <a:t>Cellular Network Types</a:t>
            </a:r>
          </a:p>
          <a:p>
            <a:r>
              <a:rPr lang="en-GB" dirty="0" smtClean="0"/>
              <a:t>GSM Cellular Network.</a:t>
            </a:r>
          </a:p>
          <a:p>
            <a:r>
              <a:rPr lang="en-GB" dirty="0" smtClean="0"/>
              <a:t>GPRS Cellular Network.</a:t>
            </a:r>
          </a:p>
          <a:p>
            <a:r>
              <a:rPr lang="en-GB" dirty="0" smtClean="0"/>
              <a:t>CDMA Cellular Network.</a:t>
            </a:r>
          </a:p>
          <a:p>
            <a:r>
              <a:rPr lang="en-GB" dirty="0" smtClean="0"/>
              <a:t>MOBITEX Cellular Network.</a:t>
            </a:r>
          </a:p>
          <a:p>
            <a:r>
              <a:rPr lang="en-GB" dirty="0" smtClean="0"/>
              <a:t>EDGE Cellular Network.</a:t>
            </a:r>
          </a:p>
          <a:p>
            <a:r>
              <a:rPr lang="en-GB" dirty="0" smtClean="0"/>
              <a:t>GSM (Global System for Mobile communication) is a digital mobile network that is widely used by mobile phone users in Europe and other parts of the world.</a:t>
            </a:r>
          </a:p>
          <a:p>
            <a:r>
              <a:rPr lang="en-GB" dirty="0" smtClean="0"/>
              <a:t>The Global System for Mobile Communications (GSM) is a standard developed by the European Telecommunications Standards Institute (ETSI) to describe the protocols for second-generation (2G) digital cellular networks used by mobile devices such as mobile phones and </a:t>
            </a:r>
            <a:r>
              <a:rPr lang="en-GB" dirty="0" smtClean="0"/>
              <a:t>tablets. Radio Spectrum are:</a:t>
            </a:r>
          </a:p>
          <a:p>
            <a:r>
              <a:rPr lang="en-GB" dirty="0" smtClean="0"/>
              <a:t>VLF – Very Low Frequency; LF – Low </a:t>
            </a:r>
            <a:r>
              <a:rPr lang="en-GB" dirty="0" err="1" smtClean="0"/>
              <a:t>Freq</a:t>
            </a:r>
            <a:r>
              <a:rPr lang="en-GB" dirty="0" smtClean="0"/>
              <a:t>; MF – Medium </a:t>
            </a:r>
            <a:r>
              <a:rPr lang="en-GB" dirty="0" err="1" smtClean="0"/>
              <a:t>Freq</a:t>
            </a:r>
            <a:r>
              <a:rPr lang="en-GB" dirty="0" smtClean="0"/>
              <a:t>; HF – High </a:t>
            </a:r>
            <a:r>
              <a:rPr lang="en-GB" dirty="0" err="1" smtClean="0"/>
              <a:t>Freq</a:t>
            </a:r>
            <a:r>
              <a:rPr lang="en-GB" dirty="0" smtClean="0"/>
              <a:t>; VHF – Very High; UHF – Ultra High;</a:t>
            </a:r>
            <a:r>
              <a:rPr lang="en-GB" baseline="0" dirty="0" smtClean="0"/>
              <a:t> SHF – Super High; EHF – Extra High</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3</a:t>
            </a:fld>
            <a:endParaRPr lang="en-US"/>
          </a:p>
        </p:txBody>
      </p:sp>
    </p:spTree>
    <p:extLst>
      <p:ext uri="{BB962C8B-B14F-4D97-AF65-F5344CB8AC3E}">
        <p14:creationId xmlns:p14="http://schemas.microsoft.com/office/powerpoint/2010/main" val="2726421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evolution of cellular communications networks is commonly known by 1G, 2G, 3G and 4G designations.</a:t>
            </a:r>
          </a:p>
          <a:p>
            <a:r>
              <a:rPr lang="en-GB" dirty="0" smtClean="0"/>
              <a:t>The first generation (1G) mobile wireless communication network was </a:t>
            </a:r>
            <a:r>
              <a:rPr lang="en-GB" dirty="0" err="1" smtClean="0"/>
              <a:t>analog</a:t>
            </a:r>
            <a:r>
              <a:rPr lang="en-GB" dirty="0" smtClean="0"/>
              <a:t> used for voice calls only. The second generation (2G) is a digital technology and supports text messaging. The third generation (3G) mobile technology provided higher data transmission rate, increased capacity and provide multimedia support</a:t>
            </a:r>
            <a:r>
              <a:rPr lang="en-GB" dirty="0" smtClean="0"/>
              <a:t>. Long-Term Evolution (LTE) is a standard for wireless broadband ... The LTE wireless interface is incompatible with 2G and 3G networks, so that it must be operated on a separate radio spectrum. Its designed to provide up to 10x the speeds of 3G networks for mobile devices such as smartphones, tablets, netbooks, notebooks and wireless hotspots.</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4</a:t>
            </a:fld>
            <a:endParaRPr lang="en-US"/>
          </a:p>
        </p:txBody>
      </p:sp>
    </p:spTree>
    <p:extLst>
      <p:ext uri="{BB962C8B-B14F-4D97-AF65-F5344CB8AC3E}">
        <p14:creationId xmlns:p14="http://schemas.microsoft.com/office/powerpoint/2010/main" val="23650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method chosen by GSM is a combination of Time- and Frequency-Division Multiple Access (TDMA/FDMA). FDMA is a method that lets more than one user to share a single radio frequency spectrum. Time-division multiple access (TDMA) is a channel access method for shared-medium networks. It allows several users to share the same frequency channel by dividing the signal into different time slots. CDMA (Code-Division Multiple Access) refers to any of several protocols used in second-generation (2G) and third-generation (3G) wireless communications. As the term implies, CDMA is a form of multiplexing, which allows numerous signals to occupy a single transmission channel, optimizing the use of available bandwidth. OFDM (Orthogonal Frequency Division Multiplexing) is a method</a:t>
            </a:r>
            <a:r>
              <a:rPr lang="en-GB" baseline="0" dirty="0" smtClean="0"/>
              <a:t> of encoding digital data on multiple carrier frequencies; technique in transmitting large amount of digital data over a radio wave. The technology works by splitting the radio signal into multiple smaller sub-signals that are then transmitted simultaneously at different frequencies to the receiver.</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5</a:t>
            </a:fld>
            <a:endParaRPr lang="en-US"/>
          </a:p>
        </p:txBody>
      </p:sp>
    </p:spTree>
    <p:extLst>
      <p:ext uri="{BB962C8B-B14F-4D97-AF65-F5344CB8AC3E}">
        <p14:creationId xmlns:p14="http://schemas.microsoft.com/office/powerpoint/2010/main" val="743165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handoff refers to the process of transferring an active call or data session from one cell in a cellular network to another or from one channel in a cell to another. A well-implemented handoff is important for delivering uninterrupted service to a caller or data session user.</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6</a:t>
            </a:fld>
            <a:endParaRPr lang="en-US"/>
          </a:p>
        </p:txBody>
      </p:sp>
    </p:spTree>
    <p:extLst>
      <p:ext uri="{BB962C8B-B14F-4D97-AF65-F5344CB8AC3E}">
        <p14:creationId xmlns:p14="http://schemas.microsoft.com/office/powerpoint/2010/main" val="1466796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Multiple access is a technique that lets multiple mobile users share the allotted spectrum in the most effective manner. ... In computer networks and telecommunications, the multiple access method permits various terminals to connect to the same multi-point transmission medium to transmit over it and share its capacity.</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7</a:t>
            </a:fld>
            <a:endParaRPr lang="en-US"/>
          </a:p>
        </p:txBody>
      </p:sp>
    </p:spTree>
    <p:extLst>
      <p:ext uri="{BB962C8B-B14F-4D97-AF65-F5344CB8AC3E}">
        <p14:creationId xmlns:p14="http://schemas.microsoft.com/office/powerpoint/2010/main" val="1622757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Multiple access is a technique that lets multiple mobile users share the allotted spectrum in the most effective manner. ... In computer networks and telecommunications, the multiple access method permits various terminals to connect to the same multi-point transmission medium to transmit over it and share its capacity.</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8</a:t>
            </a:fld>
            <a:endParaRPr lang="en-US"/>
          </a:p>
        </p:txBody>
      </p:sp>
    </p:spTree>
    <p:extLst>
      <p:ext uri="{BB962C8B-B14F-4D97-AF65-F5344CB8AC3E}">
        <p14:creationId xmlns:p14="http://schemas.microsoft.com/office/powerpoint/2010/main" val="2898163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Guard band is an unused part of the radio spectrum btw radio bands, for the purpose of preventing interference. Ensures both can transmit simultaneously without interfering with each other.</a:t>
            </a:r>
          </a:p>
          <a:p>
            <a:r>
              <a:rPr lang="en-GB" dirty="0" smtClean="0"/>
              <a:t>A cognitive Radio  is a radio that can be programmed</a:t>
            </a:r>
            <a:r>
              <a:rPr lang="en-GB" baseline="0" dirty="0" smtClean="0"/>
              <a:t> and configured dynamically to use the best wireless channels in its vicinity to avoid user interference and congestion.</a:t>
            </a:r>
            <a:endParaRPr lang="en-GB" dirty="0"/>
          </a:p>
        </p:txBody>
      </p:sp>
      <p:sp>
        <p:nvSpPr>
          <p:cNvPr id="4" name="Header Placeholder 3"/>
          <p:cNvSpPr>
            <a:spLocks noGrp="1"/>
          </p:cNvSpPr>
          <p:nvPr>
            <p:ph type="hdr" sz="quarter" idx="10"/>
          </p:nvPr>
        </p:nvSpPr>
        <p:spPr/>
        <p:txBody>
          <a:bodyPr/>
          <a:lstStyle/>
          <a:p>
            <a:r>
              <a:rPr lang="en-US" smtClean="0"/>
              <a:t>Christo Wilson</a:t>
            </a:r>
            <a:endParaRPr lang="en-US"/>
          </a:p>
        </p:txBody>
      </p:sp>
      <p:sp>
        <p:nvSpPr>
          <p:cNvPr id="5" name="Date Placeholder 4"/>
          <p:cNvSpPr>
            <a:spLocks noGrp="1"/>
          </p:cNvSpPr>
          <p:nvPr>
            <p:ph type="dt" idx="11"/>
          </p:nvPr>
        </p:nvSpPr>
        <p:spPr/>
        <p:txBody>
          <a:bodyPr/>
          <a:lstStyle/>
          <a:p>
            <a:r>
              <a:rPr lang="en-US" smtClean="0"/>
              <a:t>8/22/2012</a:t>
            </a:r>
            <a:endParaRPr lang="en-US"/>
          </a:p>
        </p:txBody>
      </p:sp>
      <p:sp>
        <p:nvSpPr>
          <p:cNvPr id="6" name="Footer Placeholder 5"/>
          <p:cNvSpPr>
            <a:spLocks noGrp="1"/>
          </p:cNvSpPr>
          <p:nvPr>
            <p:ph type="ftr" sz="quarter" idx="12"/>
          </p:nvPr>
        </p:nvSpPr>
        <p:spPr/>
        <p:txBody>
          <a:bodyPr/>
          <a:lstStyle/>
          <a:p>
            <a:r>
              <a:rPr lang="en-US" smtClean="0"/>
              <a:t>Defense</a:t>
            </a:r>
            <a:endParaRPr lang="en-US"/>
          </a:p>
        </p:txBody>
      </p:sp>
      <p:sp>
        <p:nvSpPr>
          <p:cNvPr id="7" name="Slide Number Placeholder 6"/>
          <p:cNvSpPr>
            <a:spLocks noGrp="1"/>
          </p:cNvSpPr>
          <p:nvPr>
            <p:ph type="sldNum" sz="quarter" idx="13"/>
          </p:nvPr>
        </p:nvSpPr>
        <p:spPr/>
        <p:txBody>
          <a:bodyPr/>
          <a:lstStyle/>
          <a:p>
            <a:fld id="{77FBF96E-C445-4FF1-86A3-96F5585B6DBD}" type="slidenum">
              <a:rPr lang="en-US" smtClean="0"/>
              <a:t>9</a:t>
            </a:fld>
            <a:endParaRPr lang="en-US"/>
          </a:p>
        </p:txBody>
      </p:sp>
    </p:spTree>
    <p:extLst>
      <p:ext uri="{BB962C8B-B14F-4D97-AF65-F5344CB8AC3E}">
        <p14:creationId xmlns:p14="http://schemas.microsoft.com/office/powerpoint/2010/main" val="88398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a:prstGeom prst="rect">
            <a:avLst/>
          </a:prstGeom>
        </p:spPr>
        <p:txBody>
          <a:bodyPr>
            <a:noAutofit/>
          </a:bodyPr>
          <a:lstStyle>
            <a:lvl1pPr algn="ctr">
              <a:defRPr sz="2000">
                <a:solidFill>
                  <a:srgbClr val="FFFFFF"/>
                </a:solidFill>
              </a:defRPr>
            </a:lvl1pPr>
          </a:lstStyle>
          <a:p>
            <a:endParaRPr lang="en-US"/>
          </a:p>
        </p:txBody>
      </p:sp>
      <p:sp>
        <p:nvSpPr>
          <p:cNvPr id="17" name="Footer Placeholder 16"/>
          <p:cNvSpPr>
            <a:spLocks noGrp="1"/>
          </p:cNvSpPr>
          <p:nvPr>
            <p:ph type="ftr" sz="quarter" idx="11"/>
          </p:nvPr>
        </p:nvSpPr>
        <p:spPr>
          <a:xfrm>
            <a:off x="2085393" y="236538"/>
            <a:ext cx="5867400" cy="365125"/>
          </a:xfrm>
          <a:prstGeom prst="rect">
            <a:avLst/>
          </a:prstGeo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83B9EA5-CE9A-4950-A80C-5ADF06B45BB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096000" y="6248400"/>
            <a:ext cx="2667000" cy="365125"/>
          </a:xfrm>
          <a:prstGeom prst="rect">
            <a:avLst/>
          </a:prstGeom>
        </p:spPr>
        <p:txBody>
          <a:bodyPr/>
          <a:lstStyle/>
          <a:p>
            <a:endParaRPr lang="en-US"/>
          </a:p>
        </p:txBody>
      </p:sp>
      <p:sp>
        <p:nvSpPr>
          <p:cNvPr id="5" name="Footer Placeholder 4"/>
          <p:cNvSpPr>
            <a:spLocks noGrp="1"/>
          </p:cNvSpPr>
          <p:nvPr>
            <p:ph type="ftr" sz="quarter" idx="11"/>
          </p:nvPr>
        </p:nvSpPr>
        <p:spPr>
          <a:xfrm>
            <a:off x="609600" y="6248206"/>
            <a:ext cx="5421083"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83B9EA5-CE9A-4950-A80C-5ADF06B45B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ertical Title and Text">
    <p:bg>
      <p:bgRef idx="1001">
        <a:schemeClr val="bg1"/>
      </p:bgRef>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rot="16200000">
            <a:off x="1505858" y="-725715"/>
            <a:ext cx="6495145" cy="8273144"/>
          </a:xfrm>
        </p:spPr>
        <p:txBody>
          <a:bodyPr vert="eaVer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79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flipH="1">
            <a:off x="-2" y="0"/>
            <a:ext cx="254001"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144462" y="144462"/>
            <a:ext cx="533400" cy="244476"/>
          </a:xfrm>
        </p:spPr>
        <p:txBody>
          <a:bodyPr/>
          <a:lstStyle/>
          <a:p>
            <a:fld id="{283B9EA5-CE9A-4950-A80C-5ADF06B45BB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990600"/>
          </a:xfrm>
        </p:spPr>
        <p:txBody>
          <a:bodyPr/>
          <a:lstStyle/>
          <a:p>
            <a:r>
              <a:rPr kumimoji="0" lang="en-US" smtClean="0"/>
              <a:t>Click to edit Master title style</a:t>
            </a:r>
            <a:endParaRPr kumimoji="0" lang="en-US"/>
          </a:p>
        </p:txBody>
      </p:sp>
      <p:sp>
        <p:nvSpPr>
          <p:cNvPr id="6" name="Slide Number Placeholder 5"/>
          <p:cNvSpPr>
            <a:spLocks noGrp="1"/>
          </p:cNvSpPr>
          <p:nvPr>
            <p:ph type="sldNum" sz="quarter" idx="12"/>
          </p:nvPr>
        </p:nvSpPr>
        <p:spPr>
          <a:xfrm>
            <a:off x="0" y="1256270"/>
            <a:ext cx="533400" cy="304800"/>
          </a:xfrm>
        </p:spPr>
        <p:txBody>
          <a:bodyPr/>
          <a:lstStyle>
            <a:lvl1pPr>
              <a:defRPr sz="1800">
                <a:solidFill>
                  <a:srgbClr val="FFFFFF"/>
                </a:solidFill>
              </a:defRPr>
            </a:lvl1pPr>
          </a:lstStyle>
          <a:p>
            <a:fld id="{283B9EA5-CE9A-4950-A80C-5ADF06B45BB8}" type="slidenum">
              <a:rPr lang="en-US" smtClean="0"/>
              <a:pPr/>
              <a:t>‹#›</a:t>
            </a:fld>
            <a:endParaRPr lang="en-US" dirty="0"/>
          </a:p>
        </p:txBody>
      </p:sp>
      <p:sp>
        <p:nvSpPr>
          <p:cNvPr id="8" name="Content Placeholder 7"/>
          <p:cNvSpPr>
            <a:spLocks noGrp="1"/>
          </p:cNvSpPr>
          <p:nvPr>
            <p:ph sz="quarter" idx="1"/>
          </p:nvPr>
        </p:nvSpPr>
        <p:spPr>
          <a:xfrm>
            <a:off x="152400" y="1600200"/>
            <a:ext cx="8839200" cy="5105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2286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3048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3048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3048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3" name="Slide Number Placeholder 12"/>
          <p:cNvSpPr>
            <a:spLocks noGrp="1"/>
          </p:cNvSpPr>
          <p:nvPr>
            <p:ph type="sldNum" sz="quarter" idx="11"/>
          </p:nvPr>
        </p:nvSpPr>
        <p:spPr>
          <a:xfrm>
            <a:off x="0" y="457200"/>
            <a:ext cx="1295400" cy="701676"/>
          </a:xfrm>
        </p:spPr>
        <p:txBody>
          <a:bodyPr>
            <a:noAutofit/>
          </a:bodyPr>
          <a:lstStyle>
            <a:lvl1pPr>
              <a:defRPr sz="2400">
                <a:solidFill>
                  <a:srgbClr val="FFFFFF"/>
                </a:solidFill>
              </a:defRPr>
            </a:lvl1pPr>
          </a:lstStyle>
          <a:p>
            <a:fld id="{283B9EA5-CE9A-4950-A80C-5ADF06B45BB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a:xfrm>
            <a:off x="6096000" y="6248400"/>
            <a:ext cx="2667000" cy="365125"/>
          </a:xfrm>
          <a:prstGeom prst="rect">
            <a:avLst/>
          </a:prstGeom>
        </p:spPr>
        <p:txBody>
          <a:bodyPr rtlCol="0"/>
          <a:lstStyle/>
          <a:p>
            <a:endParaRPr lang="en-US"/>
          </a:p>
        </p:txBody>
      </p:sp>
      <p:sp>
        <p:nvSpPr>
          <p:cNvPr id="10" name="Slide Number Placeholder 9"/>
          <p:cNvSpPr>
            <a:spLocks noGrp="1"/>
          </p:cNvSpPr>
          <p:nvPr>
            <p:ph type="sldNum" sz="quarter" idx="16"/>
          </p:nvPr>
        </p:nvSpPr>
        <p:spPr/>
        <p:txBody>
          <a:bodyPr rtlCol="0"/>
          <a:lstStyle/>
          <a:p>
            <a:fld id="{283B9EA5-CE9A-4950-A80C-5ADF06B45BB8}" type="slidenum">
              <a:rPr lang="en-US" smtClean="0"/>
              <a:t>‹#›</a:t>
            </a:fld>
            <a:endParaRPr lang="en-US"/>
          </a:p>
        </p:txBody>
      </p:sp>
      <p:sp>
        <p:nvSpPr>
          <p:cNvPr id="12" name="Footer Placeholder 11"/>
          <p:cNvSpPr>
            <a:spLocks noGrp="1"/>
          </p:cNvSpPr>
          <p:nvPr>
            <p:ph type="ftr" sz="quarter" idx="17"/>
          </p:nvPr>
        </p:nvSpPr>
        <p:spPr>
          <a:xfrm>
            <a:off x="609600" y="6248206"/>
            <a:ext cx="5421083" cy="365125"/>
          </a:xfrm>
          <a:prstGeom prst="rect">
            <a:avLst/>
          </a:prstGeom>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a:xfrm>
            <a:off x="6096000" y="6248400"/>
            <a:ext cx="2667000" cy="365125"/>
          </a:xfrm>
          <a:prstGeom prst="rect">
            <a:avLst/>
          </a:prstGeom>
        </p:spPr>
        <p:txBody>
          <a:bodyPr rtlCol="0"/>
          <a:lstStyle/>
          <a:p>
            <a:endParaRPr lang="en-US"/>
          </a:p>
        </p:txBody>
      </p:sp>
      <p:sp>
        <p:nvSpPr>
          <p:cNvPr id="12" name="Slide Number Placeholder 11"/>
          <p:cNvSpPr>
            <a:spLocks noGrp="1"/>
          </p:cNvSpPr>
          <p:nvPr>
            <p:ph type="sldNum" sz="quarter" idx="16"/>
          </p:nvPr>
        </p:nvSpPr>
        <p:spPr/>
        <p:txBody>
          <a:bodyPr rtlCol="0"/>
          <a:lstStyle/>
          <a:p>
            <a:fld id="{283B9EA5-CE9A-4950-A80C-5ADF06B45BB8}" type="slidenum">
              <a:rPr lang="en-US" smtClean="0"/>
              <a:t>‹#›</a:t>
            </a:fld>
            <a:endParaRPr lang="en-US"/>
          </a:p>
        </p:txBody>
      </p:sp>
      <p:sp>
        <p:nvSpPr>
          <p:cNvPr id="14" name="Footer Placeholder 13"/>
          <p:cNvSpPr>
            <a:spLocks noGrp="1"/>
          </p:cNvSpPr>
          <p:nvPr>
            <p:ph type="ftr" sz="quarter" idx="17"/>
          </p:nvPr>
        </p:nvSpPr>
        <p:spPr>
          <a:xfrm>
            <a:off x="609600" y="6248206"/>
            <a:ext cx="5421083" cy="365125"/>
          </a:xfrm>
          <a:prstGeom prst="rect">
            <a:avLst/>
          </a:prstGeom>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096000" y="6248400"/>
            <a:ext cx="2667000" cy="365125"/>
          </a:xfrm>
          <a:prstGeom prst="rect">
            <a:avLst/>
          </a:prstGeom>
        </p:spPr>
        <p:txBody>
          <a:bodyPr/>
          <a:lstStyle/>
          <a:p>
            <a:endParaRPr lang="en-US"/>
          </a:p>
        </p:txBody>
      </p:sp>
      <p:sp>
        <p:nvSpPr>
          <p:cNvPr id="4" name="Footer Placeholder 3"/>
          <p:cNvSpPr>
            <a:spLocks noGrp="1"/>
          </p:cNvSpPr>
          <p:nvPr>
            <p:ph type="ftr" sz="quarter" idx="11"/>
          </p:nvPr>
        </p:nvSpPr>
        <p:spPr>
          <a:xfrm>
            <a:off x="609600" y="6248206"/>
            <a:ext cx="5421083"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83B9EA5-CE9A-4950-A80C-5ADF06B45B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p>
            <a:endParaRPr lang="en-US"/>
          </a:p>
        </p:txBody>
      </p:sp>
      <p:sp>
        <p:nvSpPr>
          <p:cNvPr id="3" name="Footer Placeholder 2"/>
          <p:cNvSpPr>
            <a:spLocks noGrp="1"/>
          </p:cNvSpPr>
          <p:nvPr>
            <p:ph type="ftr" sz="quarter" idx="11"/>
          </p:nvPr>
        </p:nvSpPr>
        <p:spPr>
          <a:xfrm>
            <a:off x="609600" y="6248206"/>
            <a:ext cx="5421083"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83B9EA5-CE9A-4950-A80C-5ADF06B45B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6096000" y="6248400"/>
            <a:ext cx="2667000" cy="365125"/>
          </a:xfrm>
          <a:prstGeom prst="rect">
            <a:avLst/>
          </a:prstGeom>
        </p:spPr>
        <p:txBody>
          <a:bodyPr/>
          <a:lstStyle/>
          <a:p>
            <a:endParaRPr lang="en-US"/>
          </a:p>
        </p:txBody>
      </p:sp>
      <p:sp>
        <p:nvSpPr>
          <p:cNvPr id="6" name="Footer Placeholder 5"/>
          <p:cNvSpPr>
            <a:spLocks noGrp="1"/>
          </p:cNvSpPr>
          <p:nvPr>
            <p:ph type="ftr" sz="quarter" idx="11"/>
          </p:nvPr>
        </p:nvSpPr>
        <p:spPr>
          <a:xfrm>
            <a:off x="609600" y="6248206"/>
            <a:ext cx="5421083"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83B9EA5-CE9A-4950-A80C-5ADF06B45BB8}"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a:prstGeom prst="rect">
            <a:avLst/>
          </a:prstGeom>
        </p:spPr>
        <p:txBody>
          <a:bodyPr rtlCol="0"/>
          <a:lstStyle/>
          <a:p>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83B9EA5-CE9A-4950-A80C-5ADF06B45BB8}"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a:prstGeom prst="rect">
            <a:avLst/>
          </a:prstGeo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52400" y="228600"/>
            <a:ext cx="88392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52400" y="1600200"/>
            <a:ext cx="8839200" cy="51054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634" y="1257917"/>
            <a:ext cx="595184" cy="260728"/>
          </a:xfrm>
          <a:prstGeom prst="rect">
            <a:avLst/>
          </a:prstGeom>
        </p:spPr>
        <p:txBody>
          <a:bodyPr vert="horz" anchor="ctr" anchorCtr="0">
            <a:normAutofit/>
          </a:bodyPr>
          <a:lstStyle>
            <a:lvl1pPr algn="ctr" eaLnBrk="1" latinLnBrk="0" hangingPunct="1">
              <a:defRPr kumimoji="0" sz="1800" b="1">
                <a:solidFill>
                  <a:srgbClr val="FFFFFF"/>
                </a:solidFill>
              </a:defRPr>
            </a:lvl1pPr>
          </a:lstStyle>
          <a:p>
            <a:fld id="{283B9EA5-CE9A-4950-A80C-5ADF06B45B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networks</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a:t>
            </a:fld>
            <a:endParaRPr lang="en-US" dirty="0"/>
          </a:p>
        </p:txBody>
      </p:sp>
      <p:sp>
        <p:nvSpPr>
          <p:cNvPr id="4" name="Content Placeholder 3"/>
          <p:cNvSpPr>
            <a:spLocks noGrp="1"/>
          </p:cNvSpPr>
          <p:nvPr>
            <p:ph sz="quarter" idx="1"/>
          </p:nvPr>
        </p:nvSpPr>
        <p:spPr/>
        <p:txBody>
          <a:bodyPr/>
          <a:lstStyle/>
          <a:p>
            <a:r>
              <a:rPr lang="en-US" dirty="0" smtClean="0"/>
              <a:t>This lecture covers cellular data technologies</a:t>
            </a:r>
          </a:p>
          <a:p>
            <a:endParaRPr lang="en-US" dirty="0"/>
          </a:p>
          <a:p>
            <a:endParaRPr lang="en-US" dirty="0" smtClean="0"/>
          </a:p>
          <a:p>
            <a:endParaRPr lang="en-US" dirty="0" smtClean="0"/>
          </a:p>
          <a:p>
            <a:r>
              <a:rPr lang="en-US" dirty="0" smtClean="0"/>
              <a:t>It does not cover:</a:t>
            </a:r>
            <a:endParaRPr lang="en-US" dirty="0"/>
          </a:p>
        </p:txBody>
      </p:sp>
      <p:pic>
        <p:nvPicPr>
          <p:cNvPr id="5" name="Picture 4"/>
          <p:cNvPicPr>
            <a:picLocks noChangeAspect="1"/>
          </p:cNvPicPr>
          <p:nvPr/>
        </p:nvPicPr>
        <p:blipFill>
          <a:blip r:embed="rId3"/>
          <a:stretch>
            <a:fillRect/>
          </a:stretch>
        </p:blipFill>
        <p:spPr>
          <a:xfrm>
            <a:off x="654958" y="2227943"/>
            <a:ext cx="2102757" cy="1223032"/>
          </a:xfrm>
          <a:prstGeom prst="rect">
            <a:avLst/>
          </a:prstGeom>
        </p:spPr>
      </p:pic>
      <p:pic>
        <p:nvPicPr>
          <p:cNvPr id="6" name="Picture 5"/>
          <p:cNvPicPr>
            <a:picLocks noChangeAspect="1"/>
          </p:cNvPicPr>
          <p:nvPr/>
        </p:nvPicPr>
        <p:blipFill>
          <a:blip r:embed="rId4"/>
          <a:stretch>
            <a:fillRect/>
          </a:stretch>
        </p:blipFill>
        <p:spPr>
          <a:xfrm>
            <a:off x="3345543" y="2215243"/>
            <a:ext cx="1571171" cy="1430768"/>
          </a:xfrm>
          <a:prstGeom prst="rect">
            <a:avLst/>
          </a:prstGeom>
        </p:spPr>
      </p:pic>
      <p:pic>
        <p:nvPicPr>
          <p:cNvPr id="7" name="Picture 6"/>
          <p:cNvPicPr>
            <a:picLocks noChangeAspect="1"/>
          </p:cNvPicPr>
          <p:nvPr/>
        </p:nvPicPr>
        <p:blipFill>
          <a:blip r:embed="rId5"/>
          <a:stretch>
            <a:fillRect/>
          </a:stretch>
        </p:blipFill>
        <p:spPr>
          <a:xfrm>
            <a:off x="845457" y="4833257"/>
            <a:ext cx="2256972" cy="1448920"/>
          </a:xfrm>
          <a:prstGeom prst="rect">
            <a:avLst/>
          </a:prstGeom>
        </p:spPr>
      </p:pic>
      <p:pic>
        <p:nvPicPr>
          <p:cNvPr id="8" name="Picture 7"/>
          <p:cNvPicPr>
            <a:picLocks noChangeAspect="1"/>
          </p:cNvPicPr>
          <p:nvPr/>
        </p:nvPicPr>
        <p:blipFill>
          <a:blip r:embed="rId6"/>
          <a:stretch>
            <a:fillRect/>
          </a:stretch>
        </p:blipFill>
        <p:spPr>
          <a:xfrm>
            <a:off x="5179786" y="2195286"/>
            <a:ext cx="1587500" cy="1814286"/>
          </a:xfrm>
          <a:prstGeom prst="rect">
            <a:avLst/>
          </a:prstGeom>
        </p:spPr>
      </p:pic>
      <p:pic>
        <p:nvPicPr>
          <p:cNvPr id="10" name="Picture 9"/>
          <p:cNvPicPr>
            <a:picLocks noChangeAspect="1"/>
          </p:cNvPicPr>
          <p:nvPr/>
        </p:nvPicPr>
        <p:blipFill>
          <a:blip r:embed="rId7"/>
          <a:stretch>
            <a:fillRect/>
          </a:stretch>
        </p:blipFill>
        <p:spPr>
          <a:xfrm>
            <a:off x="3029857" y="4826001"/>
            <a:ext cx="2032000" cy="1524000"/>
          </a:xfrm>
          <a:prstGeom prst="rect">
            <a:avLst/>
          </a:prstGeom>
        </p:spPr>
      </p:pic>
      <p:pic>
        <p:nvPicPr>
          <p:cNvPr id="11" name="Picture 10"/>
          <p:cNvPicPr>
            <a:picLocks noChangeAspect="1"/>
          </p:cNvPicPr>
          <p:nvPr/>
        </p:nvPicPr>
        <p:blipFill>
          <a:blip r:embed="rId8"/>
          <a:stretch>
            <a:fillRect/>
          </a:stretch>
        </p:blipFill>
        <p:spPr>
          <a:xfrm>
            <a:off x="5606143" y="4878614"/>
            <a:ext cx="3265714" cy="1542143"/>
          </a:xfrm>
          <a:prstGeom prst="rect">
            <a:avLst/>
          </a:prstGeom>
        </p:spPr>
      </p:pic>
    </p:spTree>
    <p:extLst>
      <p:ext uri="{BB962C8B-B14F-4D97-AF65-F5344CB8AC3E}">
        <p14:creationId xmlns:p14="http://schemas.microsoft.com/office/powerpoint/2010/main" val="382074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en-US" altLang="zh-CN">
                <a:latin typeface="Calibri" charset="0"/>
                <a:ea typeface="宋体" charset="0"/>
              </a:rPr>
              <a:t>Time Division Multiple Access</a:t>
            </a:r>
            <a:endParaRPr lang="zh-CN" altLang="en-US">
              <a:latin typeface="Calibri" charset="0"/>
              <a:ea typeface="宋体" charset="0"/>
            </a:endParaRPr>
          </a:p>
        </p:txBody>
      </p:sp>
      <p:sp>
        <p:nvSpPr>
          <p:cNvPr id="3" name="内容占位符 2"/>
          <p:cNvSpPr>
            <a:spLocks noGrp="1"/>
          </p:cNvSpPr>
          <p:nvPr>
            <p:ph idx="1"/>
          </p:nvPr>
        </p:nvSpPr>
        <p:spPr>
          <a:xfrm>
            <a:off x="457200" y="4797425"/>
            <a:ext cx="8229600" cy="1871663"/>
          </a:xfrm>
        </p:spPr>
        <p:txBody>
          <a:bodyPr rtlCol="0">
            <a:normAutofit fontScale="77500" lnSpcReduction="20000"/>
          </a:bodyPr>
          <a:lstStyle/>
          <a:p>
            <a:pPr>
              <a:defRPr/>
            </a:pPr>
            <a:r>
              <a:rPr lang="en-US" altLang="zh-CN" dirty="0" smtClean="0">
                <a:cs typeface="+mn-cs"/>
              </a:rPr>
              <a:t>Time is divided into slots and only one mobile terminal transmits during each slot</a:t>
            </a:r>
          </a:p>
          <a:p>
            <a:pPr lvl="1">
              <a:defRPr/>
            </a:pPr>
            <a:r>
              <a:rPr lang="en-US" altLang="zh-CN" dirty="0" smtClean="0">
                <a:cs typeface="+mn-cs"/>
              </a:rPr>
              <a:t>Like during the lecture, only one can talk, but others may take the floor in turn</a:t>
            </a:r>
          </a:p>
          <a:p>
            <a:pPr>
              <a:defRPr/>
            </a:pPr>
            <a:r>
              <a:rPr lang="en-US" altLang="zh-CN" dirty="0" smtClean="0">
                <a:cs typeface="+mn-cs"/>
              </a:rPr>
              <a:t>Each user is given a specific slot. No competition in cellular network</a:t>
            </a:r>
          </a:p>
          <a:p>
            <a:pPr lvl="1">
              <a:defRPr/>
            </a:pPr>
            <a:r>
              <a:rPr lang="en-US" altLang="zh-CN" dirty="0" smtClean="0">
                <a:cs typeface="+mn-cs"/>
              </a:rPr>
              <a:t>Unlike Carrier Sensing Multiple Access (CSMA) in </a:t>
            </a:r>
            <a:r>
              <a:rPr lang="en-US" altLang="zh-CN" dirty="0" err="1" smtClean="0">
                <a:cs typeface="+mn-cs"/>
              </a:rPr>
              <a:t>WiFi</a:t>
            </a:r>
            <a:endParaRPr lang="en-US" altLang="zh-CN" dirty="0" smtClean="0">
              <a:cs typeface="+mn-cs"/>
            </a:endParaRPr>
          </a:p>
        </p:txBody>
      </p:sp>
      <p:pic>
        <p:nvPicPr>
          <p:cNvPr id="112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635" y="1692800"/>
            <a:ext cx="5218793" cy="19668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69" name="TextBox 4"/>
          <p:cNvSpPr txBox="1">
            <a:spLocks noChangeArrowheads="1"/>
          </p:cNvSpPr>
          <p:nvPr/>
        </p:nvSpPr>
        <p:spPr bwMode="auto">
          <a:xfrm>
            <a:off x="2268538" y="3716338"/>
            <a:ext cx="4391025"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charset="0"/>
                <a:ea typeface="宋体" charset="0"/>
                <a:cs typeface="宋体" charset="0"/>
              </a:defRPr>
            </a:lvl1pPr>
            <a:lvl2pPr marL="742950" indent="-285750" eaLnBrk="0" hangingPunct="0">
              <a:defRPr>
                <a:solidFill>
                  <a:schemeClr val="tx1"/>
                </a:solidFill>
                <a:latin typeface="Calibri" charset="0"/>
                <a:ea typeface="宋体" charset="0"/>
                <a:cs typeface="宋体" charset="0"/>
              </a:defRPr>
            </a:lvl2pPr>
            <a:lvl3pPr marL="1143000" indent="-228600" eaLnBrk="0" hangingPunct="0">
              <a:defRPr>
                <a:solidFill>
                  <a:schemeClr val="tx1"/>
                </a:solidFill>
                <a:latin typeface="Calibri" charset="0"/>
                <a:ea typeface="宋体" charset="0"/>
                <a:cs typeface="宋体" charset="0"/>
              </a:defRPr>
            </a:lvl3pPr>
            <a:lvl4pPr marL="1600200" indent="-228600" eaLnBrk="0" hangingPunct="0">
              <a:defRPr>
                <a:solidFill>
                  <a:schemeClr val="tx1"/>
                </a:solidFill>
                <a:latin typeface="Calibri" charset="0"/>
                <a:ea typeface="宋体" charset="0"/>
                <a:cs typeface="宋体" charset="0"/>
              </a:defRPr>
            </a:lvl4pPr>
            <a:lvl5pPr marL="2057400" indent="-228600" eaLnBrk="0" hangingPunct="0">
              <a:defRPr>
                <a:solidFill>
                  <a:schemeClr val="tx1"/>
                </a:solidFill>
                <a:latin typeface="Calibri" charset="0"/>
                <a:ea typeface="宋体" charset="0"/>
                <a:cs typeface="宋体" charset="0"/>
              </a:defRPr>
            </a:lvl5pPr>
            <a:lvl6pPr marL="2514600" indent="-228600" eaLnBrk="0" fontAlgn="base" hangingPunct="0">
              <a:spcBef>
                <a:spcPct val="0"/>
              </a:spcBef>
              <a:spcAft>
                <a:spcPct val="0"/>
              </a:spcAft>
              <a:defRPr>
                <a:solidFill>
                  <a:schemeClr val="tx1"/>
                </a:solidFill>
                <a:latin typeface="Calibri" charset="0"/>
                <a:ea typeface="宋体" charset="0"/>
                <a:cs typeface="宋体" charset="0"/>
              </a:defRPr>
            </a:lvl6pPr>
            <a:lvl7pPr marL="2971800" indent="-228600" eaLnBrk="0" fontAlgn="base" hangingPunct="0">
              <a:spcBef>
                <a:spcPct val="0"/>
              </a:spcBef>
              <a:spcAft>
                <a:spcPct val="0"/>
              </a:spcAft>
              <a:defRPr>
                <a:solidFill>
                  <a:schemeClr val="tx1"/>
                </a:solidFill>
                <a:latin typeface="Calibri" charset="0"/>
                <a:ea typeface="宋体" charset="0"/>
                <a:cs typeface="宋体" charset="0"/>
              </a:defRPr>
            </a:lvl7pPr>
            <a:lvl8pPr marL="3429000" indent="-228600" eaLnBrk="0" fontAlgn="base" hangingPunct="0">
              <a:spcBef>
                <a:spcPct val="0"/>
              </a:spcBef>
              <a:spcAft>
                <a:spcPct val="0"/>
              </a:spcAft>
              <a:defRPr>
                <a:solidFill>
                  <a:schemeClr val="tx1"/>
                </a:solidFill>
                <a:latin typeface="Calibri" charset="0"/>
                <a:ea typeface="宋体" charset="0"/>
                <a:cs typeface="宋体" charset="0"/>
              </a:defRPr>
            </a:lvl8pPr>
            <a:lvl9pPr marL="3886200" indent="-228600" eaLnBrk="0" fontAlgn="base" hangingPunct="0">
              <a:spcBef>
                <a:spcPct val="0"/>
              </a:spcBef>
              <a:spcAft>
                <a:spcPct val="0"/>
              </a:spcAft>
              <a:defRPr>
                <a:solidFill>
                  <a:schemeClr val="tx1"/>
                </a:solidFill>
                <a:latin typeface="Calibri" charset="0"/>
                <a:ea typeface="宋体" charset="0"/>
                <a:cs typeface="宋体" charset="0"/>
              </a:defRPr>
            </a:lvl9pPr>
          </a:lstStyle>
          <a:p>
            <a:pPr eaLnBrk="1" hangingPunct="1"/>
            <a:r>
              <a:rPr lang="en-US" altLang="zh-CN" dirty="0"/>
              <a:t>Guard time – signal transmitted by mobile terminals at different locations do no arrive at the base station at the same time</a:t>
            </a:r>
            <a:endParaRPr lang="zh-CN" altLang="en-US" dirty="0"/>
          </a:p>
        </p:txBody>
      </p:sp>
      <p:sp>
        <p:nvSpPr>
          <p:cNvPr id="6" name="Slide Number Placeholder 2"/>
          <p:cNvSpPr>
            <a:spLocks noGrp="1"/>
          </p:cNvSpPr>
          <p:nvPr>
            <p:ph type="sldNum" sz="quarter" idx="12"/>
          </p:nvPr>
        </p:nvSpPr>
        <p:spPr>
          <a:xfrm>
            <a:off x="0" y="1256270"/>
            <a:ext cx="533400" cy="304800"/>
          </a:xfrm>
        </p:spPr>
        <p:txBody>
          <a:bodyPr>
            <a:normAutofit fontScale="92500" lnSpcReduction="20000"/>
          </a:bodyPr>
          <a:lstStyle/>
          <a:p>
            <a:fld id="{283B9EA5-CE9A-4950-A80C-5ADF06B45BB8}" type="slidenum">
              <a:rPr lang="en-US" smtClean="0"/>
              <a:pPr/>
              <a:t>10</a:t>
            </a:fld>
            <a:endParaRPr lang="en-US" dirty="0"/>
          </a:p>
        </p:txBody>
      </p:sp>
    </p:spTree>
    <p:extLst>
      <p:ext uri="{BB962C8B-B14F-4D97-AF65-F5344CB8AC3E}">
        <p14:creationId xmlns:p14="http://schemas.microsoft.com/office/powerpoint/2010/main" val="2318174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en-US" altLang="zh-CN">
                <a:latin typeface="Calibri" charset="0"/>
                <a:ea typeface="宋体" charset="0"/>
              </a:rPr>
              <a:t>Code Division Multiple Access</a:t>
            </a:r>
            <a:endParaRPr lang="zh-CN" altLang="en-US">
              <a:latin typeface="Calibri" charset="0"/>
              <a:ea typeface="宋体" charset="0"/>
            </a:endParaRPr>
          </a:p>
        </p:txBody>
      </p:sp>
      <p:sp>
        <p:nvSpPr>
          <p:cNvPr id="12291" name="内容占位符 2"/>
          <p:cNvSpPr>
            <a:spLocks noGrp="1"/>
          </p:cNvSpPr>
          <p:nvPr>
            <p:ph idx="1"/>
          </p:nvPr>
        </p:nvSpPr>
        <p:spPr/>
        <p:txBody>
          <a:bodyPr/>
          <a:lstStyle/>
          <a:p>
            <a:pPr eaLnBrk="1" hangingPunct="1"/>
            <a:r>
              <a:rPr lang="en-US" altLang="zh-CN" sz="2400">
                <a:latin typeface="Calibri" charset="0"/>
                <a:ea typeface="宋体" charset="0"/>
              </a:rPr>
              <a:t>Use of orthogonal codes to separate different transmissions</a:t>
            </a:r>
          </a:p>
          <a:p>
            <a:pPr eaLnBrk="1" hangingPunct="1"/>
            <a:r>
              <a:rPr lang="en-US" altLang="zh-CN" sz="2400">
                <a:latin typeface="Calibri" charset="0"/>
                <a:ea typeface="宋体" charset="0"/>
              </a:rPr>
              <a:t>Each symbol of bit is transmitted as a larger number of bits using the user specific code – Spreading</a:t>
            </a:r>
          </a:p>
          <a:p>
            <a:pPr lvl="1" eaLnBrk="1" hangingPunct="1"/>
            <a:r>
              <a:rPr lang="en-US" altLang="zh-CN" sz="2000">
                <a:latin typeface="Calibri" charset="0"/>
                <a:ea typeface="宋体" charset="0"/>
              </a:rPr>
              <a:t>Bandwidth occupied by the signal is much larger than the information transmission rate</a:t>
            </a:r>
          </a:p>
          <a:p>
            <a:pPr lvl="1" eaLnBrk="1" hangingPunct="1"/>
            <a:r>
              <a:rPr lang="en-US" altLang="zh-CN" sz="2000">
                <a:latin typeface="Calibri" charset="0"/>
                <a:ea typeface="宋体" charset="0"/>
              </a:rPr>
              <a:t>But all users use the same frequency band together</a:t>
            </a:r>
            <a:endParaRPr lang="zh-CN" altLang="en-US" sz="2000">
              <a:latin typeface="Calibri" charset="0"/>
              <a:ea typeface="宋体" charset="0"/>
            </a:endParaRPr>
          </a:p>
        </p:txBody>
      </p:sp>
      <p:pic>
        <p:nvPicPr>
          <p:cNvPr id="12292" name="Picture 2" descr="http://upload.wikimedia.org/wikipedia/commons/thumb/7/7e/Generation_of_CDMA.svg/750px-Generation_of_CDMA.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946525"/>
            <a:ext cx="7143750" cy="280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6" name="直接箭头连接符 5"/>
          <p:cNvCxnSpPr/>
          <p:nvPr/>
        </p:nvCxnSpPr>
        <p:spPr>
          <a:xfrm>
            <a:off x="7524750" y="4365625"/>
            <a:ext cx="0" cy="935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94" name="TextBox 6"/>
          <p:cNvSpPr txBox="1">
            <a:spLocks noChangeArrowheads="1"/>
          </p:cNvSpPr>
          <p:nvPr/>
        </p:nvSpPr>
        <p:spPr bwMode="auto">
          <a:xfrm>
            <a:off x="6372225" y="4076700"/>
            <a:ext cx="25923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charset="0"/>
                <a:ea typeface="宋体" charset="0"/>
                <a:cs typeface="宋体" charset="0"/>
              </a:defRPr>
            </a:lvl1pPr>
            <a:lvl2pPr marL="742950" indent="-285750" eaLnBrk="0" hangingPunct="0">
              <a:defRPr>
                <a:solidFill>
                  <a:schemeClr val="tx1"/>
                </a:solidFill>
                <a:latin typeface="Calibri" charset="0"/>
                <a:ea typeface="宋体" charset="0"/>
                <a:cs typeface="宋体" charset="0"/>
              </a:defRPr>
            </a:lvl2pPr>
            <a:lvl3pPr marL="1143000" indent="-228600" eaLnBrk="0" hangingPunct="0">
              <a:defRPr>
                <a:solidFill>
                  <a:schemeClr val="tx1"/>
                </a:solidFill>
                <a:latin typeface="Calibri" charset="0"/>
                <a:ea typeface="宋体" charset="0"/>
                <a:cs typeface="宋体" charset="0"/>
              </a:defRPr>
            </a:lvl3pPr>
            <a:lvl4pPr marL="1600200" indent="-228600" eaLnBrk="0" hangingPunct="0">
              <a:defRPr>
                <a:solidFill>
                  <a:schemeClr val="tx1"/>
                </a:solidFill>
                <a:latin typeface="Calibri" charset="0"/>
                <a:ea typeface="宋体" charset="0"/>
                <a:cs typeface="宋体" charset="0"/>
              </a:defRPr>
            </a:lvl4pPr>
            <a:lvl5pPr marL="2057400" indent="-228600" eaLnBrk="0" hangingPunct="0">
              <a:defRPr>
                <a:solidFill>
                  <a:schemeClr val="tx1"/>
                </a:solidFill>
                <a:latin typeface="Calibri" charset="0"/>
                <a:ea typeface="宋体" charset="0"/>
                <a:cs typeface="宋体" charset="0"/>
              </a:defRPr>
            </a:lvl5pPr>
            <a:lvl6pPr marL="2514600" indent="-228600" eaLnBrk="0" fontAlgn="base" hangingPunct="0">
              <a:spcBef>
                <a:spcPct val="0"/>
              </a:spcBef>
              <a:spcAft>
                <a:spcPct val="0"/>
              </a:spcAft>
              <a:defRPr>
                <a:solidFill>
                  <a:schemeClr val="tx1"/>
                </a:solidFill>
                <a:latin typeface="Calibri" charset="0"/>
                <a:ea typeface="宋体" charset="0"/>
                <a:cs typeface="宋体" charset="0"/>
              </a:defRPr>
            </a:lvl6pPr>
            <a:lvl7pPr marL="2971800" indent="-228600" eaLnBrk="0" fontAlgn="base" hangingPunct="0">
              <a:spcBef>
                <a:spcPct val="0"/>
              </a:spcBef>
              <a:spcAft>
                <a:spcPct val="0"/>
              </a:spcAft>
              <a:defRPr>
                <a:solidFill>
                  <a:schemeClr val="tx1"/>
                </a:solidFill>
                <a:latin typeface="Calibri" charset="0"/>
                <a:ea typeface="宋体" charset="0"/>
                <a:cs typeface="宋体" charset="0"/>
              </a:defRPr>
            </a:lvl7pPr>
            <a:lvl8pPr marL="3429000" indent="-228600" eaLnBrk="0" fontAlgn="base" hangingPunct="0">
              <a:spcBef>
                <a:spcPct val="0"/>
              </a:spcBef>
              <a:spcAft>
                <a:spcPct val="0"/>
              </a:spcAft>
              <a:defRPr>
                <a:solidFill>
                  <a:schemeClr val="tx1"/>
                </a:solidFill>
                <a:latin typeface="Calibri" charset="0"/>
                <a:ea typeface="宋体" charset="0"/>
                <a:cs typeface="宋体" charset="0"/>
              </a:defRPr>
            </a:lvl8pPr>
            <a:lvl9pPr marL="3886200" indent="-228600" eaLnBrk="0" fontAlgn="base" hangingPunct="0">
              <a:spcBef>
                <a:spcPct val="0"/>
              </a:spcBef>
              <a:spcAft>
                <a:spcPct val="0"/>
              </a:spcAft>
              <a:defRPr>
                <a:solidFill>
                  <a:schemeClr val="tx1"/>
                </a:solidFill>
                <a:latin typeface="Calibri" charset="0"/>
                <a:ea typeface="宋体" charset="0"/>
                <a:cs typeface="宋体" charset="0"/>
              </a:defRPr>
            </a:lvl9pPr>
          </a:lstStyle>
          <a:p>
            <a:pPr eaLnBrk="1" hangingPunct="1"/>
            <a:r>
              <a:rPr lang="en-US" altLang="zh-CN"/>
              <a:t>Orthogonal among users</a:t>
            </a:r>
            <a:endParaRPr lang="zh-CN" altLang="en-US"/>
          </a:p>
        </p:txBody>
      </p:sp>
    </p:spTree>
    <p:extLst>
      <p:ext uri="{BB962C8B-B14F-4D97-AF65-F5344CB8AC3E}">
        <p14:creationId xmlns:p14="http://schemas.microsoft.com/office/powerpoint/2010/main" val="1103663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telling you this?</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12</a:t>
            </a:fld>
            <a:endParaRPr lang="en-US" dirty="0"/>
          </a:p>
        </p:txBody>
      </p:sp>
      <p:sp>
        <p:nvSpPr>
          <p:cNvPr id="4" name="Content Placeholder 3"/>
          <p:cNvSpPr>
            <a:spLocks noGrp="1"/>
          </p:cNvSpPr>
          <p:nvPr>
            <p:ph sz="quarter" idx="1"/>
          </p:nvPr>
        </p:nvSpPr>
        <p:spPr/>
        <p:txBody>
          <a:bodyPr>
            <a:normAutofit lnSpcReduction="10000"/>
          </a:bodyPr>
          <a:lstStyle/>
          <a:p>
            <a:endParaRPr lang="en-US" dirty="0" smtClean="0"/>
          </a:p>
          <a:p>
            <a:endParaRPr lang="en-US" dirty="0"/>
          </a:p>
          <a:p>
            <a:endParaRPr lang="en-US" dirty="0" smtClean="0"/>
          </a:p>
          <a:p>
            <a:endParaRPr lang="en-US" dirty="0" smtClean="0"/>
          </a:p>
          <a:p>
            <a:r>
              <a:rPr lang="en-US" dirty="0" smtClean="0"/>
              <a:t>…and cell networks (pre-LTE) were not designed for IP</a:t>
            </a:r>
          </a:p>
          <a:p>
            <a:endParaRPr lang="en-US" dirty="0"/>
          </a:p>
          <a:p>
            <a:r>
              <a:rPr lang="en-US" dirty="0" smtClean="0"/>
              <a:t>Instead, optimized for</a:t>
            </a:r>
          </a:p>
          <a:p>
            <a:pPr lvl="1"/>
            <a:r>
              <a:rPr lang="en-US" dirty="0" smtClean="0"/>
              <a:t>Circuit-switched</a:t>
            </a:r>
          </a:p>
          <a:p>
            <a:pPr lvl="1"/>
            <a:r>
              <a:rPr lang="en-US" dirty="0" smtClean="0"/>
              <a:t>Low bitrate (calls/text)</a:t>
            </a:r>
          </a:p>
          <a:p>
            <a:pPr lvl="1"/>
            <a:r>
              <a:rPr lang="en-US" dirty="0" smtClean="0"/>
              <a:t>Charging customers, allowing connections from any cell provider</a:t>
            </a:r>
          </a:p>
          <a:p>
            <a:pPr lvl="1"/>
            <a:endParaRPr lang="en-US" dirty="0"/>
          </a:p>
        </p:txBody>
      </p:sp>
      <p:grpSp>
        <p:nvGrpSpPr>
          <p:cNvPr id="8" name="Group 7"/>
          <p:cNvGrpSpPr/>
          <p:nvPr/>
        </p:nvGrpSpPr>
        <p:grpSpPr>
          <a:xfrm>
            <a:off x="562428" y="2195286"/>
            <a:ext cx="7765143" cy="1179285"/>
            <a:chOff x="414979" y="3333623"/>
            <a:chExt cx="8263530" cy="1523216"/>
          </a:xfrm>
        </p:grpSpPr>
        <p:sp>
          <p:nvSpPr>
            <p:cNvPr id="9" name="Rectangle 8"/>
            <p:cNvSpPr/>
            <p:nvPr/>
          </p:nvSpPr>
          <p:spPr>
            <a:xfrm>
              <a:off x="414979" y="3333623"/>
              <a:ext cx="8263530" cy="1523216"/>
            </a:xfrm>
            <a:prstGeom prst="rect">
              <a:avLst/>
            </a:prstGeom>
            <a:ln w="5715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Content Placeholder 2"/>
            <p:cNvSpPr txBox="1">
              <a:spLocks/>
            </p:cNvSpPr>
            <p:nvPr/>
          </p:nvSpPr>
          <p:spPr>
            <a:xfrm>
              <a:off x="514377" y="3403925"/>
              <a:ext cx="8118848" cy="130059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The performance we get out of cell networks is intimately tied to network design</a:t>
              </a:r>
            </a:p>
          </p:txBody>
        </p:sp>
      </p:grpSp>
    </p:spTree>
    <p:extLst>
      <p:ext uri="{BB962C8B-B14F-4D97-AF65-F5344CB8AC3E}">
        <p14:creationId xmlns:p14="http://schemas.microsoft.com/office/powerpoint/2010/main" val="159763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Wired networks are relatively simple</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13</a:t>
            </a:fld>
            <a:endParaRPr lang="en-US" dirty="0"/>
          </a:p>
        </p:txBody>
      </p:sp>
      <p:pic>
        <p:nvPicPr>
          <p:cNvPr id="7" name="Content Placeholder 6"/>
          <p:cNvPicPr>
            <a:picLocks noGrp="1" noChangeAspect="1"/>
          </p:cNvPicPr>
          <p:nvPr>
            <p:ph sz="quarter" idx="1"/>
          </p:nvPr>
        </p:nvPicPr>
        <p:blipFill>
          <a:blip r:embed="rId3"/>
          <a:srcRect l="16608" r="16608"/>
          <a:stretch>
            <a:fillRect/>
          </a:stretch>
        </p:blipFill>
        <p:spPr/>
      </p:pic>
      <p:sp>
        <p:nvSpPr>
          <p:cNvPr id="8" name="Rounded Rectangular Callout 7"/>
          <p:cNvSpPr/>
          <p:nvPr/>
        </p:nvSpPr>
        <p:spPr>
          <a:xfrm>
            <a:off x="2775855" y="4517571"/>
            <a:ext cx="3556001" cy="1066220"/>
          </a:xfrm>
          <a:prstGeom prst="wedgeRoundRectCallout">
            <a:avLst>
              <a:gd name="adj1" fmla="val -45252"/>
              <a:gd name="adj2" fmla="val 80614"/>
              <a:gd name="adj3" fmla="val 16667"/>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bg1"/>
                </a:solidFill>
              </a:rPr>
              <a:t>DSL Access Multiplexer:</a:t>
            </a:r>
          </a:p>
          <a:p>
            <a:pPr algn="ctr"/>
            <a:r>
              <a:rPr lang="en-US" sz="2400" dirty="0" smtClean="0">
                <a:solidFill>
                  <a:schemeClr val="bg1"/>
                </a:solidFill>
              </a:rPr>
              <a:t>Separates voice and data</a:t>
            </a:r>
            <a:endParaRPr lang="en-US" sz="2400" dirty="0">
              <a:solidFill>
                <a:schemeClr val="bg1"/>
              </a:solidFill>
            </a:endParaRPr>
          </a:p>
        </p:txBody>
      </p:sp>
      <p:sp>
        <p:nvSpPr>
          <p:cNvPr id="10" name="Rounded Rectangular Callout 9"/>
          <p:cNvSpPr/>
          <p:nvPr/>
        </p:nvSpPr>
        <p:spPr>
          <a:xfrm>
            <a:off x="3265715" y="4561113"/>
            <a:ext cx="5595256" cy="1066220"/>
          </a:xfrm>
          <a:prstGeom prst="wedgeRoundRectCallout">
            <a:avLst>
              <a:gd name="adj1" fmla="val -11854"/>
              <a:gd name="adj2" fmla="val 89122"/>
              <a:gd name="adj3" fmla="val 16667"/>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bg1"/>
                </a:solidFill>
              </a:rPr>
              <a:t>Broadband Remote Access Server:</a:t>
            </a:r>
          </a:p>
          <a:p>
            <a:pPr algn="ctr"/>
            <a:r>
              <a:rPr lang="en-US" sz="2400" dirty="0" smtClean="0">
                <a:solidFill>
                  <a:schemeClr val="bg1"/>
                </a:solidFill>
              </a:rPr>
              <a:t>Bridge between layer 2 and 3, sits in core</a:t>
            </a:r>
            <a:endParaRPr lang="en-US" sz="2400" dirty="0">
              <a:solidFill>
                <a:schemeClr val="bg1"/>
              </a:solidFill>
            </a:endParaRPr>
          </a:p>
        </p:txBody>
      </p:sp>
    </p:spTree>
    <p:extLst>
      <p:ext uri="{BB962C8B-B14F-4D97-AF65-F5344CB8AC3E}">
        <p14:creationId xmlns:p14="http://schemas.microsoft.com/office/powerpoint/2010/main" val="191155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view of 3G</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14</a:t>
            </a:fld>
            <a:endParaRPr lang="en-US" dirty="0"/>
          </a:p>
        </p:txBody>
      </p:sp>
      <p:pic>
        <p:nvPicPr>
          <p:cNvPr id="5" name="Content Placeholder 4"/>
          <p:cNvPicPr>
            <a:picLocks noGrp="1" noChangeAspect="1"/>
          </p:cNvPicPr>
          <p:nvPr>
            <p:ph sz="quarter" idx="1"/>
          </p:nvPr>
        </p:nvPicPr>
        <p:blipFill rotWithShape="1">
          <a:blip r:embed="rId3"/>
          <a:srcRect l="2431" t="18908" r="5721" b="4605"/>
          <a:stretch/>
        </p:blipFill>
        <p:spPr>
          <a:xfrm>
            <a:off x="558086" y="1705428"/>
            <a:ext cx="7606201" cy="4644572"/>
          </a:xfrm>
        </p:spPr>
      </p:pic>
      <p:sp>
        <p:nvSpPr>
          <p:cNvPr id="6" name="Rounded Rectangular Callout 5"/>
          <p:cNvSpPr/>
          <p:nvPr/>
        </p:nvSpPr>
        <p:spPr>
          <a:xfrm>
            <a:off x="725715" y="3283857"/>
            <a:ext cx="4408714" cy="1066220"/>
          </a:xfrm>
          <a:prstGeom prst="wedgeRoundRectCallout">
            <a:avLst>
              <a:gd name="adj1" fmla="val -35539"/>
              <a:gd name="adj2" fmla="val -104861"/>
              <a:gd name="adj3" fmla="val 16667"/>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smtClean="0">
                <a:solidFill>
                  <a:schemeClr val="bg1"/>
                </a:solidFill>
              </a:rPr>
              <a:t>NodeB</a:t>
            </a:r>
            <a:r>
              <a:rPr lang="en-US" sz="2400" dirty="0" smtClean="0">
                <a:solidFill>
                  <a:schemeClr val="bg1"/>
                </a:solidFill>
              </a:rPr>
              <a:t> &amp; Base Station Controller:</a:t>
            </a:r>
          </a:p>
          <a:p>
            <a:pPr algn="ctr"/>
            <a:r>
              <a:rPr lang="en-US" sz="2400" dirty="0" smtClean="0">
                <a:solidFill>
                  <a:schemeClr val="bg1"/>
                </a:solidFill>
              </a:rPr>
              <a:t>Converts RF to wired</a:t>
            </a:r>
            <a:endParaRPr lang="en-US" sz="2400" dirty="0">
              <a:solidFill>
                <a:schemeClr val="bg1"/>
              </a:solidFill>
            </a:endParaRPr>
          </a:p>
        </p:txBody>
      </p:sp>
      <p:sp>
        <p:nvSpPr>
          <p:cNvPr id="7" name="Rounded Rectangular Callout 6"/>
          <p:cNvSpPr/>
          <p:nvPr/>
        </p:nvSpPr>
        <p:spPr>
          <a:xfrm>
            <a:off x="2637970" y="3218543"/>
            <a:ext cx="3556001" cy="1066220"/>
          </a:xfrm>
          <a:prstGeom prst="wedgeRoundRectCallout">
            <a:avLst>
              <a:gd name="adj1" fmla="val -50354"/>
              <a:gd name="adj2" fmla="val -96353"/>
              <a:gd name="adj3" fmla="val 16667"/>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bg1"/>
                </a:solidFill>
              </a:rPr>
              <a:t>Mobile switching center:</a:t>
            </a:r>
          </a:p>
          <a:p>
            <a:pPr algn="ctr"/>
            <a:r>
              <a:rPr lang="en-US" sz="2400" dirty="0" smtClean="0">
                <a:solidFill>
                  <a:schemeClr val="bg1"/>
                </a:solidFill>
              </a:rPr>
              <a:t>Analog to digital</a:t>
            </a:r>
            <a:endParaRPr lang="en-US" sz="2400" dirty="0">
              <a:solidFill>
                <a:schemeClr val="bg1"/>
              </a:solidFill>
            </a:endParaRPr>
          </a:p>
        </p:txBody>
      </p:sp>
      <p:sp>
        <p:nvSpPr>
          <p:cNvPr id="8" name="Rounded Rectangular Callout 7"/>
          <p:cNvSpPr/>
          <p:nvPr/>
        </p:nvSpPr>
        <p:spPr>
          <a:xfrm>
            <a:off x="3824513" y="3298371"/>
            <a:ext cx="5119916" cy="1066220"/>
          </a:xfrm>
          <a:prstGeom prst="wedgeRoundRectCallout">
            <a:avLst>
              <a:gd name="adj1" fmla="val -50354"/>
              <a:gd name="adj2" fmla="val -96353"/>
              <a:gd name="adj3" fmla="val 16667"/>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bg1"/>
                </a:solidFill>
              </a:rPr>
              <a:t>Serving GPRS Support Node:</a:t>
            </a:r>
          </a:p>
          <a:p>
            <a:pPr algn="ctr"/>
            <a:r>
              <a:rPr lang="en-US" sz="2400" dirty="0" smtClean="0">
                <a:solidFill>
                  <a:schemeClr val="bg1"/>
                </a:solidFill>
              </a:rPr>
              <a:t>Move IP packets to/from radio network</a:t>
            </a:r>
            <a:endParaRPr lang="en-US" sz="2400" dirty="0">
              <a:solidFill>
                <a:schemeClr val="bg1"/>
              </a:solidFill>
            </a:endParaRPr>
          </a:p>
        </p:txBody>
      </p:sp>
      <p:sp>
        <p:nvSpPr>
          <p:cNvPr id="9" name="Rounded Rectangular Callout 8"/>
          <p:cNvSpPr/>
          <p:nvPr/>
        </p:nvSpPr>
        <p:spPr>
          <a:xfrm>
            <a:off x="4024084" y="3305628"/>
            <a:ext cx="5119916" cy="1066220"/>
          </a:xfrm>
          <a:prstGeom prst="wedgeRoundRectCallout">
            <a:avLst>
              <a:gd name="adj1" fmla="val -18462"/>
              <a:gd name="adj2" fmla="val -92950"/>
              <a:gd name="adj3" fmla="val 16667"/>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bg1"/>
                </a:solidFill>
              </a:rPr>
              <a:t>Gateway GPRS Support Node:</a:t>
            </a:r>
          </a:p>
          <a:p>
            <a:pPr algn="ctr"/>
            <a:r>
              <a:rPr lang="en-US" sz="2400" dirty="0" smtClean="0">
                <a:solidFill>
                  <a:schemeClr val="bg1"/>
                </a:solidFill>
              </a:rPr>
              <a:t>Route to/from the </a:t>
            </a:r>
            <a:r>
              <a:rPr lang="en-US" sz="2400" dirty="0" err="1" smtClean="0">
                <a:solidFill>
                  <a:schemeClr val="bg1"/>
                </a:solidFill>
              </a:rPr>
              <a:t>Interet</a:t>
            </a:r>
            <a:endParaRPr lang="en-US" sz="2400" dirty="0">
              <a:solidFill>
                <a:schemeClr val="bg1"/>
              </a:solidFill>
            </a:endParaRPr>
          </a:p>
        </p:txBody>
      </p:sp>
      <p:sp>
        <p:nvSpPr>
          <p:cNvPr id="10" name="Right Brace 9"/>
          <p:cNvSpPr/>
          <p:nvPr/>
        </p:nvSpPr>
        <p:spPr>
          <a:xfrm>
            <a:off x="5660571" y="3429000"/>
            <a:ext cx="598715" cy="2612571"/>
          </a:xfrm>
          <a:prstGeom prst="rightBrace">
            <a:avLst/>
          </a:prstGeom>
          <a:ln w="571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ectangle 10"/>
          <p:cNvSpPr/>
          <p:nvPr/>
        </p:nvSpPr>
        <p:spPr>
          <a:xfrm>
            <a:off x="6454892" y="3910763"/>
            <a:ext cx="1074394" cy="1569660"/>
          </a:xfrm>
          <a:prstGeom prst="rect">
            <a:avLst/>
          </a:prstGeom>
          <a:noFill/>
          <a:ln>
            <a:noFill/>
          </a:ln>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rgbClr val="008000"/>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rgbClr val="008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68172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switched </a:t>
            </a:r>
            <a:r>
              <a:rPr lang="en-US" dirty="0" err="1" smtClean="0"/>
              <a:t>vs</a:t>
            </a:r>
            <a:r>
              <a:rPr lang="en-US" dirty="0" smtClean="0"/>
              <a:t> circuit switched</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15</a:t>
            </a:fld>
            <a:endParaRPr lang="en-US" dirty="0"/>
          </a:p>
        </p:txBody>
      </p:sp>
      <p:pic>
        <p:nvPicPr>
          <p:cNvPr id="5" name="Content Placeholder 4"/>
          <p:cNvPicPr>
            <a:picLocks noGrp="1" noChangeAspect="1"/>
          </p:cNvPicPr>
          <p:nvPr>
            <p:ph sz="quarter" idx="1"/>
          </p:nvPr>
        </p:nvPicPr>
        <p:blipFill rotWithShape="1">
          <a:blip r:embed="rId3"/>
          <a:srcRect l="-8500" r="-8500" b="59204"/>
          <a:stretch/>
        </p:blipFill>
        <p:spPr>
          <a:xfrm>
            <a:off x="152400" y="1600200"/>
            <a:ext cx="8839200" cy="2082800"/>
          </a:xfrm>
        </p:spPr>
      </p:pic>
      <p:sp>
        <p:nvSpPr>
          <p:cNvPr id="6" name="Content Placeholder 3"/>
          <p:cNvSpPr txBox="1">
            <a:spLocks/>
          </p:cNvSpPr>
          <p:nvPr/>
        </p:nvSpPr>
        <p:spPr>
          <a:xfrm>
            <a:off x="152400" y="1600200"/>
            <a:ext cx="8839200" cy="51054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dirty="0" smtClean="0"/>
          </a:p>
          <a:p>
            <a:endParaRPr lang="en-US" dirty="0" smtClean="0"/>
          </a:p>
          <a:p>
            <a:endParaRPr lang="en-US" dirty="0" smtClean="0"/>
          </a:p>
          <a:p>
            <a:endParaRPr lang="en-US" dirty="0" smtClean="0"/>
          </a:p>
          <a:p>
            <a:endParaRPr lang="en-US" dirty="0" smtClean="0"/>
          </a:p>
          <a:p>
            <a:r>
              <a:rPr lang="en-US" dirty="0" smtClean="0"/>
              <a:t>3G and earlier maintains two data paths</a:t>
            </a:r>
          </a:p>
          <a:p>
            <a:pPr lvl="1"/>
            <a:r>
              <a:rPr lang="en-US" dirty="0" smtClean="0"/>
              <a:t>Circuit switched: Phone calls (8kbps) and SMS/MMS</a:t>
            </a:r>
          </a:p>
          <a:p>
            <a:pPr lvl="1"/>
            <a:r>
              <a:rPr lang="en-US" dirty="0" smtClean="0"/>
              <a:t>Packet switched: All IP data</a:t>
            </a:r>
          </a:p>
          <a:p>
            <a:endParaRPr lang="en-US" dirty="0" smtClean="0"/>
          </a:p>
        </p:txBody>
      </p:sp>
      <p:sp>
        <p:nvSpPr>
          <p:cNvPr id="11" name="Freeform 10"/>
          <p:cNvSpPr/>
          <p:nvPr/>
        </p:nvSpPr>
        <p:spPr>
          <a:xfrm>
            <a:off x="1288143" y="1995714"/>
            <a:ext cx="6295571" cy="1124857"/>
          </a:xfrm>
          <a:custGeom>
            <a:avLst/>
            <a:gdLst>
              <a:gd name="connsiteX0" fmla="*/ 0 w 6295571"/>
              <a:gd name="connsiteY0" fmla="*/ 997857 h 1124857"/>
              <a:gd name="connsiteX1" fmla="*/ 489857 w 6295571"/>
              <a:gd name="connsiteY1" fmla="*/ 1016000 h 1124857"/>
              <a:gd name="connsiteX2" fmla="*/ 743857 w 6295571"/>
              <a:gd name="connsiteY2" fmla="*/ 1070429 h 1124857"/>
              <a:gd name="connsiteX3" fmla="*/ 870857 w 6295571"/>
              <a:gd name="connsiteY3" fmla="*/ 1088572 h 1124857"/>
              <a:gd name="connsiteX4" fmla="*/ 1034143 w 6295571"/>
              <a:gd name="connsiteY4" fmla="*/ 1124857 h 1124857"/>
              <a:gd name="connsiteX5" fmla="*/ 1905000 w 6295571"/>
              <a:gd name="connsiteY5" fmla="*/ 1106715 h 1124857"/>
              <a:gd name="connsiteX6" fmla="*/ 2068286 w 6295571"/>
              <a:gd name="connsiteY6" fmla="*/ 1034143 h 1124857"/>
              <a:gd name="connsiteX7" fmla="*/ 2122714 w 6295571"/>
              <a:gd name="connsiteY7" fmla="*/ 1016000 h 1124857"/>
              <a:gd name="connsiteX8" fmla="*/ 2177143 w 6295571"/>
              <a:gd name="connsiteY8" fmla="*/ 979715 h 1124857"/>
              <a:gd name="connsiteX9" fmla="*/ 2231571 w 6295571"/>
              <a:gd name="connsiteY9" fmla="*/ 961572 h 1124857"/>
              <a:gd name="connsiteX10" fmla="*/ 2286000 w 6295571"/>
              <a:gd name="connsiteY10" fmla="*/ 925286 h 1124857"/>
              <a:gd name="connsiteX11" fmla="*/ 2358571 w 6295571"/>
              <a:gd name="connsiteY11" fmla="*/ 907143 h 1124857"/>
              <a:gd name="connsiteX12" fmla="*/ 2413000 w 6295571"/>
              <a:gd name="connsiteY12" fmla="*/ 889000 h 1124857"/>
              <a:gd name="connsiteX13" fmla="*/ 2540000 w 6295571"/>
              <a:gd name="connsiteY13" fmla="*/ 834572 h 1124857"/>
              <a:gd name="connsiteX14" fmla="*/ 2648857 w 6295571"/>
              <a:gd name="connsiteY14" fmla="*/ 743857 h 1124857"/>
              <a:gd name="connsiteX15" fmla="*/ 2757714 w 6295571"/>
              <a:gd name="connsiteY15" fmla="*/ 671286 h 1124857"/>
              <a:gd name="connsiteX16" fmla="*/ 2794000 w 6295571"/>
              <a:gd name="connsiteY16" fmla="*/ 616857 h 1124857"/>
              <a:gd name="connsiteX17" fmla="*/ 2848428 w 6295571"/>
              <a:gd name="connsiteY17" fmla="*/ 508000 h 1124857"/>
              <a:gd name="connsiteX18" fmla="*/ 2902857 w 6295571"/>
              <a:gd name="connsiteY18" fmla="*/ 471715 h 1124857"/>
              <a:gd name="connsiteX19" fmla="*/ 3011714 w 6295571"/>
              <a:gd name="connsiteY19" fmla="*/ 362857 h 1124857"/>
              <a:gd name="connsiteX20" fmla="*/ 3066143 w 6295571"/>
              <a:gd name="connsiteY20" fmla="*/ 308429 h 1124857"/>
              <a:gd name="connsiteX21" fmla="*/ 3102428 w 6295571"/>
              <a:gd name="connsiteY21" fmla="*/ 254000 h 1124857"/>
              <a:gd name="connsiteX22" fmla="*/ 3156857 w 6295571"/>
              <a:gd name="connsiteY22" fmla="*/ 235857 h 1124857"/>
              <a:gd name="connsiteX23" fmla="*/ 3211286 w 6295571"/>
              <a:gd name="connsiteY23" fmla="*/ 199572 h 1124857"/>
              <a:gd name="connsiteX24" fmla="*/ 3265714 w 6295571"/>
              <a:gd name="connsiteY24" fmla="*/ 181429 h 1124857"/>
              <a:gd name="connsiteX25" fmla="*/ 3320143 w 6295571"/>
              <a:gd name="connsiteY25" fmla="*/ 145143 h 1124857"/>
              <a:gd name="connsiteX26" fmla="*/ 3374571 w 6295571"/>
              <a:gd name="connsiteY26" fmla="*/ 127000 h 1124857"/>
              <a:gd name="connsiteX27" fmla="*/ 3429000 w 6295571"/>
              <a:gd name="connsiteY27" fmla="*/ 90715 h 1124857"/>
              <a:gd name="connsiteX28" fmla="*/ 3574143 w 6295571"/>
              <a:gd name="connsiteY28" fmla="*/ 72572 h 1124857"/>
              <a:gd name="connsiteX29" fmla="*/ 3918857 w 6295571"/>
              <a:gd name="connsiteY29" fmla="*/ 36286 h 1124857"/>
              <a:gd name="connsiteX30" fmla="*/ 4082143 w 6295571"/>
              <a:gd name="connsiteY30" fmla="*/ 0 h 1124857"/>
              <a:gd name="connsiteX31" fmla="*/ 4535714 w 6295571"/>
              <a:gd name="connsiteY31" fmla="*/ 18143 h 1124857"/>
              <a:gd name="connsiteX32" fmla="*/ 4626428 w 6295571"/>
              <a:gd name="connsiteY32" fmla="*/ 36286 h 1124857"/>
              <a:gd name="connsiteX33" fmla="*/ 4699000 w 6295571"/>
              <a:gd name="connsiteY33" fmla="*/ 54429 h 1124857"/>
              <a:gd name="connsiteX34" fmla="*/ 6150428 w 6295571"/>
              <a:gd name="connsiteY34" fmla="*/ 72572 h 1124857"/>
              <a:gd name="connsiteX35" fmla="*/ 6295571 w 6295571"/>
              <a:gd name="connsiteY35" fmla="*/ 127000 h 112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295571" h="1124857">
                <a:moveTo>
                  <a:pt x="0" y="997857"/>
                </a:moveTo>
                <a:cubicBezTo>
                  <a:pt x="163286" y="1003905"/>
                  <a:pt x="326759" y="1006115"/>
                  <a:pt x="489857" y="1016000"/>
                </a:cubicBezTo>
                <a:cubicBezTo>
                  <a:pt x="617861" y="1023758"/>
                  <a:pt x="603756" y="1050414"/>
                  <a:pt x="743857" y="1070429"/>
                </a:cubicBezTo>
                <a:cubicBezTo>
                  <a:pt x="786190" y="1076477"/>
                  <a:pt x="828676" y="1081542"/>
                  <a:pt x="870857" y="1088572"/>
                </a:cubicBezTo>
                <a:cubicBezTo>
                  <a:pt x="939947" y="1100087"/>
                  <a:pt x="968912" y="1108550"/>
                  <a:pt x="1034143" y="1124857"/>
                </a:cubicBezTo>
                <a:cubicBezTo>
                  <a:pt x="1324429" y="1118810"/>
                  <a:pt x="1615098" y="1122820"/>
                  <a:pt x="1905000" y="1106715"/>
                </a:cubicBezTo>
                <a:cubicBezTo>
                  <a:pt x="2010313" y="1100864"/>
                  <a:pt x="1995846" y="1070363"/>
                  <a:pt x="2068286" y="1034143"/>
                </a:cubicBezTo>
                <a:cubicBezTo>
                  <a:pt x="2085391" y="1025590"/>
                  <a:pt x="2105609" y="1024552"/>
                  <a:pt x="2122714" y="1016000"/>
                </a:cubicBezTo>
                <a:cubicBezTo>
                  <a:pt x="2142217" y="1006249"/>
                  <a:pt x="2157640" y="989466"/>
                  <a:pt x="2177143" y="979715"/>
                </a:cubicBezTo>
                <a:cubicBezTo>
                  <a:pt x="2194248" y="971163"/>
                  <a:pt x="2214466" y="970125"/>
                  <a:pt x="2231571" y="961572"/>
                </a:cubicBezTo>
                <a:cubicBezTo>
                  <a:pt x="2251074" y="951820"/>
                  <a:pt x="2265958" y="933876"/>
                  <a:pt x="2286000" y="925286"/>
                </a:cubicBezTo>
                <a:cubicBezTo>
                  <a:pt x="2308919" y="915464"/>
                  <a:pt x="2334596" y="913993"/>
                  <a:pt x="2358571" y="907143"/>
                </a:cubicBezTo>
                <a:cubicBezTo>
                  <a:pt x="2376960" y="901889"/>
                  <a:pt x="2395422" y="896533"/>
                  <a:pt x="2413000" y="889000"/>
                </a:cubicBezTo>
                <a:cubicBezTo>
                  <a:pt x="2569935" y="821743"/>
                  <a:pt x="2412354" y="877121"/>
                  <a:pt x="2540000" y="834572"/>
                </a:cubicBezTo>
                <a:cubicBezTo>
                  <a:pt x="2698993" y="675576"/>
                  <a:pt x="2497318" y="870138"/>
                  <a:pt x="2648857" y="743857"/>
                </a:cubicBezTo>
                <a:cubicBezTo>
                  <a:pt x="2739459" y="668356"/>
                  <a:pt x="2662063" y="703170"/>
                  <a:pt x="2757714" y="671286"/>
                </a:cubicBezTo>
                <a:cubicBezTo>
                  <a:pt x="2769809" y="653143"/>
                  <a:pt x="2784248" y="636360"/>
                  <a:pt x="2794000" y="616857"/>
                </a:cubicBezTo>
                <a:cubicBezTo>
                  <a:pt x="2823511" y="557836"/>
                  <a:pt x="2796436" y="559992"/>
                  <a:pt x="2848428" y="508000"/>
                </a:cubicBezTo>
                <a:cubicBezTo>
                  <a:pt x="2863846" y="492582"/>
                  <a:pt x="2886560" y="486201"/>
                  <a:pt x="2902857" y="471715"/>
                </a:cubicBezTo>
                <a:cubicBezTo>
                  <a:pt x="2941211" y="437623"/>
                  <a:pt x="2975428" y="399143"/>
                  <a:pt x="3011714" y="362857"/>
                </a:cubicBezTo>
                <a:cubicBezTo>
                  <a:pt x="3029857" y="344714"/>
                  <a:pt x="3051911" y="329778"/>
                  <a:pt x="3066143" y="308429"/>
                </a:cubicBezTo>
                <a:cubicBezTo>
                  <a:pt x="3078238" y="290286"/>
                  <a:pt x="3085401" y="267622"/>
                  <a:pt x="3102428" y="254000"/>
                </a:cubicBezTo>
                <a:cubicBezTo>
                  <a:pt x="3117362" y="242053"/>
                  <a:pt x="3139752" y="244410"/>
                  <a:pt x="3156857" y="235857"/>
                </a:cubicBezTo>
                <a:cubicBezTo>
                  <a:pt x="3176360" y="226106"/>
                  <a:pt x="3191783" y="209323"/>
                  <a:pt x="3211286" y="199572"/>
                </a:cubicBezTo>
                <a:cubicBezTo>
                  <a:pt x="3228391" y="191020"/>
                  <a:pt x="3248609" y="189982"/>
                  <a:pt x="3265714" y="181429"/>
                </a:cubicBezTo>
                <a:cubicBezTo>
                  <a:pt x="3285217" y="171677"/>
                  <a:pt x="3300640" y="154895"/>
                  <a:pt x="3320143" y="145143"/>
                </a:cubicBezTo>
                <a:cubicBezTo>
                  <a:pt x="3337248" y="136590"/>
                  <a:pt x="3357466" y="135552"/>
                  <a:pt x="3374571" y="127000"/>
                </a:cubicBezTo>
                <a:cubicBezTo>
                  <a:pt x="3394074" y="117249"/>
                  <a:pt x="3407963" y="96452"/>
                  <a:pt x="3429000" y="90715"/>
                </a:cubicBezTo>
                <a:cubicBezTo>
                  <a:pt x="3476040" y="77886"/>
                  <a:pt x="3525627" y="77424"/>
                  <a:pt x="3574143" y="72572"/>
                </a:cubicBezTo>
                <a:cubicBezTo>
                  <a:pt x="3845858" y="45400"/>
                  <a:pt x="3713080" y="67944"/>
                  <a:pt x="3918857" y="36286"/>
                </a:cubicBezTo>
                <a:cubicBezTo>
                  <a:pt x="4037455" y="18040"/>
                  <a:pt x="3997559" y="28195"/>
                  <a:pt x="4082143" y="0"/>
                </a:cubicBezTo>
                <a:cubicBezTo>
                  <a:pt x="4233333" y="6048"/>
                  <a:pt x="4384738" y="8078"/>
                  <a:pt x="4535714" y="18143"/>
                </a:cubicBezTo>
                <a:cubicBezTo>
                  <a:pt x="4566483" y="20194"/>
                  <a:pt x="4596325" y="29597"/>
                  <a:pt x="4626428" y="36286"/>
                </a:cubicBezTo>
                <a:cubicBezTo>
                  <a:pt x="4650769" y="41695"/>
                  <a:pt x="4674072" y="53835"/>
                  <a:pt x="4699000" y="54429"/>
                </a:cubicBezTo>
                <a:cubicBezTo>
                  <a:pt x="5182710" y="65946"/>
                  <a:pt x="5666619" y="66524"/>
                  <a:pt x="6150428" y="72572"/>
                </a:cubicBezTo>
                <a:cubicBezTo>
                  <a:pt x="6276158" y="93527"/>
                  <a:pt x="6233274" y="64703"/>
                  <a:pt x="6295571" y="127000"/>
                </a:cubicBezTo>
              </a:path>
            </a:pathLst>
          </a:custGeom>
          <a:ln w="76200" cmpd="sng">
            <a:solidFill>
              <a:srgbClr val="DA1F28"/>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Freeform 13"/>
          <p:cNvSpPr/>
          <p:nvPr/>
        </p:nvSpPr>
        <p:spPr>
          <a:xfrm>
            <a:off x="1288143" y="2861834"/>
            <a:ext cx="5352143" cy="442543"/>
          </a:xfrm>
          <a:custGeom>
            <a:avLst/>
            <a:gdLst>
              <a:gd name="connsiteX0" fmla="*/ 0 w 5352143"/>
              <a:gd name="connsiteY0" fmla="*/ 276880 h 442543"/>
              <a:gd name="connsiteX1" fmla="*/ 671286 w 5352143"/>
              <a:gd name="connsiteY1" fmla="*/ 295023 h 442543"/>
              <a:gd name="connsiteX2" fmla="*/ 743857 w 5352143"/>
              <a:gd name="connsiteY2" fmla="*/ 313166 h 442543"/>
              <a:gd name="connsiteX3" fmla="*/ 870857 w 5352143"/>
              <a:gd name="connsiteY3" fmla="*/ 331309 h 442543"/>
              <a:gd name="connsiteX4" fmla="*/ 1614714 w 5352143"/>
              <a:gd name="connsiteY4" fmla="*/ 295023 h 442543"/>
              <a:gd name="connsiteX5" fmla="*/ 1705428 w 5352143"/>
              <a:gd name="connsiteY5" fmla="*/ 276880 h 442543"/>
              <a:gd name="connsiteX6" fmla="*/ 1814286 w 5352143"/>
              <a:gd name="connsiteY6" fmla="*/ 258737 h 442543"/>
              <a:gd name="connsiteX7" fmla="*/ 1868714 w 5352143"/>
              <a:gd name="connsiteY7" fmla="*/ 240595 h 442543"/>
              <a:gd name="connsiteX8" fmla="*/ 2140857 w 5352143"/>
              <a:gd name="connsiteY8" fmla="*/ 222452 h 442543"/>
              <a:gd name="connsiteX9" fmla="*/ 2467428 w 5352143"/>
              <a:gd name="connsiteY9" fmla="*/ 168023 h 442543"/>
              <a:gd name="connsiteX10" fmla="*/ 2612571 w 5352143"/>
              <a:gd name="connsiteY10" fmla="*/ 131737 h 442543"/>
              <a:gd name="connsiteX11" fmla="*/ 2667000 w 5352143"/>
              <a:gd name="connsiteY11" fmla="*/ 77309 h 442543"/>
              <a:gd name="connsiteX12" fmla="*/ 2884714 w 5352143"/>
              <a:gd name="connsiteY12" fmla="*/ 41023 h 442543"/>
              <a:gd name="connsiteX13" fmla="*/ 2939143 w 5352143"/>
              <a:gd name="connsiteY13" fmla="*/ 4737 h 442543"/>
              <a:gd name="connsiteX14" fmla="*/ 3175000 w 5352143"/>
              <a:gd name="connsiteY14" fmla="*/ 59166 h 442543"/>
              <a:gd name="connsiteX15" fmla="*/ 3229428 w 5352143"/>
              <a:gd name="connsiteY15" fmla="*/ 168023 h 442543"/>
              <a:gd name="connsiteX16" fmla="*/ 3283857 w 5352143"/>
              <a:gd name="connsiteY16" fmla="*/ 186166 h 442543"/>
              <a:gd name="connsiteX17" fmla="*/ 3320143 w 5352143"/>
              <a:gd name="connsiteY17" fmla="*/ 240595 h 442543"/>
              <a:gd name="connsiteX18" fmla="*/ 3429000 w 5352143"/>
              <a:gd name="connsiteY18" fmla="*/ 276880 h 442543"/>
              <a:gd name="connsiteX19" fmla="*/ 3556000 w 5352143"/>
              <a:gd name="connsiteY19" fmla="*/ 331309 h 442543"/>
              <a:gd name="connsiteX20" fmla="*/ 3828143 w 5352143"/>
              <a:gd name="connsiteY20" fmla="*/ 385737 h 442543"/>
              <a:gd name="connsiteX21" fmla="*/ 4807857 w 5352143"/>
              <a:gd name="connsiteY21" fmla="*/ 403880 h 442543"/>
              <a:gd name="connsiteX22" fmla="*/ 4916714 w 5352143"/>
              <a:gd name="connsiteY22" fmla="*/ 367595 h 442543"/>
              <a:gd name="connsiteX23" fmla="*/ 4971143 w 5352143"/>
              <a:gd name="connsiteY23" fmla="*/ 349452 h 442543"/>
              <a:gd name="connsiteX24" fmla="*/ 5043714 w 5352143"/>
              <a:gd name="connsiteY24" fmla="*/ 331309 h 442543"/>
              <a:gd name="connsiteX25" fmla="*/ 5098143 w 5352143"/>
              <a:gd name="connsiteY25" fmla="*/ 313166 h 442543"/>
              <a:gd name="connsiteX26" fmla="*/ 5243286 w 5352143"/>
              <a:gd name="connsiteY26" fmla="*/ 276880 h 442543"/>
              <a:gd name="connsiteX27" fmla="*/ 5352143 w 5352143"/>
              <a:gd name="connsiteY27" fmla="*/ 258737 h 44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52143" h="442543">
                <a:moveTo>
                  <a:pt x="0" y="276880"/>
                </a:moveTo>
                <a:cubicBezTo>
                  <a:pt x="223762" y="282928"/>
                  <a:pt x="447708" y="284117"/>
                  <a:pt x="671286" y="295023"/>
                </a:cubicBezTo>
                <a:cubicBezTo>
                  <a:pt x="696191" y="296238"/>
                  <a:pt x="719324" y="308705"/>
                  <a:pt x="743857" y="313166"/>
                </a:cubicBezTo>
                <a:cubicBezTo>
                  <a:pt x="785930" y="320816"/>
                  <a:pt x="828524" y="325261"/>
                  <a:pt x="870857" y="331309"/>
                </a:cubicBezTo>
                <a:lnTo>
                  <a:pt x="1614714" y="295023"/>
                </a:lnTo>
                <a:cubicBezTo>
                  <a:pt x="1645444" y="292462"/>
                  <a:pt x="1675089" y="282396"/>
                  <a:pt x="1705428" y="276880"/>
                </a:cubicBezTo>
                <a:cubicBezTo>
                  <a:pt x="1741621" y="270299"/>
                  <a:pt x="1778375" y="266717"/>
                  <a:pt x="1814286" y="258737"/>
                </a:cubicBezTo>
                <a:cubicBezTo>
                  <a:pt x="1832955" y="254589"/>
                  <a:pt x="1849707" y="242707"/>
                  <a:pt x="1868714" y="240595"/>
                </a:cubicBezTo>
                <a:cubicBezTo>
                  <a:pt x="1959074" y="230555"/>
                  <a:pt x="2050283" y="230328"/>
                  <a:pt x="2140857" y="222452"/>
                </a:cubicBezTo>
                <a:cubicBezTo>
                  <a:pt x="2243475" y="213529"/>
                  <a:pt x="2369388" y="192533"/>
                  <a:pt x="2467428" y="168023"/>
                </a:cubicBezTo>
                <a:lnTo>
                  <a:pt x="2612571" y="131737"/>
                </a:lnTo>
                <a:cubicBezTo>
                  <a:pt x="2630714" y="113594"/>
                  <a:pt x="2644051" y="88783"/>
                  <a:pt x="2667000" y="77309"/>
                </a:cubicBezTo>
                <a:cubicBezTo>
                  <a:pt x="2688224" y="66697"/>
                  <a:pt x="2881703" y="41453"/>
                  <a:pt x="2884714" y="41023"/>
                </a:cubicBezTo>
                <a:cubicBezTo>
                  <a:pt x="2902857" y="28928"/>
                  <a:pt x="2917402" y="6409"/>
                  <a:pt x="2939143" y="4737"/>
                </a:cubicBezTo>
                <a:cubicBezTo>
                  <a:pt x="3093938" y="-7170"/>
                  <a:pt x="3087340" y="726"/>
                  <a:pt x="3175000" y="59166"/>
                </a:cubicBezTo>
                <a:cubicBezTo>
                  <a:pt x="3186951" y="95020"/>
                  <a:pt x="3197456" y="142445"/>
                  <a:pt x="3229428" y="168023"/>
                </a:cubicBezTo>
                <a:cubicBezTo>
                  <a:pt x="3244362" y="179970"/>
                  <a:pt x="3265714" y="180118"/>
                  <a:pt x="3283857" y="186166"/>
                </a:cubicBezTo>
                <a:cubicBezTo>
                  <a:pt x="3295952" y="204309"/>
                  <a:pt x="3301652" y="229038"/>
                  <a:pt x="3320143" y="240595"/>
                </a:cubicBezTo>
                <a:cubicBezTo>
                  <a:pt x="3352578" y="260867"/>
                  <a:pt x="3429000" y="276880"/>
                  <a:pt x="3429000" y="276880"/>
                </a:cubicBezTo>
                <a:cubicBezTo>
                  <a:pt x="3515352" y="334449"/>
                  <a:pt x="3449493" y="299357"/>
                  <a:pt x="3556000" y="331309"/>
                </a:cubicBezTo>
                <a:cubicBezTo>
                  <a:pt x="3745189" y="388066"/>
                  <a:pt x="3586211" y="358857"/>
                  <a:pt x="3828143" y="385737"/>
                </a:cubicBezTo>
                <a:cubicBezTo>
                  <a:pt x="4243234" y="489510"/>
                  <a:pt x="3923428" y="423107"/>
                  <a:pt x="4807857" y="403880"/>
                </a:cubicBezTo>
                <a:lnTo>
                  <a:pt x="4916714" y="367595"/>
                </a:lnTo>
                <a:cubicBezTo>
                  <a:pt x="4934857" y="361547"/>
                  <a:pt x="4952590" y="354090"/>
                  <a:pt x="4971143" y="349452"/>
                </a:cubicBezTo>
                <a:cubicBezTo>
                  <a:pt x="4995333" y="343404"/>
                  <a:pt x="5019739" y="338159"/>
                  <a:pt x="5043714" y="331309"/>
                </a:cubicBezTo>
                <a:cubicBezTo>
                  <a:pt x="5062103" y="326055"/>
                  <a:pt x="5079692" y="318198"/>
                  <a:pt x="5098143" y="313166"/>
                </a:cubicBezTo>
                <a:cubicBezTo>
                  <a:pt x="5146256" y="300044"/>
                  <a:pt x="5195975" y="292651"/>
                  <a:pt x="5243286" y="276880"/>
                </a:cubicBezTo>
                <a:cubicBezTo>
                  <a:pt x="5314926" y="253000"/>
                  <a:pt x="5278590" y="258737"/>
                  <a:pt x="5352143" y="258737"/>
                </a:cubicBezTo>
              </a:path>
            </a:pathLst>
          </a:custGeom>
          <a:ln w="76200" cmpd="sng">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915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 presetClass="entr" presetSubtype="0"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7" end="7"/>
                                            </p:txEl>
                                          </p:spTgt>
                                        </p:tgtEl>
                                        <p:attrNameLst>
                                          <p:attrName>style.visibility</p:attrName>
                                        </p:attrNameLst>
                                      </p:cBhvr>
                                      <p:to>
                                        <p:strVal val="visible"/>
                                      </p:to>
                                    </p:se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switched </a:t>
            </a:r>
            <a:r>
              <a:rPr lang="en-US" dirty="0" err="1" smtClean="0"/>
              <a:t>vs</a:t>
            </a:r>
            <a:r>
              <a:rPr lang="en-US" dirty="0" smtClean="0"/>
              <a:t> circuit switched</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16</a:t>
            </a:fld>
            <a:endParaRPr lang="en-US" dirty="0"/>
          </a:p>
        </p:txBody>
      </p:sp>
      <p:pic>
        <p:nvPicPr>
          <p:cNvPr id="5" name="Content Placeholder 4"/>
          <p:cNvPicPr>
            <a:picLocks noGrp="1" noChangeAspect="1"/>
          </p:cNvPicPr>
          <p:nvPr>
            <p:ph sz="quarter" idx="1"/>
          </p:nvPr>
        </p:nvPicPr>
        <p:blipFill rotWithShape="1">
          <a:blip r:embed="rId3"/>
          <a:srcRect l="-8500" t="41507" r="-8500"/>
          <a:stretch/>
        </p:blipFill>
        <p:spPr>
          <a:xfrm>
            <a:off x="152400" y="3719286"/>
            <a:ext cx="8839200" cy="2986314"/>
          </a:xfrm>
        </p:spPr>
      </p:pic>
      <p:sp>
        <p:nvSpPr>
          <p:cNvPr id="6" name="Content Placeholder 3"/>
          <p:cNvSpPr txBox="1">
            <a:spLocks/>
          </p:cNvSpPr>
          <p:nvPr/>
        </p:nvSpPr>
        <p:spPr>
          <a:xfrm>
            <a:off x="152400" y="1600200"/>
            <a:ext cx="8839200" cy="51054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smtClean="0"/>
              <a:t>LTE uses “all in one” approach</a:t>
            </a:r>
          </a:p>
          <a:p>
            <a:pPr lvl="1"/>
            <a:r>
              <a:rPr lang="en-US" dirty="0" smtClean="0"/>
              <a:t>Everything over IP, including voice</a:t>
            </a:r>
          </a:p>
          <a:p>
            <a:pPr lvl="1"/>
            <a:r>
              <a:rPr lang="en-US" dirty="0" smtClean="0"/>
              <a:t>S-GW (Serving Gateway) replaced SGSN, P-GW replaces GGSN</a:t>
            </a:r>
          </a:p>
        </p:txBody>
      </p:sp>
    </p:spTree>
    <p:extLst>
      <p:ext uri="{BB962C8B-B14F-4D97-AF65-F5344CB8AC3E}">
        <p14:creationId xmlns:p14="http://schemas.microsoft.com/office/powerpoint/2010/main" val="1091697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compatibility </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17</a:t>
            </a:fld>
            <a:endParaRPr lang="en-US" dirty="0"/>
          </a:p>
        </p:txBody>
      </p:sp>
      <p:sp>
        <p:nvSpPr>
          <p:cNvPr id="4" name="Content Placeholder 3"/>
          <p:cNvSpPr>
            <a:spLocks noGrp="1"/>
          </p:cNvSpPr>
          <p:nvPr>
            <p:ph sz="quarter" idx="1"/>
          </p:nvPr>
        </p:nvSpPr>
        <p:spPr/>
        <p:txBody>
          <a:bodyPr/>
          <a:lstStyle/>
          <a:p>
            <a:endParaRPr lang="en-US"/>
          </a:p>
        </p:txBody>
      </p:sp>
      <p:pic>
        <p:nvPicPr>
          <p:cNvPr id="6" name="Content Placeholder 4"/>
          <p:cNvPicPr>
            <a:picLocks noChangeAspect="1"/>
          </p:cNvPicPr>
          <p:nvPr/>
        </p:nvPicPr>
        <p:blipFill rotWithShape="1">
          <a:blip r:embed="rId3"/>
          <a:srcRect l="-8500" t="-70" r="-8500"/>
          <a:stretch/>
        </p:blipFill>
        <p:spPr>
          <a:xfrm>
            <a:off x="152400" y="1596571"/>
            <a:ext cx="8839200" cy="5109029"/>
          </a:xfrm>
          <a:prstGeom prst="rect">
            <a:avLst/>
          </a:prstGeom>
        </p:spPr>
      </p:pic>
    </p:spTree>
    <p:extLst>
      <p:ext uri="{BB962C8B-B14F-4D97-AF65-F5344CB8AC3E}">
        <p14:creationId xmlns:p14="http://schemas.microsoft.com/office/powerpoint/2010/main" val="2238621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Architecture in practice</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18</a:t>
            </a:fld>
            <a:endParaRPr lang="en-US" dirty="0"/>
          </a:p>
        </p:txBody>
      </p:sp>
      <p:sp>
        <p:nvSpPr>
          <p:cNvPr id="4" name="Content Placeholder 3"/>
          <p:cNvSpPr>
            <a:spLocks noGrp="1"/>
          </p:cNvSpPr>
          <p:nvPr>
            <p:ph sz="quarter" idx="1"/>
          </p:nvPr>
        </p:nvSpPr>
        <p:spPr/>
        <p:txBody>
          <a:bodyPr/>
          <a:lstStyle/>
          <a:p>
            <a:r>
              <a:rPr lang="en-US" dirty="0" smtClean="0"/>
              <a:t>RNC/</a:t>
            </a:r>
            <a:r>
              <a:rPr lang="en-US" dirty="0" err="1" smtClean="0"/>
              <a:t>NodeB</a:t>
            </a:r>
            <a:r>
              <a:rPr lang="en-US" dirty="0" smtClean="0"/>
              <a:t>: 1000s</a:t>
            </a:r>
            <a:endParaRPr lang="en-US" dirty="0"/>
          </a:p>
          <a:p>
            <a:r>
              <a:rPr lang="en-US" dirty="0" smtClean="0"/>
              <a:t>SGSNs/S-GWs: 10s or 100s</a:t>
            </a:r>
            <a:endParaRPr lang="en-US" dirty="0"/>
          </a:p>
          <a:p>
            <a:r>
              <a:rPr lang="en-US" dirty="0" smtClean="0"/>
              <a:t>GGSN/P-GWs: &lt; 10</a:t>
            </a:r>
          </a:p>
          <a:p>
            <a:pPr lvl="1"/>
            <a:r>
              <a:rPr lang="en-US" dirty="0" smtClean="0"/>
              <a:t>Why is this a problem?</a:t>
            </a:r>
          </a:p>
          <a:p>
            <a:endParaRPr lang="en-US" dirty="0"/>
          </a:p>
          <a:p>
            <a:endParaRPr lang="en-US" dirty="0"/>
          </a:p>
        </p:txBody>
      </p:sp>
      <p:pic>
        <p:nvPicPr>
          <p:cNvPr id="7" name="Picture 6"/>
          <p:cNvPicPr>
            <a:picLocks noChangeAspect="1"/>
          </p:cNvPicPr>
          <p:nvPr/>
        </p:nvPicPr>
        <p:blipFill>
          <a:blip r:embed="rId3"/>
          <a:stretch>
            <a:fillRect/>
          </a:stretch>
        </p:blipFill>
        <p:spPr>
          <a:xfrm>
            <a:off x="1306285" y="3773716"/>
            <a:ext cx="6092371" cy="2920999"/>
          </a:xfrm>
          <a:prstGeom prst="rect">
            <a:avLst/>
          </a:prstGeom>
        </p:spPr>
      </p:pic>
    </p:spTree>
    <p:extLst>
      <p:ext uri="{BB962C8B-B14F-4D97-AF65-F5344CB8AC3E}">
        <p14:creationId xmlns:p14="http://schemas.microsoft.com/office/powerpoint/2010/main" val="3979158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Wireless/Radio Issues</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19</a:t>
            </a:fld>
            <a:endParaRPr lang="en-US" dirty="0"/>
          </a:p>
        </p:txBody>
      </p:sp>
      <p:sp>
        <p:nvSpPr>
          <p:cNvPr id="4" name="Content Placeholder 3"/>
          <p:cNvSpPr>
            <a:spLocks noGrp="1"/>
          </p:cNvSpPr>
          <p:nvPr>
            <p:ph sz="quarter" idx="1"/>
          </p:nvPr>
        </p:nvSpPr>
        <p:spPr/>
        <p:txBody>
          <a:bodyPr/>
          <a:lstStyle/>
          <a:p>
            <a:r>
              <a:rPr lang="en-US" dirty="0" smtClean="0"/>
              <a:t>Conflicting goals</a:t>
            </a:r>
          </a:p>
          <a:p>
            <a:pPr lvl="1"/>
            <a:r>
              <a:rPr lang="en-US" dirty="0" smtClean="0"/>
              <a:t>IP application assume “always on” connectivity</a:t>
            </a:r>
          </a:p>
          <a:p>
            <a:pPr lvl="1"/>
            <a:r>
              <a:rPr lang="en-US" dirty="0" smtClean="0"/>
              <a:t>Radio consumes large amounts of power</a:t>
            </a:r>
          </a:p>
          <a:p>
            <a:pPr lvl="1"/>
            <a:r>
              <a:rPr lang="en-US" dirty="0" smtClean="0"/>
              <a:t>How to balance the two?</a:t>
            </a:r>
          </a:p>
          <a:p>
            <a:pPr lvl="1"/>
            <a:endParaRPr lang="en-US" dirty="0"/>
          </a:p>
          <a:p>
            <a:r>
              <a:rPr lang="en-US" dirty="0" smtClean="0"/>
              <a:t>Compromise in UMTS networks: 3 power states</a:t>
            </a:r>
          </a:p>
          <a:p>
            <a:pPr lvl="1"/>
            <a:r>
              <a:rPr lang="en-US" dirty="0" smtClean="0"/>
              <a:t>Idle: No data channel, only paging, almost no power</a:t>
            </a:r>
          </a:p>
          <a:p>
            <a:pPr lvl="1"/>
            <a:r>
              <a:rPr lang="en-US" dirty="0" smtClean="0"/>
              <a:t>FACH: Shared, low-speed channel, low power</a:t>
            </a:r>
          </a:p>
          <a:p>
            <a:pPr lvl="1"/>
            <a:r>
              <a:rPr lang="en-US" dirty="0" smtClean="0"/>
              <a:t>DCH: Dedicated channel, high speed, high power</a:t>
            </a:r>
            <a:endParaRPr lang="en-US" dirty="0"/>
          </a:p>
        </p:txBody>
      </p:sp>
    </p:spTree>
    <p:extLst>
      <p:ext uri="{BB962C8B-B14F-4D97-AF65-F5344CB8AC3E}">
        <p14:creationId xmlns:p14="http://schemas.microsoft.com/office/powerpoint/2010/main" val="15897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Mobile Data Networks</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a:t>
            </a:fld>
            <a:endParaRPr lang="en-US" dirty="0"/>
          </a:p>
        </p:txBody>
      </p:sp>
      <p:sp>
        <p:nvSpPr>
          <p:cNvPr id="4" name="Content Placeholder 3"/>
          <p:cNvSpPr>
            <a:spLocks noGrp="1"/>
          </p:cNvSpPr>
          <p:nvPr>
            <p:ph sz="quarter" idx="1"/>
          </p:nvPr>
        </p:nvSpPr>
        <p:spPr/>
        <p:txBody>
          <a:bodyPr/>
          <a:lstStyle/>
          <a:p>
            <a:r>
              <a:rPr lang="en-US" dirty="0" smtClean="0"/>
              <a:t>Remember that phones were originally designed for calls</a:t>
            </a:r>
            <a:endParaRPr lang="en-US" dirty="0"/>
          </a:p>
        </p:txBody>
      </p:sp>
      <p:pic>
        <p:nvPicPr>
          <p:cNvPr id="5" name="Picture 4"/>
          <p:cNvPicPr>
            <a:picLocks noChangeAspect="1"/>
          </p:cNvPicPr>
          <p:nvPr/>
        </p:nvPicPr>
        <p:blipFill>
          <a:blip r:embed="rId3"/>
          <a:stretch>
            <a:fillRect/>
          </a:stretch>
        </p:blipFill>
        <p:spPr>
          <a:xfrm>
            <a:off x="673100" y="3046185"/>
            <a:ext cx="3467100" cy="2349500"/>
          </a:xfrm>
          <a:prstGeom prst="rect">
            <a:avLst/>
          </a:prstGeom>
        </p:spPr>
      </p:pic>
      <p:pic>
        <p:nvPicPr>
          <p:cNvPr id="6" name="Picture 5"/>
          <p:cNvPicPr>
            <a:picLocks noChangeAspect="1"/>
          </p:cNvPicPr>
          <p:nvPr/>
        </p:nvPicPr>
        <p:blipFill>
          <a:blip r:embed="rId4"/>
          <a:stretch>
            <a:fillRect/>
          </a:stretch>
        </p:blipFill>
        <p:spPr>
          <a:xfrm>
            <a:off x="4753429" y="3020786"/>
            <a:ext cx="3797300" cy="2146300"/>
          </a:xfrm>
          <a:prstGeom prst="rect">
            <a:avLst/>
          </a:prstGeom>
        </p:spPr>
      </p:pic>
    </p:spTree>
    <p:extLst>
      <p:ext uri="{BB962C8B-B14F-4D97-AF65-F5344CB8AC3E}">
        <p14:creationId xmlns:p14="http://schemas.microsoft.com/office/powerpoint/2010/main" val="339505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this approach</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20</a:t>
            </a:fld>
            <a:endParaRPr lang="en-US" dirty="0"/>
          </a:p>
        </p:txBody>
      </p:sp>
      <p:sp>
        <p:nvSpPr>
          <p:cNvPr id="4" name="Content Placeholder 3"/>
          <p:cNvSpPr>
            <a:spLocks noGrp="1"/>
          </p:cNvSpPr>
          <p:nvPr>
            <p:ph sz="quarter" idx="1"/>
          </p:nvPr>
        </p:nvSpPr>
        <p:spPr/>
        <p:txBody>
          <a:bodyPr/>
          <a:lstStyle/>
          <a:p>
            <a:r>
              <a:rPr lang="en-US" dirty="0" smtClean="0"/>
              <a:t>State promotions have promotion delay</a:t>
            </a:r>
          </a:p>
          <a:p>
            <a:r>
              <a:rPr lang="en-US" dirty="0" smtClean="0"/>
              <a:t>State demotions incur tail times</a:t>
            </a:r>
          </a:p>
          <a:p>
            <a:endParaRPr lang="en-US" dirty="0"/>
          </a:p>
        </p:txBody>
      </p:sp>
      <p:sp>
        <p:nvSpPr>
          <p:cNvPr id="5" name="Oval 4"/>
          <p:cNvSpPr/>
          <p:nvPr/>
        </p:nvSpPr>
        <p:spPr>
          <a:xfrm>
            <a:off x="3556000" y="3138714"/>
            <a:ext cx="1197429" cy="10522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828142" y="3428998"/>
            <a:ext cx="925287" cy="461665"/>
          </a:xfrm>
          <a:prstGeom prst="rect">
            <a:avLst/>
          </a:prstGeom>
          <a:noFill/>
        </p:spPr>
        <p:txBody>
          <a:bodyPr wrap="square" rtlCol="0">
            <a:spAutoFit/>
          </a:bodyPr>
          <a:lstStyle/>
          <a:p>
            <a:r>
              <a:rPr lang="en-US" sz="2400" dirty="0" smtClean="0"/>
              <a:t>DCH</a:t>
            </a:r>
            <a:endParaRPr lang="en-US" sz="2400" dirty="0"/>
          </a:p>
        </p:txBody>
      </p:sp>
      <p:sp>
        <p:nvSpPr>
          <p:cNvPr id="7" name="Oval 6"/>
          <p:cNvSpPr/>
          <p:nvPr/>
        </p:nvSpPr>
        <p:spPr>
          <a:xfrm>
            <a:off x="5105400" y="5159828"/>
            <a:ext cx="1197429" cy="10522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304970" y="5450112"/>
            <a:ext cx="925287" cy="461665"/>
          </a:xfrm>
          <a:prstGeom prst="rect">
            <a:avLst/>
          </a:prstGeom>
          <a:noFill/>
        </p:spPr>
        <p:txBody>
          <a:bodyPr wrap="square" rtlCol="0">
            <a:spAutoFit/>
          </a:bodyPr>
          <a:lstStyle/>
          <a:p>
            <a:r>
              <a:rPr lang="en-US" sz="2400" dirty="0" smtClean="0"/>
              <a:t>FACH</a:t>
            </a:r>
            <a:endParaRPr lang="en-US" sz="2400" dirty="0"/>
          </a:p>
        </p:txBody>
      </p:sp>
      <p:sp>
        <p:nvSpPr>
          <p:cNvPr id="9" name="Oval 8"/>
          <p:cNvSpPr/>
          <p:nvPr/>
        </p:nvSpPr>
        <p:spPr>
          <a:xfrm>
            <a:off x="1846944" y="5130800"/>
            <a:ext cx="1197429" cy="10522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100942" y="5439227"/>
            <a:ext cx="801916" cy="461665"/>
          </a:xfrm>
          <a:prstGeom prst="rect">
            <a:avLst/>
          </a:prstGeom>
          <a:noFill/>
        </p:spPr>
        <p:txBody>
          <a:bodyPr wrap="square" rtlCol="0">
            <a:spAutoFit/>
          </a:bodyPr>
          <a:lstStyle/>
          <a:p>
            <a:r>
              <a:rPr lang="en-US" sz="2400" dirty="0" smtClean="0"/>
              <a:t>IDLE</a:t>
            </a:r>
            <a:endParaRPr lang="en-US" sz="2400" dirty="0"/>
          </a:p>
        </p:txBody>
      </p:sp>
      <p:cxnSp>
        <p:nvCxnSpPr>
          <p:cNvPr id="12" name="Straight Arrow Connector 11"/>
          <p:cNvCxnSpPr>
            <a:stCxn id="9" idx="0"/>
            <a:endCxn id="5" idx="3"/>
          </p:cNvCxnSpPr>
          <p:nvPr/>
        </p:nvCxnSpPr>
        <p:spPr>
          <a:xfrm flipV="1">
            <a:off x="2445659" y="4036896"/>
            <a:ext cx="1285700" cy="1093904"/>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159000" y="3846286"/>
            <a:ext cx="1173255" cy="646331"/>
          </a:xfrm>
          <a:prstGeom prst="rect">
            <a:avLst/>
          </a:prstGeom>
          <a:noFill/>
        </p:spPr>
        <p:txBody>
          <a:bodyPr wrap="none" rtlCol="0">
            <a:spAutoFit/>
          </a:bodyPr>
          <a:lstStyle/>
          <a:p>
            <a:r>
              <a:rPr lang="en-US" dirty="0" smtClean="0"/>
              <a:t>Send/</a:t>
            </a:r>
            <a:r>
              <a:rPr lang="en-US" dirty="0" err="1" smtClean="0"/>
              <a:t>Recv</a:t>
            </a:r>
            <a:r>
              <a:rPr lang="en-US" dirty="0" smtClean="0"/>
              <a:t> </a:t>
            </a:r>
            <a:br>
              <a:rPr lang="en-US" dirty="0" smtClean="0"/>
            </a:br>
            <a:r>
              <a:rPr lang="en-US" dirty="0" smtClean="0"/>
              <a:t>any data</a:t>
            </a:r>
            <a:endParaRPr lang="en-US" dirty="0"/>
          </a:p>
        </p:txBody>
      </p:sp>
      <p:cxnSp>
        <p:nvCxnSpPr>
          <p:cNvPr id="16" name="Straight Arrow Connector 15"/>
          <p:cNvCxnSpPr>
            <a:stCxn id="7" idx="0"/>
            <a:endCxn id="5" idx="5"/>
          </p:cNvCxnSpPr>
          <p:nvPr/>
        </p:nvCxnSpPr>
        <p:spPr>
          <a:xfrm flipH="1" flipV="1">
            <a:off x="4578070" y="4036896"/>
            <a:ext cx="1126045" cy="1122932"/>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053114" y="4470400"/>
            <a:ext cx="1013318" cy="646331"/>
          </a:xfrm>
          <a:prstGeom prst="rect">
            <a:avLst/>
          </a:prstGeom>
          <a:noFill/>
        </p:spPr>
        <p:txBody>
          <a:bodyPr wrap="none" rtlCol="0">
            <a:spAutoFit/>
          </a:bodyPr>
          <a:lstStyle/>
          <a:p>
            <a:r>
              <a:rPr lang="en-US" dirty="0" smtClean="0"/>
              <a:t>Queue &gt; </a:t>
            </a:r>
            <a:br>
              <a:rPr lang="en-US" dirty="0" smtClean="0"/>
            </a:br>
            <a:r>
              <a:rPr lang="en-US" dirty="0" smtClean="0"/>
              <a:t>threshold</a:t>
            </a:r>
            <a:endParaRPr lang="en-US" dirty="0"/>
          </a:p>
        </p:txBody>
      </p:sp>
      <p:cxnSp>
        <p:nvCxnSpPr>
          <p:cNvPr id="20" name="Straight Arrow Connector 19"/>
          <p:cNvCxnSpPr>
            <a:stCxn id="7" idx="2"/>
            <a:endCxn id="9" idx="6"/>
          </p:cNvCxnSpPr>
          <p:nvPr/>
        </p:nvCxnSpPr>
        <p:spPr>
          <a:xfrm flipH="1" flipV="1">
            <a:off x="3044373" y="5656943"/>
            <a:ext cx="2061027" cy="29028"/>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679371" y="5729514"/>
            <a:ext cx="1315835" cy="369332"/>
          </a:xfrm>
          <a:prstGeom prst="rect">
            <a:avLst/>
          </a:prstGeom>
          <a:noFill/>
        </p:spPr>
        <p:txBody>
          <a:bodyPr wrap="none" rtlCol="0">
            <a:spAutoFit/>
          </a:bodyPr>
          <a:lstStyle/>
          <a:p>
            <a:r>
              <a:rPr lang="en-US" dirty="0" smtClean="0"/>
              <a:t>Idle for 12 s</a:t>
            </a:r>
            <a:endParaRPr lang="en-US" dirty="0"/>
          </a:p>
        </p:txBody>
      </p:sp>
      <p:cxnSp>
        <p:nvCxnSpPr>
          <p:cNvPr id="26" name="Straight Arrow Connector 25"/>
          <p:cNvCxnSpPr/>
          <p:nvPr/>
        </p:nvCxnSpPr>
        <p:spPr>
          <a:xfrm>
            <a:off x="4753429" y="3900714"/>
            <a:ext cx="1270000" cy="127000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446486" y="4140199"/>
            <a:ext cx="1188471" cy="369332"/>
          </a:xfrm>
          <a:prstGeom prst="rect">
            <a:avLst/>
          </a:prstGeom>
          <a:noFill/>
        </p:spPr>
        <p:txBody>
          <a:bodyPr wrap="none" rtlCol="0">
            <a:spAutoFit/>
          </a:bodyPr>
          <a:lstStyle/>
          <a:p>
            <a:r>
              <a:rPr lang="en-US" dirty="0" smtClean="0"/>
              <a:t>Idle for 5 s</a:t>
            </a:r>
            <a:endParaRPr lang="en-US" dirty="0"/>
          </a:p>
        </p:txBody>
      </p:sp>
      <p:grpSp>
        <p:nvGrpSpPr>
          <p:cNvPr id="30" name="Group 29"/>
          <p:cNvGrpSpPr/>
          <p:nvPr/>
        </p:nvGrpSpPr>
        <p:grpSpPr>
          <a:xfrm>
            <a:off x="5225143" y="2739572"/>
            <a:ext cx="2576286" cy="1016000"/>
            <a:chOff x="414979" y="3333623"/>
            <a:chExt cx="8263530" cy="1523216"/>
          </a:xfrm>
        </p:grpSpPr>
        <p:sp>
          <p:nvSpPr>
            <p:cNvPr id="31" name="Rectangle 30"/>
            <p:cNvSpPr/>
            <p:nvPr/>
          </p:nvSpPr>
          <p:spPr>
            <a:xfrm>
              <a:off x="414979" y="3333623"/>
              <a:ext cx="8263530" cy="1523216"/>
            </a:xfrm>
            <a:prstGeom prst="rect">
              <a:avLst/>
            </a:prstGeom>
            <a:ln w="5715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Content Placeholder 2"/>
            <p:cNvSpPr txBox="1">
              <a:spLocks/>
            </p:cNvSpPr>
            <p:nvPr/>
          </p:nvSpPr>
          <p:spPr>
            <a:xfrm>
              <a:off x="514377" y="3403925"/>
              <a:ext cx="8118848" cy="130059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85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smtClean="0">
                  <a:solidFill>
                    <a:schemeClr val="bg1"/>
                  </a:solidFill>
                </a:rPr>
                <a:t>800 </a:t>
              </a:r>
              <a:r>
                <a:rPr lang="en-US" sz="3200" dirty="0" err="1" smtClean="0">
                  <a:solidFill>
                    <a:schemeClr val="bg1"/>
                  </a:solidFill>
                </a:rPr>
                <a:t>mW</a:t>
              </a:r>
              <a:endParaRPr lang="en-US" sz="3200" dirty="0" smtClean="0">
                <a:solidFill>
                  <a:schemeClr val="bg1"/>
                </a:solidFill>
              </a:endParaRPr>
            </a:p>
            <a:p>
              <a:pPr marL="114300" indent="0" algn="ctr">
                <a:buClr>
                  <a:schemeClr val="bg1"/>
                </a:buClr>
                <a:buNone/>
              </a:pPr>
              <a:r>
                <a:rPr lang="en-US" sz="3200" dirty="0" smtClean="0">
                  <a:solidFill>
                    <a:schemeClr val="bg1"/>
                  </a:solidFill>
                </a:rPr>
                <a:t>High Bandwidth</a:t>
              </a:r>
              <a:endParaRPr lang="en-US" sz="3200" dirty="0">
                <a:solidFill>
                  <a:schemeClr val="bg1"/>
                </a:solidFill>
              </a:endParaRPr>
            </a:p>
          </p:txBody>
        </p:sp>
      </p:grpSp>
      <p:grpSp>
        <p:nvGrpSpPr>
          <p:cNvPr id="33" name="Group 32"/>
          <p:cNvGrpSpPr/>
          <p:nvPr/>
        </p:nvGrpSpPr>
        <p:grpSpPr>
          <a:xfrm>
            <a:off x="6567714" y="5613399"/>
            <a:ext cx="2576286" cy="1016000"/>
            <a:chOff x="414979" y="3333623"/>
            <a:chExt cx="8263530" cy="1523216"/>
          </a:xfrm>
        </p:grpSpPr>
        <p:sp>
          <p:nvSpPr>
            <p:cNvPr id="34" name="Rectangle 33"/>
            <p:cNvSpPr/>
            <p:nvPr/>
          </p:nvSpPr>
          <p:spPr>
            <a:xfrm>
              <a:off x="414979" y="3333623"/>
              <a:ext cx="8263530" cy="1523216"/>
            </a:xfrm>
            <a:prstGeom prst="rect">
              <a:avLst/>
            </a:prstGeom>
            <a:ln w="5715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Content Placeholder 2"/>
            <p:cNvSpPr txBox="1">
              <a:spLocks/>
            </p:cNvSpPr>
            <p:nvPr/>
          </p:nvSpPr>
          <p:spPr>
            <a:xfrm>
              <a:off x="514377" y="3403925"/>
              <a:ext cx="8118848" cy="130059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85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smtClean="0">
                  <a:solidFill>
                    <a:schemeClr val="bg1"/>
                  </a:solidFill>
                </a:rPr>
                <a:t>460 </a:t>
              </a:r>
              <a:r>
                <a:rPr lang="en-US" sz="3200" dirty="0" err="1" smtClean="0">
                  <a:solidFill>
                    <a:schemeClr val="bg1"/>
                  </a:solidFill>
                </a:rPr>
                <a:t>mW</a:t>
              </a:r>
              <a:endParaRPr lang="en-US" sz="3200" dirty="0" smtClean="0">
                <a:solidFill>
                  <a:schemeClr val="bg1"/>
                </a:solidFill>
              </a:endParaRPr>
            </a:p>
            <a:p>
              <a:pPr marL="114300" indent="0" algn="ctr">
                <a:buClr>
                  <a:schemeClr val="bg1"/>
                </a:buClr>
                <a:buNone/>
              </a:pPr>
              <a:r>
                <a:rPr lang="en-US" sz="3200" dirty="0" smtClean="0">
                  <a:solidFill>
                    <a:schemeClr val="bg1"/>
                  </a:solidFill>
                </a:rPr>
                <a:t>Low Bandwidth</a:t>
              </a:r>
              <a:endParaRPr lang="en-US" sz="3200" dirty="0">
                <a:solidFill>
                  <a:schemeClr val="bg1"/>
                </a:solidFill>
              </a:endParaRPr>
            </a:p>
          </p:txBody>
        </p:sp>
      </p:grpSp>
      <p:grpSp>
        <p:nvGrpSpPr>
          <p:cNvPr id="36" name="Group 35"/>
          <p:cNvGrpSpPr/>
          <p:nvPr/>
        </p:nvGrpSpPr>
        <p:grpSpPr>
          <a:xfrm>
            <a:off x="0" y="5842000"/>
            <a:ext cx="1959429" cy="1016000"/>
            <a:chOff x="414979" y="3333623"/>
            <a:chExt cx="8263530" cy="1523216"/>
          </a:xfrm>
        </p:grpSpPr>
        <p:sp>
          <p:nvSpPr>
            <p:cNvPr id="37" name="Rectangle 36"/>
            <p:cNvSpPr/>
            <p:nvPr/>
          </p:nvSpPr>
          <p:spPr>
            <a:xfrm>
              <a:off x="414979" y="3333623"/>
              <a:ext cx="8263530" cy="1523216"/>
            </a:xfrm>
            <a:prstGeom prst="rect">
              <a:avLst/>
            </a:prstGeom>
            <a:ln w="5715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Content Placeholder 2"/>
            <p:cNvSpPr txBox="1">
              <a:spLocks/>
            </p:cNvSpPr>
            <p:nvPr/>
          </p:nvSpPr>
          <p:spPr>
            <a:xfrm>
              <a:off x="514377" y="3403925"/>
              <a:ext cx="8118848" cy="130059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85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smtClean="0">
                  <a:solidFill>
                    <a:schemeClr val="bg1"/>
                  </a:solidFill>
                </a:rPr>
                <a:t>No Power</a:t>
              </a:r>
            </a:p>
            <a:p>
              <a:pPr marL="114300" indent="0" algn="ctr">
                <a:buClr>
                  <a:schemeClr val="bg1"/>
                </a:buClr>
                <a:buNone/>
              </a:pPr>
              <a:r>
                <a:rPr lang="en-US" sz="3200" dirty="0" smtClean="0">
                  <a:solidFill>
                    <a:schemeClr val="bg1"/>
                  </a:solidFill>
                </a:rPr>
                <a:t>No BW</a:t>
              </a:r>
              <a:endParaRPr lang="en-US" sz="3200" dirty="0">
                <a:solidFill>
                  <a:schemeClr val="bg1"/>
                </a:solidFill>
              </a:endParaRPr>
            </a:p>
          </p:txBody>
        </p:sp>
      </p:grpSp>
    </p:spTree>
    <p:extLst>
      <p:ext uri="{BB962C8B-B14F-4D97-AF65-F5344CB8AC3E}">
        <p14:creationId xmlns:p14="http://schemas.microsoft.com/office/powerpoint/2010/main" val="45726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anim calcmode="lin" valueType="num">
                                      <p:cBhvr>
                                        <p:cTn id="32" dur="500" fill="hold"/>
                                        <p:tgtEl>
                                          <p:spTgt spid="30"/>
                                        </p:tgtEl>
                                        <p:attrNameLst>
                                          <p:attrName>ppt_x</p:attrName>
                                        </p:attrNameLst>
                                      </p:cBhvr>
                                      <p:tavLst>
                                        <p:tav tm="0">
                                          <p:val>
                                            <p:strVal val="#ppt_x"/>
                                          </p:val>
                                        </p:tav>
                                        <p:tav tm="100000">
                                          <p:val>
                                            <p:strVal val="#ppt_x"/>
                                          </p:val>
                                        </p:tav>
                                      </p:tavLst>
                                    </p:anim>
                                    <p:anim calcmode="lin" valueType="num">
                                      <p:cBhvr>
                                        <p:cTn id="33"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anim calcmode="lin" valueType="num">
                                      <p:cBhvr>
                                        <p:cTn id="39" dur="500" fill="hold"/>
                                        <p:tgtEl>
                                          <p:spTgt spid="33"/>
                                        </p:tgtEl>
                                        <p:attrNameLst>
                                          <p:attrName>ppt_x</p:attrName>
                                        </p:attrNameLst>
                                      </p:cBhvr>
                                      <p:tavLst>
                                        <p:tav tm="0">
                                          <p:val>
                                            <p:strVal val="#ppt_x"/>
                                          </p:val>
                                        </p:tav>
                                        <p:tav tm="100000">
                                          <p:val>
                                            <p:strVal val="#ppt_x"/>
                                          </p:val>
                                        </p:tav>
                                      </p:tavLst>
                                    </p:anim>
                                    <p:anim calcmode="lin" valueType="num">
                                      <p:cBhvr>
                                        <p:cTn id="40"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anim calcmode="lin" valueType="num">
                                      <p:cBhvr>
                                        <p:cTn id="46" dur="500" fill="hold"/>
                                        <p:tgtEl>
                                          <p:spTgt spid="36"/>
                                        </p:tgtEl>
                                        <p:attrNameLst>
                                          <p:attrName>ppt_x</p:attrName>
                                        </p:attrNameLst>
                                      </p:cBhvr>
                                      <p:tavLst>
                                        <p:tav tm="0">
                                          <p:val>
                                            <p:strVal val="#ppt_x"/>
                                          </p:val>
                                        </p:tav>
                                        <p:tav tm="100000">
                                          <p:val>
                                            <p:strVal val="#ppt_x"/>
                                          </p:val>
                                        </p:tav>
                                      </p:tavLst>
                                    </p:anim>
                                    <p:anim calcmode="lin" valueType="num">
                                      <p:cBhvr>
                                        <p:cTn id="47"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1"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Delays add up…</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21</a:t>
            </a:fld>
            <a:endParaRPr lang="en-US" dirty="0"/>
          </a:p>
        </p:txBody>
      </p:sp>
      <p:sp>
        <p:nvSpPr>
          <p:cNvPr id="4" name="Content Placeholder 3"/>
          <p:cNvSpPr>
            <a:spLocks noGrp="1"/>
          </p:cNvSpPr>
          <p:nvPr>
            <p:ph sz="quarter" idx="1"/>
          </p:nvPr>
        </p:nvSpPr>
        <p:spPr/>
        <p:txBody>
          <a:bodyPr/>
          <a:lstStyle/>
          <a:p>
            <a:r>
              <a:rPr lang="en-US" dirty="0" smtClean="0"/>
              <a:t>Delay to send a packet</a:t>
            </a:r>
          </a:p>
          <a:p>
            <a:r>
              <a:rPr lang="en-US" dirty="0" smtClean="0"/>
              <a:t>Delay to save power</a:t>
            </a:r>
            <a:endParaRPr lang="en-US" dirty="0"/>
          </a:p>
        </p:txBody>
      </p:sp>
      <p:pic>
        <p:nvPicPr>
          <p:cNvPr id="6" name="Picture 5"/>
          <p:cNvPicPr>
            <a:picLocks noChangeAspect="1"/>
          </p:cNvPicPr>
          <p:nvPr/>
        </p:nvPicPr>
        <p:blipFill>
          <a:blip r:embed="rId2"/>
          <a:stretch>
            <a:fillRect/>
          </a:stretch>
        </p:blipFill>
        <p:spPr>
          <a:xfrm>
            <a:off x="2340429" y="2718331"/>
            <a:ext cx="6403596" cy="3994526"/>
          </a:xfrm>
          <a:prstGeom prst="rect">
            <a:avLst/>
          </a:prstGeom>
        </p:spPr>
      </p:pic>
    </p:spTree>
    <p:extLst>
      <p:ext uri="{BB962C8B-B14F-4D97-AF65-F5344CB8AC3E}">
        <p14:creationId xmlns:p14="http://schemas.microsoft.com/office/powerpoint/2010/main" val="4285564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inefficiency</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22</a:t>
            </a:fld>
            <a:endParaRPr lang="en-US" dirty="0"/>
          </a:p>
        </p:txBody>
      </p:sp>
      <p:sp>
        <p:nvSpPr>
          <p:cNvPr id="4" name="Content Placeholder 3"/>
          <p:cNvSpPr>
            <a:spLocks noGrp="1"/>
          </p:cNvSpPr>
          <p:nvPr>
            <p:ph sz="quarter" idx="1"/>
          </p:nvPr>
        </p:nvSpPr>
        <p:spPr/>
        <p:txBody>
          <a:bodyPr/>
          <a:lstStyle/>
          <a:p>
            <a:r>
              <a:rPr lang="en-US" dirty="0" smtClean="0"/>
              <a:t>Inefficient radio utilization (34% power/channel)</a:t>
            </a:r>
          </a:p>
        </p:txBody>
      </p:sp>
      <p:pic>
        <p:nvPicPr>
          <p:cNvPr id="6" name="Picture 5"/>
          <p:cNvPicPr>
            <a:picLocks noChangeAspect="1"/>
          </p:cNvPicPr>
          <p:nvPr/>
        </p:nvPicPr>
        <p:blipFill>
          <a:blip r:embed="rId3"/>
          <a:stretch>
            <a:fillRect/>
          </a:stretch>
        </p:blipFill>
        <p:spPr>
          <a:xfrm>
            <a:off x="63500" y="2728686"/>
            <a:ext cx="9080500" cy="3746500"/>
          </a:xfrm>
          <a:prstGeom prst="rect">
            <a:avLst/>
          </a:prstGeom>
        </p:spPr>
      </p:pic>
    </p:spTree>
    <p:extLst>
      <p:ext uri="{BB962C8B-B14F-4D97-AF65-F5344CB8AC3E}">
        <p14:creationId xmlns:p14="http://schemas.microsoft.com/office/powerpoint/2010/main" val="222146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LTE Key Features</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23</a:t>
            </a:fld>
            <a:endParaRPr lang="en-US" dirty="0"/>
          </a:p>
        </p:txBody>
      </p:sp>
      <p:sp>
        <p:nvSpPr>
          <p:cNvPr id="4" name="Content Placeholder 3"/>
          <p:cNvSpPr>
            <a:spLocks noGrp="1"/>
          </p:cNvSpPr>
          <p:nvPr>
            <p:ph sz="quarter" idx="1"/>
          </p:nvPr>
        </p:nvSpPr>
        <p:spPr/>
        <p:txBody>
          <a:bodyPr/>
          <a:lstStyle/>
          <a:p>
            <a:pPr>
              <a:lnSpc>
                <a:spcPct val="90000"/>
              </a:lnSpc>
            </a:pPr>
            <a:r>
              <a:rPr lang="en-US" altLang="zh-CN" dirty="0" smtClean="0">
                <a:latin typeface="Calibri" charset="0"/>
                <a:ea typeface="宋体" charset="0"/>
              </a:rPr>
              <a:t>Uses </a:t>
            </a:r>
            <a:r>
              <a:rPr lang="en-US" altLang="zh-CN" dirty="0">
                <a:latin typeface="Calibri" charset="0"/>
                <a:ea typeface="宋体" charset="0"/>
              </a:rPr>
              <a:t>Multi-input Multi-</a:t>
            </a:r>
            <a:r>
              <a:rPr lang="en-US" altLang="zh-CN" dirty="0" smtClean="0">
                <a:latin typeface="Calibri" charset="0"/>
                <a:ea typeface="宋体" charset="0"/>
              </a:rPr>
              <a:t>output (</a:t>
            </a:r>
            <a:r>
              <a:rPr lang="en-US" altLang="zh-CN" dirty="0">
                <a:latin typeface="Calibri" charset="0"/>
                <a:ea typeface="宋体" charset="0"/>
              </a:rPr>
              <a:t>MIMO) for enhanced throughput</a:t>
            </a:r>
          </a:p>
          <a:p>
            <a:pPr>
              <a:lnSpc>
                <a:spcPct val="90000"/>
              </a:lnSpc>
            </a:pPr>
            <a:r>
              <a:rPr lang="en-US" altLang="zh-CN" dirty="0">
                <a:latin typeface="Calibri" charset="0"/>
                <a:ea typeface="宋体" charset="0"/>
              </a:rPr>
              <a:t>Reduced power consumption</a:t>
            </a:r>
          </a:p>
          <a:p>
            <a:pPr>
              <a:lnSpc>
                <a:spcPct val="90000"/>
              </a:lnSpc>
            </a:pPr>
            <a:r>
              <a:rPr lang="en-US" altLang="zh-CN" dirty="0">
                <a:latin typeface="Calibri" charset="0"/>
                <a:ea typeface="宋体" charset="0"/>
              </a:rPr>
              <a:t>Higher RF power amplifier efficiency (less battery power used by handsets</a:t>
            </a:r>
            <a:r>
              <a:rPr lang="en-US" altLang="zh-CN" dirty="0" smtClean="0">
                <a:latin typeface="Calibri" charset="0"/>
                <a:ea typeface="宋体" charset="0"/>
              </a:rPr>
              <a:t>)</a:t>
            </a:r>
          </a:p>
          <a:p>
            <a:pPr>
              <a:lnSpc>
                <a:spcPct val="90000"/>
              </a:lnSpc>
            </a:pPr>
            <a:r>
              <a:rPr lang="en-US" altLang="zh-CN" dirty="0" smtClean="0">
                <a:latin typeface="Calibri" charset="0"/>
                <a:ea typeface="宋体" charset="0"/>
              </a:rPr>
              <a:t>Lower latency to get access to the medium</a:t>
            </a:r>
          </a:p>
          <a:p>
            <a:pPr>
              <a:lnSpc>
                <a:spcPct val="90000"/>
              </a:lnSpc>
            </a:pPr>
            <a:endParaRPr lang="en-US" altLang="zh-CN" dirty="0">
              <a:latin typeface="Calibri" charset="0"/>
              <a:ea typeface="宋体" charset="0"/>
            </a:endParaRPr>
          </a:p>
          <a:p>
            <a:pPr>
              <a:lnSpc>
                <a:spcPct val="90000"/>
              </a:lnSpc>
            </a:pPr>
            <a:r>
              <a:rPr lang="en-US" altLang="zh-CN" dirty="0" smtClean="0">
                <a:latin typeface="Calibri" charset="0"/>
                <a:ea typeface="宋体" charset="0"/>
              </a:rPr>
              <a:t>Performance sometimes better than </a:t>
            </a:r>
            <a:r>
              <a:rPr lang="en-US" altLang="zh-CN" dirty="0" err="1" smtClean="0">
                <a:latin typeface="Calibri" charset="0"/>
                <a:ea typeface="宋体" charset="0"/>
              </a:rPr>
              <a:t>WiFi</a:t>
            </a:r>
            <a:r>
              <a:rPr lang="en-US" altLang="zh-CN" dirty="0" smtClean="0">
                <a:latin typeface="Calibri" charset="0"/>
                <a:ea typeface="宋体" charset="0"/>
              </a:rPr>
              <a:t>!</a:t>
            </a:r>
            <a:endParaRPr lang="zh-CN" altLang="en-US" dirty="0">
              <a:latin typeface="Calibri" charset="0"/>
              <a:ea typeface="宋体" charset="0"/>
            </a:endParaRPr>
          </a:p>
          <a:p>
            <a:endParaRPr lang="en-US" dirty="0"/>
          </a:p>
        </p:txBody>
      </p:sp>
    </p:spTree>
    <p:extLst>
      <p:ext uri="{BB962C8B-B14F-4D97-AF65-F5344CB8AC3E}">
        <p14:creationId xmlns:p14="http://schemas.microsoft.com/office/powerpoint/2010/main" val="1120806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Middleboxes</a:t>
            </a:r>
            <a:r>
              <a:rPr lang="en-US" dirty="0" smtClean="0"/>
              <a:t> in Mobile Networks</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24</a:t>
            </a:fld>
            <a:endParaRPr lang="en-US" dirty="0"/>
          </a:p>
        </p:txBody>
      </p:sp>
      <p:sp>
        <p:nvSpPr>
          <p:cNvPr id="4" name="Content Placeholder 3"/>
          <p:cNvSpPr>
            <a:spLocks noGrp="1"/>
          </p:cNvSpPr>
          <p:nvPr>
            <p:ph sz="quarter" idx="1"/>
          </p:nvPr>
        </p:nvSpPr>
        <p:spPr/>
        <p:txBody>
          <a:bodyPr/>
          <a:lstStyle/>
          <a:p>
            <a:r>
              <a:rPr lang="en-US" dirty="0" smtClean="0"/>
              <a:t>Carrier-grade NAT</a:t>
            </a:r>
          </a:p>
          <a:p>
            <a:pPr lvl="1"/>
            <a:r>
              <a:rPr lang="en-US" dirty="0" smtClean="0"/>
              <a:t>Devices often assigned private IPs</a:t>
            </a:r>
          </a:p>
          <a:p>
            <a:pPr lvl="1"/>
            <a:r>
              <a:rPr lang="en-US" dirty="0" smtClean="0"/>
              <a:t>Firewalled connections</a:t>
            </a:r>
          </a:p>
          <a:p>
            <a:r>
              <a:rPr lang="en-US" dirty="0" smtClean="0"/>
              <a:t>Content optimizers</a:t>
            </a:r>
          </a:p>
          <a:p>
            <a:pPr lvl="1"/>
            <a:r>
              <a:rPr lang="en-US" dirty="0" smtClean="0"/>
              <a:t>Split TCP connections</a:t>
            </a:r>
          </a:p>
          <a:p>
            <a:pPr lvl="2"/>
            <a:r>
              <a:rPr lang="en-US" dirty="0" smtClean="0"/>
              <a:t>Why?</a:t>
            </a:r>
          </a:p>
          <a:p>
            <a:pPr lvl="1"/>
            <a:r>
              <a:rPr lang="en-US" dirty="0" smtClean="0"/>
              <a:t>Compression and caching</a:t>
            </a:r>
          </a:p>
          <a:p>
            <a:pPr lvl="1"/>
            <a:r>
              <a:rPr lang="en-US" dirty="0" smtClean="0"/>
              <a:t>Other strange behavior</a:t>
            </a:r>
          </a:p>
          <a:p>
            <a:r>
              <a:rPr lang="en-US" b="1" dirty="0" smtClean="0"/>
              <a:t>How might we measure </a:t>
            </a:r>
          </a:p>
          <a:p>
            <a:pPr marL="0" indent="0">
              <a:buNone/>
            </a:pPr>
            <a:r>
              <a:rPr lang="en-US" b="1" dirty="0"/>
              <a:t> </a:t>
            </a:r>
            <a:r>
              <a:rPr lang="en-US" b="1" dirty="0" smtClean="0"/>
              <a:t>   these?</a:t>
            </a:r>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4396013" y="3441699"/>
            <a:ext cx="4514035" cy="2944586"/>
          </a:xfrm>
          <a:prstGeom prst="rect">
            <a:avLst/>
          </a:prstGeom>
        </p:spPr>
      </p:pic>
      <p:pic>
        <p:nvPicPr>
          <p:cNvPr id="6" name="Picture 5"/>
          <p:cNvPicPr>
            <a:picLocks noChangeAspect="1"/>
          </p:cNvPicPr>
          <p:nvPr/>
        </p:nvPicPr>
        <p:blipFill>
          <a:blip r:embed="rId4"/>
          <a:stretch>
            <a:fillRect/>
          </a:stretch>
        </p:blipFill>
        <p:spPr>
          <a:xfrm>
            <a:off x="6170386" y="4283529"/>
            <a:ext cx="2463800" cy="1943100"/>
          </a:xfrm>
          <a:prstGeom prst="rect">
            <a:avLst/>
          </a:prstGeom>
        </p:spPr>
      </p:pic>
      <p:sp>
        <p:nvSpPr>
          <p:cNvPr id="7" name="Rectangle 6"/>
          <p:cNvSpPr/>
          <p:nvPr/>
        </p:nvSpPr>
        <p:spPr>
          <a:xfrm>
            <a:off x="3396037" y="3244334"/>
            <a:ext cx="2351926" cy="369332"/>
          </a:xfrm>
          <a:prstGeom prst="rect">
            <a:avLst/>
          </a:prstGeom>
        </p:spPr>
        <p:txBody>
          <a:bodyPr wrap="none">
            <a:spAutoFit/>
          </a:bodyPr>
          <a:lstStyle/>
          <a:p>
            <a:pPr marL="571500" indent="-571500">
              <a:buFont typeface="Wingdings" pitchFamily="2" charset="2"/>
              <a:buChar char="q"/>
            </a:pPr>
            <a:r>
              <a:rPr lang="en-US" b="1" dirty="0"/>
              <a:t>Mobile networks</a:t>
            </a:r>
          </a:p>
        </p:txBody>
      </p:sp>
      <p:sp>
        <p:nvSpPr>
          <p:cNvPr id="8" name="Rectangle 7"/>
          <p:cNvSpPr/>
          <p:nvPr/>
        </p:nvSpPr>
        <p:spPr>
          <a:xfrm>
            <a:off x="3396037" y="3244334"/>
            <a:ext cx="2351926" cy="369332"/>
          </a:xfrm>
          <a:prstGeom prst="rect">
            <a:avLst/>
          </a:prstGeom>
        </p:spPr>
        <p:txBody>
          <a:bodyPr wrap="none">
            <a:spAutoFit/>
          </a:bodyPr>
          <a:lstStyle/>
          <a:p>
            <a:pPr marL="571500" indent="-571500">
              <a:buFont typeface="Wingdings" pitchFamily="2" charset="2"/>
              <a:buChar char="q"/>
            </a:pPr>
            <a:r>
              <a:rPr lang="en-US" b="1" dirty="0"/>
              <a:t>Mobile networks</a:t>
            </a:r>
          </a:p>
        </p:txBody>
      </p:sp>
    </p:spTree>
    <p:extLst>
      <p:ext uri="{BB962C8B-B14F-4D97-AF65-F5344CB8AC3E}">
        <p14:creationId xmlns:p14="http://schemas.microsoft.com/office/powerpoint/2010/main" val="394562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atin typeface="Calibri" charset="0"/>
                <a:ea typeface="宋体" charset="0"/>
              </a:rPr>
              <a:t>Cellular Network Basics </a:t>
            </a:r>
          </a:p>
        </p:txBody>
      </p:sp>
      <p:sp>
        <p:nvSpPr>
          <p:cNvPr id="8"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3</a:t>
            </a:fld>
            <a:endParaRPr lang="en-US" dirty="0"/>
          </a:p>
        </p:txBody>
      </p:sp>
      <p:pic>
        <p:nvPicPr>
          <p:cNvPr id="4100" name="Picture 4"/>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t="-40022" b="-40022"/>
          <a:stretch>
            <a:fillRect/>
          </a:stretch>
        </p:blipFill>
        <p:spPr>
          <a:xfrm>
            <a:off x="1113965" y="2634342"/>
            <a:ext cx="6252030" cy="3611086"/>
          </a:xfrm>
        </p:spPr>
      </p:pic>
      <p:sp>
        <p:nvSpPr>
          <p:cNvPr id="4099" name="Text Placeholder 3"/>
          <p:cNvSpPr>
            <a:spLocks noGrp="1"/>
          </p:cNvSpPr>
          <p:nvPr>
            <p:ph type="body" sz="half" idx="4294967295"/>
          </p:nvPr>
        </p:nvSpPr>
        <p:spPr>
          <a:xfrm>
            <a:off x="457200" y="1600200"/>
            <a:ext cx="8229600" cy="2185988"/>
          </a:xfrm>
        </p:spPr>
        <p:txBody>
          <a:bodyPr/>
          <a:lstStyle/>
          <a:p>
            <a:pPr eaLnBrk="1" hangingPunct="1">
              <a:lnSpc>
                <a:spcPct val="80000"/>
              </a:lnSpc>
            </a:pPr>
            <a:r>
              <a:rPr lang="en-US" sz="2200" dirty="0">
                <a:latin typeface="Calibri" charset="0"/>
                <a:ea typeface="宋体" charset="0"/>
              </a:rPr>
              <a:t>There are many types of cellular services; </a:t>
            </a:r>
          </a:p>
          <a:p>
            <a:pPr eaLnBrk="1" hangingPunct="1">
              <a:lnSpc>
                <a:spcPct val="80000"/>
              </a:lnSpc>
            </a:pPr>
            <a:r>
              <a:rPr lang="en-US" sz="2200" dirty="0">
                <a:latin typeface="Calibri" charset="0"/>
                <a:ea typeface="宋体" charset="0"/>
              </a:rPr>
              <a:t>Cellular  network/telephony is a </a:t>
            </a:r>
            <a:r>
              <a:rPr lang="en-US" sz="2200" i="1" dirty="0">
                <a:latin typeface="Calibri" charset="0"/>
                <a:ea typeface="宋体" charset="0"/>
              </a:rPr>
              <a:t>radio</a:t>
            </a:r>
            <a:r>
              <a:rPr lang="en-US" sz="2200" dirty="0">
                <a:latin typeface="Calibri" charset="0"/>
                <a:ea typeface="宋体" charset="0"/>
              </a:rPr>
              <a:t>-based technology; radio waves are electromagnetic waves that </a:t>
            </a:r>
            <a:r>
              <a:rPr lang="en-US" sz="2200" i="1" dirty="0">
                <a:latin typeface="Calibri" charset="0"/>
                <a:ea typeface="宋体" charset="0"/>
              </a:rPr>
              <a:t>antennas</a:t>
            </a:r>
            <a:r>
              <a:rPr lang="en-US" sz="2200" dirty="0">
                <a:latin typeface="Calibri" charset="0"/>
                <a:ea typeface="宋体" charset="0"/>
              </a:rPr>
              <a:t> propagate</a:t>
            </a:r>
          </a:p>
          <a:p>
            <a:pPr eaLnBrk="1" hangingPunct="1">
              <a:lnSpc>
                <a:spcPct val="80000"/>
              </a:lnSpc>
            </a:pPr>
            <a:r>
              <a:rPr lang="en-US" sz="2200" dirty="0">
                <a:latin typeface="Calibri" charset="0"/>
                <a:ea typeface="宋体" charset="0"/>
              </a:rPr>
              <a:t>Most signals are in the 850 MHz, 900 MHz, 1800 MHz, and 1900 MHz frequency bands</a:t>
            </a:r>
          </a:p>
          <a:p>
            <a:pPr eaLnBrk="1" hangingPunct="1">
              <a:lnSpc>
                <a:spcPct val="80000"/>
              </a:lnSpc>
            </a:pPr>
            <a:endParaRPr lang="en-US" sz="2200" dirty="0">
              <a:latin typeface="Calibri" charset="0"/>
              <a:ea typeface="宋体" charset="0"/>
            </a:endParaRPr>
          </a:p>
        </p:txBody>
      </p:sp>
      <p:sp>
        <p:nvSpPr>
          <p:cNvPr id="7" name="Left Brace 6"/>
          <p:cNvSpPr/>
          <p:nvPr/>
        </p:nvSpPr>
        <p:spPr>
          <a:xfrm rot="16200000">
            <a:off x="4686300" y="5448300"/>
            <a:ext cx="762000" cy="76200"/>
          </a:xfrm>
          <a:prstGeom prst="leftBrace">
            <a:avLst>
              <a:gd name="adj1" fmla="val 25000"/>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fr-FR">
              <a:latin typeface="Calibri" charset="0"/>
              <a:ea typeface="宋体" charset="0"/>
              <a:cs typeface="宋体" charset="0"/>
            </a:endParaRPr>
          </a:p>
        </p:txBody>
      </p:sp>
      <p:sp>
        <p:nvSpPr>
          <p:cNvPr id="4102" name="TextBox 8"/>
          <p:cNvSpPr txBox="1">
            <a:spLocks noChangeArrowheads="1"/>
          </p:cNvSpPr>
          <p:nvPr/>
        </p:nvSpPr>
        <p:spPr bwMode="auto">
          <a:xfrm>
            <a:off x="2971800" y="5867400"/>
            <a:ext cx="419100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charset="0"/>
                <a:ea typeface="宋体" charset="0"/>
                <a:cs typeface="宋体" charset="0"/>
              </a:defRPr>
            </a:lvl1pPr>
            <a:lvl2pPr marL="742950" indent="-285750" eaLnBrk="0" hangingPunct="0">
              <a:defRPr>
                <a:solidFill>
                  <a:schemeClr val="tx1"/>
                </a:solidFill>
                <a:latin typeface="Calibri" charset="0"/>
                <a:ea typeface="宋体" charset="0"/>
                <a:cs typeface="宋体" charset="0"/>
              </a:defRPr>
            </a:lvl2pPr>
            <a:lvl3pPr marL="1143000" indent="-228600" eaLnBrk="0" hangingPunct="0">
              <a:defRPr>
                <a:solidFill>
                  <a:schemeClr val="tx1"/>
                </a:solidFill>
                <a:latin typeface="Calibri" charset="0"/>
                <a:ea typeface="宋体" charset="0"/>
                <a:cs typeface="宋体" charset="0"/>
              </a:defRPr>
            </a:lvl3pPr>
            <a:lvl4pPr marL="1600200" indent="-228600" eaLnBrk="0" hangingPunct="0">
              <a:defRPr>
                <a:solidFill>
                  <a:schemeClr val="tx1"/>
                </a:solidFill>
                <a:latin typeface="Calibri" charset="0"/>
                <a:ea typeface="宋体" charset="0"/>
                <a:cs typeface="宋体" charset="0"/>
              </a:defRPr>
            </a:lvl4pPr>
            <a:lvl5pPr marL="2057400" indent="-228600" eaLnBrk="0" hangingPunct="0">
              <a:defRPr>
                <a:solidFill>
                  <a:schemeClr val="tx1"/>
                </a:solidFill>
                <a:latin typeface="Calibri" charset="0"/>
                <a:ea typeface="宋体" charset="0"/>
                <a:cs typeface="宋体" charset="0"/>
              </a:defRPr>
            </a:lvl5pPr>
            <a:lvl6pPr marL="2514600" indent="-228600" eaLnBrk="0" fontAlgn="base" hangingPunct="0">
              <a:spcBef>
                <a:spcPct val="0"/>
              </a:spcBef>
              <a:spcAft>
                <a:spcPct val="0"/>
              </a:spcAft>
              <a:defRPr>
                <a:solidFill>
                  <a:schemeClr val="tx1"/>
                </a:solidFill>
                <a:latin typeface="Calibri" charset="0"/>
                <a:ea typeface="宋体" charset="0"/>
                <a:cs typeface="宋体" charset="0"/>
              </a:defRPr>
            </a:lvl6pPr>
            <a:lvl7pPr marL="2971800" indent="-228600" eaLnBrk="0" fontAlgn="base" hangingPunct="0">
              <a:spcBef>
                <a:spcPct val="0"/>
              </a:spcBef>
              <a:spcAft>
                <a:spcPct val="0"/>
              </a:spcAft>
              <a:defRPr>
                <a:solidFill>
                  <a:schemeClr val="tx1"/>
                </a:solidFill>
                <a:latin typeface="Calibri" charset="0"/>
                <a:ea typeface="宋体" charset="0"/>
                <a:cs typeface="宋体" charset="0"/>
              </a:defRPr>
            </a:lvl7pPr>
            <a:lvl8pPr marL="3429000" indent="-228600" eaLnBrk="0" fontAlgn="base" hangingPunct="0">
              <a:spcBef>
                <a:spcPct val="0"/>
              </a:spcBef>
              <a:spcAft>
                <a:spcPct val="0"/>
              </a:spcAft>
              <a:defRPr>
                <a:solidFill>
                  <a:schemeClr val="tx1"/>
                </a:solidFill>
                <a:latin typeface="Calibri" charset="0"/>
                <a:ea typeface="宋体" charset="0"/>
                <a:cs typeface="宋体" charset="0"/>
              </a:defRPr>
            </a:lvl8pPr>
            <a:lvl9pPr marL="3886200" indent="-228600" eaLnBrk="0" fontAlgn="base" hangingPunct="0">
              <a:spcBef>
                <a:spcPct val="0"/>
              </a:spcBef>
              <a:spcAft>
                <a:spcPct val="0"/>
              </a:spcAft>
              <a:defRPr>
                <a:solidFill>
                  <a:schemeClr val="tx1"/>
                </a:solidFill>
                <a:latin typeface="Calibri" charset="0"/>
                <a:ea typeface="宋体" charset="0"/>
                <a:cs typeface="宋体" charset="0"/>
              </a:defRPr>
            </a:lvl9pPr>
          </a:lstStyle>
          <a:p>
            <a:pPr algn="ctr" eaLnBrk="1" hangingPunct="1"/>
            <a:r>
              <a:rPr lang="en-US">
                <a:solidFill>
                  <a:srgbClr val="5F5F5F"/>
                </a:solidFill>
                <a:latin typeface="Georgia" charset="0"/>
              </a:rPr>
              <a:t>Cell phones operate in this frequency range (note the </a:t>
            </a:r>
            <a:r>
              <a:rPr lang="en-US" i="1">
                <a:solidFill>
                  <a:srgbClr val="5F5F5F"/>
                </a:solidFill>
                <a:latin typeface="Georgia" charset="0"/>
              </a:rPr>
              <a:t>logarithmic</a:t>
            </a:r>
            <a:r>
              <a:rPr lang="en-US">
                <a:solidFill>
                  <a:srgbClr val="5F5F5F"/>
                </a:solidFill>
                <a:latin typeface="Georgia" charset="0"/>
              </a:rPr>
              <a:t> scale)</a:t>
            </a:r>
          </a:p>
        </p:txBody>
      </p:sp>
    </p:spTree>
    <p:extLst>
      <p:ext uri="{BB962C8B-B14F-4D97-AF65-F5344CB8AC3E}">
        <p14:creationId xmlns:p14="http://schemas.microsoft.com/office/powerpoint/2010/main" val="3502852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4"/>
          <p:cNvSpPr>
            <a:spLocks noGrp="1"/>
          </p:cNvSpPr>
          <p:nvPr>
            <p:ph type="title"/>
          </p:nvPr>
        </p:nvSpPr>
        <p:spPr/>
        <p:txBody>
          <a:bodyPr/>
          <a:lstStyle/>
          <a:p>
            <a:pPr eaLnBrk="1" hangingPunct="1"/>
            <a:r>
              <a:rPr lang="en-US">
                <a:latin typeface="Calibri" charset="0"/>
                <a:ea typeface="宋体" charset="0"/>
              </a:rPr>
              <a:t>Cellular Network Generations</a:t>
            </a:r>
          </a:p>
        </p:txBody>
      </p:sp>
      <p:sp>
        <p:nvSpPr>
          <p:cNvPr id="6147" name="Content Placeholder 5"/>
          <p:cNvSpPr>
            <a:spLocks noGrp="1"/>
          </p:cNvSpPr>
          <p:nvPr>
            <p:ph idx="1"/>
          </p:nvPr>
        </p:nvSpPr>
        <p:spPr/>
        <p:txBody>
          <a:bodyPr/>
          <a:lstStyle/>
          <a:p>
            <a:pPr eaLnBrk="1" hangingPunct="1"/>
            <a:r>
              <a:rPr lang="en-US" sz="2800" dirty="0">
                <a:latin typeface="Calibri" charset="0"/>
                <a:ea typeface="宋体" charset="0"/>
              </a:rPr>
              <a:t>It is useful to think of cellular Network/telephony in terms of </a:t>
            </a:r>
            <a:r>
              <a:rPr lang="en-US" sz="2800" i="1" dirty="0">
                <a:latin typeface="Calibri" charset="0"/>
                <a:ea typeface="宋体" charset="0"/>
              </a:rPr>
              <a:t>generations</a:t>
            </a:r>
            <a:r>
              <a:rPr lang="en-US" sz="2800" dirty="0">
                <a:latin typeface="Calibri" charset="0"/>
                <a:ea typeface="宋体" charset="0"/>
              </a:rPr>
              <a:t>: </a:t>
            </a:r>
          </a:p>
          <a:p>
            <a:pPr lvl="1" eaLnBrk="1" hangingPunct="1"/>
            <a:r>
              <a:rPr lang="en-US" sz="2400" dirty="0">
                <a:latin typeface="Calibri" charset="0"/>
                <a:ea typeface="宋体" charset="0"/>
              </a:rPr>
              <a:t>0G:  Briefcase-size mobile radio telephones</a:t>
            </a:r>
          </a:p>
          <a:p>
            <a:pPr lvl="1" eaLnBrk="1" hangingPunct="1"/>
            <a:r>
              <a:rPr lang="en-US" sz="2400" dirty="0">
                <a:latin typeface="Calibri" charset="0"/>
                <a:ea typeface="宋体" charset="0"/>
              </a:rPr>
              <a:t>1G:  </a:t>
            </a:r>
            <a:r>
              <a:rPr lang="en-US" sz="2400" i="1" dirty="0">
                <a:latin typeface="Calibri" charset="0"/>
                <a:ea typeface="宋体" charset="0"/>
              </a:rPr>
              <a:t>Analog</a:t>
            </a:r>
            <a:r>
              <a:rPr lang="en-US" sz="2400" dirty="0">
                <a:latin typeface="Calibri" charset="0"/>
                <a:ea typeface="宋体" charset="0"/>
              </a:rPr>
              <a:t> cellular telephony</a:t>
            </a:r>
          </a:p>
          <a:p>
            <a:pPr lvl="1" eaLnBrk="1" hangingPunct="1"/>
            <a:r>
              <a:rPr lang="en-US" sz="2400" dirty="0">
                <a:latin typeface="Calibri" charset="0"/>
                <a:ea typeface="宋体" charset="0"/>
              </a:rPr>
              <a:t>2G:  </a:t>
            </a:r>
            <a:r>
              <a:rPr lang="en-US" sz="2400" i="1" dirty="0">
                <a:latin typeface="Calibri" charset="0"/>
                <a:ea typeface="宋体" charset="0"/>
              </a:rPr>
              <a:t>Digital</a:t>
            </a:r>
            <a:r>
              <a:rPr lang="en-US" sz="2400" dirty="0">
                <a:latin typeface="Calibri" charset="0"/>
                <a:ea typeface="宋体" charset="0"/>
              </a:rPr>
              <a:t> cellular telephony</a:t>
            </a:r>
          </a:p>
          <a:p>
            <a:pPr lvl="1" eaLnBrk="1" hangingPunct="1"/>
            <a:r>
              <a:rPr lang="en-US" sz="2400" dirty="0">
                <a:latin typeface="Calibri" charset="0"/>
                <a:ea typeface="宋体" charset="0"/>
              </a:rPr>
              <a:t>3G:  </a:t>
            </a:r>
            <a:r>
              <a:rPr lang="en-US" sz="2400" i="1" dirty="0">
                <a:latin typeface="Calibri" charset="0"/>
                <a:ea typeface="宋体" charset="0"/>
              </a:rPr>
              <a:t>High-speed</a:t>
            </a:r>
            <a:r>
              <a:rPr lang="en-US" sz="2400" dirty="0">
                <a:latin typeface="Calibri" charset="0"/>
                <a:ea typeface="宋体" charset="0"/>
              </a:rPr>
              <a:t> digital cellular telephony (including </a:t>
            </a:r>
            <a:r>
              <a:rPr lang="en-US" sz="2400" i="1" dirty="0">
                <a:latin typeface="Calibri" charset="0"/>
                <a:ea typeface="宋体" charset="0"/>
              </a:rPr>
              <a:t>video telephony</a:t>
            </a:r>
            <a:r>
              <a:rPr lang="en-US" sz="2400" dirty="0">
                <a:latin typeface="Calibri" charset="0"/>
                <a:ea typeface="宋体" charset="0"/>
              </a:rPr>
              <a:t>)</a:t>
            </a:r>
          </a:p>
          <a:p>
            <a:pPr lvl="1" eaLnBrk="1" hangingPunct="1"/>
            <a:r>
              <a:rPr lang="en-US" sz="2400" dirty="0" smtClean="0">
                <a:latin typeface="Calibri" charset="0"/>
                <a:ea typeface="宋体" charset="0"/>
              </a:rPr>
              <a:t>LTE (4G):  </a:t>
            </a:r>
            <a:r>
              <a:rPr lang="en-US" sz="2400" dirty="0">
                <a:latin typeface="Calibri" charset="0"/>
                <a:ea typeface="宋体" charset="0"/>
              </a:rPr>
              <a:t>IP-based “anytime, anywhere” voice, data, and multimedia telephony at </a:t>
            </a:r>
            <a:r>
              <a:rPr lang="en-US" sz="2400" i="1" dirty="0">
                <a:latin typeface="Calibri" charset="0"/>
                <a:ea typeface="宋体" charset="0"/>
              </a:rPr>
              <a:t>faster</a:t>
            </a:r>
            <a:r>
              <a:rPr lang="en-US" sz="2400" dirty="0">
                <a:latin typeface="Calibri" charset="0"/>
                <a:ea typeface="宋体" charset="0"/>
              </a:rPr>
              <a:t> data rates than 3G </a:t>
            </a:r>
            <a:br>
              <a:rPr lang="en-US" sz="2400" dirty="0">
                <a:latin typeface="Calibri" charset="0"/>
                <a:ea typeface="宋体" charset="0"/>
              </a:rPr>
            </a:br>
            <a:endParaRPr lang="en-US" sz="2400" dirty="0">
              <a:latin typeface="Calibri" charset="0"/>
              <a:ea typeface="宋体" charset="0"/>
            </a:endParaRPr>
          </a:p>
        </p:txBody>
      </p:sp>
      <p:sp>
        <p:nvSpPr>
          <p:cNvPr id="4" name="Slide Number Placeholder 2"/>
          <p:cNvSpPr>
            <a:spLocks noGrp="1"/>
          </p:cNvSpPr>
          <p:nvPr>
            <p:ph type="sldNum" sz="quarter" idx="12"/>
          </p:nvPr>
        </p:nvSpPr>
        <p:spPr>
          <a:xfrm>
            <a:off x="0" y="1256270"/>
            <a:ext cx="533400" cy="304800"/>
          </a:xfrm>
        </p:spPr>
        <p:txBody>
          <a:bodyPr>
            <a:normAutofit fontScale="92500" lnSpcReduction="20000"/>
          </a:bodyPr>
          <a:lstStyle/>
          <a:p>
            <a:fld id="{283B9EA5-CE9A-4950-A80C-5ADF06B45BB8}" type="slidenum">
              <a:rPr lang="en-US" smtClean="0"/>
              <a:pPr/>
              <a:t>4</a:t>
            </a:fld>
            <a:endParaRPr lang="en-US" dirty="0"/>
          </a:p>
        </p:txBody>
      </p:sp>
    </p:spTree>
    <p:extLst>
      <p:ext uri="{BB962C8B-B14F-4D97-AF65-F5344CB8AC3E}">
        <p14:creationId xmlns:p14="http://schemas.microsoft.com/office/powerpoint/2010/main" val="3545671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en-US" altLang="zh-CN">
                <a:latin typeface="Calibri" charset="0"/>
                <a:ea typeface="宋体" charset="0"/>
              </a:rPr>
              <a:t>Evolution of Cellular Networks</a:t>
            </a:r>
            <a:endParaRPr lang="zh-CN" altLang="en-US">
              <a:latin typeface="Calibri" charset="0"/>
              <a:ea typeface="宋体" charset="0"/>
            </a:endParaRPr>
          </a:p>
        </p:txBody>
      </p:sp>
      <p:pic>
        <p:nvPicPr>
          <p:cNvPr id="71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2014538"/>
            <a:ext cx="6800850" cy="2828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6" name="直接箭头连接符 5"/>
          <p:cNvCxnSpPr/>
          <p:nvPr/>
        </p:nvCxnSpPr>
        <p:spPr>
          <a:xfrm flipV="1">
            <a:off x="1692275" y="4508500"/>
            <a:ext cx="0" cy="108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73" name="TextBox 6"/>
          <p:cNvSpPr txBox="1">
            <a:spLocks noChangeArrowheads="1"/>
          </p:cNvSpPr>
          <p:nvPr/>
        </p:nvSpPr>
        <p:spPr bwMode="auto">
          <a:xfrm>
            <a:off x="1403350" y="5661025"/>
            <a:ext cx="5762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charset="0"/>
                <a:ea typeface="宋体" charset="0"/>
                <a:cs typeface="宋体" charset="0"/>
              </a:defRPr>
            </a:lvl1pPr>
            <a:lvl2pPr marL="742950" indent="-285750" eaLnBrk="0" hangingPunct="0">
              <a:defRPr>
                <a:solidFill>
                  <a:schemeClr val="tx1"/>
                </a:solidFill>
                <a:latin typeface="Calibri" charset="0"/>
                <a:ea typeface="宋体" charset="0"/>
                <a:cs typeface="宋体" charset="0"/>
              </a:defRPr>
            </a:lvl2pPr>
            <a:lvl3pPr marL="1143000" indent="-228600" eaLnBrk="0" hangingPunct="0">
              <a:defRPr>
                <a:solidFill>
                  <a:schemeClr val="tx1"/>
                </a:solidFill>
                <a:latin typeface="Calibri" charset="0"/>
                <a:ea typeface="宋体" charset="0"/>
                <a:cs typeface="宋体" charset="0"/>
              </a:defRPr>
            </a:lvl3pPr>
            <a:lvl4pPr marL="1600200" indent="-228600" eaLnBrk="0" hangingPunct="0">
              <a:defRPr>
                <a:solidFill>
                  <a:schemeClr val="tx1"/>
                </a:solidFill>
                <a:latin typeface="Calibri" charset="0"/>
                <a:ea typeface="宋体" charset="0"/>
                <a:cs typeface="宋体" charset="0"/>
              </a:defRPr>
            </a:lvl4pPr>
            <a:lvl5pPr marL="2057400" indent="-228600" eaLnBrk="0" hangingPunct="0">
              <a:defRPr>
                <a:solidFill>
                  <a:schemeClr val="tx1"/>
                </a:solidFill>
                <a:latin typeface="Calibri" charset="0"/>
                <a:ea typeface="宋体" charset="0"/>
                <a:cs typeface="宋体" charset="0"/>
              </a:defRPr>
            </a:lvl5pPr>
            <a:lvl6pPr marL="2514600" indent="-228600" eaLnBrk="0" fontAlgn="base" hangingPunct="0">
              <a:spcBef>
                <a:spcPct val="0"/>
              </a:spcBef>
              <a:spcAft>
                <a:spcPct val="0"/>
              </a:spcAft>
              <a:defRPr>
                <a:solidFill>
                  <a:schemeClr val="tx1"/>
                </a:solidFill>
                <a:latin typeface="Calibri" charset="0"/>
                <a:ea typeface="宋体" charset="0"/>
                <a:cs typeface="宋体" charset="0"/>
              </a:defRPr>
            </a:lvl6pPr>
            <a:lvl7pPr marL="2971800" indent="-228600" eaLnBrk="0" fontAlgn="base" hangingPunct="0">
              <a:spcBef>
                <a:spcPct val="0"/>
              </a:spcBef>
              <a:spcAft>
                <a:spcPct val="0"/>
              </a:spcAft>
              <a:defRPr>
                <a:solidFill>
                  <a:schemeClr val="tx1"/>
                </a:solidFill>
                <a:latin typeface="Calibri" charset="0"/>
                <a:ea typeface="宋体" charset="0"/>
                <a:cs typeface="宋体" charset="0"/>
              </a:defRPr>
            </a:lvl7pPr>
            <a:lvl8pPr marL="3429000" indent="-228600" eaLnBrk="0" fontAlgn="base" hangingPunct="0">
              <a:spcBef>
                <a:spcPct val="0"/>
              </a:spcBef>
              <a:spcAft>
                <a:spcPct val="0"/>
              </a:spcAft>
              <a:defRPr>
                <a:solidFill>
                  <a:schemeClr val="tx1"/>
                </a:solidFill>
                <a:latin typeface="Calibri" charset="0"/>
                <a:ea typeface="宋体" charset="0"/>
                <a:cs typeface="宋体" charset="0"/>
              </a:defRPr>
            </a:lvl8pPr>
            <a:lvl9pPr marL="3886200" indent="-228600" eaLnBrk="0" fontAlgn="base" hangingPunct="0">
              <a:spcBef>
                <a:spcPct val="0"/>
              </a:spcBef>
              <a:spcAft>
                <a:spcPct val="0"/>
              </a:spcAft>
              <a:defRPr>
                <a:solidFill>
                  <a:schemeClr val="tx1"/>
                </a:solidFill>
                <a:latin typeface="Calibri" charset="0"/>
                <a:ea typeface="宋体" charset="0"/>
                <a:cs typeface="宋体" charset="0"/>
              </a:defRPr>
            </a:lvl9pPr>
          </a:lstStyle>
          <a:p>
            <a:pPr eaLnBrk="1" hangingPunct="1"/>
            <a:r>
              <a:rPr lang="en-US" altLang="zh-CN"/>
              <a:t>1G</a:t>
            </a:r>
            <a:endParaRPr lang="zh-CN" altLang="en-US"/>
          </a:p>
        </p:txBody>
      </p:sp>
      <p:cxnSp>
        <p:nvCxnSpPr>
          <p:cNvPr id="11" name="直接箭头连接符 10"/>
          <p:cNvCxnSpPr/>
          <p:nvPr/>
        </p:nvCxnSpPr>
        <p:spPr>
          <a:xfrm flipV="1">
            <a:off x="3924300" y="4797425"/>
            <a:ext cx="0" cy="719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75" name="TextBox 11"/>
          <p:cNvSpPr txBox="1">
            <a:spLocks noChangeArrowheads="1"/>
          </p:cNvSpPr>
          <p:nvPr/>
        </p:nvSpPr>
        <p:spPr bwMode="auto">
          <a:xfrm>
            <a:off x="3708400" y="5661025"/>
            <a:ext cx="5762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charset="0"/>
                <a:ea typeface="宋体" charset="0"/>
                <a:cs typeface="宋体" charset="0"/>
              </a:defRPr>
            </a:lvl1pPr>
            <a:lvl2pPr marL="742950" indent="-285750" eaLnBrk="0" hangingPunct="0">
              <a:defRPr>
                <a:solidFill>
                  <a:schemeClr val="tx1"/>
                </a:solidFill>
                <a:latin typeface="Calibri" charset="0"/>
                <a:ea typeface="宋体" charset="0"/>
                <a:cs typeface="宋体" charset="0"/>
              </a:defRPr>
            </a:lvl2pPr>
            <a:lvl3pPr marL="1143000" indent="-228600" eaLnBrk="0" hangingPunct="0">
              <a:defRPr>
                <a:solidFill>
                  <a:schemeClr val="tx1"/>
                </a:solidFill>
                <a:latin typeface="Calibri" charset="0"/>
                <a:ea typeface="宋体" charset="0"/>
                <a:cs typeface="宋体" charset="0"/>
              </a:defRPr>
            </a:lvl3pPr>
            <a:lvl4pPr marL="1600200" indent="-228600" eaLnBrk="0" hangingPunct="0">
              <a:defRPr>
                <a:solidFill>
                  <a:schemeClr val="tx1"/>
                </a:solidFill>
                <a:latin typeface="Calibri" charset="0"/>
                <a:ea typeface="宋体" charset="0"/>
                <a:cs typeface="宋体" charset="0"/>
              </a:defRPr>
            </a:lvl4pPr>
            <a:lvl5pPr marL="2057400" indent="-228600" eaLnBrk="0" hangingPunct="0">
              <a:defRPr>
                <a:solidFill>
                  <a:schemeClr val="tx1"/>
                </a:solidFill>
                <a:latin typeface="Calibri" charset="0"/>
                <a:ea typeface="宋体" charset="0"/>
                <a:cs typeface="宋体" charset="0"/>
              </a:defRPr>
            </a:lvl5pPr>
            <a:lvl6pPr marL="2514600" indent="-228600" eaLnBrk="0" fontAlgn="base" hangingPunct="0">
              <a:spcBef>
                <a:spcPct val="0"/>
              </a:spcBef>
              <a:spcAft>
                <a:spcPct val="0"/>
              </a:spcAft>
              <a:defRPr>
                <a:solidFill>
                  <a:schemeClr val="tx1"/>
                </a:solidFill>
                <a:latin typeface="Calibri" charset="0"/>
                <a:ea typeface="宋体" charset="0"/>
                <a:cs typeface="宋体" charset="0"/>
              </a:defRPr>
            </a:lvl6pPr>
            <a:lvl7pPr marL="2971800" indent="-228600" eaLnBrk="0" fontAlgn="base" hangingPunct="0">
              <a:spcBef>
                <a:spcPct val="0"/>
              </a:spcBef>
              <a:spcAft>
                <a:spcPct val="0"/>
              </a:spcAft>
              <a:defRPr>
                <a:solidFill>
                  <a:schemeClr val="tx1"/>
                </a:solidFill>
                <a:latin typeface="Calibri" charset="0"/>
                <a:ea typeface="宋体" charset="0"/>
                <a:cs typeface="宋体" charset="0"/>
              </a:defRPr>
            </a:lvl7pPr>
            <a:lvl8pPr marL="3429000" indent="-228600" eaLnBrk="0" fontAlgn="base" hangingPunct="0">
              <a:spcBef>
                <a:spcPct val="0"/>
              </a:spcBef>
              <a:spcAft>
                <a:spcPct val="0"/>
              </a:spcAft>
              <a:defRPr>
                <a:solidFill>
                  <a:schemeClr val="tx1"/>
                </a:solidFill>
                <a:latin typeface="Calibri" charset="0"/>
                <a:ea typeface="宋体" charset="0"/>
                <a:cs typeface="宋体" charset="0"/>
              </a:defRPr>
            </a:lvl8pPr>
            <a:lvl9pPr marL="3886200" indent="-228600" eaLnBrk="0" fontAlgn="base" hangingPunct="0">
              <a:spcBef>
                <a:spcPct val="0"/>
              </a:spcBef>
              <a:spcAft>
                <a:spcPct val="0"/>
              </a:spcAft>
              <a:defRPr>
                <a:solidFill>
                  <a:schemeClr val="tx1"/>
                </a:solidFill>
                <a:latin typeface="Calibri" charset="0"/>
                <a:ea typeface="宋体" charset="0"/>
                <a:cs typeface="宋体" charset="0"/>
              </a:defRPr>
            </a:lvl9pPr>
          </a:lstStyle>
          <a:p>
            <a:pPr eaLnBrk="1" hangingPunct="1"/>
            <a:r>
              <a:rPr lang="en-US" altLang="zh-CN"/>
              <a:t>2G</a:t>
            </a:r>
            <a:endParaRPr lang="zh-CN" altLang="en-US"/>
          </a:p>
        </p:txBody>
      </p:sp>
      <p:cxnSp>
        <p:nvCxnSpPr>
          <p:cNvPr id="14" name="直接箭头连接符 13"/>
          <p:cNvCxnSpPr/>
          <p:nvPr/>
        </p:nvCxnSpPr>
        <p:spPr>
          <a:xfrm flipV="1">
            <a:off x="6443663" y="4797425"/>
            <a:ext cx="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77" name="TextBox 14"/>
          <p:cNvSpPr txBox="1">
            <a:spLocks noChangeArrowheads="1"/>
          </p:cNvSpPr>
          <p:nvPr/>
        </p:nvSpPr>
        <p:spPr bwMode="auto">
          <a:xfrm>
            <a:off x="6156325" y="5661025"/>
            <a:ext cx="5762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charset="0"/>
                <a:ea typeface="宋体" charset="0"/>
                <a:cs typeface="宋体" charset="0"/>
              </a:defRPr>
            </a:lvl1pPr>
            <a:lvl2pPr marL="742950" indent="-285750" eaLnBrk="0" hangingPunct="0">
              <a:defRPr>
                <a:solidFill>
                  <a:schemeClr val="tx1"/>
                </a:solidFill>
                <a:latin typeface="Calibri" charset="0"/>
                <a:ea typeface="宋体" charset="0"/>
                <a:cs typeface="宋体" charset="0"/>
              </a:defRPr>
            </a:lvl2pPr>
            <a:lvl3pPr marL="1143000" indent="-228600" eaLnBrk="0" hangingPunct="0">
              <a:defRPr>
                <a:solidFill>
                  <a:schemeClr val="tx1"/>
                </a:solidFill>
                <a:latin typeface="Calibri" charset="0"/>
                <a:ea typeface="宋体" charset="0"/>
                <a:cs typeface="宋体" charset="0"/>
              </a:defRPr>
            </a:lvl3pPr>
            <a:lvl4pPr marL="1600200" indent="-228600" eaLnBrk="0" hangingPunct="0">
              <a:defRPr>
                <a:solidFill>
                  <a:schemeClr val="tx1"/>
                </a:solidFill>
                <a:latin typeface="Calibri" charset="0"/>
                <a:ea typeface="宋体" charset="0"/>
                <a:cs typeface="宋体" charset="0"/>
              </a:defRPr>
            </a:lvl4pPr>
            <a:lvl5pPr marL="2057400" indent="-228600" eaLnBrk="0" hangingPunct="0">
              <a:defRPr>
                <a:solidFill>
                  <a:schemeClr val="tx1"/>
                </a:solidFill>
                <a:latin typeface="Calibri" charset="0"/>
                <a:ea typeface="宋体" charset="0"/>
                <a:cs typeface="宋体" charset="0"/>
              </a:defRPr>
            </a:lvl5pPr>
            <a:lvl6pPr marL="2514600" indent="-228600" eaLnBrk="0" fontAlgn="base" hangingPunct="0">
              <a:spcBef>
                <a:spcPct val="0"/>
              </a:spcBef>
              <a:spcAft>
                <a:spcPct val="0"/>
              </a:spcAft>
              <a:defRPr>
                <a:solidFill>
                  <a:schemeClr val="tx1"/>
                </a:solidFill>
                <a:latin typeface="Calibri" charset="0"/>
                <a:ea typeface="宋体" charset="0"/>
                <a:cs typeface="宋体" charset="0"/>
              </a:defRPr>
            </a:lvl6pPr>
            <a:lvl7pPr marL="2971800" indent="-228600" eaLnBrk="0" fontAlgn="base" hangingPunct="0">
              <a:spcBef>
                <a:spcPct val="0"/>
              </a:spcBef>
              <a:spcAft>
                <a:spcPct val="0"/>
              </a:spcAft>
              <a:defRPr>
                <a:solidFill>
                  <a:schemeClr val="tx1"/>
                </a:solidFill>
                <a:latin typeface="Calibri" charset="0"/>
                <a:ea typeface="宋体" charset="0"/>
                <a:cs typeface="宋体" charset="0"/>
              </a:defRPr>
            </a:lvl7pPr>
            <a:lvl8pPr marL="3429000" indent="-228600" eaLnBrk="0" fontAlgn="base" hangingPunct="0">
              <a:spcBef>
                <a:spcPct val="0"/>
              </a:spcBef>
              <a:spcAft>
                <a:spcPct val="0"/>
              </a:spcAft>
              <a:defRPr>
                <a:solidFill>
                  <a:schemeClr val="tx1"/>
                </a:solidFill>
                <a:latin typeface="Calibri" charset="0"/>
                <a:ea typeface="宋体" charset="0"/>
                <a:cs typeface="宋体" charset="0"/>
              </a:defRPr>
            </a:lvl8pPr>
            <a:lvl9pPr marL="3886200" indent="-228600" eaLnBrk="0" fontAlgn="base" hangingPunct="0">
              <a:spcBef>
                <a:spcPct val="0"/>
              </a:spcBef>
              <a:spcAft>
                <a:spcPct val="0"/>
              </a:spcAft>
              <a:defRPr>
                <a:solidFill>
                  <a:schemeClr val="tx1"/>
                </a:solidFill>
                <a:latin typeface="Calibri" charset="0"/>
                <a:ea typeface="宋体" charset="0"/>
                <a:cs typeface="宋体" charset="0"/>
              </a:defRPr>
            </a:lvl9pPr>
          </a:lstStyle>
          <a:p>
            <a:pPr eaLnBrk="1" hangingPunct="1"/>
            <a:r>
              <a:rPr lang="en-US" altLang="zh-CN"/>
              <a:t>3G</a:t>
            </a:r>
            <a:endParaRPr lang="zh-CN" altLang="en-US"/>
          </a:p>
        </p:txBody>
      </p:sp>
      <p:sp>
        <p:nvSpPr>
          <p:cNvPr id="7178" name="TextBox 15"/>
          <p:cNvSpPr txBox="1">
            <a:spLocks noChangeArrowheads="1"/>
          </p:cNvSpPr>
          <p:nvPr/>
        </p:nvSpPr>
        <p:spPr bwMode="auto">
          <a:xfrm>
            <a:off x="7308850" y="5661025"/>
            <a:ext cx="5762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charset="0"/>
                <a:ea typeface="宋体" charset="0"/>
                <a:cs typeface="宋体" charset="0"/>
              </a:defRPr>
            </a:lvl1pPr>
            <a:lvl2pPr marL="742950" indent="-285750" eaLnBrk="0" hangingPunct="0">
              <a:defRPr>
                <a:solidFill>
                  <a:schemeClr val="tx1"/>
                </a:solidFill>
                <a:latin typeface="Calibri" charset="0"/>
                <a:ea typeface="宋体" charset="0"/>
                <a:cs typeface="宋体" charset="0"/>
              </a:defRPr>
            </a:lvl2pPr>
            <a:lvl3pPr marL="1143000" indent="-228600" eaLnBrk="0" hangingPunct="0">
              <a:defRPr>
                <a:solidFill>
                  <a:schemeClr val="tx1"/>
                </a:solidFill>
                <a:latin typeface="Calibri" charset="0"/>
                <a:ea typeface="宋体" charset="0"/>
                <a:cs typeface="宋体" charset="0"/>
              </a:defRPr>
            </a:lvl3pPr>
            <a:lvl4pPr marL="1600200" indent="-228600" eaLnBrk="0" hangingPunct="0">
              <a:defRPr>
                <a:solidFill>
                  <a:schemeClr val="tx1"/>
                </a:solidFill>
                <a:latin typeface="Calibri" charset="0"/>
                <a:ea typeface="宋体" charset="0"/>
                <a:cs typeface="宋体" charset="0"/>
              </a:defRPr>
            </a:lvl4pPr>
            <a:lvl5pPr marL="2057400" indent="-228600" eaLnBrk="0" hangingPunct="0">
              <a:defRPr>
                <a:solidFill>
                  <a:schemeClr val="tx1"/>
                </a:solidFill>
                <a:latin typeface="Calibri" charset="0"/>
                <a:ea typeface="宋体" charset="0"/>
                <a:cs typeface="宋体" charset="0"/>
              </a:defRPr>
            </a:lvl5pPr>
            <a:lvl6pPr marL="2514600" indent="-228600" eaLnBrk="0" fontAlgn="base" hangingPunct="0">
              <a:spcBef>
                <a:spcPct val="0"/>
              </a:spcBef>
              <a:spcAft>
                <a:spcPct val="0"/>
              </a:spcAft>
              <a:defRPr>
                <a:solidFill>
                  <a:schemeClr val="tx1"/>
                </a:solidFill>
                <a:latin typeface="Calibri" charset="0"/>
                <a:ea typeface="宋体" charset="0"/>
                <a:cs typeface="宋体" charset="0"/>
              </a:defRPr>
            </a:lvl6pPr>
            <a:lvl7pPr marL="2971800" indent="-228600" eaLnBrk="0" fontAlgn="base" hangingPunct="0">
              <a:spcBef>
                <a:spcPct val="0"/>
              </a:spcBef>
              <a:spcAft>
                <a:spcPct val="0"/>
              </a:spcAft>
              <a:defRPr>
                <a:solidFill>
                  <a:schemeClr val="tx1"/>
                </a:solidFill>
                <a:latin typeface="Calibri" charset="0"/>
                <a:ea typeface="宋体" charset="0"/>
                <a:cs typeface="宋体" charset="0"/>
              </a:defRPr>
            </a:lvl7pPr>
            <a:lvl8pPr marL="3429000" indent="-228600" eaLnBrk="0" fontAlgn="base" hangingPunct="0">
              <a:spcBef>
                <a:spcPct val="0"/>
              </a:spcBef>
              <a:spcAft>
                <a:spcPct val="0"/>
              </a:spcAft>
              <a:defRPr>
                <a:solidFill>
                  <a:schemeClr val="tx1"/>
                </a:solidFill>
                <a:latin typeface="Calibri" charset="0"/>
                <a:ea typeface="宋体" charset="0"/>
                <a:cs typeface="宋体" charset="0"/>
              </a:defRPr>
            </a:lvl8pPr>
            <a:lvl9pPr marL="3886200" indent="-228600" eaLnBrk="0" fontAlgn="base" hangingPunct="0">
              <a:spcBef>
                <a:spcPct val="0"/>
              </a:spcBef>
              <a:spcAft>
                <a:spcPct val="0"/>
              </a:spcAft>
              <a:defRPr>
                <a:solidFill>
                  <a:schemeClr val="tx1"/>
                </a:solidFill>
                <a:latin typeface="Calibri" charset="0"/>
                <a:ea typeface="宋体" charset="0"/>
                <a:cs typeface="宋体" charset="0"/>
              </a:defRPr>
            </a:lvl9pPr>
          </a:lstStyle>
          <a:p>
            <a:pPr eaLnBrk="1" hangingPunct="1"/>
            <a:r>
              <a:rPr lang="en-US" altLang="zh-CN"/>
              <a:t>4G</a:t>
            </a:r>
            <a:endParaRPr lang="zh-CN" altLang="en-US"/>
          </a:p>
        </p:txBody>
      </p:sp>
      <p:cxnSp>
        <p:nvCxnSpPr>
          <p:cNvPr id="17" name="直接箭头连接符 16"/>
          <p:cNvCxnSpPr/>
          <p:nvPr/>
        </p:nvCxnSpPr>
        <p:spPr>
          <a:xfrm flipV="1">
            <a:off x="7524750" y="3860800"/>
            <a:ext cx="0" cy="1655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292725" y="4797425"/>
            <a:ext cx="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81" name="TextBox 21"/>
          <p:cNvSpPr txBox="1">
            <a:spLocks noChangeArrowheads="1"/>
          </p:cNvSpPr>
          <p:nvPr/>
        </p:nvSpPr>
        <p:spPr bwMode="auto">
          <a:xfrm>
            <a:off x="4932363" y="5661025"/>
            <a:ext cx="7921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charset="0"/>
                <a:ea typeface="宋体" charset="0"/>
                <a:cs typeface="宋体" charset="0"/>
              </a:defRPr>
            </a:lvl1pPr>
            <a:lvl2pPr marL="742950" indent="-285750" eaLnBrk="0" hangingPunct="0">
              <a:defRPr>
                <a:solidFill>
                  <a:schemeClr val="tx1"/>
                </a:solidFill>
                <a:latin typeface="Calibri" charset="0"/>
                <a:ea typeface="宋体" charset="0"/>
                <a:cs typeface="宋体" charset="0"/>
              </a:defRPr>
            </a:lvl2pPr>
            <a:lvl3pPr marL="1143000" indent="-228600" eaLnBrk="0" hangingPunct="0">
              <a:defRPr>
                <a:solidFill>
                  <a:schemeClr val="tx1"/>
                </a:solidFill>
                <a:latin typeface="Calibri" charset="0"/>
                <a:ea typeface="宋体" charset="0"/>
                <a:cs typeface="宋体" charset="0"/>
              </a:defRPr>
            </a:lvl3pPr>
            <a:lvl4pPr marL="1600200" indent="-228600" eaLnBrk="0" hangingPunct="0">
              <a:defRPr>
                <a:solidFill>
                  <a:schemeClr val="tx1"/>
                </a:solidFill>
                <a:latin typeface="Calibri" charset="0"/>
                <a:ea typeface="宋体" charset="0"/>
                <a:cs typeface="宋体" charset="0"/>
              </a:defRPr>
            </a:lvl4pPr>
            <a:lvl5pPr marL="2057400" indent="-228600" eaLnBrk="0" hangingPunct="0">
              <a:defRPr>
                <a:solidFill>
                  <a:schemeClr val="tx1"/>
                </a:solidFill>
                <a:latin typeface="Calibri" charset="0"/>
                <a:ea typeface="宋体" charset="0"/>
                <a:cs typeface="宋体" charset="0"/>
              </a:defRPr>
            </a:lvl5pPr>
            <a:lvl6pPr marL="2514600" indent="-228600" eaLnBrk="0" fontAlgn="base" hangingPunct="0">
              <a:spcBef>
                <a:spcPct val="0"/>
              </a:spcBef>
              <a:spcAft>
                <a:spcPct val="0"/>
              </a:spcAft>
              <a:defRPr>
                <a:solidFill>
                  <a:schemeClr val="tx1"/>
                </a:solidFill>
                <a:latin typeface="Calibri" charset="0"/>
                <a:ea typeface="宋体" charset="0"/>
                <a:cs typeface="宋体" charset="0"/>
              </a:defRPr>
            </a:lvl6pPr>
            <a:lvl7pPr marL="2971800" indent="-228600" eaLnBrk="0" fontAlgn="base" hangingPunct="0">
              <a:spcBef>
                <a:spcPct val="0"/>
              </a:spcBef>
              <a:spcAft>
                <a:spcPct val="0"/>
              </a:spcAft>
              <a:defRPr>
                <a:solidFill>
                  <a:schemeClr val="tx1"/>
                </a:solidFill>
                <a:latin typeface="Calibri" charset="0"/>
                <a:ea typeface="宋体" charset="0"/>
                <a:cs typeface="宋体" charset="0"/>
              </a:defRPr>
            </a:lvl7pPr>
            <a:lvl8pPr marL="3429000" indent="-228600" eaLnBrk="0" fontAlgn="base" hangingPunct="0">
              <a:spcBef>
                <a:spcPct val="0"/>
              </a:spcBef>
              <a:spcAft>
                <a:spcPct val="0"/>
              </a:spcAft>
              <a:defRPr>
                <a:solidFill>
                  <a:schemeClr val="tx1"/>
                </a:solidFill>
                <a:latin typeface="Calibri" charset="0"/>
                <a:ea typeface="宋体" charset="0"/>
                <a:cs typeface="宋体" charset="0"/>
              </a:defRPr>
            </a:lvl8pPr>
            <a:lvl9pPr marL="3886200" indent="-228600" eaLnBrk="0" fontAlgn="base" hangingPunct="0">
              <a:spcBef>
                <a:spcPct val="0"/>
              </a:spcBef>
              <a:spcAft>
                <a:spcPct val="0"/>
              </a:spcAft>
              <a:defRPr>
                <a:solidFill>
                  <a:schemeClr val="tx1"/>
                </a:solidFill>
                <a:latin typeface="Calibri" charset="0"/>
                <a:ea typeface="宋体" charset="0"/>
                <a:cs typeface="宋体" charset="0"/>
              </a:defRPr>
            </a:lvl9pPr>
          </a:lstStyle>
          <a:p>
            <a:pPr eaLnBrk="1" hangingPunct="1"/>
            <a:r>
              <a:rPr lang="en-US" altLang="zh-CN"/>
              <a:t>2.5G</a:t>
            </a:r>
            <a:endParaRPr lang="zh-CN" altLang="en-US"/>
          </a:p>
        </p:txBody>
      </p:sp>
      <p:sp>
        <p:nvSpPr>
          <p:cNvPr id="15" name="Slide Number Placeholder 2"/>
          <p:cNvSpPr>
            <a:spLocks noGrp="1"/>
          </p:cNvSpPr>
          <p:nvPr>
            <p:ph type="sldNum" sz="quarter" idx="12"/>
          </p:nvPr>
        </p:nvSpPr>
        <p:spPr>
          <a:xfrm>
            <a:off x="0" y="1256270"/>
            <a:ext cx="533400" cy="304800"/>
          </a:xfrm>
        </p:spPr>
        <p:txBody>
          <a:bodyPr>
            <a:normAutofit fontScale="92500" lnSpcReduction="20000"/>
          </a:bodyPr>
          <a:lstStyle/>
          <a:p>
            <a:fld id="{283B9EA5-CE9A-4950-A80C-5ADF06B45BB8}" type="slidenum">
              <a:rPr lang="en-US" smtClean="0"/>
              <a:pPr/>
              <a:t>5</a:t>
            </a:fld>
            <a:endParaRPr lang="en-US" dirty="0"/>
          </a:p>
        </p:txBody>
      </p:sp>
    </p:spTree>
    <p:extLst>
      <p:ext uri="{BB962C8B-B14F-4D97-AF65-F5344CB8AC3E}">
        <p14:creationId xmlns:p14="http://schemas.microsoft.com/office/powerpoint/2010/main" val="2162304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a:latin typeface="Calibri" charset="0"/>
                <a:ea typeface="宋体" charset="0"/>
              </a:rPr>
              <a:t>Cellular Network</a:t>
            </a:r>
            <a:endParaRPr lang="zh-CN" altLang="en-US">
              <a:latin typeface="Calibri" charset="0"/>
              <a:ea typeface="宋体" charset="0"/>
            </a:endParaRPr>
          </a:p>
        </p:txBody>
      </p:sp>
      <p:sp>
        <p:nvSpPr>
          <p:cNvPr id="5123" name="内容占位符 2"/>
          <p:cNvSpPr>
            <a:spLocks noGrp="1"/>
          </p:cNvSpPr>
          <p:nvPr>
            <p:ph idx="1"/>
          </p:nvPr>
        </p:nvSpPr>
        <p:spPr>
          <a:xfrm>
            <a:off x="468313" y="1596571"/>
            <a:ext cx="8229600" cy="4270829"/>
          </a:xfrm>
        </p:spPr>
        <p:txBody>
          <a:bodyPr/>
          <a:lstStyle/>
          <a:p>
            <a:pPr eaLnBrk="1" hangingPunct="1"/>
            <a:r>
              <a:rPr lang="en-US" altLang="zh-CN" sz="2400" dirty="0">
                <a:latin typeface="Calibri" charset="0"/>
                <a:ea typeface="宋体" charset="0"/>
              </a:rPr>
              <a:t>Base stations transmit to and receive from mobiles at the assigned spectrum</a:t>
            </a:r>
          </a:p>
          <a:p>
            <a:pPr lvl="1" eaLnBrk="1" hangingPunct="1"/>
            <a:r>
              <a:rPr lang="en-US" altLang="zh-CN" sz="2000" dirty="0">
                <a:latin typeface="Calibri" charset="0"/>
                <a:ea typeface="宋体" charset="0"/>
              </a:rPr>
              <a:t>Multiple base stations use the same spectrum (spectral reuse)</a:t>
            </a:r>
          </a:p>
          <a:p>
            <a:pPr eaLnBrk="1" hangingPunct="1"/>
            <a:r>
              <a:rPr lang="en-US" altLang="zh-CN" sz="2400" dirty="0">
                <a:latin typeface="Calibri" charset="0"/>
                <a:ea typeface="宋体" charset="0"/>
              </a:rPr>
              <a:t>The service area of each base station is called a cell</a:t>
            </a:r>
          </a:p>
          <a:p>
            <a:pPr eaLnBrk="1" hangingPunct="1"/>
            <a:r>
              <a:rPr lang="en-US" altLang="zh-CN" sz="2400" dirty="0">
                <a:latin typeface="Calibri" charset="0"/>
                <a:ea typeface="宋体" charset="0"/>
              </a:rPr>
              <a:t>Each mobile terminal is typically served by the ‘closest’ base stations</a:t>
            </a:r>
          </a:p>
          <a:p>
            <a:pPr lvl="1" eaLnBrk="1" hangingPunct="1"/>
            <a:r>
              <a:rPr lang="en-US" altLang="zh-CN" sz="2000" dirty="0">
                <a:latin typeface="Calibri" charset="0"/>
                <a:ea typeface="宋体" charset="0"/>
              </a:rPr>
              <a:t>Handoff when terminals move</a:t>
            </a:r>
            <a:endParaRPr lang="zh-CN" altLang="en-US" sz="2000" dirty="0">
              <a:latin typeface="Calibri" charset="0"/>
              <a:ea typeface="宋体" charset="0"/>
            </a:endParaRPr>
          </a:p>
        </p:txBody>
      </p:sp>
      <p:pic>
        <p:nvPicPr>
          <p:cNvPr id="5124" name="Picture 2" descr="http://www.orms-today.org/orms-4-02/art/bourjolly_F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0152" y="4010025"/>
            <a:ext cx="4457700" cy="284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2"/>
          <p:cNvSpPr>
            <a:spLocks noGrp="1"/>
          </p:cNvSpPr>
          <p:nvPr>
            <p:ph type="sldNum" sz="quarter" idx="12"/>
          </p:nvPr>
        </p:nvSpPr>
        <p:spPr>
          <a:xfrm>
            <a:off x="0" y="1256270"/>
            <a:ext cx="533400" cy="304800"/>
          </a:xfrm>
        </p:spPr>
        <p:txBody>
          <a:bodyPr>
            <a:normAutofit fontScale="92500" lnSpcReduction="20000"/>
          </a:bodyPr>
          <a:lstStyle/>
          <a:p>
            <a:fld id="{283B9EA5-CE9A-4950-A80C-5ADF06B45BB8}" type="slidenum">
              <a:rPr lang="en-US" smtClean="0"/>
              <a:pPr/>
              <a:t>6</a:t>
            </a:fld>
            <a:endParaRPr lang="en-US" dirty="0"/>
          </a:p>
        </p:txBody>
      </p:sp>
    </p:spTree>
    <p:extLst>
      <p:ext uri="{BB962C8B-B14F-4D97-AF65-F5344CB8AC3E}">
        <p14:creationId xmlns:p14="http://schemas.microsoft.com/office/powerpoint/2010/main" val="1040686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a:latin typeface="Calibri" charset="0"/>
                <a:ea typeface="宋体" charset="0"/>
              </a:rPr>
              <a:t>The Multiple Access Problem</a:t>
            </a:r>
            <a:endParaRPr lang="zh-CN" altLang="en-US">
              <a:latin typeface="Calibri" charset="0"/>
              <a:ea typeface="宋体" charset="0"/>
            </a:endParaRPr>
          </a:p>
        </p:txBody>
      </p:sp>
      <p:sp>
        <p:nvSpPr>
          <p:cNvPr id="8195" name="内容占位符 2"/>
          <p:cNvSpPr>
            <a:spLocks noGrp="1"/>
          </p:cNvSpPr>
          <p:nvPr>
            <p:ph idx="1"/>
          </p:nvPr>
        </p:nvSpPr>
        <p:spPr/>
        <p:txBody>
          <a:bodyPr/>
          <a:lstStyle/>
          <a:p>
            <a:pPr eaLnBrk="1" hangingPunct="1"/>
            <a:r>
              <a:rPr lang="en-US" altLang="zh-CN">
                <a:latin typeface="Calibri" charset="0"/>
                <a:ea typeface="宋体" charset="0"/>
              </a:rPr>
              <a:t>The base stations need to serve many mobile terminals at the same time (both downlink and uplink)</a:t>
            </a:r>
          </a:p>
          <a:p>
            <a:pPr eaLnBrk="1" hangingPunct="1"/>
            <a:r>
              <a:rPr lang="en-US" altLang="zh-CN">
                <a:latin typeface="Calibri" charset="0"/>
                <a:ea typeface="宋体" charset="0"/>
              </a:rPr>
              <a:t>All mobiles in the cell need to transmit to the base station</a:t>
            </a:r>
          </a:p>
          <a:p>
            <a:pPr eaLnBrk="1" hangingPunct="1"/>
            <a:r>
              <a:rPr lang="en-US" altLang="zh-CN">
                <a:latin typeface="Calibri" charset="0"/>
                <a:ea typeface="宋体" charset="0"/>
              </a:rPr>
              <a:t>Interference among different senders and receivers</a:t>
            </a:r>
          </a:p>
          <a:p>
            <a:pPr eaLnBrk="1" hangingPunct="1"/>
            <a:r>
              <a:rPr lang="en-US" altLang="zh-CN">
                <a:latin typeface="Calibri" charset="0"/>
                <a:ea typeface="宋体" charset="0"/>
              </a:rPr>
              <a:t>So we need multiple access scheme</a:t>
            </a:r>
            <a:endParaRPr lang="zh-CN" altLang="en-US">
              <a:latin typeface="Calibri" charset="0"/>
              <a:ea typeface="宋体" charset="0"/>
            </a:endParaRPr>
          </a:p>
        </p:txBody>
      </p:sp>
    </p:spTree>
    <p:extLst>
      <p:ext uri="{BB962C8B-B14F-4D97-AF65-F5344CB8AC3E}">
        <p14:creationId xmlns:p14="http://schemas.microsoft.com/office/powerpoint/2010/main" val="2283998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en-US" altLang="zh-CN">
                <a:latin typeface="Calibri" charset="0"/>
                <a:ea typeface="宋体" charset="0"/>
              </a:rPr>
              <a:t>Multiple Access Schemes</a:t>
            </a:r>
            <a:endParaRPr lang="zh-CN" altLang="en-US">
              <a:latin typeface="Calibri" charset="0"/>
              <a:ea typeface="宋体" charset="0"/>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484313"/>
            <a:ext cx="5686425" cy="3076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20" name="TextBox 5"/>
          <p:cNvSpPr txBox="1">
            <a:spLocks noChangeArrowheads="1"/>
          </p:cNvSpPr>
          <p:nvPr/>
        </p:nvSpPr>
        <p:spPr bwMode="auto">
          <a:xfrm>
            <a:off x="971550" y="5084763"/>
            <a:ext cx="7272338" cy="1570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charset="0"/>
                <a:ea typeface="宋体" charset="0"/>
                <a:cs typeface="宋体" charset="0"/>
              </a:defRPr>
            </a:lvl1pPr>
            <a:lvl2pPr marL="742950" indent="-285750" eaLnBrk="0" hangingPunct="0">
              <a:defRPr>
                <a:solidFill>
                  <a:schemeClr val="tx1"/>
                </a:solidFill>
                <a:latin typeface="Calibri" charset="0"/>
                <a:ea typeface="宋体" charset="0"/>
                <a:cs typeface="宋体" charset="0"/>
              </a:defRPr>
            </a:lvl2pPr>
            <a:lvl3pPr marL="1143000" indent="-228600" eaLnBrk="0" hangingPunct="0">
              <a:defRPr>
                <a:solidFill>
                  <a:schemeClr val="tx1"/>
                </a:solidFill>
                <a:latin typeface="Calibri" charset="0"/>
                <a:ea typeface="宋体" charset="0"/>
                <a:cs typeface="宋体" charset="0"/>
              </a:defRPr>
            </a:lvl3pPr>
            <a:lvl4pPr marL="1600200" indent="-228600" eaLnBrk="0" hangingPunct="0">
              <a:defRPr>
                <a:solidFill>
                  <a:schemeClr val="tx1"/>
                </a:solidFill>
                <a:latin typeface="Calibri" charset="0"/>
                <a:ea typeface="宋体" charset="0"/>
                <a:cs typeface="宋体" charset="0"/>
              </a:defRPr>
            </a:lvl4pPr>
            <a:lvl5pPr marL="2057400" indent="-228600" eaLnBrk="0" hangingPunct="0">
              <a:defRPr>
                <a:solidFill>
                  <a:schemeClr val="tx1"/>
                </a:solidFill>
                <a:latin typeface="Calibri" charset="0"/>
                <a:ea typeface="宋体" charset="0"/>
                <a:cs typeface="宋体" charset="0"/>
              </a:defRPr>
            </a:lvl5pPr>
            <a:lvl6pPr marL="2514600" indent="-228600" eaLnBrk="0" fontAlgn="base" hangingPunct="0">
              <a:spcBef>
                <a:spcPct val="0"/>
              </a:spcBef>
              <a:spcAft>
                <a:spcPct val="0"/>
              </a:spcAft>
              <a:defRPr>
                <a:solidFill>
                  <a:schemeClr val="tx1"/>
                </a:solidFill>
                <a:latin typeface="Calibri" charset="0"/>
                <a:ea typeface="宋体" charset="0"/>
                <a:cs typeface="宋体" charset="0"/>
              </a:defRPr>
            </a:lvl6pPr>
            <a:lvl7pPr marL="2971800" indent="-228600" eaLnBrk="0" fontAlgn="base" hangingPunct="0">
              <a:spcBef>
                <a:spcPct val="0"/>
              </a:spcBef>
              <a:spcAft>
                <a:spcPct val="0"/>
              </a:spcAft>
              <a:defRPr>
                <a:solidFill>
                  <a:schemeClr val="tx1"/>
                </a:solidFill>
                <a:latin typeface="Calibri" charset="0"/>
                <a:ea typeface="宋体" charset="0"/>
                <a:cs typeface="宋体" charset="0"/>
              </a:defRPr>
            </a:lvl7pPr>
            <a:lvl8pPr marL="3429000" indent="-228600" eaLnBrk="0" fontAlgn="base" hangingPunct="0">
              <a:spcBef>
                <a:spcPct val="0"/>
              </a:spcBef>
              <a:spcAft>
                <a:spcPct val="0"/>
              </a:spcAft>
              <a:defRPr>
                <a:solidFill>
                  <a:schemeClr val="tx1"/>
                </a:solidFill>
                <a:latin typeface="Calibri" charset="0"/>
                <a:ea typeface="宋体" charset="0"/>
                <a:cs typeface="宋体" charset="0"/>
              </a:defRPr>
            </a:lvl8pPr>
            <a:lvl9pPr marL="3886200" indent="-228600" eaLnBrk="0" fontAlgn="base" hangingPunct="0">
              <a:spcBef>
                <a:spcPct val="0"/>
              </a:spcBef>
              <a:spcAft>
                <a:spcPct val="0"/>
              </a:spcAft>
              <a:defRPr>
                <a:solidFill>
                  <a:schemeClr val="tx1"/>
                </a:solidFill>
                <a:latin typeface="Calibri" charset="0"/>
                <a:ea typeface="宋体" charset="0"/>
                <a:cs typeface="宋体" charset="0"/>
              </a:defRPr>
            </a:lvl9pPr>
          </a:lstStyle>
          <a:p>
            <a:pPr eaLnBrk="1" hangingPunct="1">
              <a:buFont typeface="Arial" charset="0"/>
              <a:buChar char="•"/>
            </a:pPr>
            <a:r>
              <a:rPr lang="en-US" altLang="zh-CN" sz="2400"/>
              <a:t> Frequency Division Multiple Access (FDMA)</a:t>
            </a:r>
          </a:p>
          <a:p>
            <a:pPr eaLnBrk="1" hangingPunct="1">
              <a:buFont typeface="Arial" charset="0"/>
              <a:buChar char="•"/>
            </a:pPr>
            <a:r>
              <a:rPr lang="en-US" altLang="zh-CN" sz="2400"/>
              <a:t> Time Division Multiple Access (TDMA)</a:t>
            </a:r>
          </a:p>
          <a:p>
            <a:pPr eaLnBrk="1" hangingPunct="1">
              <a:buFont typeface="Arial" charset="0"/>
              <a:buChar char="•"/>
            </a:pPr>
            <a:r>
              <a:rPr lang="en-US" altLang="zh-CN" sz="2400"/>
              <a:t> Code Division Multiple Access (CDMA)</a:t>
            </a:r>
          </a:p>
          <a:p>
            <a:pPr eaLnBrk="1" hangingPunct="1"/>
            <a:endParaRPr lang="zh-CN" altLang="en-US" sz="2400"/>
          </a:p>
        </p:txBody>
      </p:sp>
      <p:sp>
        <p:nvSpPr>
          <p:cNvPr id="9221" name="TextBox 6"/>
          <p:cNvSpPr txBox="1">
            <a:spLocks noChangeArrowheads="1"/>
          </p:cNvSpPr>
          <p:nvPr/>
        </p:nvSpPr>
        <p:spPr bwMode="auto">
          <a:xfrm>
            <a:off x="1116013" y="4581525"/>
            <a:ext cx="6264275" cy="522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charset="0"/>
                <a:ea typeface="宋体" charset="0"/>
                <a:cs typeface="宋体" charset="0"/>
              </a:defRPr>
            </a:lvl1pPr>
            <a:lvl2pPr marL="742950" indent="-285750" eaLnBrk="0" hangingPunct="0">
              <a:defRPr>
                <a:solidFill>
                  <a:schemeClr val="tx1"/>
                </a:solidFill>
                <a:latin typeface="Calibri" charset="0"/>
                <a:ea typeface="宋体" charset="0"/>
                <a:cs typeface="宋体" charset="0"/>
              </a:defRPr>
            </a:lvl2pPr>
            <a:lvl3pPr marL="1143000" indent="-228600" eaLnBrk="0" hangingPunct="0">
              <a:defRPr>
                <a:solidFill>
                  <a:schemeClr val="tx1"/>
                </a:solidFill>
                <a:latin typeface="Calibri" charset="0"/>
                <a:ea typeface="宋体" charset="0"/>
                <a:cs typeface="宋体" charset="0"/>
              </a:defRPr>
            </a:lvl3pPr>
            <a:lvl4pPr marL="1600200" indent="-228600" eaLnBrk="0" hangingPunct="0">
              <a:defRPr>
                <a:solidFill>
                  <a:schemeClr val="tx1"/>
                </a:solidFill>
                <a:latin typeface="Calibri" charset="0"/>
                <a:ea typeface="宋体" charset="0"/>
                <a:cs typeface="宋体" charset="0"/>
              </a:defRPr>
            </a:lvl4pPr>
            <a:lvl5pPr marL="2057400" indent="-228600" eaLnBrk="0" hangingPunct="0">
              <a:defRPr>
                <a:solidFill>
                  <a:schemeClr val="tx1"/>
                </a:solidFill>
                <a:latin typeface="Calibri" charset="0"/>
                <a:ea typeface="宋体" charset="0"/>
                <a:cs typeface="宋体" charset="0"/>
              </a:defRPr>
            </a:lvl5pPr>
            <a:lvl6pPr marL="2514600" indent="-228600" eaLnBrk="0" fontAlgn="base" hangingPunct="0">
              <a:spcBef>
                <a:spcPct val="0"/>
              </a:spcBef>
              <a:spcAft>
                <a:spcPct val="0"/>
              </a:spcAft>
              <a:defRPr>
                <a:solidFill>
                  <a:schemeClr val="tx1"/>
                </a:solidFill>
                <a:latin typeface="Calibri" charset="0"/>
                <a:ea typeface="宋体" charset="0"/>
                <a:cs typeface="宋体" charset="0"/>
              </a:defRPr>
            </a:lvl6pPr>
            <a:lvl7pPr marL="2971800" indent="-228600" eaLnBrk="0" fontAlgn="base" hangingPunct="0">
              <a:spcBef>
                <a:spcPct val="0"/>
              </a:spcBef>
              <a:spcAft>
                <a:spcPct val="0"/>
              </a:spcAft>
              <a:defRPr>
                <a:solidFill>
                  <a:schemeClr val="tx1"/>
                </a:solidFill>
                <a:latin typeface="Calibri" charset="0"/>
                <a:ea typeface="宋体" charset="0"/>
                <a:cs typeface="宋体" charset="0"/>
              </a:defRPr>
            </a:lvl7pPr>
            <a:lvl8pPr marL="3429000" indent="-228600" eaLnBrk="0" fontAlgn="base" hangingPunct="0">
              <a:spcBef>
                <a:spcPct val="0"/>
              </a:spcBef>
              <a:spcAft>
                <a:spcPct val="0"/>
              </a:spcAft>
              <a:defRPr>
                <a:solidFill>
                  <a:schemeClr val="tx1"/>
                </a:solidFill>
                <a:latin typeface="Calibri" charset="0"/>
                <a:ea typeface="宋体" charset="0"/>
                <a:cs typeface="宋体" charset="0"/>
              </a:defRPr>
            </a:lvl8pPr>
            <a:lvl9pPr marL="3886200" indent="-228600" eaLnBrk="0" fontAlgn="base" hangingPunct="0">
              <a:spcBef>
                <a:spcPct val="0"/>
              </a:spcBef>
              <a:spcAft>
                <a:spcPct val="0"/>
              </a:spcAft>
              <a:defRPr>
                <a:solidFill>
                  <a:schemeClr val="tx1"/>
                </a:solidFill>
                <a:latin typeface="Calibri" charset="0"/>
                <a:ea typeface="宋体" charset="0"/>
                <a:cs typeface="宋体" charset="0"/>
              </a:defRPr>
            </a:lvl9pPr>
          </a:lstStyle>
          <a:p>
            <a:pPr eaLnBrk="1" hangingPunct="1"/>
            <a:r>
              <a:rPr lang="en-US" altLang="zh-CN" sz="2800"/>
              <a:t>3 orthogonal Schemes:</a:t>
            </a:r>
            <a:endParaRPr lang="zh-CN" altLang="en-US" sz="2800"/>
          </a:p>
        </p:txBody>
      </p:sp>
      <p:sp>
        <p:nvSpPr>
          <p:cNvPr id="6" name="Slide Number Placeholder 2"/>
          <p:cNvSpPr>
            <a:spLocks noGrp="1"/>
          </p:cNvSpPr>
          <p:nvPr>
            <p:ph type="sldNum" sz="quarter" idx="12"/>
          </p:nvPr>
        </p:nvSpPr>
        <p:spPr>
          <a:xfrm>
            <a:off x="0" y="1256270"/>
            <a:ext cx="533400" cy="304800"/>
          </a:xfrm>
        </p:spPr>
        <p:txBody>
          <a:bodyPr>
            <a:normAutofit fontScale="92500" lnSpcReduction="20000"/>
          </a:bodyPr>
          <a:lstStyle/>
          <a:p>
            <a:fld id="{283B9EA5-CE9A-4950-A80C-5ADF06B45BB8}" type="slidenum">
              <a:rPr lang="en-US" smtClean="0"/>
              <a:pPr/>
              <a:t>8</a:t>
            </a:fld>
            <a:endParaRPr lang="en-US" dirty="0"/>
          </a:p>
        </p:txBody>
      </p:sp>
    </p:spTree>
    <p:extLst>
      <p:ext uri="{BB962C8B-B14F-4D97-AF65-F5344CB8AC3E}">
        <p14:creationId xmlns:p14="http://schemas.microsoft.com/office/powerpoint/2010/main" val="615824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en-US" altLang="zh-CN">
                <a:latin typeface="Calibri" charset="0"/>
                <a:ea typeface="宋体" charset="0"/>
              </a:rPr>
              <a:t>Frequency Division Multiple Access</a:t>
            </a:r>
            <a:endParaRPr lang="zh-CN" altLang="en-US">
              <a:latin typeface="Calibri" charset="0"/>
              <a:ea typeface="宋体" charset="0"/>
            </a:endParaRPr>
          </a:p>
        </p:txBody>
      </p:sp>
      <p:sp>
        <p:nvSpPr>
          <p:cNvPr id="3" name="内容占位符 2"/>
          <p:cNvSpPr>
            <a:spLocks noGrp="1"/>
          </p:cNvSpPr>
          <p:nvPr>
            <p:ph idx="1"/>
          </p:nvPr>
        </p:nvSpPr>
        <p:spPr>
          <a:xfrm>
            <a:off x="326571" y="3644900"/>
            <a:ext cx="8635999" cy="2808288"/>
          </a:xfrm>
        </p:spPr>
        <p:txBody>
          <a:bodyPr>
            <a:noAutofit/>
          </a:bodyPr>
          <a:lstStyle/>
          <a:p>
            <a:pPr eaLnBrk="1" hangingPunct="1">
              <a:lnSpc>
                <a:spcPct val="80000"/>
              </a:lnSpc>
            </a:pPr>
            <a:r>
              <a:rPr lang="en-US" altLang="zh-CN" sz="2400" dirty="0">
                <a:latin typeface="Calibri" charset="0"/>
                <a:ea typeface="宋体" charset="0"/>
              </a:rPr>
              <a:t>Each mobile is assigned a separate frequency channel for </a:t>
            </a:r>
            <a:r>
              <a:rPr lang="en-US" altLang="zh-CN" sz="2400" dirty="0" smtClean="0">
                <a:latin typeface="Calibri" charset="0"/>
                <a:ea typeface="宋体" charset="0"/>
              </a:rPr>
              <a:t>a call</a:t>
            </a:r>
            <a:endParaRPr lang="en-US" altLang="zh-CN" sz="2400" dirty="0">
              <a:latin typeface="Calibri" charset="0"/>
              <a:ea typeface="宋体" charset="0"/>
            </a:endParaRPr>
          </a:p>
          <a:p>
            <a:pPr eaLnBrk="1" hangingPunct="1">
              <a:lnSpc>
                <a:spcPct val="80000"/>
              </a:lnSpc>
            </a:pPr>
            <a:r>
              <a:rPr lang="en-US" altLang="zh-CN" sz="2400" dirty="0">
                <a:latin typeface="Calibri" charset="0"/>
                <a:ea typeface="宋体" charset="0"/>
              </a:rPr>
              <a:t>G</a:t>
            </a:r>
            <a:r>
              <a:rPr lang="en-US" altLang="zh-CN" sz="2400" dirty="0" smtClean="0">
                <a:latin typeface="Calibri" charset="0"/>
                <a:ea typeface="宋体" charset="0"/>
              </a:rPr>
              <a:t>uard </a:t>
            </a:r>
            <a:r>
              <a:rPr lang="en-US" altLang="zh-CN" sz="2400" dirty="0">
                <a:latin typeface="Calibri" charset="0"/>
                <a:ea typeface="宋体" charset="0"/>
              </a:rPr>
              <a:t>band is required to prevent adjacent channel interference</a:t>
            </a:r>
          </a:p>
          <a:p>
            <a:pPr eaLnBrk="1" hangingPunct="1">
              <a:lnSpc>
                <a:spcPct val="80000"/>
              </a:lnSpc>
            </a:pPr>
            <a:r>
              <a:rPr lang="en-US" altLang="zh-CN" sz="2400" dirty="0">
                <a:latin typeface="Calibri" charset="0"/>
                <a:ea typeface="宋体" charset="0"/>
              </a:rPr>
              <a:t>Usually, </a:t>
            </a:r>
            <a:r>
              <a:rPr lang="en-US" altLang="zh-CN" sz="2400" dirty="0" smtClean="0">
                <a:latin typeface="Calibri" charset="0"/>
                <a:ea typeface="宋体" charset="0"/>
              </a:rPr>
              <a:t>one </a:t>
            </a:r>
            <a:r>
              <a:rPr lang="en-US" altLang="zh-CN" sz="2400" dirty="0">
                <a:latin typeface="Calibri" charset="0"/>
                <a:ea typeface="宋体" charset="0"/>
              </a:rPr>
              <a:t>downlink </a:t>
            </a:r>
            <a:r>
              <a:rPr lang="en-US" altLang="zh-CN" sz="2400" dirty="0" smtClean="0">
                <a:latin typeface="Calibri" charset="0"/>
                <a:ea typeface="宋体" charset="0"/>
              </a:rPr>
              <a:t>band </a:t>
            </a:r>
            <a:r>
              <a:rPr lang="en-US" altLang="zh-CN" sz="2400" dirty="0">
                <a:latin typeface="Calibri" charset="0"/>
                <a:ea typeface="宋体" charset="0"/>
              </a:rPr>
              <a:t>and one uplink </a:t>
            </a:r>
            <a:r>
              <a:rPr lang="en-US" altLang="zh-CN" sz="2400" dirty="0" smtClean="0">
                <a:latin typeface="Calibri" charset="0"/>
                <a:ea typeface="宋体" charset="0"/>
              </a:rPr>
              <a:t>band</a:t>
            </a:r>
            <a:endParaRPr lang="en-US" altLang="zh-CN" sz="2400" dirty="0">
              <a:latin typeface="Calibri" charset="0"/>
              <a:ea typeface="宋体" charset="0"/>
            </a:endParaRPr>
          </a:p>
          <a:p>
            <a:pPr eaLnBrk="1" hangingPunct="1">
              <a:lnSpc>
                <a:spcPct val="80000"/>
              </a:lnSpc>
            </a:pPr>
            <a:r>
              <a:rPr lang="en-US" altLang="zh-CN" sz="2400" dirty="0">
                <a:latin typeface="Calibri" charset="0"/>
                <a:ea typeface="宋体" charset="0"/>
              </a:rPr>
              <a:t>Different cellular network protocols use different frequencies</a:t>
            </a:r>
          </a:p>
          <a:p>
            <a:pPr eaLnBrk="1" hangingPunct="1">
              <a:lnSpc>
                <a:spcPct val="80000"/>
              </a:lnSpc>
            </a:pPr>
            <a:r>
              <a:rPr lang="en-US" altLang="zh-CN" sz="2400" dirty="0">
                <a:latin typeface="Calibri" charset="0"/>
                <a:ea typeface="宋体" charset="0"/>
              </a:rPr>
              <a:t>Frequency is </a:t>
            </a:r>
            <a:r>
              <a:rPr lang="en-US" altLang="zh-CN" sz="2400" dirty="0" smtClean="0">
                <a:latin typeface="Calibri" charset="0"/>
                <a:ea typeface="宋体" charset="0"/>
              </a:rPr>
              <a:t>precious </a:t>
            </a:r>
            <a:r>
              <a:rPr lang="en-US" altLang="zh-CN" sz="2400" dirty="0">
                <a:latin typeface="Calibri" charset="0"/>
                <a:ea typeface="宋体" charset="0"/>
              </a:rPr>
              <a:t>and </a:t>
            </a:r>
            <a:r>
              <a:rPr lang="en-US" altLang="zh-CN" sz="2400" dirty="0" smtClean="0">
                <a:latin typeface="Calibri" charset="0"/>
                <a:ea typeface="宋体" charset="0"/>
              </a:rPr>
              <a:t>scarce – we are </a:t>
            </a:r>
            <a:r>
              <a:rPr lang="en-US" altLang="zh-CN" sz="2400" dirty="0">
                <a:latin typeface="Calibri" charset="0"/>
                <a:ea typeface="宋体" charset="0"/>
              </a:rPr>
              <a:t>running out of it</a:t>
            </a:r>
          </a:p>
          <a:p>
            <a:pPr lvl="1" eaLnBrk="1" hangingPunct="1">
              <a:lnSpc>
                <a:spcPct val="80000"/>
              </a:lnSpc>
            </a:pPr>
            <a:r>
              <a:rPr lang="en-US" altLang="zh-CN" sz="2000" dirty="0">
                <a:latin typeface="Calibri" charset="0"/>
                <a:ea typeface="宋体" charset="0"/>
              </a:rPr>
              <a:t>Cognitive radio</a:t>
            </a:r>
            <a:endParaRPr lang="zh-CN" altLang="en-US" sz="2000" dirty="0">
              <a:latin typeface="Calibri" charset="0"/>
              <a:ea typeface="宋体" charset="0"/>
            </a:endParaRPr>
          </a:p>
        </p:txBody>
      </p:sp>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700213"/>
            <a:ext cx="6229350" cy="156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5" name="TextBox 4"/>
          <p:cNvSpPr txBox="1">
            <a:spLocks noChangeArrowheads="1"/>
          </p:cNvSpPr>
          <p:nvPr/>
        </p:nvSpPr>
        <p:spPr bwMode="auto">
          <a:xfrm>
            <a:off x="3995738" y="3068638"/>
            <a:ext cx="180022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charset="0"/>
                <a:ea typeface="宋体" charset="0"/>
                <a:cs typeface="宋体" charset="0"/>
              </a:defRPr>
            </a:lvl1pPr>
            <a:lvl2pPr marL="742950" indent="-285750" eaLnBrk="0" hangingPunct="0">
              <a:defRPr>
                <a:solidFill>
                  <a:schemeClr val="tx1"/>
                </a:solidFill>
                <a:latin typeface="Calibri" charset="0"/>
                <a:ea typeface="宋体" charset="0"/>
                <a:cs typeface="宋体" charset="0"/>
              </a:defRPr>
            </a:lvl2pPr>
            <a:lvl3pPr marL="1143000" indent="-228600" eaLnBrk="0" hangingPunct="0">
              <a:defRPr>
                <a:solidFill>
                  <a:schemeClr val="tx1"/>
                </a:solidFill>
                <a:latin typeface="Calibri" charset="0"/>
                <a:ea typeface="宋体" charset="0"/>
                <a:cs typeface="宋体" charset="0"/>
              </a:defRPr>
            </a:lvl3pPr>
            <a:lvl4pPr marL="1600200" indent="-228600" eaLnBrk="0" hangingPunct="0">
              <a:defRPr>
                <a:solidFill>
                  <a:schemeClr val="tx1"/>
                </a:solidFill>
                <a:latin typeface="Calibri" charset="0"/>
                <a:ea typeface="宋体" charset="0"/>
                <a:cs typeface="宋体" charset="0"/>
              </a:defRPr>
            </a:lvl4pPr>
            <a:lvl5pPr marL="2057400" indent="-228600" eaLnBrk="0" hangingPunct="0">
              <a:defRPr>
                <a:solidFill>
                  <a:schemeClr val="tx1"/>
                </a:solidFill>
                <a:latin typeface="Calibri" charset="0"/>
                <a:ea typeface="宋体" charset="0"/>
                <a:cs typeface="宋体" charset="0"/>
              </a:defRPr>
            </a:lvl5pPr>
            <a:lvl6pPr marL="2514600" indent="-228600" eaLnBrk="0" fontAlgn="base" hangingPunct="0">
              <a:spcBef>
                <a:spcPct val="0"/>
              </a:spcBef>
              <a:spcAft>
                <a:spcPct val="0"/>
              </a:spcAft>
              <a:defRPr>
                <a:solidFill>
                  <a:schemeClr val="tx1"/>
                </a:solidFill>
                <a:latin typeface="Calibri" charset="0"/>
                <a:ea typeface="宋体" charset="0"/>
                <a:cs typeface="宋体" charset="0"/>
              </a:defRPr>
            </a:lvl6pPr>
            <a:lvl7pPr marL="2971800" indent="-228600" eaLnBrk="0" fontAlgn="base" hangingPunct="0">
              <a:spcBef>
                <a:spcPct val="0"/>
              </a:spcBef>
              <a:spcAft>
                <a:spcPct val="0"/>
              </a:spcAft>
              <a:defRPr>
                <a:solidFill>
                  <a:schemeClr val="tx1"/>
                </a:solidFill>
                <a:latin typeface="Calibri" charset="0"/>
                <a:ea typeface="宋体" charset="0"/>
                <a:cs typeface="宋体" charset="0"/>
              </a:defRPr>
            </a:lvl7pPr>
            <a:lvl8pPr marL="3429000" indent="-228600" eaLnBrk="0" fontAlgn="base" hangingPunct="0">
              <a:spcBef>
                <a:spcPct val="0"/>
              </a:spcBef>
              <a:spcAft>
                <a:spcPct val="0"/>
              </a:spcAft>
              <a:defRPr>
                <a:solidFill>
                  <a:schemeClr val="tx1"/>
                </a:solidFill>
                <a:latin typeface="Calibri" charset="0"/>
                <a:ea typeface="宋体" charset="0"/>
                <a:cs typeface="宋体" charset="0"/>
              </a:defRPr>
            </a:lvl8pPr>
            <a:lvl9pPr marL="3886200" indent="-228600" eaLnBrk="0" fontAlgn="base" hangingPunct="0">
              <a:spcBef>
                <a:spcPct val="0"/>
              </a:spcBef>
              <a:spcAft>
                <a:spcPct val="0"/>
              </a:spcAft>
              <a:defRPr>
                <a:solidFill>
                  <a:schemeClr val="tx1"/>
                </a:solidFill>
                <a:latin typeface="Calibri" charset="0"/>
                <a:ea typeface="宋体" charset="0"/>
                <a:cs typeface="宋体" charset="0"/>
              </a:defRPr>
            </a:lvl9pPr>
          </a:lstStyle>
          <a:p>
            <a:pPr eaLnBrk="1" hangingPunct="1"/>
            <a:r>
              <a:rPr lang="en-US" altLang="zh-CN"/>
              <a:t>frequency</a:t>
            </a:r>
            <a:endParaRPr lang="zh-CN" altLang="en-US"/>
          </a:p>
        </p:txBody>
      </p:sp>
      <p:sp>
        <p:nvSpPr>
          <p:cNvPr id="6" name="Slide Number Placeholder 2"/>
          <p:cNvSpPr>
            <a:spLocks noGrp="1"/>
          </p:cNvSpPr>
          <p:nvPr>
            <p:ph type="sldNum" sz="quarter" idx="12"/>
          </p:nvPr>
        </p:nvSpPr>
        <p:spPr>
          <a:xfrm>
            <a:off x="0" y="1256270"/>
            <a:ext cx="533400" cy="304800"/>
          </a:xfrm>
        </p:spPr>
        <p:txBody>
          <a:bodyPr>
            <a:normAutofit fontScale="92500" lnSpcReduction="20000"/>
          </a:bodyPr>
          <a:lstStyle/>
          <a:p>
            <a:fld id="{283B9EA5-CE9A-4950-A80C-5ADF06B45BB8}" type="slidenum">
              <a:rPr lang="en-US" smtClean="0"/>
              <a:pPr/>
              <a:t>9</a:t>
            </a:fld>
            <a:endParaRPr lang="en-US" dirty="0"/>
          </a:p>
        </p:txBody>
      </p:sp>
    </p:spTree>
    <p:extLst>
      <p:ext uri="{BB962C8B-B14F-4D97-AF65-F5344CB8AC3E}">
        <p14:creationId xmlns:p14="http://schemas.microsoft.com/office/powerpoint/2010/main" val="35190378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71079</TotalTime>
  <Words>2953</Words>
  <Application>Microsoft Office PowerPoint</Application>
  <PresentationFormat>On-screen Show (4:3)</PresentationFormat>
  <Paragraphs>305</Paragraphs>
  <Slides>24</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宋体</vt:lpstr>
      <vt:lpstr>Arial</vt:lpstr>
      <vt:lpstr>Calibri</vt:lpstr>
      <vt:lpstr>Georgia</vt:lpstr>
      <vt:lpstr>华文仿宋</vt:lpstr>
      <vt:lpstr>Tw Cen MT</vt:lpstr>
      <vt:lpstr>Wingdings</vt:lpstr>
      <vt:lpstr>Wingdings 2</vt:lpstr>
      <vt:lpstr>Median</vt:lpstr>
      <vt:lpstr>Mobile networks</vt:lpstr>
      <vt:lpstr>History of Mobile Data Networks</vt:lpstr>
      <vt:lpstr>Cellular Network Basics </vt:lpstr>
      <vt:lpstr>Cellular Network Generations</vt:lpstr>
      <vt:lpstr>Evolution of Cellular Networks</vt:lpstr>
      <vt:lpstr>Cellular Network</vt:lpstr>
      <vt:lpstr>The Multiple Access Problem</vt:lpstr>
      <vt:lpstr>Multiple Access Schemes</vt:lpstr>
      <vt:lpstr>Frequency Division Multiple Access</vt:lpstr>
      <vt:lpstr>Time Division Multiple Access</vt:lpstr>
      <vt:lpstr>Code Division Multiple Access</vt:lpstr>
      <vt:lpstr>Why am I telling you this?</vt:lpstr>
      <vt:lpstr>Wired networks are relatively simple</vt:lpstr>
      <vt:lpstr>“Simplified” view of 3G</vt:lpstr>
      <vt:lpstr>Packet switched vs circuit switched</vt:lpstr>
      <vt:lpstr>Packet switched vs circuit switched</vt:lpstr>
      <vt:lpstr>Backward compatibility </vt:lpstr>
      <vt:lpstr>Mobile Architecture in practice</vt:lpstr>
      <vt:lpstr>Wireless/Radio Issues</vt:lpstr>
      <vt:lpstr>Issues with this approach</vt:lpstr>
      <vt:lpstr>Delays add up…</vt:lpstr>
      <vt:lpstr>… to inefficiency</vt:lpstr>
      <vt:lpstr>LTE Key Features</vt:lpstr>
      <vt:lpstr>Middleboxes in Mobile Networks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 Wilson</dc:creator>
  <cp:lastModifiedBy>Olutayo Ajayi</cp:lastModifiedBy>
  <cp:revision>973</cp:revision>
  <cp:lastPrinted>2012-08-22T04:00:45Z</cp:lastPrinted>
  <dcterms:created xsi:type="dcterms:W3CDTF">2012-01-03T02:22:46Z</dcterms:created>
  <dcterms:modified xsi:type="dcterms:W3CDTF">2019-11-04T22:03:39Z</dcterms:modified>
</cp:coreProperties>
</file>