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84" r:id="rId3"/>
    <p:sldId id="258" r:id="rId4"/>
    <p:sldId id="265" r:id="rId5"/>
    <p:sldId id="287" r:id="rId6"/>
    <p:sldId id="270" r:id="rId7"/>
    <p:sldId id="273" r:id="rId8"/>
    <p:sldId id="274" r:id="rId9"/>
    <p:sldId id="275" r:id="rId10"/>
    <p:sldId id="276" r:id="rId11"/>
    <p:sldId id="259" r:id="rId12"/>
    <p:sldId id="277" r:id="rId13"/>
    <p:sldId id="271" r:id="rId14"/>
    <p:sldId id="260" r:id="rId15"/>
    <p:sldId id="288" r:id="rId16"/>
    <p:sldId id="289" r:id="rId17"/>
    <p:sldId id="279" r:id="rId18"/>
    <p:sldId id="285" r:id="rId19"/>
    <p:sldId id="290" r:id="rId20"/>
    <p:sldId id="269" r:id="rId21"/>
    <p:sldId id="280" r:id="rId22"/>
    <p:sldId id="291" r:id="rId23"/>
    <p:sldId id="278" r:id="rId24"/>
    <p:sldId id="292" r:id="rId25"/>
    <p:sldId id="29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A6F8"/>
    <a:srgbClr val="F9ECD2"/>
    <a:srgbClr val="C9E7A7"/>
    <a:srgbClr val="FAB7AA"/>
    <a:srgbClr val="FF0066"/>
    <a:srgbClr val="AFDC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72" autoAdjust="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299305-AE33-49B2-B885-30EFAAC6E80C}" type="datetimeFigureOut">
              <a:rPr lang="en-US" smtClean="0"/>
              <a:t>11/4/2019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66CC27-283E-4724-86D4-85C85E8E8F54}" type="slidenum">
              <a:rPr lang="en-US" smtClean="0"/>
              <a:t>‹#›</a:t>
            </a:fld>
            <a:endParaRPr lang="en-US"/>
          </a:p>
        </p:txBody>
      </p:sp>
    </p:spTree>
    <p:extLst>
      <p:ext uri="{BB962C8B-B14F-4D97-AF65-F5344CB8AC3E}">
        <p14:creationId xmlns:p14="http://schemas.microsoft.com/office/powerpoint/2010/main" val="535655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B4D0C0-5514-4D3C-97EC-9816CC4BB530}" type="datetimeFigureOut">
              <a:rPr lang="en-US" smtClean="0"/>
              <a:t>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4AD07-E522-490E-A307-F4F745B8D3CD}" type="slidenum">
              <a:rPr lang="en-US" smtClean="0"/>
              <a:t>‹#›</a:t>
            </a:fld>
            <a:endParaRPr lang="en-US"/>
          </a:p>
        </p:txBody>
      </p:sp>
    </p:spTree>
    <p:extLst>
      <p:ext uri="{BB962C8B-B14F-4D97-AF65-F5344CB8AC3E}">
        <p14:creationId xmlns:p14="http://schemas.microsoft.com/office/powerpoint/2010/main" val="1791274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Software-defined networking (SDN) is a newly emerging computer networking architecture. Its main distinguishing factor is the separation of the data plane from the control plane in routers and switches. In other words, the control is decoupled from hardware and implemented in software.</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a:t>
            </a:fld>
            <a:endParaRPr lang="en-US"/>
          </a:p>
        </p:txBody>
      </p:sp>
    </p:spTree>
    <p:extLst>
      <p:ext uri="{BB962C8B-B14F-4D97-AF65-F5344CB8AC3E}">
        <p14:creationId xmlns:p14="http://schemas.microsoft.com/office/powerpoint/2010/main" val="5036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NOX is an open source development platform for C++-based software-defined networking (SDN) control applications. POX, a variant for Python development. NOX is a piece of the software-defined networking (SDN) ecosystem. Specifically, it's a platform for building network control applications.</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 remote controller has control of a switch’s forwarding decisions</a:t>
            </a:r>
          </a:p>
        </p:txBody>
      </p:sp>
      <p:sp>
        <p:nvSpPr>
          <p:cNvPr id="4" name="Slide Number Placeholder 3"/>
          <p:cNvSpPr>
            <a:spLocks noGrp="1"/>
          </p:cNvSpPr>
          <p:nvPr>
            <p:ph type="sldNum" sz="quarter" idx="10"/>
          </p:nvPr>
        </p:nvSpPr>
        <p:spPr/>
        <p:txBody>
          <a:bodyPr/>
          <a:lstStyle/>
          <a:p>
            <a:fld id="{5EF4AD07-E522-490E-A307-F4F745B8D3CD}" type="slidenum">
              <a:rPr lang="en-US" smtClean="0"/>
              <a:t>10</a:t>
            </a:fld>
            <a:endParaRPr lang="en-US"/>
          </a:p>
        </p:txBody>
      </p:sp>
    </p:spTree>
    <p:extLst>
      <p:ext uri="{BB962C8B-B14F-4D97-AF65-F5344CB8AC3E}">
        <p14:creationId xmlns:p14="http://schemas.microsoft.com/office/powerpoint/2010/main" val="239242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scope, the design</a:t>
            </a:r>
            <a:r>
              <a:rPr lang="en-US" baseline="0" dirty="0" smtClean="0"/>
              <a:t> goal</a:t>
            </a:r>
          </a:p>
          <a:p>
            <a:r>
              <a:rPr lang="en-US" baseline="0" dirty="0" smtClean="0"/>
              <a:t>No need for distance-vector routing if you have a global view – compute </a:t>
            </a:r>
            <a:r>
              <a:rPr lang="en-US" baseline="0" dirty="0" err="1" smtClean="0"/>
              <a:t>dijkstra</a:t>
            </a:r>
            <a:r>
              <a:rPr lang="en-US" baseline="0" dirty="0" smtClean="0"/>
              <a:t> directly</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11</a:t>
            </a:fld>
            <a:endParaRPr lang="en-US"/>
          </a:p>
        </p:txBody>
      </p:sp>
    </p:spTree>
    <p:extLst>
      <p:ext uri="{BB962C8B-B14F-4D97-AF65-F5344CB8AC3E}">
        <p14:creationId xmlns:p14="http://schemas.microsoft.com/office/powerpoint/2010/main" val="2159568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is Ethane? Ethane is a new architecture for enterprise networks which provides a powerful yet simple management model and strong security guarantees. Ethane allows network managers to define a single, network-wide, fine-grain policy, and then enforces it at every switch.</a:t>
            </a:r>
            <a:endParaRPr lang="en-US" dirty="0" smtClean="0"/>
          </a:p>
          <a:p>
            <a:r>
              <a:rPr lang="en-US" dirty="0" smtClean="0"/>
              <a:t>Check</a:t>
            </a:r>
            <a:r>
              <a:rPr lang="en-US" baseline="0" dirty="0" smtClean="0"/>
              <a:t> network flow, scan… </a:t>
            </a:r>
          </a:p>
          <a:p>
            <a:r>
              <a:rPr lang="en-US" baseline="0" dirty="0" smtClean="0"/>
              <a:t>Reduce the speed of the links that are not well utilized, or turn them off together</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12</a:t>
            </a:fld>
            <a:endParaRPr lang="en-US"/>
          </a:p>
        </p:txBody>
      </p:sp>
    </p:spTree>
    <p:extLst>
      <p:ext uri="{BB962C8B-B14F-4D97-AF65-F5344CB8AC3E}">
        <p14:creationId xmlns:p14="http://schemas.microsoft.com/office/powerpoint/2010/main" val="1110106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13</a:t>
            </a:fld>
            <a:endParaRPr lang="en-US"/>
          </a:p>
        </p:txBody>
      </p:sp>
    </p:spTree>
    <p:extLst>
      <p:ext uri="{BB962C8B-B14F-4D97-AF65-F5344CB8AC3E}">
        <p14:creationId xmlns:p14="http://schemas.microsoft.com/office/powerpoint/2010/main" val="3830124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Open Networking Foundation (ONF) is a user-driven non-profit organization focused on promoting the adoption of software-defined networking (SDN) through open standards development. ... Its flagship contribution has been </a:t>
            </a:r>
            <a:r>
              <a:rPr lang="en-GB" dirty="0" err="1" smtClean="0"/>
              <a:t>OpenFlow</a:t>
            </a:r>
            <a:r>
              <a:rPr lang="en-GB" dirty="0" smtClean="0"/>
              <a:t>, widely considered the first SDN standard.</a:t>
            </a:r>
          </a:p>
          <a:p>
            <a:r>
              <a:rPr lang="en-GB" dirty="0" smtClean="0"/>
              <a:t>ONF defines </a:t>
            </a:r>
            <a:r>
              <a:rPr lang="en-GB" dirty="0" err="1" smtClean="0"/>
              <a:t>OpenFlow</a:t>
            </a:r>
            <a:r>
              <a:rPr lang="en-GB" dirty="0" smtClean="0"/>
              <a:t> as the first standard communications interface defined between the control and forwarding layers of an SDN architecture. </a:t>
            </a:r>
            <a:r>
              <a:rPr lang="en-GB" dirty="0" err="1" smtClean="0"/>
              <a:t>OpenFlow</a:t>
            </a:r>
            <a:r>
              <a:rPr lang="en-GB" dirty="0" smtClean="0"/>
              <a:t> allows direct access to and manipulation of the forwarding plane of network devices such as switches and routers, both physical and virtual (hypervisor-based).</a:t>
            </a:r>
            <a:endParaRPr lang="en-GB" dirty="0"/>
          </a:p>
        </p:txBody>
      </p:sp>
      <p:sp>
        <p:nvSpPr>
          <p:cNvPr id="4" name="Slide Number Placeholder 3"/>
          <p:cNvSpPr>
            <a:spLocks noGrp="1"/>
          </p:cNvSpPr>
          <p:nvPr>
            <p:ph type="sldNum" sz="quarter" idx="10"/>
          </p:nvPr>
        </p:nvSpPr>
        <p:spPr/>
        <p:txBody>
          <a:bodyPr/>
          <a:lstStyle/>
          <a:p>
            <a:fld id="{5EF4AD07-E522-490E-A307-F4F745B8D3CD}" type="slidenum">
              <a:rPr lang="en-US" smtClean="0"/>
              <a:t>14</a:t>
            </a:fld>
            <a:endParaRPr lang="en-US"/>
          </a:p>
        </p:txBody>
      </p:sp>
    </p:spTree>
    <p:extLst>
      <p:ext uri="{BB962C8B-B14F-4D97-AF65-F5344CB8AC3E}">
        <p14:creationId xmlns:p14="http://schemas.microsoft.com/office/powerpoint/2010/main" val="72890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OpenFlow</a:t>
            </a:r>
            <a:r>
              <a:rPr lang="en-GB" dirty="0" smtClean="0"/>
              <a:t> Switch data flow consists of a Flow Table. The control path consists of a controller which programs the flow entry in the flow table. SDN </a:t>
            </a:r>
            <a:r>
              <a:rPr lang="en-GB" dirty="0" err="1" smtClean="0"/>
              <a:t>OpenFlow</a:t>
            </a:r>
            <a:r>
              <a:rPr lang="en-GB" dirty="0" smtClean="0"/>
              <a:t> is based on an Ethernet switch, with an internal flow-table, and a standardized interface to add and remove flow entries. An </a:t>
            </a:r>
            <a:r>
              <a:rPr lang="en-GB" dirty="0" err="1" smtClean="0"/>
              <a:t>OpenFlow</a:t>
            </a:r>
            <a:r>
              <a:rPr lang="en-GB" dirty="0" smtClean="0"/>
              <a:t> controllable </a:t>
            </a:r>
            <a:r>
              <a:rPr lang="en-GB" dirty="0" err="1" smtClean="0"/>
              <a:t>datapath</a:t>
            </a:r>
            <a:r>
              <a:rPr lang="en-GB" dirty="0" smtClean="0"/>
              <a:t>, allowing switch and controller vendors to work independently to create interoperable SDN products.</a:t>
            </a:r>
            <a:endParaRPr lang="en-GB" dirty="0"/>
          </a:p>
        </p:txBody>
      </p:sp>
      <p:sp>
        <p:nvSpPr>
          <p:cNvPr id="4" name="Slide Number Placeholder 3"/>
          <p:cNvSpPr>
            <a:spLocks noGrp="1"/>
          </p:cNvSpPr>
          <p:nvPr>
            <p:ph type="sldNum" sz="quarter" idx="10"/>
          </p:nvPr>
        </p:nvSpPr>
        <p:spPr/>
        <p:txBody>
          <a:bodyPr/>
          <a:lstStyle/>
          <a:p>
            <a:fld id="{5EF4AD07-E522-490E-A307-F4F745B8D3CD}" type="slidenum">
              <a:rPr lang="en-US" smtClean="0"/>
              <a:t>15</a:t>
            </a:fld>
            <a:endParaRPr lang="en-US"/>
          </a:p>
        </p:txBody>
      </p:sp>
    </p:spTree>
    <p:extLst>
      <p:ext uri="{BB962C8B-B14F-4D97-AF65-F5344CB8AC3E}">
        <p14:creationId xmlns:p14="http://schemas.microsoft.com/office/powerpoint/2010/main" val="2314315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Leverages hardware inside most switches today (ACL tables)</a:t>
            </a:r>
          </a:p>
          <a:p>
            <a:r>
              <a:rPr lang="en-GB" dirty="0" smtClean="0"/>
              <a:t>An </a:t>
            </a:r>
            <a:r>
              <a:rPr lang="en-GB" dirty="0" err="1" smtClean="0"/>
              <a:t>OpenFlow</a:t>
            </a:r>
            <a:r>
              <a:rPr lang="en-GB" dirty="0" smtClean="0"/>
              <a:t> controller is an application that manages flow control in a software-defined networking (SDN) environment. ... Because the network control plane is implemented in software, rather than the firmware of hardware devices, network traffic can be managed more dynamically and at a much more granular level.</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16</a:t>
            </a:fld>
            <a:endParaRPr lang="en-US"/>
          </a:p>
        </p:txBody>
      </p:sp>
    </p:spTree>
    <p:extLst>
      <p:ext uri="{BB962C8B-B14F-4D97-AF65-F5344CB8AC3E}">
        <p14:creationId xmlns:p14="http://schemas.microsoft.com/office/powerpoint/2010/main" val="42084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a:t>
            </a:r>
            <a:r>
              <a:rPr lang="en-GB" dirty="0" err="1" smtClean="0"/>
              <a:t>OpenFlow</a:t>
            </a:r>
            <a:r>
              <a:rPr lang="en-GB" dirty="0" smtClean="0"/>
              <a:t> switch is a software program or hardware device that forwards packets in a software-defined networking (SDN) environment. </a:t>
            </a:r>
            <a:r>
              <a:rPr lang="en-GB" dirty="0" err="1" smtClean="0"/>
              <a:t>OpenFlow</a:t>
            </a:r>
            <a:r>
              <a:rPr lang="en-GB" dirty="0" smtClean="0"/>
              <a:t> switches are either based on the </a:t>
            </a:r>
            <a:r>
              <a:rPr lang="en-GB" dirty="0" err="1" smtClean="0"/>
              <a:t>OpenFlow</a:t>
            </a:r>
            <a:r>
              <a:rPr lang="en-GB" dirty="0" smtClean="0"/>
              <a:t> protocol or compatible with it.</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17</a:t>
            </a:fld>
            <a:endParaRPr lang="en-US"/>
          </a:p>
        </p:txBody>
      </p:sp>
    </p:spTree>
    <p:extLst>
      <p:ext uri="{BB962C8B-B14F-4D97-AF65-F5344CB8AC3E}">
        <p14:creationId xmlns:p14="http://schemas.microsoft.com/office/powerpoint/2010/main" val="4247821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earliest</a:t>
            </a:r>
            <a:r>
              <a:rPr lang="en-US" baseline="0" dirty="0" smtClean="0"/>
              <a:t> prototype… just to get an idea</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18</a:t>
            </a:fld>
            <a:endParaRPr lang="en-US"/>
          </a:p>
        </p:txBody>
      </p:sp>
    </p:spTree>
    <p:extLst>
      <p:ext uri="{BB962C8B-B14F-4D97-AF65-F5344CB8AC3E}">
        <p14:creationId xmlns:p14="http://schemas.microsoft.com/office/powerpoint/2010/main" val="3626078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ea typeface="ＭＳ Ｐゴシック" pitchFamily="34" charset="-128"/>
              </a:rPr>
              <a:t>Table entries</a:t>
            </a:r>
            <a:r>
              <a:rPr lang="en-US" sz="1200" baseline="0" dirty="0" smtClean="0">
                <a:solidFill>
                  <a:srgbClr val="FF0000"/>
                </a:solidFill>
                <a:ea typeface="ＭＳ Ｐゴシック" pitchFamily="34" charset="-128"/>
              </a:rPr>
              <a:t> can be updated</a:t>
            </a:r>
            <a:endParaRPr lang="en-US" sz="1200" dirty="0" smtClean="0">
              <a:solidFill>
                <a:srgbClr val="FF0000"/>
              </a:solidFill>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20</a:t>
            </a:fld>
            <a:endParaRPr lang="en-US"/>
          </a:p>
        </p:txBody>
      </p:sp>
    </p:spTree>
    <p:extLst>
      <p:ext uri="{BB962C8B-B14F-4D97-AF65-F5344CB8AC3E}">
        <p14:creationId xmlns:p14="http://schemas.microsoft.com/office/powerpoint/2010/main" val="62483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Software-defined networking (SDN) is an architecture that aims to make networks agile and flexible. The goal of SDN is to improve network control by enabling enterprises and service providers to respond quickly to changing business requirements.</a:t>
            </a:r>
          </a:p>
          <a:p>
            <a:r>
              <a:rPr lang="en-GB" dirty="0" smtClean="0"/>
              <a:t>Software-defined networking (SDN) technology is an approach to network management that enables dynamic, programmatically efficient network configuration in order to improve network performance and monitoring making it more like cloud computing than traditional network management.</a:t>
            </a:r>
          </a:p>
          <a:p>
            <a:r>
              <a:rPr lang="en-GB" dirty="0" smtClean="0"/>
              <a:t>Why The Business Needs SDN. Software-defined networking provides network programmability, which helps contain operational costs and enables business growth. Ultimately, programmability of the network will be critical for business growth.</a:t>
            </a:r>
            <a:endParaRPr lang="en-GB" dirty="0"/>
          </a:p>
        </p:txBody>
      </p:sp>
      <p:sp>
        <p:nvSpPr>
          <p:cNvPr id="4" name="Slide Number Placeholder 3"/>
          <p:cNvSpPr>
            <a:spLocks noGrp="1"/>
          </p:cNvSpPr>
          <p:nvPr>
            <p:ph type="sldNum" sz="quarter" idx="10"/>
          </p:nvPr>
        </p:nvSpPr>
        <p:spPr/>
        <p:txBody>
          <a:bodyPr/>
          <a:lstStyle/>
          <a:p>
            <a:fld id="{5EF4AD07-E522-490E-A307-F4F745B8D3CD}" type="slidenum">
              <a:rPr lang="en-US" smtClean="0"/>
              <a:t>2</a:t>
            </a:fld>
            <a:endParaRPr lang="en-US"/>
          </a:p>
        </p:txBody>
      </p:sp>
    </p:spTree>
    <p:extLst>
      <p:ext uri="{BB962C8B-B14F-4D97-AF65-F5344CB8AC3E}">
        <p14:creationId xmlns:p14="http://schemas.microsoft.com/office/powerpoint/2010/main" val="787013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SDN provides separation between the control plane (controller) and data plane (switch) functions of networks using a protocol that modifies forwarding tables in network switches. ... The </a:t>
            </a:r>
            <a:r>
              <a:rPr lang="en-GB" dirty="0" err="1" smtClean="0"/>
              <a:t>OpenFlow</a:t>
            </a:r>
            <a:r>
              <a:rPr lang="en-GB" dirty="0" smtClean="0"/>
              <a:t> protocol defines the interface between an </a:t>
            </a:r>
            <a:r>
              <a:rPr lang="en-GB" dirty="0" err="1" smtClean="0"/>
              <a:t>OpenFlow</a:t>
            </a:r>
            <a:r>
              <a:rPr lang="en-GB" dirty="0" smtClean="0"/>
              <a:t> Controller and an </a:t>
            </a:r>
            <a:r>
              <a:rPr lang="en-GB" dirty="0" err="1" smtClean="0"/>
              <a:t>OpenFlow</a:t>
            </a:r>
            <a:r>
              <a:rPr lang="en-GB" dirty="0" smtClean="0"/>
              <a:t> switch.</a:t>
            </a:r>
            <a:endParaRPr lang="en-GB" dirty="0"/>
          </a:p>
        </p:txBody>
      </p:sp>
      <p:sp>
        <p:nvSpPr>
          <p:cNvPr id="4" name="Slide Number Placeholder 3"/>
          <p:cNvSpPr>
            <a:spLocks noGrp="1"/>
          </p:cNvSpPr>
          <p:nvPr>
            <p:ph type="sldNum" sz="quarter" idx="10"/>
          </p:nvPr>
        </p:nvSpPr>
        <p:spPr/>
        <p:txBody>
          <a:bodyPr/>
          <a:lstStyle/>
          <a:p>
            <a:fld id="{5EF4AD07-E522-490E-A307-F4F745B8D3CD}" type="slidenum">
              <a:rPr lang="en-US" smtClean="0"/>
              <a:t>21</a:t>
            </a:fld>
            <a:endParaRPr lang="en-US"/>
          </a:p>
        </p:txBody>
      </p:sp>
    </p:spTree>
    <p:extLst>
      <p:ext uri="{BB962C8B-B14F-4D97-AF65-F5344CB8AC3E}">
        <p14:creationId xmlns:p14="http://schemas.microsoft.com/office/powerpoint/2010/main" val="4113593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the control platform, </a:t>
            </a:r>
            <a:r>
              <a:rPr lang="en-GB" dirty="0" err="1" smtClean="0"/>
              <a:t>Onix</a:t>
            </a:r>
            <a:r>
              <a:rPr lang="en-GB" dirty="0" smtClean="0"/>
              <a:t> is responsible for giving the control logic programmatic access to the net- work (both reading and writing network state). ... These are the four basic components of an SDN- based network.</a:t>
            </a:r>
            <a:endParaRPr lang="en-US" dirty="0" smtClean="0"/>
          </a:p>
          <a:p>
            <a:r>
              <a:rPr lang="en-US" dirty="0" smtClean="0"/>
              <a:t>Partition</a:t>
            </a:r>
            <a:r>
              <a:rPr lang="en-US" baseline="0" dirty="0" smtClean="0"/>
              <a:t>, aggregation, consistency, durability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solidFill>
                  <a:srgbClr val="C00000"/>
                </a:solidFill>
              </a:rPr>
              <a:t>Asynchronous but</a:t>
            </a:r>
            <a:br>
              <a:rPr lang="en-US" altLang="zh-TW" dirty="0" smtClean="0">
                <a:solidFill>
                  <a:srgbClr val="C00000"/>
                </a:solidFill>
              </a:rPr>
            </a:br>
            <a:r>
              <a:rPr lang="en-US" altLang="zh-TW" dirty="0" smtClean="0">
                <a:solidFill>
                  <a:srgbClr val="C00000"/>
                </a:solidFill>
              </a:rPr>
              <a:t>eventually consistent</a:t>
            </a:r>
          </a:p>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22</a:t>
            </a:fld>
            <a:endParaRPr lang="en-US"/>
          </a:p>
        </p:txBody>
      </p:sp>
    </p:spTree>
    <p:extLst>
      <p:ext uri="{BB962C8B-B14F-4D97-AF65-F5344CB8AC3E}">
        <p14:creationId xmlns:p14="http://schemas.microsoft.com/office/powerpoint/2010/main" val="1127308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switches</a:t>
            </a:r>
            <a:r>
              <a:rPr lang="en-US" baseline="0" dirty="0" smtClean="0"/>
              <a:t> but other network components</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23</a:t>
            </a:fld>
            <a:endParaRPr lang="en-US"/>
          </a:p>
        </p:txBody>
      </p:sp>
    </p:spTree>
    <p:extLst>
      <p:ext uri="{BB962C8B-B14F-4D97-AF65-F5344CB8AC3E}">
        <p14:creationId xmlns:p14="http://schemas.microsoft.com/office/powerpoint/2010/main" val="312221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Nicira</a:t>
            </a:r>
            <a:r>
              <a:rPr lang="en-US" baseline="0" dirty="0" smtClean="0"/>
              <a:t> </a:t>
            </a:r>
            <a:r>
              <a:rPr lang="en-US" dirty="0" smtClean="0"/>
              <a:t>offers a way to build scale out virtualized networks and uses </a:t>
            </a:r>
            <a:r>
              <a:rPr lang="en-US" dirty="0" err="1" smtClean="0"/>
              <a:t>OpenFlow</a:t>
            </a:r>
            <a:r>
              <a:rPr lang="en-US" dirty="0" smtClean="0"/>
              <a:t>, but only as a small aspect of its controller product.</a:t>
            </a:r>
          </a:p>
          <a:p>
            <a:r>
              <a:rPr lang="en-US" dirty="0" smtClean="0"/>
              <a:t>100+ institutions around the world are using </a:t>
            </a:r>
            <a:r>
              <a:rPr lang="en-US" dirty="0" err="1" smtClean="0"/>
              <a:t>openflow</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24</a:t>
            </a:fld>
            <a:endParaRPr lang="en-US"/>
          </a:p>
        </p:txBody>
      </p:sp>
    </p:spTree>
    <p:extLst>
      <p:ext uri="{BB962C8B-B14F-4D97-AF65-F5344CB8AC3E}">
        <p14:creationId xmlns:p14="http://schemas.microsoft.com/office/powerpoint/2010/main" val="2815650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Transparently changing host IP to avoid attack – </a:t>
            </a:r>
            <a:r>
              <a:rPr lang="en-US" baseline="0" dirty="0" err="1" smtClean="0"/>
              <a:t>sdn</a:t>
            </a:r>
            <a:r>
              <a:rPr lang="en-US" baseline="0" dirty="0" smtClean="0"/>
              <a:t> provides a namespace interface (a strong mapping mechanism) </a:t>
            </a:r>
          </a:p>
          <a:p>
            <a:r>
              <a:rPr lang="en-US" sz="1200" b="0" i="0" u="none" strike="noStrike" kern="1200" baseline="0" dirty="0" smtClean="0">
                <a:solidFill>
                  <a:schemeClr val="tx1"/>
                </a:solidFill>
                <a:latin typeface="+mn-lt"/>
                <a:ea typeface="+mn-ea"/>
                <a:cs typeface="+mn-cs"/>
              </a:rPr>
              <a:t>2. access point (AP) association decisions are not made by the infrastructure, but by clients. Have no control to that part… state changes.. Virtual AP for management</a:t>
            </a:r>
          </a:p>
          <a:p>
            <a:r>
              <a:rPr lang="en-US" sz="1200" b="0" i="0" u="none" strike="noStrike" kern="1200" baseline="0" dirty="0" smtClean="0">
                <a:solidFill>
                  <a:schemeClr val="tx1"/>
                </a:solidFill>
                <a:latin typeface="+mn-lt"/>
                <a:ea typeface="+mn-ea"/>
                <a:cs typeface="+mn-cs"/>
              </a:rPr>
              <a:t>4. Breakpoints and packet </a:t>
            </a:r>
            <a:r>
              <a:rPr lang="en-US" sz="1200" b="0" i="0" u="none" strike="noStrike" kern="1200" baseline="0" dirty="0" err="1" smtClean="0">
                <a:solidFill>
                  <a:schemeClr val="tx1"/>
                </a:solidFill>
                <a:latin typeface="+mn-lt"/>
                <a:ea typeface="+mn-ea"/>
                <a:cs typeface="+mn-cs"/>
              </a:rPr>
              <a:t>backtraces</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25</a:t>
            </a:fld>
            <a:endParaRPr lang="en-US"/>
          </a:p>
        </p:txBody>
      </p:sp>
    </p:spTree>
    <p:extLst>
      <p:ext uri="{BB962C8B-B14F-4D97-AF65-F5344CB8AC3E}">
        <p14:creationId xmlns:p14="http://schemas.microsoft.com/office/powerpoint/2010/main" val="329538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Validate responsiveness as demand varies according to user needs</a:t>
            </a:r>
          </a:p>
          <a:p>
            <a:r>
              <a:rPr lang="en-US" sz="1200" b="0" i="0" kern="1200" dirty="0" smtClean="0">
                <a:solidFill>
                  <a:schemeClr val="tx1"/>
                </a:solidFill>
                <a:effectLst/>
                <a:latin typeface="+mn-lt"/>
                <a:ea typeface="+mn-ea"/>
                <a:cs typeface="+mn-cs"/>
              </a:rPr>
              <a:t>Firewalls and load balancers</a:t>
            </a:r>
          </a:p>
          <a:p>
            <a:r>
              <a:rPr lang="en-US" sz="1200" b="0" i="0" kern="1200" dirty="0" smtClean="0">
                <a:solidFill>
                  <a:schemeClr val="tx1"/>
                </a:solidFill>
                <a:effectLst/>
                <a:latin typeface="+mn-lt"/>
                <a:ea typeface="+mn-ea"/>
                <a:cs typeface="+mn-cs"/>
              </a:rPr>
              <a:t>Eliminate vulnerability and exposure between users and applications</a:t>
            </a:r>
          </a:p>
          <a:p>
            <a:r>
              <a:rPr lang="en-US" sz="1200" b="0" i="0" kern="1200" dirty="0" smtClean="0">
                <a:solidFill>
                  <a:schemeClr val="tx1"/>
                </a:solidFill>
                <a:effectLst/>
                <a:latin typeface="+mn-lt"/>
                <a:ea typeface="+mn-ea"/>
                <a:cs typeface="+mn-cs"/>
              </a:rPr>
              <a:t>ON VMS </a:t>
            </a:r>
            <a:r>
              <a:rPr lang="en-GB" sz="1200" b="0" i="0" kern="1200" dirty="0" smtClean="0">
                <a:solidFill>
                  <a:schemeClr val="tx1"/>
                </a:solidFill>
                <a:effectLst/>
                <a:latin typeface="+mn-lt"/>
                <a:ea typeface="+mn-ea"/>
                <a:cs typeface="+mn-cs"/>
              </a:rPr>
              <a:t>Virtual machines allow you to run an operating system in an app window on your desktop that behaves like a full, separate computer.</a:t>
            </a:r>
          </a:p>
          <a:p>
            <a:r>
              <a:rPr lang="en-GB" sz="1200" b="0" i="0" kern="1200" dirty="0" smtClean="0">
                <a:solidFill>
                  <a:schemeClr val="tx1"/>
                </a:solidFill>
                <a:effectLst/>
                <a:latin typeface="+mn-lt"/>
                <a:ea typeface="+mn-ea"/>
                <a:cs typeface="+mn-cs"/>
              </a:rPr>
              <a:t>An internal virtual network consists of one system using virtual machines or zones that are configured over at least one pseudo-network interface. These containers can communicate with each other as though on the same local network, providing a virtual network on a single host.</a:t>
            </a:r>
          </a:p>
          <a:p>
            <a:r>
              <a:rPr lang="en-GB" sz="1200" b="0" i="0" kern="1200" dirty="0" smtClean="0">
                <a:solidFill>
                  <a:schemeClr val="tx1"/>
                </a:solidFill>
                <a:effectLst/>
                <a:latin typeface="+mn-lt"/>
                <a:ea typeface="+mn-ea"/>
                <a:cs typeface="+mn-cs"/>
              </a:rPr>
              <a:t>Live migration refers to the process of moving a running virtual machine or application between different physical machines without disconnecting the client or application. Memory, storage, and network connectivity of the virtual machine are transferred from the original guest machine to the destination.</a:t>
            </a:r>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3</a:t>
            </a:fld>
            <a:endParaRPr lang="en-US"/>
          </a:p>
        </p:txBody>
      </p:sp>
    </p:spTree>
    <p:extLst>
      <p:ext uri="{BB962C8B-B14F-4D97-AF65-F5344CB8AC3E}">
        <p14:creationId xmlns:p14="http://schemas.microsoft.com/office/powerpoint/2010/main" val="243903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bigger promise of software defined networking (SDN) is that it will centralize and simplify control of enterprise network management. ... One of the primary advantages of software defined networking is that it creates a framework to support more data-intensive applications like big data and virtualization.</a:t>
            </a:r>
          </a:p>
          <a:p>
            <a:r>
              <a:rPr lang="en-GB" dirty="0" smtClean="0"/>
              <a:t>SDN simplifies networking for both data </a:t>
            </a:r>
            <a:r>
              <a:rPr lang="en-GB" dirty="0" err="1" smtClean="0"/>
              <a:t>center</a:t>
            </a:r>
            <a:r>
              <a:rPr lang="en-GB" dirty="0" smtClean="0"/>
              <a:t> and WAN deployments by moving to software many network functions that have traditionally resided in hardware, making them programmable and automatable. Additionally, SDN segregates network functions into the Control Plane and Data Plane.</a:t>
            </a:r>
            <a:endParaRPr lang="en-GB" dirty="0"/>
          </a:p>
        </p:txBody>
      </p:sp>
      <p:sp>
        <p:nvSpPr>
          <p:cNvPr id="4" name="Slide Number Placeholder 3"/>
          <p:cNvSpPr>
            <a:spLocks noGrp="1"/>
          </p:cNvSpPr>
          <p:nvPr>
            <p:ph type="sldNum" sz="quarter" idx="10"/>
          </p:nvPr>
        </p:nvSpPr>
        <p:spPr/>
        <p:txBody>
          <a:bodyPr/>
          <a:lstStyle/>
          <a:p>
            <a:fld id="{5EF4AD07-E522-490E-A307-F4F745B8D3CD}" type="slidenum">
              <a:rPr lang="en-US" smtClean="0"/>
              <a:t>4</a:t>
            </a:fld>
            <a:endParaRPr lang="en-US"/>
          </a:p>
        </p:txBody>
      </p:sp>
    </p:spTree>
    <p:extLst>
      <p:ext uri="{BB962C8B-B14F-4D97-AF65-F5344CB8AC3E}">
        <p14:creationId xmlns:p14="http://schemas.microsoft.com/office/powerpoint/2010/main" val="294088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5</a:t>
            </a:fld>
            <a:endParaRPr lang="en-US"/>
          </a:p>
        </p:txBody>
      </p:sp>
    </p:spTree>
    <p:extLst>
      <p:ext uri="{BB962C8B-B14F-4D97-AF65-F5344CB8AC3E}">
        <p14:creationId xmlns:p14="http://schemas.microsoft.com/office/powerpoint/2010/main" val="418886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Packages travel inside the network…</a:t>
            </a:r>
          </a:p>
          <a:p>
            <a:r>
              <a:rPr lang="en-US" dirty="0" smtClean="0"/>
              <a:t>Switches pass them along…</a:t>
            </a:r>
          </a:p>
          <a:p>
            <a:r>
              <a:rPr lang="en-US" dirty="0" smtClean="0"/>
              <a:t>But the decision</a:t>
            </a:r>
            <a:r>
              <a:rPr lang="en-US" baseline="0" dirty="0" smtClean="0"/>
              <a:t>s are made individually by the switches.. such as where to pass them</a:t>
            </a:r>
          </a:p>
          <a:p>
            <a:r>
              <a:rPr lang="en-US" dirty="0" smtClean="0"/>
              <a:t>No</a:t>
            </a:r>
            <a:r>
              <a:rPr lang="en-US" baseline="0" dirty="0" smtClean="0"/>
              <a:t>body is dynamically controlling the network flow</a:t>
            </a:r>
            <a:endParaRPr lang="en-US" dirty="0" smtClean="0"/>
          </a:p>
        </p:txBody>
      </p:sp>
      <p:sp>
        <p:nvSpPr>
          <p:cNvPr id="4" name="Slide Number Placeholder 3"/>
          <p:cNvSpPr>
            <a:spLocks noGrp="1"/>
          </p:cNvSpPr>
          <p:nvPr>
            <p:ph type="sldNum" sz="quarter" idx="10"/>
          </p:nvPr>
        </p:nvSpPr>
        <p:spPr/>
        <p:txBody>
          <a:bodyPr/>
          <a:lstStyle/>
          <a:p>
            <a:fld id="{5EF4AD07-E522-490E-A307-F4F745B8D3CD}" type="slidenum">
              <a:rPr lang="en-US" smtClean="0"/>
              <a:t>6</a:t>
            </a:fld>
            <a:endParaRPr lang="en-US"/>
          </a:p>
        </p:txBody>
      </p:sp>
    </p:spTree>
    <p:extLst>
      <p:ext uri="{BB962C8B-B14F-4D97-AF65-F5344CB8AC3E}">
        <p14:creationId xmlns:p14="http://schemas.microsoft.com/office/powerpoint/2010/main" val="3665005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difference between network operating system (NOS) and distributed operating system is that a network operating system provides network related functionalities while a distributed operating system connects multiple independent computers via a network to perform tasks similar to a single computer.</a:t>
            </a:r>
          </a:p>
          <a:p>
            <a:r>
              <a:rPr lang="en-GB" dirty="0" smtClean="0"/>
              <a:t>A network operating system (NOS) is a computer operating system (OS) that is designed primarily to support workstations, personal computers and, in some instances, older terminals that are connected on a local area network (LAN).</a:t>
            </a:r>
            <a:endParaRPr lang="en-GB" dirty="0"/>
          </a:p>
        </p:txBody>
      </p:sp>
      <p:sp>
        <p:nvSpPr>
          <p:cNvPr id="4" name="Slide Number Placeholder 3"/>
          <p:cNvSpPr>
            <a:spLocks noGrp="1"/>
          </p:cNvSpPr>
          <p:nvPr>
            <p:ph type="sldNum" sz="quarter" idx="10"/>
          </p:nvPr>
        </p:nvSpPr>
        <p:spPr/>
        <p:txBody>
          <a:bodyPr/>
          <a:lstStyle/>
          <a:p>
            <a:fld id="{5EF4AD07-E522-490E-A307-F4F745B8D3CD}" type="slidenum">
              <a:rPr lang="en-US" smtClean="0"/>
              <a:t>7</a:t>
            </a:fld>
            <a:endParaRPr lang="en-US"/>
          </a:p>
        </p:txBody>
      </p:sp>
    </p:spTree>
    <p:extLst>
      <p:ext uri="{BB962C8B-B14F-4D97-AF65-F5344CB8AC3E}">
        <p14:creationId xmlns:p14="http://schemas.microsoft.com/office/powerpoint/2010/main" val="205497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smtClean="0"/>
              <a:t>How do we redefine the architecture to open up networking infrastructure and the industry!</a:t>
            </a:r>
          </a:p>
          <a:p>
            <a:pPr>
              <a:buFontTx/>
              <a:buChar char="•"/>
            </a:pPr>
            <a:r>
              <a:rPr lang="en-US" dirty="0" smtClean="0"/>
              <a:t>By bring to the networking industry what we did to the computing world</a:t>
            </a:r>
          </a:p>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8</a:t>
            </a:fld>
            <a:endParaRPr lang="en-US"/>
          </a:p>
        </p:txBody>
      </p:sp>
    </p:spTree>
    <p:extLst>
      <p:ext uri="{BB962C8B-B14F-4D97-AF65-F5344CB8AC3E}">
        <p14:creationId xmlns:p14="http://schemas.microsoft.com/office/powerpoint/2010/main" val="115468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smtClean="0"/>
              <a:t>The key is to have a standardized control interface that speaks directly to hardware</a:t>
            </a:r>
          </a:p>
          <a:p>
            <a:pPr>
              <a:buFontTx/>
              <a:buChar char="•"/>
            </a:pPr>
            <a:r>
              <a:rPr lang="en-US" dirty="0" smtClean="0"/>
              <a:t>A whole</a:t>
            </a:r>
            <a:r>
              <a:rPr lang="en-US" baseline="0" dirty="0" smtClean="0"/>
              <a:t> network is like a big machine</a:t>
            </a:r>
            <a:endParaRPr lang="en-US" dirty="0" smtClean="0"/>
          </a:p>
        </p:txBody>
      </p:sp>
      <p:sp>
        <p:nvSpPr>
          <p:cNvPr id="4" name="Slide Number Placeholder 3"/>
          <p:cNvSpPr>
            <a:spLocks noGrp="1"/>
          </p:cNvSpPr>
          <p:nvPr>
            <p:ph type="sldNum" sz="quarter" idx="10"/>
          </p:nvPr>
        </p:nvSpPr>
        <p:spPr/>
        <p:txBody>
          <a:bodyPr/>
          <a:lstStyle/>
          <a:p>
            <a:fld id="{5EF4AD07-E522-490E-A307-F4F745B8D3CD}" type="slidenum">
              <a:rPr lang="en-US" smtClean="0"/>
              <a:t>9</a:t>
            </a:fld>
            <a:endParaRPr lang="en-US"/>
          </a:p>
        </p:txBody>
      </p:sp>
    </p:spTree>
    <p:extLst>
      <p:ext uri="{BB962C8B-B14F-4D97-AF65-F5344CB8AC3E}">
        <p14:creationId xmlns:p14="http://schemas.microsoft.com/office/powerpoint/2010/main" val="3488389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52475" y="0"/>
            <a:ext cx="3819525" cy="6858000"/>
          </a:xfrm>
          <a:prstGeom prst="rect">
            <a:avLst/>
          </a:prstGeom>
          <a:effectLst>
            <a:innerShdw blurRad="114300">
              <a:prstClr val="black"/>
            </a:innerShdw>
          </a:effectLst>
        </p:spPr>
      </p:pic>
      <p:sp>
        <p:nvSpPr>
          <p:cNvPr id="11" name="Rectangle 10"/>
          <p:cNvSpPr/>
          <p:nvPr/>
        </p:nvSpPr>
        <p:spPr>
          <a:xfrm>
            <a:off x="0" y="0"/>
            <a:ext cx="752475" cy="6858000"/>
          </a:xfrm>
          <a:prstGeom prst="rect">
            <a:avLst/>
          </a:prstGeom>
          <a:gradFill>
            <a:gsLst>
              <a:gs pos="0">
                <a:schemeClr val="accent2">
                  <a:lumMod val="75000"/>
                </a:schemeClr>
              </a:gs>
              <a:gs pos="50000">
                <a:schemeClr val="bg2"/>
              </a:gs>
              <a:gs pos="100000">
                <a:schemeClr val="bg2">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4800600" y="1267485"/>
            <a:ext cx="3651533" cy="5133316"/>
          </a:xfrm>
        </p:spPr>
        <p:txBody>
          <a:bodyPr anchor="ctr" anchorCtr="0"/>
          <a:lstStyle>
            <a:lvl1pPr>
              <a:lnSpc>
                <a:spcPct val="90000"/>
              </a:lnSpc>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4800600" y="201702"/>
            <a:ext cx="2605134" cy="949569"/>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EC9401-3193-4816-8BFE-842A10CF1642}" type="datetime1">
              <a:rPr lang="en-US" smtClean="0"/>
              <a:t>11/4/2019</a:t>
            </a:fld>
            <a:endParaRPr lang="en-US"/>
          </a:p>
        </p:txBody>
      </p:sp>
      <p:sp>
        <p:nvSpPr>
          <p:cNvPr id="5" name="Footer Placeholder 4"/>
          <p:cNvSpPr>
            <a:spLocks noGrp="1"/>
          </p:cNvSpPr>
          <p:nvPr>
            <p:ph type="ftr" sz="quarter" idx="11"/>
          </p:nvPr>
        </p:nvSpPr>
        <p:spPr/>
        <p:txBody>
          <a:bodyPr/>
          <a:lstStyle/>
          <a:p>
            <a:r>
              <a:rPr lang="en-US" smtClean="0"/>
              <a:t>/30</a:t>
            </a:r>
            <a:endParaRPr lang="en-US"/>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9F205CAD-699E-4DB4-8105-37C9EC7E4A0D}" type="slidenum">
              <a:rPr lang="en-US" smtClean="0"/>
              <a:t>‹#›</a:t>
            </a:fld>
            <a:endParaRPr lang="en-US"/>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D5682-31B5-4E54-8C88-BC968D4B0794}" type="datetime1">
              <a:rPr lang="en-US" smtClean="0"/>
              <a:t>11/4/2019</a:t>
            </a:fld>
            <a:endParaRPr lang="en-US"/>
          </a:p>
        </p:txBody>
      </p:sp>
      <p:sp>
        <p:nvSpPr>
          <p:cNvPr id="5" name="Footer Placeholder 4"/>
          <p:cNvSpPr>
            <a:spLocks noGrp="1"/>
          </p:cNvSpPr>
          <p:nvPr>
            <p:ph type="ftr" sz="quarter" idx="11"/>
          </p:nvPr>
        </p:nvSpPr>
        <p:spPr/>
        <p:txBody>
          <a:bodyPr/>
          <a:lstStyle/>
          <a:p>
            <a:r>
              <a:rPr lang="en-US" smtClean="0"/>
              <a:t>/30</a:t>
            </a:r>
            <a:endParaRPr lang="en-US"/>
          </a:p>
        </p:txBody>
      </p:sp>
      <p:sp>
        <p:nvSpPr>
          <p:cNvPr id="6" name="Slide Number Placeholder 5"/>
          <p:cNvSpPr>
            <a:spLocks noGrp="1"/>
          </p:cNvSpPr>
          <p:nvPr>
            <p:ph type="sldNum" sz="quarter" idx="12"/>
          </p:nvPr>
        </p:nvSpPr>
        <p:spPr/>
        <p:txBody>
          <a:bodyPr/>
          <a:lstStyle/>
          <a:p>
            <a:fld id="{9F205CAD-699E-4DB4-8105-37C9EC7E4A0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3A48B-5392-467A-8FF7-A88F4981C2A8}" type="datetime1">
              <a:rPr lang="en-US" smtClean="0"/>
              <a:t>11/4/2019</a:t>
            </a:fld>
            <a:endParaRPr lang="en-US"/>
          </a:p>
        </p:txBody>
      </p:sp>
      <p:sp>
        <p:nvSpPr>
          <p:cNvPr id="5" name="Footer Placeholder 4"/>
          <p:cNvSpPr>
            <a:spLocks noGrp="1"/>
          </p:cNvSpPr>
          <p:nvPr>
            <p:ph type="ftr" sz="quarter" idx="11"/>
          </p:nvPr>
        </p:nvSpPr>
        <p:spPr/>
        <p:txBody>
          <a:bodyPr/>
          <a:lstStyle/>
          <a:p>
            <a:r>
              <a:rPr lang="en-US" smtClean="0"/>
              <a:t>/30</a:t>
            </a:r>
            <a:endParaRPr lang="en-US"/>
          </a:p>
        </p:txBody>
      </p:sp>
      <p:sp>
        <p:nvSpPr>
          <p:cNvPr id="6" name="Slide Number Placeholder 5"/>
          <p:cNvSpPr>
            <a:spLocks noGrp="1"/>
          </p:cNvSpPr>
          <p:nvPr>
            <p:ph type="sldNum" sz="quarter" idx="12"/>
          </p:nvPr>
        </p:nvSpPr>
        <p:spPr/>
        <p:txBody>
          <a:bodyPr/>
          <a:lstStyle/>
          <a:p>
            <a:fld id="{9F205CAD-699E-4DB4-8105-37C9EC7E4A0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239000" cy="1143000"/>
          </a:xfrm>
        </p:spPr>
        <p:txBody>
          <a:bodyPr anchor="ctr" anchorCtr="0">
            <a:noAutofit/>
          </a:bodyPr>
          <a:lstStyle>
            <a:lvl1pPr algn="l">
              <a:lnSpc>
                <a:spcPct val="90000"/>
              </a:lnSpc>
              <a:defRPr sz="4800" baseline="0">
                <a:ln w="12700">
                  <a:noFill/>
                </a:ln>
              </a:defRPr>
            </a:lvl1pPr>
          </a:lstStyle>
          <a:p>
            <a:r>
              <a:rPr lang="en-US" smtClean="0"/>
              <a:t>Click to edit Master title style</a:t>
            </a:r>
            <a:endParaRPr lang="en-US" dirty="0"/>
          </a:p>
        </p:txBody>
      </p:sp>
      <p:sp>
        <p:nvSpPr>
          <p:cNvPr id="3" name="Content Placeholder 2"/>
          <p:cNvSpPr>
            <a:spLocks noGrp="1"/>
          </p:cNvSpPr>
          <p:nvPr>
            <p:ph idx="1"/>
          </p:nvPr>
        </p:nvSpPr>
        <p:spPr>
          <a:xfrm>
            <a:off x="685800" y="150876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30733D-0D1B-456D-8B43-B018B3DD3D35}" type="datetime1">
              <a:rPr lang="en-US" smtClean="0"/>
              <a:t>11/4/2019</a:t>
            </a:fld>
            <a:endParaRPr lang="en-US"/>
          </a:p>
        </p:txBody>
      </p:sp>
      <p:sp>
        <p:nvSpPr>
          <p:cNvPr id="10" name="Slide Number Placeholder 9"/>
          <p:cNvSpPr>
            <a:spLocks noGrp="1"/>
          </p:cNvSpPr>
          <p:nvPr>
            <p:ph type="sldNum" sz="quarter" idx="11"/>
          </p:nvPr>
        </p:nvSpPr>
        <p:spPr/>
        <p:txBody>
          <a:bodyPr/>
          <a:lstStyle/>
          <a:p>
            <a:fld id="{9F205CAD-699E-4DB4-8105-37C9EC7E4A0D}" type="slidenum">
              <a:rPr lang="en-US" smtClean="0"/>
              <a:t>‹#›</a:t>
            </a:fld>
            <a:endParaRPr lang="en-US"/>
          </a:p>
        </p:txBody>
      </p:sp>
      <p:sp>
        <p:nvSpPr>
          <p:cNvPr id="12" name="Footer Placeholder 11"/>
          <p:cNvSpPr>
            <a:spLocks noGrp="1"/>
          </p:cNvSpPr>
          <p:nvPr>
            <p:ph type="ftr" sz="quarter" idx="12"/>
          </p:nvPr>
        </p:nvSpPr>
        <p:spPr/>
        <p:txBody>
          <a:bodyPr/>
          <a:lstStyle/>
          <a:p>
            <a:r>
              <a:rPr lang="en-US" smtClean="0"/>
              <a:t>/30</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n-US" smtClean="0"/>
              <a:t>Click to edit Master title style</a:t>
            </a:r>
            <a:endParaRPr lang="en-US" dirty="0"/>
          </a:p>
        </p:txBody>
      </p:sp>
      <p:sp>
        <p:nvSpPr>
          <p:cNvPr id="19" name="Date Placeholder 18"/>
          <p:cNvSpPr>
            <a:spLocks noGrp="1"/>
          </p:cNvSpPr>
          <p:nvPr>
            <p:ph type="dt" sz="half" idx="10"/>
          </p:nvPr>
        </p:nvSpPr>
        <p:spPr/>
        <p:txBody>
          <a:bodyPr/>
          <a:lstStyle/>
          <a:p>
            <a:fld id="{CBB55F1A-05CF-4719-A2AF-3F53568BFE9B}" type="datetime1">
              <a:rPr lang="en-US" smtClean="0"/>
              <a:t>11/4/2019</a:t>
            </a:fld>
            <a:endParaRPr lang="en-US"/>
          </a:p>
        </p:txBody>
      </p:sp>
      <p:sp>
        <p:nvSpPr>
          <p:cNvPr id="20" name="Slide Number Placeholder 19"/>
          <p:cNvSpPr>
            <a:spLocks noGrp="1"/>
          </p:cNvSpPr>
          <p:nvPr>
            <p:ph type="sldNum" sz="quarter" idx="11"/>
          </p:nvPr>
        </p:nvSpPr>
        <p:spPr/>
        <p:txBody>
          <a:bodyPr/>
          <a:lstStyle/>
          <a:p>
            <a:fld id="{9F205CAD-699E-4DB4-8105-37C9EC7E4A0D}"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/30</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A3DA1B5-99ED-4F2A-A99A-820352B63B01}" type="datetime1">
              <a:rPr lang="en-US" smtClean="0"/>
              <a:t>11/4/2019</a:t>
            </a:fld>
            <a:endParaRPr lang="en-US"/>
          </a:p>
        </p:txBody>
      </p:sp>
      <p:sp>
        <p:nvSpPr>
          <p:cNvPr id="6" name="Footer Placeholder 5"/>
          <p:cNvSpPr>
            <a:spLocks noGrp="1"/>
          </p:cNvSpPr>
          <p:nvPr>
            <p:ph type="ftr" sz="quarter" idx="11"/>
          </p:nvPr>
        </p:nvSpPr>
        <p:spPr/>
        <p:txBody>
          <a:bodyPr/>
          <a:lstStyle/>
          <a:p>
            <a:r>
              <a:rPr lang="en-US" smtClean="0"/>
              <a:t>/30</a:t>
            </a:r>
            <a:endParaRPr lang="en-US"/>
          </a:p>
        </p:txBody>
      </p:sp>
      <p:sp>
        <p:nvSpPr>
          <p:cNvPr id="7" name="Slide Number Placeholder 6"/>
          <p:cNvSpPr>
            <a:spLocks noGrp="1"/>
          </p:cNvSpPr>
          <p:nvPr>
            <p:ph type="sldNum" sz="quarter" idx="12"/>
          </p:nvPr>
        </p:nvSpPr>
        <p:spPr/>
        <p:txBody>
          <a:bodyPr/>
          <a:lstStyle/>
          <a:p>
            <a:fld id="{9F205CAD-699E-4DB4-8105-37C9EC7E4A0D}" type="slidenum">
              <a:rPr lang="en-US" smtClean="0"/>
              <a:t>‹#›</a:t>
            </a:fld>
            <a:endParaRPr lang="en-US"/>
          </a:p>
        </p:txBody>
      </p:sp>
      <p:sp>
        <p:nvSpPr>
          <p:cNvPr id="9" name="Content Placeholder 8"/>
          <p:cNvSpPr>
            <a:spLocks noGrp="1"/>
          </p:cNvSpPr>
          <p:nvPr>
            <p:ph sz="quarter" idx="13"/>
          </p:nvPr>
        </p:nvSpPr>
        <p:spPr>
          <a:xfrm>
            <a:off x="1216152" y="841248"/>
            <a:ext cx="3730752"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B2B547A-5C90-4326-932E-CB9086D99122}" type="datetime1">
              <a:rPr lang="en-US" smtClean="0"/>
              <a:t>11/4/2019</a:t>
            </a:fld>
            <a:endParaRPr lang="en-US"/>
          </a:p>
        </p:txBody>
      </p:sp>
      <p:sp>
        <p:nvSpPr>
          <p:cNvPr id="8" name="Footer Placeholder 7"/>
          <p:cNvSpPr>
            <a:spLocks noGrp="1"/>
          </p:cNvSpPr>
          <p:nvPr>
            <p:ph type="ftr" sz="quarter" idx="11"/>
          </p:nvPr>
        </p:nvSpPr>
        <p:spPr/>
        <p:txBody>
          <a:bodyPr/>
          <a:lstStyle/>
          <a:p>
            <a:r>
              <a:rPr lang="en-US" smtClean="0"/>
              <a:t>/30</a:t>
            </a:r>
            <a:endParaRPr lang="en-US"/>
          </a:p>
        </p:txBody>
      </p:sp>
      <p:sp>
        <p:nvSpPr>
          <p:cNvPr id="9" name="Slide Number Placeholder 8"/>
          <p:cNvSpPr>
            <a:spLocks noGrp="1"/>
          </p:cNvSpPr>
          <p:nvPr>
            <p:ph type="sldNum" sz="quarter" idx="12"/>
          </p:nvPr>
        </p:nvSpPr>
        <p:spPr/>
        <p:txBody>
          <a:bodyPr/>
          <a:lstStyle/>
          <a:p>
            <a:fld id="{9F205CAD-699E-4DB4-8105-37C9EC7E4A0D}" type="slidenum">
              <a:rPr lang="en-US" smtClean="0"/>
              <a:t>‹#›</a:t>
            </a:fld>
            <a:endParaRPr lang="en-US"/>
          </a:p>
        </p:txBody>
      </p:sp>
      <p:sp>
        <p:nvSpPr>
          <p:cNvPr id="11" name="Content Placeholder 10"/>
          <p:cNvSpPr>
            <a:spLocks noGrp="1"/>
          </p:cNvSpPr>
          <p:nvPr>
            <p:ph sz="quarter" idx="13"/>
          </p:nvPr>
        </p:nvSpPr>
        <p:spPr>
          <a:xfrm>
            <a:off x="1216152" y="1380744"/>
            <a:ext cx="3730752" cy="3840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07DD4A-70CA-4020-A2EF-905CC828300E}" type="datetime1">
              <a:rPr lang="en-US" smtClean="0"/>
              <a:t>11/4/2019</a:t>
            </a:fld>
            <a:endParaRPr lang="en-US"/>
          </a:p>
        </p:txBody>
      </p:sp>
      <p:sp>
        <p:nvSpPr>
          <p:cNvPr id="4" name="Footer Placeholder 3"/>
          <p:cNvSpPr>
            <a:spLocks noGrp="1"/>
          </p:cNvSpPr>
          <p:nvPr>
            <p:ph type="ftr" sz="quarter" idx="11"/>
          </p:nvPr>
        </p:nvSpPr>
        <p:spPr/>
        <p:txBody>
          <a:bodyPr/>
          <a:lstStyle/>
          <a:p>
            <a:r>
              <a:rPr lang="en-US" smtClean="0"/>
              <a:t>/30</a:t>
            </a:r>
            <a:endParaRPr lang="en-US"/>
          </a:p>
        </p:txBody>
      </p:sp>
      <p:sp>
        <p:nvSpPr>
          <p:cNvPr id="5" name="Slide Number Placeholder 4"/>
          <p:cNvSpPr>
            <a:spLocks noGrp="1"/>
          </p:cNvSpPr>
          <p:nvPr>
            <p:ph type="sldNum" sz="quarter" idx="12"/>
          </p:nvPr>
        </p:nvSpPr>
        <p:spPr/>
        <p:txBody>
          <a:bodyPr/>
          <a:lstStyle/>
          <a:p>
            <a:fld id="{9F205CAD-699E-4DB4-8105-37C9EC7E4A0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2D8C2E-8500-44B2-8877-5BCF84C33BE0}" type="datetime1">
              <a:rPr lang="en-US" smtClean="0"/>
              <a:t>11/4/2019</a:t>
            </a:fld>
            <a:endParaRPr lang="en-US"/>
          </a:p>
        </p:txBody>
      </p:sp>
      <p:sp>
        <p:nvSpPr>
          <p:cNvPr id="6" name="Slide Number Placeholder 5"/>
          <p:cNvSpPr>
            <a:spLocks noGrp="1"/>
          </p:cNvSpPr>
          <p:nvPr>
            <p:ph type="sldNum" sz="quarter" idx="11"/>
          </p:nvPr>
        </p:nvSpPr>
        <p:spPr/>
        <p:txBody>
          <a:bodyPr/>
          <a:lstStyle/>
          <a:p>
            <a:fld id="{9F205CAD-699E-4DB4-8105-37C9EC7E4A0D}" type="slidenum">
              <a:rPr lang="en-US" smtClean="0"/>
              <a:t>‹#›</a:t>
            </a:fld>
            <a:endParaRPr lang="en-US"/>
          </a:p>
        </p:txBody>
      </p:sp>
      <p:sp>
        <p:nvSpPr>
          <p:cNvPr id="7" name="Footer Placeholder 6"/>
          <p:cNvSpPr>
            <a:spLocks noGrp="1"/>
          </p:cNvSpPr>
          <p:nvPr>
            <p:ph type="ftr" sz="quarter" idx="12"/>
          </p:nvPr>
        </p:nvSpPr>
        <p:spPr/>
        <p:txBody>
          <a:bodyPr/>
          <a:lstStyle/>
          <a:p>
            <a:r>
              <a:rPr lang="en-US" smtClean="0"/>
              <a:t>/30</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Content Placeholder 13"/>
          <p:cNvSpPr>
            <a:spLocks noGrp="1"/>
          </p:cNvSpPr>
          <p:nvPr>
            <p:ph sz="quarter" idx="13"/>
          </p:nvPr>
        </p:nvSpPr>
        <p:spPr>
          <a:xfrm>
            <a:off x="914400" y="381000"/>
            <a:ext cx="48006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797E0444-A71E-43A1-AC28-C7F7FC1CAED1}" type="datetime1">
              <a:rPr lang="en-US" smtClean="0"/>
              <a:t>11/4/2019</a:t>
            </a:fld>
            <a:endParaRPr lang="en-US"/>
          </a:p>
        </p:txBody>
      </p:sp>
      <p:sp>
        <p:nvSpPr>
          <p:cNvPr id="10" name="Slide Number Placeholder 9"/>
          <p:cNvSpPr>
            <a:spLocks noGrp="1"/>
          </p:cNvSpPr>
          <p:nvPr>
            <p:ph type="sldNum" sz="quarter" idx="15"/>
          </p:nvPr>
        </p:nvSpPr>
        <p:spPr/>
        <p:txBody>
          <a:bodyPr/>
          <a:lstStyle/>
          <a:p>
            <a:fld id="{9F205CAD-699E-4DB4-8105-37C9EC7E4A0D}" type="slidenum">
              <a:rPr lang="en-US" smtClean="0"/>
              <a:t>‹#›</a:t>
            </a:fld>
            <a:endParaRPr lang="en-US"/>
          </a:p>
        </p:txBody>
      </p:sp>
      <p:sp>
        <p:nvSpPr>
          <p:cNvPr id="13" name="Footer Placeholder 12"/>
          <p:cNvSpPr>
            <a:spLocks noGrp="1"/>
          </p:cNvSpPr>
          <p:nvPr>
            <p:ph type="ftr" sz="quarter" idx="16"/>
          </p:nvPr>
        </p:nvSpPr>
        <p:spPr/>
        <p:txBody>
          <a:bodyPr/>
          <a:lstStyle/>
          <a:p>
            <a:r>
              <a:rPr lang="en-US" smtClean="0"/>
              <a:t>/30</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032A3B-E9DB-44B3-9802-265D26002595}" type="datetime1">
              <a:rPr lang="en-US" smtClean="0"/>
              <a:t>11/4/2019</a:t>
            </a:fld>
            <a:endParaRPr lang="en-US"/>
          </a:p>
        </p:txBody>
      </p:sp>
      <p:sp>
        <p:nvSpPr>
          <p:cNvPr id="6" name="Footer Placeholder 5"/>
          <p:cNvSpPr>
            <a:spLocks noGrp="1"/>
          </p:cNvSpPr>
          <p:nvPr>
            <p:ph type="ftr" sz="quarter" idx="11"/>
          </p:nvPr>
        </p:nvSpPr>
        <p:spPr/>
        <p:txBody>
          <a:bodyPr/>
          <a:lstStyle/>
          <a:p>
            <a:r>
              <a:rPr lang="en-US" smtClean="0"/>
              <a:t>/30</a:t>
            </a:r>
            <a:endParaRPr lang="en-US"/>
          </a:p>
        </p:txBody>
      </p:sp>
      <p:sp>
        <p:nvSpPr>
          <p:cNvPr id="7" name="Slide Number Placeholder 6"/>
          <p:cNvSpPr>
            <a:spLocks noGrp="1"/>
          </p:cNvSpPr>
          <p:nvPr>
            <p:ph type="sldNum" sz="quarter" idx="12"/>
          </p:nvPr>
        </p:nvSpPr>
        <p:spPr/>
        <p:txBody>
          <a:bodyPr/>
          <a:lstStyle/>
          <a:p>
            <a:fld id="{9F205CAD-699E-4DB4-8105-37C9EC7E4A0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2">
                  <a:lumMod val="75000"/>
                </a:schemeClr>
              </a:gs>
              <a:gs pos="50000">
                <a:schemeClr val="bg2"/>
              </a:gs>
              <a:gs pos="100000">
                <a:schemeClr val="bg2">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85800" y="304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685800" y="1511300"/>
            <a:ext cx="7467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r>
              <a:rPr lang="en-US" smtClean="0"/>
              <a:t>/30</a:t>
            </a:r>
            <a:endParaRPr lang="en-US"/>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9F205CAD-699E-4DB4-8105-37C9EC7E4A0D}" type="slidenum">
              <a:rPr lang="en-US" smtClean="0"/>
              <a:t>‹#›</a:t>
            </a:fld>
            <a:endParaRPr lang="en-US"/>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fld id="{332326D1-5F2E-4CD0-A8CA-68AEEC81EBCA}" type="datetime1">
              <a:rPr lang="en-US" smtClean="0"/>
              <a:t>11/4/2019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800" b="1" kern="1200">
          <a:ln w="12700">
            <a:noFill/>
          </a:ln>
          <a:solidFill>
            <a:schemeClr val="tx1"/>
          </a:solidFill>
          <a:effectLst>
            <a:outerShdw blurRad="762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tags" Target="../tags/tag2.xml"/><Relationship Id="rId16" Type="http://schemas.openxmlformats.org/officeDocument/2006/relationships/image" Target="../media/image50.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jpeg"/><Relationship Id="rId5" Type="http://schemas.openxmlformats.org/officeDocument/2006/relationships/tags" Target="../tags/tag5.xml"/><Relationship Id="rId15" Type="http://schemas.openxmlformats.org/officeDocument/2006/relationships/image" Target="../media/image49.png"/><Relationship Id="rId10" Type="http://schemas.openxmlformats.org/officeDocument/2006/relationships/notesSlide" Target="../notesSlides/notesSlide22.xml"/><Relationship Id="rId4" Type="http://schemas.openxmlformats.org/officeDocument/2006/relationships/tags" Target="../tags/tag4.xml"/><Relationship Id="rId9" Type="http://schemas.openxmlformats.org/officeDocument/2006/relationships/slideLayout" Target="../slideLayouts/slideLayout2.xml"/><Relationship Id="rId14" Type="http://schemas.openxmlformats.org/officeDocument/2006/relationships/image" Target="../media/image4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7.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8.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1267485"/>
            <a:ext cx="4946933" cy="5133316"/>
          </a:xfrm>
        </p:spPr>
        <p:txBody>
          <a:bodyPr/>
          <a:lstStyle/>
          <a:p>
            <a:pPr algn="r"/>
            <a:r>
              <a:rPr lang="en-US" dirty="0" smtClean="0"/>
              <a:t>Software Defined Networking</a:t>
            </a:r>
            <a:endParaRPr lang="en-US" dirty="0"/>
          </a:p>
        </p:txBody>
      </p:sp>
      <p:pic>
        <p:nvPicPr>
          <p:cNvPr id="2056" name="Picture 8" descr="http://cdn.slashgear.com/wp-content/uploads/2012/10/google-datacenter-tech-13.jpg"/>
          <p:cNvPicPr>
            <a:picLocks noChangeAspect="1" noChangeArrowheads="1"/>
          </p:cNvPicPr>
          <p:nvPr/>
        </p:nvPicPr>
        <p:blipFill rotWithShape="1">
          <a:blip r:embed="rId3">
            <a:extLst>
              <a:ext uri="{28A0092B-C50C-407E-A947-70E740481C1C}">
                <a14:useLocalDpi xmlns:a14="http://schemas.microsoft.com/office/drawing/2010/main" val="0"/>
              </a:ext>
            </a:extLst>
          </a:blip>
          <a:srcRect r="65088"/>
          <a:stretch/>
        </p:blipFill>
        <p:spPr bwMode="auto">
          <a:xfrm>
            <a:off x="381000" y="0"/>
            <a:ext cx="3592287" cy="6858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F205CAD-699E-4DB4-8105-37C9EC7E4A0D}" type="slidenum">
              <a:rPr lang="en-US" smtClean="0"/>
              <a:t>1</a:t>
            </a:fld>
            <a:endParaRPr lang="en-US"/>
          </a:p>
        </p:txBody>
      </p:sp>
    </p:spTree>
    <p:extLst>
      <p:ext uri="{BB962C8B-B14F-4D97-AF65-F5344CB8AC3E}">
        <p14:creationId xmlns:p14="http://schemas.microsoft.com/office/powerpoint/2010/main" val="293385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An OS for Networks</a:t>
            </a:r>
          </a:p>
        </p:txBody>
      </p:sp>
      <p:sp>
        <p:nvSpPr>
          <p:cNvPr id="4" name="Content Placeholder 2"/>
          <p:cNvSpPr>
            <a:spLocks noGrp="1"/>
          </p:cNvSpPr>
          <p:nvPr>
            <p:ph idx="1"/>
          </p:nvPr>
        </p:nvSpPr>
        <p:spPr>
          <a:xfrm>
            <a:off x="685800" y="1508760"/>
            <a:ext cx="8077200" cy="4419600"/>
          </a:xfrm>
        </p:spPr>
        <p:txBody>
          <a:bodyPr/>
          <a:lstStyle/>
          <a:p>
            <a:r>
              <a:rPr lang="en-US" b="1" dirty="0" smtClean="0"/>
              <a:t>“NOX</a:t>
            </a:r>
            <a:r>
              <a:rPr lang="en-US" b="1" dirty="0"/>
              <a:t>: Towards an Operating System for </a:t>
            </a:r>
            <a:r>
              <a:rPr lang="en-US" b="1" dirty="0" smtClean="0"/>
              <a:t>Networks”</a:t>
            </a:r>
          </a:p>
        </p:txBody>
      </p:sp>
      <p:sp>
        <p:nvSpPr>
          <p:cNvPr id="8" name="TextBox 7"/>
          <p:cNvSpPr txBox="1">
            <a:spLocks noChangeArrowheads="1"/>
          </p:cNvSpPr>
          <p:nvPr/>
        </p:nvSpPr>
        <p:spPr bwMode="auto">
          <a:xfrm>
            <a:off x="1447800" y="3897868"/>
            <a:ext cx="6248400" cy="369332"/>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dirty="0" smtClean="0">
                <a:solidFill>
                  <a:srgbClr val="0070C0"/>
                </a:solidFill>
              </a:rPr>
              <a:t>Global Network View</a:t>
            </a:r>
            <a:endParaRPr lang="en-US" sz="1800" b="1" dirty="0">
              <a:solidFill>
                <a:srgbClr val="0070C0"/>
              </a:solidFill>
            </a:endParaRPr>
          </a:p>
        </p:txBody>
      </p:sp>
      <p:cxnSp>
        <p:nvCxnSpPr>
          <p:cNvPr id="9" name="Straight Arrow Connector 36"/>
          <p:cNvCxnSpPr>
            <a:cxnSpLocks noChangeShapeType="1"/>
          </p:cNvCxnSpPr>
          <p:nvPr/>
        </p:nvCxnSpPr>
        <p:spPr bwMode="auto">
          <a:xfrm rot="5400000" flipH="1" flipV="1">
            <a:off x="1409701" y="5218112"/>
            <a:ext cx="685800" cy="3175"/>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0" name="Straight Arrow Connector 36"/>
          <p:cNvCxnSpPr>
            <a:cxnSpLocks noChangeShapeType="1"/>
          </p:cNvCxnSpPr>
          <p:nvPr/>
        </p:nvCxnSpPr>
        <p:spPr bwMode="auto">
          <a:xfrm rot="5400000" flipH="1" flipV="1">
            <a:off x="4306094" y="5218906"/>
            <a:ext cx="6858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1" name="Straight Arrow Connector 36"/>
          <p:cNvCxnSpPr>
            <a:cxnSpLocks noChangeShapeType="1"/>
          </p:cNvCxnSpPr>
          <p:nvPr/>
        </p:nvCxnSpPr>
        <p:spPr bwMode="auto">
          <a:xfrm rot="5400000" flipH="1" flipV="1">
            <a:off x="7125494" y="5218906"/>
            <a:ext cx="6858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grpSp>
        <p:nvGrpSpPr>
          <p:cNvPr id="12" name="Group 24"/>
          <p:cNvGrpSpPr>
            <a:grpSpLocks/>
          </p:cNvGrpSpPr>
          <p:nvPr/>
        </p:nvGrpSpPr>
        <p:grpSpPr bwMode="auto">
          <a:xfrm>
            <a:off x="2057406" y="5484817"/>
            <a:ext cx="5105395" cy="458788"/>
            <a:chOff x="3124200" y="2819400"/>
            <a:chExt cx="3699565" cy="458788"/>
          </a:xfrm>
        </p:grpSpPr>
        <p:grpSp>
          <p:nvGrpSpPr>
            <p:cNvPr id="13" name="Group 40"/>
            <p:cNvGrpSpPr>
              <a:grpSpLocks/>
            </p:cNvGrpSpPr>
            <p:nvPr/>
          </p:nvGrpSpPr>
          <p:grpSpPr bwMode="auto">
            <a:xfrm>
              <a:off x="3124200" y="2819400"/>
              <a:ext cx="1600200" cy="458788"/>
              <a:chOff x="963168" y="914400"/>
              <a:chExt cx="1600200" cy="458788"/>
            </a:xfrm>
          </p:grpSpPr>
          <p:cxnSp>
            <p:nvCxnSpPr>
              <p:cNvPr id="17" name="Straight Arrow Connector 36"/>
              <p:cNvCxnSpPr>
                <a:cxnSpLocks noChangeShapeType="1"/>
              </p:cNvCxnSpPr>
              <p:nvPr/>
            </p:nvCxnSpPr>
            <p:spPr bwMode="auto">
              <a:xfrm>
                <a:off x="1371600" y="1371600"/>
                <a:ext cx="7620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18" name="TextBox 39"/>
              <p:cNvSpPr txBox="1">
                <a:spLocks noChangeArrowheads="1"/>
              </p:cNvSpPr>
              <p:nvPr/>
            </p:nvSpPr>
            <p:spPr bwMode="auto">
              <a:xfrm>
                <a:off x="963168" y="914400"/>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Protocols</a:t>
                </a:r>
              </a:p>
            </p:txBody>
          </p:sp>
        </p:grpSp>
        <p:grpSp>
          <p:nvGrpSpPr>
            <p:cNvPr id="14" name="Group 40"/>
            <p:cNvGrpSpPr>
              <a:grpSpLocks/>
            </p:cNvGrpSpPr>
            <p:nvPr/>
          </p:nvGrpSpPr>
          <p:grpSpPr bwMode="auto">
            <a:xfrm>
              <a:off x="5223565" y="2819400"/>
              <a:ext cx="1600200" cy="458788"/>
              <a:chOff x="852733" y="914400"/>
              <a:chExt cx="1600200" cy="458788"/>
            </a:xfrm>
          </p:grpSpPr>
          <p:cxnSp>
            <p:nvCxnSpPr>
              <p:cNvPr id="15" name="Straight Arrow Connector 36"/>
              <p:cNvCxnSpPr>
                <a:cxnSpLocks noChangeShapeType="1"/>
              </p:cNvCxnSpPr>
              <p:nvPr/>
            </p:nvCxnSpPr>
            <p:spPr bwMode="auto">
              <a:xfrm>
                <a:off x="1238150" y="1371600"/>
                <a:ext cx="7620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16" name="TextBox 39"/>
              <p:cNvSpPr txBox="1">
                <a:spLocks noChangeArrowheads="1"/>
              </p:cNvSpPr>
              <p:nvPr/>
            </p:nvSpPr>
            <p:spPr bwMode="auto">
              <a:xfrm>
                <a:off x="852733" y="914400"/>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Protocols</a:t>
                </a:r>
              </a:p>
            </p:txBody>
          </p:sp>
        </p:grpSp>
      </p:grpSp>
      <p:sp>
        <p:nvSpPr>
          <p:cNvPr id="19" name="TextBox 18"/>
          <p:cNvSpPr txBox="1"/>
          <p:nvPr/>
        </p:nvSpPr>
        <p:spPr>
          <a:xfrm>
            <a:off x="228600" y="4800600"/>
            <a:ext cx="1981200" cy="923330"/>
          </a:xfrm>
          <a:prstGeom prst="rect">
            <a:avLst/>
          </a:prstGeom>
          <a:noFill/>
        </p:spPr>
        <p:txBody>
          <a:bodyPr wrap="square" rtlCol="0">
            <a:spAutoFit/>
          </a:bodyPr>
          <a:lstStyle/>
          <a:p>
            <a:r>
              <a:rPr lang="en-US" dirty="0" smtClean="0"/>
              <a:t>Control via forwarding </a:t>
            </a:r>
          </a:p>
          <a:p>
            <a:r>
              <a:rPr lang="en-US" dirty="0" smtClean="0"/>
              <a:t>interface</a:t>
            </a:r>
            <a:endParaRPr lang="en-US" dirty="0"/>
          </a:p>
        </p:txBody>
      </p:sp>
      <p:sp>
        <p:nvSpPr>
          <p:cNvPr id="20" name="Rounded Rectangle 19"/>
          <p:cNvSpPr/>
          <p:nvPr/>
        </p:nvSpPr>
        <p:spPr>
          <a:xfrm>
            <a:off x="1261534" y="4384289"/>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600" dirty="0">
                <a:solidFill>
                  <a:srgbClr val="FFFFFF"/>
                </a:solidFill>
                <a:latin typeface="Calibri" pitchFamily="34" charset="0"/>
                <a:ea typeface="ＭＳ Ｐゴシック" pitchFamily="34" charset="-128"/>
              </a:rPr>
              <a:t>Network Operating  System</a:t>
            </a:r>
          </a:p>
        </p:txBody>
      </p:sp>
      <p:sp>
        <p:nvSpPr>
          <p:cNvPr id="21" name="Rounded Rectangle 20"/>
          <p:cNvSpPr/>
          <p:nvPr/>
        </p:nvSpPr>
        <p:spPr bwMode="auto">
          <a:xfrm>
            <a:off x="3657600" y="3241697"/>
            <a:ext cx="2034779" cy="492103"/>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chemeClr val="tx1"/>
                </a:solidFill>
              </a:rPr>
              <a:t>Control Programs</a:t>
            </a:r>
            <a:endParaRPr lang="en-US" sz="2000" dirty="0">
              <a:solidFill>
                <a:schemeClr val="tx1"/>
              </a:solidFill>
            </a:endParaRPr>
          </a:p>
        </p:txBody>
      </p:sp>
      <p:sp>
        <p:nvSpPr>
          <p:cNvPr id="22" name="TextBox 21"/>
          <p:cNvSpPr txBox="1"/>
          <p:nvPr/>
        </p:nvSpPr>
        <p:spPr>
          <a:xfrm>
            <a:off x="1495785" y="2310825"/>
            <a:ext cx="6352380" cy="584775"/>
          </a:xfrm>
          <a:prstGeom prst="rect">
            <a:avLst/>
          </a:prstGeom>
          <a:noFill/>
        </p:spPr>
        <p:txBody>
          <a:bodyPr wrap="none" rtlCol="0">
            <a:spAutoFit/>
          </a:bodyPr>
          <a:lstStyle/>
          <a:p>
            <a:r>
              <a:rPr lang="en-US" sz="3200" b="1" u="sng" dirty="0" smtClean="0">
                <a:solidFill>
                  <a:srgbClr val="FF0000"/>
                </a:solidFill>
              </a:rPr>
              <a:t>Software-Defined Networking (SDN)</a:t>
            </a:r>
            <a:endParaRPr lang="en-US" sz="3200" b="1" u="sng" dirty="0">
              <a:solidFill>
                <a:srgbClr val="FF0000"/>
              </a:solidFill>
            </a:endParaRPr>
          </a:p>
        </p:txBody>
      </p:sp>
      <p:sp>
        <p:nvSpPr>
          <p:cNvPr id="23" name="Rectangle 22"/>
          <p:cNvSpPr/>
          <p:nvPr/>
        </p:nvSpPr>
        <p:spPr>
          <a:xfrm>
            <a:off x="0" y="6581001"/>
            <a:ext cx="8458200" cy="276999"/>
          </a:xfrm>
          <a:prstGeom prst="rect">
            <a:avLst/>
          </a:prstGeom>
        </p:spPr>
        <p:txBody>
          <a:bodyPr wrap="square">
            <a:spAutoFit/>
          </a:bodyPr>
          <a:lstStyle/>
          <a:p>
            <a:r>
              <a:rPr lang="en-US" sz="1100" dirty="0" smtClean="0"/>
              <a:t>The Future of Networking,  and the Past of Protocols, </a:t>
            </a:r>
            <a:r>
              <a:rPr lang="en-US" sz="1200" dirty="0" smtClean="0"/>
              <a:t>Scott </a:t>
            </a:r>
            <a:r>
              <a:rPr lang="en-US" sz="1200" dirty="0" err="1" smtClean="0"/>
              <a:t>Shenker</a:t>
            </a:r>
            <a:r>
              <a:rPr lang="en-US" sz="1200" dirty="0" smtClean="0"/>
              <a:t>, </a:t>
            </a:r>
            <a:r>
              <a:rPr lang="en-US" sz="1100" i="1" dirty="0" smtClean="0"/>
              <a:t>with Martin </a:t>
            </a:r>
            <a:r>
              <a:rPr lang="en-US" sz="1100" i="1" dirty="0" err="1" smtClean="0"/>
              <a:t>Casado</a:t>
            </a:r>
            <a:r>
              <a:rPr lang="en-US" sz="1100" i="1" dirty="0" smtClean="0"/>
              <a:t>, </a:t>
            </a:r>
            <a:r>
              <a:rPr lang="en-US" sz="1100" i="1" dirty="0" err="1" smtClean="0"/>
              <a:t>Teemu</a:t>
            </a:r>
            <a:r>
              <a:rPr lang="en-US" sz="1100" i="1" dirty="0" smtClean="0"/>
              <a:t> </a:t>
            </a:r>
            <a:r>
              <a:rPr lang="en-US" sz="1100" i="1" dirty="0" err="1" smtClean="0"/>
              <a:t>Koponen</a:t>
            </a:r>
            <a:r>
              <a:rPr lang="en-US" sz="1100" i="1" dirty="0" smtClean="0"/>
              <a:t>, Nick </a:t>
            </a:r>
            <a:r>
              <a:rPr lang="en-US" sz="1100" i="1" dirty="0" err="1" smtClean="0"/>
              <a:t>McKeown</a:t>
            </a:r>
            <a:endParaRPr lang="en-US" sz="1100" i="1" dirty="0" smtClean="0"/>
          </a:p>
        </p:txBody>
      </p:sp>
      <p:pic>
        <p:nvPicPr>
          <p:cNvPr id="2050" name="Picture 2" descr="http://www.sand.com.hk/images/stories/Icon-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5705474"/>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and.com.hk/images/stories/Icon-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5698200"/>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sand.com.hk/images/stories/Icon-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425" y="5705474"/>
            <a:ext cx="1276350" cy="542926"/>
          </a:xfrm>
          <a:prstGeom prst="rect">
            <a:avLst/>
          </a:prstGeom>
          <a:noFill/>
          <a:extLst>
            <a:ext uri="{909E8E84-426E-40DD-AFC4-6F175D3DCCD1}">
              <a14:hiddenFill xmlns:a14="http://schemas.microsoft.com/office/drawing/2010/main">
                <a:solidFill>
                  <a:srgbClr val="FFFFFF"/>
                </a:solidFill>
              </a14:hiddenFill>
            </a:ext>
          </a:extLst>
        </p:spPr>
      </p:pic>
      <p:sp>
        <p:nvSpPr>
          <p:cNvPr id="24" name="Slide Number Placeholder 23"/>
          <p:cNvSpPr>
            <a:spLocks noGrp="1"/>
          </p:cNvSpPr>
          <p:nvPr>
            <p:ph type="sldNum" sz="quarter" idx="11"/>
          </p:nvPr>
        </p:nvSpPr>
        <p:spPr/>
        <p:txBody>
          <a:bodyPr/>
          <a:lstStyle/>
          <a:p>
            <a:fld id="{9F205CAD-699E-4DB4-8105-37C9EC7E4A0D}" type="slidenum">
              <a:rPr lang="en-US" smtClean="0"/>
              <a:t>10</a:t>
            </a:fld>
            <a:endParaRPr lang="en-US"/>
          </a:p>
        </p:txBody>
      </p:sp>
    </p:spTree>
    <p:extLst>
      <p:ext uri="{BB962C8B-B14F-4D97-AF65-F5344CB8AC3E}">
        <p14:creationId xmlns:p14="http://schemas.microsoft.com/office/powerpoint/2010/main" val="287052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accel="50000" decel="50000"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animBg="1"/>
      <p:bldP spid="21"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839200" cy="1143000"/>
          </a:xfrm>
        </p:spPr>
        <p:txBody>
          <a:bodyPr/>
          <a:lstStyle/>
          <a:p>
            <a:r>
              <a:rPr lang="en-US" dirty="0" smtClean="0"/>
              <a:t>Software Defined Networking</a:t>
            </a:r>
            <a:endParaRPr lang="en-US" dirty="0"/>
          </a:p>
        </p:txBody>
      </p:sp>
      <p:sp>
        <p:nvSpPr>
          <p:cNvPr id="6" name="Content Placeholder 2"/>
          <p:cNvSpPr>
            <a:spLocks noGrp="1"/>
          </p:cNvSpPr>
          <p:nvPr>
            <p:ph idx="1"/>
          </p:nvPr>
        </p:nvSpPr>
        <p:spPr>
          <a:xfrm>
            <a:off x="685800" y="1508760"/>
            <a:ext cx="8686800" cy="4419600"/>
          </a:xfrm>
        </p:spPr>
        <p:txBody>
          <a:bodyPr>
            <a:noAutofit/>
          </a:bodyPr>
          <a:lstStyle/>
          <a:p>
            <a:r>
              <a:rPr lang="en-US" b="1" dirty="0"/>
              <a:t>No longer designing distributed control </a:t>
            </a:r>
            <a:r>
              <a:rPr lang="en-US" b="1" dirty="0" smtClean="0"/>
              <a:t>protocols</a:t>
            </a:r>
          </a:p>
          <a:p>
            <a:endParaRPr lang="en-US" dirty="0" smtClean="0"/>
          </a:p>
          <a:p>
            <a:endParaRPr lang="en-US" dirty="0"/>
          </a:p>
          <a:p>
            <a:r>
              <a:rPr lang="en-US" b="1" dirty="0" smtClean="0"/>
              <a:t>Much </a:t>
            </a:r>
            <a:r>
              <a:rPr lang="en-US" b="1" dirty="0"/>
              <a:t>easier to write, verify, </a:t>
            </a:r>
            <a:r>
              <a:rPr lang="en-US" b="1" dirty="0" smtClean="0"/>
              <a:t>maintain, …</a:t>
            </a:r>
          </a:p>
          <a:p>
            <a:pPr lvl="1"/>
            <a:r>
              <a:rPr lang="en-US" sz="2800" dirty="0" smtClean="0"/>
              <a:t>An interface for programming</a:t>
            </a:r>
          </a:p>
          <a:p>
            <a:endParaRPr lang="en-US" dirty="0"/>
          </a:p>
          <a:p>
            <a:r>
              <a:rPr lang="en-US" b="1" dirty="0"/>
              <a:t>NOS </a:t>
            </a:r>
            <a:r>
              <a:rPr lang="en-US" b="1" dirty="0" smtClean="0"/>
              <a:t>serves as fundamental control block</a:t>
            </a:r>
          </a:p>
          <a:p>
            <a:pPr lvl="1"/>
            <a:r>
              <a:rPr lang="en-US" sz="2800" dirty="0" smtClean="0"/>
              <a:t>With a global view of network</a:t>
            </a:r>
            <a:endParaRPr lang="en-US" sz="2800" dirty="0"/>
          </a:p>
        </p:txBody>
      </p:sp>
      <p:sp>
        <p:nvSpPr>
          <p:cNvPr id="5" name="Slide Number Placeholder 4"/>
          <p:cNvSpPr>
            <a:spLocks noGrp="1"/>
          </p:cNvSpPr>
          <p:nvPr>
            <p:ph type="sldNum" sz="quarter" idx="11"/>
          </p:nvPr>
        </p:nvSpPr>
        <p:spPr/>
        <p:txBody>
          <a:bodyPr/>
          <a:lstStyle/>
          <a:p>
            <a:fld id="{9F205CAD-699E-4DB4-8105-37C9EC7E4A0D}" type="slidenum">
              <a:rPr lang="en-US" smtClean="0"/>
              <a:t>11</a:t>
            </a:fld>
            <a:endParaRPr lang="en-US"/>
          </a:p>
        </p:txBody>
      </p:sp>
      <p:sp>
        <p:nvSpPr>
          <p:cNvPr id="3" name="Right Arrow 2"/>
          <p:cNvSpPr/>
          <p:nvPr/>
        </p:nvSpPr>
        <p:spPr>
          <a:xfrm>
            <a:off x="152400" y="1676400"/>
            <a:ext cx="5334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23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382000" cy="1143000"/>
          </a:xfrm>
        </p:spPr>
        <p:txBody>
          <a:bodyPr/>
          <a:lstStyle/>
          <a:p>
            <a:r>
              <a:rPr lang="en-US" dirty="0"/>
              <a:t>Software Defined Networking</a:t>
            </a:r>
          </a:p>
        </p:txBody>
      </p:sp>
      <p:sp>
        <p:nvSpPr>
          <p:cNvPr id="4" name="Content Placeholder 3"/>
          <p:cNvSpPr>
            <a:spLocks noGrp="1"/>
          </p:cNvSpPr>
          <p:nvPr>
            <p:ph idx="1"/>
          </p:nvPr>
        </p:nvSpPr>
        <p:spPr/>
        <p:txBody>
          <a:bodyPr/>
          <a:lstStyle/>
          <a:p>
            <a:r>
              <a:rPr lang="en-US" b="1" dirty="0" smtClean="0"/>
              <a:t>Examples</a:t>
            </a:r>
          </a:p>
          <a:p>
            <a:endParaRPr lang="en-US" b="1" dirty="0" smtClean="0"/>
          </a:p>
          <a:p>
            <a:pPr lvl="1"/>
            <a:r>
              <a:rPr lang="en-US" sz="2800" dirty="0" smtClean="0"/>
              <a:t>Ethane: network-wide access-control</a:t>
            </a:r>
          </a:p>
          <a:p>
            <a:pPr lvl="1"/>
            <a:endParaRPr lang="en-US" sz="2800" dirty="0"/>
          </a:p>
          <a:p>
            <a:pPr lvl="1"/>
            <a:r>
              <a:rPr lang="en-US" sz="2800" dirty="0" smtClean="0"/>
              <a:t>Power Management</a:t>
            </a:r>
          </a:p>
          <a:p>
            <a:pPr lvl="1"/>
            <a:endParaRPr lang="en-US" sz="2800" dirty="0"/>
          </a:p>
          <a:p>
            <a:pPr marL="457200" lvl="1" indent="0">
              <a:buNone/>
            </a:pPr>
            <a:endParaRPr lang="en-US" sz="2800" dirty="0"/>
          </a:p>
        </p:txBody>
      </p:sp>
      <p:sp>
        <p:nvSpPr>
          <p:cNvPr id="5" name="Slide Number Placeholder 4"/>
          <p:cNvSpPr>
            <a:spLocks noGrp="1"/>
          </p:cNvSpPr>
          <p:nvPr>
            <p:ph type="sldNum" sz="quarter" idx="11"/>
          </p:nvPr>
        </p:nvSpPr>
        <p:spPr/>
        <p:txBody>
          <a:bodyPr/>
          <a:lstStyle/>
          <a:p>
            <a:fld id="{9F205CAD-699E-4DB4-8105-37C9EC7E4A0D}" type="slidenum">
              <a:rPr lang="en-US" smtClean="0"/>
              <a:t>12</a:t>
            </a:fld>
            <a:endParaRPr lang="en-US"/>
          </a:p>
        </p:txBody>
      </p:sp>
    </p:spTree>
    <p:extLst>
      <p:ext uri="{BB962C8B-B14F-4D97-AF65-F5344CB8AC3E}">
        <p14:creationId xmlns:p14="http://schemas.microsoft.com/office/powerpoint/2010/main" val="8827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153400" cy="1143000"/>
          </a:xfrm>
        </p:spPr>
        <p:txBody>
          <a:bodyPr/>
          <a:lstStyle/>
          <a:p>
            <a:r>
              <a:rPr lang="en-US" dirty="0" smtClean="0"/>
              <a:t>Software Defined Networking</a:t>
            </a:r>
            <a:endParaRPr lang="en-US" dirty="0"/>
          </a:p>
        </p:txBody>
      </p:sp>
      <p:sp>
        <p:nvSpPr>
          <p:cNvPr id="5" name="Content Placeholder 3"/>
          <p:cNvSpPr>
            <a:spLocks noGrp="1"/>
          </p:cNvSpPr>
          <p:nvPr>
            <p:ph idx="1"/>
          </p:nvPr>
        </p:nvSpPr>
        <p:spPr>
          <a:xfrm>
            <a:off x="685800" y="1508760"/>
            <a:ext cx="7467600" cy="4419600"/>
          </a:xfrm>
        </p:spPr>
        <p:txBody>
          <a:bodyPr>
            <a:normAutofit/>
          </a:bodyPr>
          <a:lstStyle/>
          <a:p>
            <a:r>
              <a:rPr lang="en-US" b="1" dirty="0" smtClean="0"/>
              <a:t>Questions: </a:t>
            </a:r>
          </a:p>
          <a:p>
            <a:endParaRPr lang="en-US" b="1" dirty="0" smtClean="0"/>
          </a:p>
          <a:p>
            <a:pPr lvl="1"/>
            <a:r>
              <a:rPr lang="en-US" sz="2800" dirty="0" smtClean="0"/>
              <a:t>How to obtain global information?</a:t>
            </a:r>
          </a:p>
          <a:p>
            <a:pPr lvl="1"/>
            <a:r>
              <a:rPr lang="en-US" sz="2800" dirty="0" smtClean="0"/>
              <a:t>What are the configurations? </a:t>
            </a:r>
          </a:p>
          <a:p>
            <a:pPr lvl="1"/>
            <a:r>
              <a:rPr lang="en-US" sz="2800" dirty="0" smtClean="0"/>
              <a:t>How to implement? </a:t>
            </a:r>
          </a:p>
          <a:p>
            <a:pPr lvl="1"/>
            <a:r>
              <a:rPr lang="en-US" sz="2800" dirty="0" smtClean="0"/>
              <a:t>How is the scalability?</a:t>
            </a:r>
          </a:p>
          <a:p>
            <a:pPr lvl="1"/>
            <a:r>
              <a:rPr lang="en-US" sz="2800" dirty="0" smtClean="0"/>
              <a:t>How does it really work?</a:t>
            </a:r>
            <a:endParaRPr lang="en-US" sz="2800" dirty="0"/>
          </a:p>
        </p:txBody>
      </p:sp>
      <p:sp>
        <p:nvSpPr>
          <p:cNvPr id="3" name="Slide Number Placeholder 2"/>
          <p:cNvSpPr>
            <a:spLocks noGrp="1"/>
          </p:cNvSpPr>
          <p:nvPr>
            <p:ph type="sldNum" sz="quarter" idx="11"/>
          </p:nvPr>
        </p:nvSpPr>
        <p:spPr/>
        <p:txBody>
          <a:bodyPr/>
          <a:lstStyle/>
          <a:p>
            <a:fld id="{9F205CAD-699E-4DB4-8105-37C9EC7E4A0D}" type="slidenum">
              <a:rPr lang="en-US" smtClean="0"/>
              <a:t>13</a:t>
            </a:fld>
            <a:endParaRPr lang="en-US"/>
          </a:p>
        </p:txBody>
      </p:sp>
    </p:spTree>
    <p:extLst>
      <p:ext uri="{BB962C8B-B14F-4D97-AF65-F5344CB8AC3E}">
        <p14:creationId xmlns:p14="http://schemas.microsoft.com/office/powerpoint/2010/main" val="246684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endParaRPr lang="en-US" dirty="0"/>
          </a:p>
        </p:txBody>
      </p:sp>
      <p:sp>
        <p:nvSpPr>
          <p:cNvPr id="3" name="Content Placeholder 2"/>
          <p:cNvSpPr>
            <a:spLocks noGrp="1"/>
          </p:cNvSpPr>
          <p:nvPr>
            <p:ph idx="1"/>
          </p:nvPr>
        </p:nvSpPr>
        <p:spPr>
          <a:xfrm>
            <a:off x="685800" y="1508760"/>
            <a:ext cx="8686800" cy="4419600"/>
          </a:xfrm>
        </p:spPr>
        <p:txBody>
          <a:bodyPr/>
          <a:lstStyle/>
          <a:p>
            <a:r>
              <a:rPr lang="en-US" b="1" dirty="0" smtClean="0"/>
              <a:t>“</a:t>
            </a:r>
            <a:r>
              <a:rPr lang="en-US" b="1" dirty="0" err="1" smtClean="0"/>
              <a:t>OpenFlow</a:t>
            </a:r>
            <a:r>
              <a:rPr lang="en-US" b="1" dirty="0"/>
              <a:t>: Enabling Innovation in Campus </a:t>
            </a:r>
            <a:r>
              <a:rPr lang="en-US" b="1" dirty="0" smtClean="0"/>
              <a:t>Networks”</a:t>
            </a:r>
          </a:p>
          <a:p>
            <a:endParaRPr lang="en-US" b="1" dirty="0" smtClean="0"/>
          </a:p>
          <a:p>
            <a:r>
              <a:rPr lang="en-US" b="1" dirty="0" smtClean="0"/>
              <a:t>Like hardware drivers </a:t>
            </a:r>
          </a:p>
          <a:p>
            <a:pPr marL="0" indent="0">
              <a:buNone/>
            </a:pPr>
            <a:r>
              <a:rPr lang="en-US" dirty="0"/>
              <a:t>	</a:t>
            </a:r>
            <a:r>
              <a:rPr lang="en-US" dirty="0" smtClean="0"/>
              <a:t>– interface between switches and Network OS </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14</a:t>
            </a:fld>
            <a:endParaRPr lang="en-US"/>
          </a:p>
        </p:txBody>
      </p:sp>
    </p:spTree>
    <p:extLst>
      <p:ext uri="{BB962C8B-B14F-4D97-AF65-F5344CB8AC3E}">
        <p14:creationId xmlns:p14="http://schemas.microsoft.com/office/powerpoint/2010/main" val="13794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
          <p:cNvSpPr>
            <a:spLocks/>
          </p:cNvSpPr>
          <p:nvPr/>
        </p:nvSpPr>
        <p:spPr bwMode="auto">
          <a:xfrm>
            <a:off x="874713" y="3544888"/>
            <a:ext cx="7385050" cy="3027362"/>
          </a:xfrm>
          <a:prstGeom prst="roundRect">
            <a:avLst>
              <a:gd name="adj" fmla="val 6486"/>
            </a:avLst>
          </a:prstGeom>
          <a:solidFill>
            <a:schemeClr val="accent1">
              <a:lumMod val="20000"/>
              <a:lumOff val="80000"/>
            </a:schemeClr>
          </a:solidFill>
          <a:ln>
            <a:noFill/>
          </a:ln>
        </p:spPr>
        <p:txBody>
          <a:bodyPr lIns="0" tIns="0" rIns="0" bIns="0"/>
          <a:lstStyle/>
          <a:p>
            <a:endParaRPr lang="en-US">
              <a:latin typeface="Calibri" pitchFamily="34" charset="0"/>
            </a:endParaRPr>
          </a:p>
        </p:txBody>
      </p:sp>
      <p:sp>
        <p:nvSpPr>
          <p:cNvPr id="2" name="Title 1"/>
          <p:cNvSpPr>
            <a:spLocks noGrp="1"/>
          </p:cNvSpPr>
          <p:nvPr>
            <p:ph type="title"/>
          </p:nvPr>
        </p:nvSpPr>
        <p:spPr/>
        <p:txBody>
          <a:bodyPr/>
          <a:lstStyle/>
          <a:p>
            <a:r>
              <a:rPr lang="en-US" dirty="0" err="1" smtClean="0"/>
              <a:t>OpenFlow</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15</a:t>
            </a:fld>
            <a:endParaRPr lang="en-US"/>
          </a:p>
        </p:txBody>
      </p:sp>
      <p:sp>
        <p:nvSpPr>
          <p:cNvPr id="12" name="AutoShape 2"/>
          <p:cNvSpPr>
            <a:spLocks/>
          </p:cNvSpPr>
          <p:nvPr/>
        </p:nvSpPr>
        <p:spPr bwMode="auto">
          <a:xfrm>
            <a:off x="1106488" y="5259388"/>
            <a:ext cx="6894512" cy="1054100"/>
          </a:xfrm>
          <a:prstGeom prst="roundRect">
            <a:avLst>
              <a:gd name="adj" fmla="val 8472"/>
            </a:avLst>
          </a:prstGeom>
          <a:solidFill>
            <a:srgbClr val="0070C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a:solidFill>
                  <a:srgbClr val="001949"/>
                </a:solidFill>
                <a:effectLst>
                  <a:outerShdw blurRad="38100" dist="38100" dir="2700000" algn="tl">
                    <a:srgbClr val="000000"/>
                  </a:outerShdw>
                </a:effectLst>
                <a:latin typeface="+mn-lt"/>
                <a:ea typeface="Gill Sans" charset="0"/>
                <a:cs typeface="Gill Sans" charset="0"/>
              </a:rPr>
              <a:t>Data Path (Hardware)</a:t>
            </a:r>
          </a:p>
        </p:txBody>
      </p:sp>
      <p:sp>
        <p:nvSpPr>
          <p:cNvPr id="13" name="AutoShape 3"/>
          <p:cNvSpPr>
            <a:spLocks/>
          </p:cNvSpPr>
          <p:nvPr/>
        </p:nvSpPr>
        <p:spPr bwMode="auto">
          <a:xfrm>
            <a:off x="1106488" y="3794125"/>
            <a:ext cx="6894512" cy="1036638"/>
          </a:xfrm>
          <a:prstGeom prst="roundRect">
            <a:avLst>
              <a:gd name="adj" fmla="val 6894"/>
            </a:avLst>
          </a:prstGeom>
          <a:solidFill>
            <a:srgbClr val="FAB7AA"/>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a:solidFill>
                  <a:srgbClr val="001949"/>
                </a:solidFill>
                <a:effectLst>
                  <a:outerShdw blurRad="38100" dist="38100" dir="2700000" algn="tl">
                    <a:srgbClr val="000000"/>
                  </a:outerShdw>
                </a:effectLst>
                <a:latin typeface="+mn-lt"/>
                <a:ea typeface="Gill Sans" charset="0"/>
                <a:cs typeface="Gill Sans" charset="0"/>
              </a:rPr>
              <a:t>Control </a:t>
            </a:r>
            <a:r>
              <a:rPr lang="en-US" sz="4500" dirty="0" smtClean="0">
                <a:solidFill>
                  <a:srgbClr val="001949"/>
                </a:solidFill>
                <a:effectLst>
                  <a:outerShdw blurRad="38100" dist="38100" dir="2700000" algn="tl">
                    <a:srgbClr val="000000"/>
                  </a:outerShdw>
                </a:effectLst>
                <a:latin typeface="+mn-lt"/>
                <a:ea typeface="Gill Sans" charset="0"/>
                <a:cs typeface="Gill Sans" charset="0"/>
              </a:rPr>
              <a:t>Path (Software)</a:t>
            </a:r>
            <a:endParaRPr lang="en-US" sz="4500" dirty="0">
              <a:solidFill>
                <a:srgbClr val="001949"/>
              </a:solidFill>
              <a:effectLst>
                <a:outerShdw blurRad="38100" dist="38100" dir="2700000" algn="tl">
                  <a:srgbClr val="000000"/>
                </a:outerShdw>
              </a:effectLst>
              <a:latin typeface="+mn-lt"/>
              <a:ea typeface="Gill Sans" charset="0"/>
              <a:cs typeface="Gill Sans" charset="0"/>
            </a:endParaRPr>
          </a:p>
        </p:txBody>
      </p:sp>
      <p:sp>
        <p:nvSpPr>
          <p:cNvPr id="14" name="Line 4"/>
          <p:cNvSpPr>
            <a:spLocks noChangeShapeType="1"/>
          </p:cNvSpPr>
          <p:nvPr/>
        </p:nvSpPr>
        <p:spPr bwMode="auto">
          <a:xfrm rot="10800000" flipH="1">
            <a:off x="1036638" y="5018088"/>
            <a:ext cx="7072312" cy="17462"/>
          </a:xfrm>
          <a:prstGeom prst="line">
            <a:avLst/>
          </a:prstGeom>
          <a:noFill/>
          <a:ln w="63500">
            <a:solidFill>
              <a:srgbClr val="001949"/>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40729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16</a:t>
            </a:fld>
            <a:endParaRPr lang="en-US"/>
          </a:p>
        </p:txBody>
      </p:sp>
      <p:sp>
        <p:nvSpPr>
          <p:cNvPr id="5" name="AutoShape 1"/>
          <p:cNvSpPr>
            <a:spLocks/>
          </p:cNvSpPr>
          <p:nvPr/>
        </p:nvSpPr>
        <p:spPr bwMode="auto">
          <a:xfrm>
            <a:off x="874713" y="3544888"/>
            <a:ext cx="7385050" cy="3027362"/>
          </a:xfrm>
          <a:prstGeom prst="roundRect">
            <a:avLst>
              <a:gd name="adj" fmla="val 6486"/>
            </a:avLst>
          </a:prstGeom>
          <a:solidFill>
            <a:schemeClr val="accent1">
              <a:lumMod val="20000"/>
              <a:lumOff val="80000"/>
            </a:schemeClr>
          </a:solidFill>
          <a:ln>
            <a:noFill/>
          </a:ln>
        </p:spPr>
        <p:txBody>
          <a:bodyPr lIns="0" tIns="0" rIns="0" bIns="0"/>
          <a:lstStyle/>
          <a:p>
            <a:endParaRPr lang="en-US">
              <a:latin typeface="Calibri" pitchFamily="34" charset="0"/>
            </a:endParaRPr>
          </a:p>
        </p:txBody>
      </p:sp>
      <p:sp>
        <p:nvSpPr>
          <p:cNvPr id="6" name="AutoShape 2"/>
          <p:cNvSpPr>
            <a:spLocks/>
          </p:cNvSpPr>
          <p:nvPr/>
        </p:nvSpPr>
        <p:spPr bwMode="auto">
          <a:xfrm>
            <a:off x="1106488" y="5259388"/>
            <a:ext cx="6894512" cy="1054100"/>
          </a:xfrm>
          <a:prstGeom prst="roundRect">
            <a:avLst>
              <a:gd name="adj" fmla="val 8472"/>
            </a:avLst>
          </a:prstGeom>
          <a:solidFill>
            <a:srgbClr val="0070C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a:solidFill>
                  <a:srgbClr val="001949"/>
                </a:solidFill>
                <a:effectLst>
                  <a:outerShdw blurRad="38100" dist="38100" dir="2700000" algn="tl">
                    <a:srgbClr val="000000"/>
                  </a:outerShdw>
                </a:effectLst>
                <a:latin typeface="+mn-lt"/>
                <a:ea typeface="Gill Sans" charset="0"/>
                <a:cs typeface="Gill Sans" charset="0"/>
              </a:rPr>
              <a:t>Data Path (Hardware)</a:t>
            </a:r>
          </a:p>
        </p:txBody>
      </p:sp>
      <p:sp>
        <p:nvSpPr>
          <p:cNvPr id="7" name="AutoShape 3"/>
          <p:cNvSpPr>
            <a:spLocks/>
          </p:cNvSpPr>
          <p:nvPr/>
        </p:nvSpPr>
        <p:spPr bwMode="auto">
          <a:xfrm>
            <a:off x="1106488" y="3794125"/>
            <a:ext cx="3394075" cy="1036638"/>
          </a:xfrm>
          <a:prstGeom prst="roundRect">
            <a:avLst>
              <a:gd name="adj" fmla="val 6894"/>
            </a:avLst>
          </a:prstGeom>
          <a:solidFill>
            <a:srgbClr val="FAB7AA"/>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a:solidFill>
                  <a:srgbClr val="001949"/>
                </a:solidFill>
                <a:effectLst>
                  <a:outerShdw blurRad="38100" dist="38100" dir="2700000" algn="tl">
                    <a:srgbClr val="000000"/>
                  </a:outerShdw>
                </a:effectLst>
                <a:latin typeface="+mn-lt"/>
                <a:ea typeface="Gill Sans" charset="0"/>
                <a:cs typeface="Gill Sans" charset="0"/>
              </a:rPr>
              <a:t>Control Path</a:t>
            </a:r>
          </a:p>
        </p:txBody>
      </p:sp>
      <p:sp>
        <p:nvSpPr>
          <p:cNvPr id="8" name="Line 4"/>
          <p:cNvSpPr>
            <a:spLocks noChangeShapeType="1"/>
          </p:cNvSpPr>
          <p:nvPr/>
        </p:nvSpPr>
        <p:spPr bwMode="auto">
          <a:xfrm rot="10800000" flipH="1">
            <a:off x="1036638" y="5018088"/>
            <a:ext cx="7072312" cy="17462"/>
          </a:xfrm>
          <a:prstGeom prst="line">
            <a:avLst/>
          </a:prstGeom>
          <a:noFill/>
          <a:ln w="63500">
            <a:solidFill>
              <a:srgbClr val="001949"/>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AutoShape 5"/>
          <p:cNvSpPr>
            <a:spLocks/>
          </p:cNvSpPr>
          <p:nvPr/>
        </p:nvSpPr>
        <p:spPr bwMode="auto">
          <a:xfrm>
            <a:off x="4652963" y="3794125"/>
            <a:ext cx="3348037" cy="1036638"/>
          </a:xfrm>
          <a:prstGeom prst="roundRect">
            <a:avLst>
              <a:gd name="adj" fmla="val 6894"/>
            </a:avLst>
          </a:prstGeom>
          <a:solidFill>
            <a:srgbClr val="92D05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err="1">
                <a:solidFill>
                  <a:srgbClr val="001949"/>
                </a:solidFill>
                <a:effectLst>
                  <a:outerShdw blurRad="38100" dist="38100" dir="2700000" algn="tl">
                    <a:srgbClr val="000000"/>
                  </a:outerShdw>
                </a:effectLst>
                <a:latin typeface="+mn-lt"/>
                <a:ea typeface="Gill Sans" charset="0"/>
                <a:cs typeface="Gill Sans" charset="0"/>
              </a:rPr>
              <a:t>OpenFlow</a:t>
            </a:r>
            <a:endParaRPr lang="en-US" sz="4500" dirty="0">
              <a:solidFill>
                <a:srgbClr val="001949"/>
              </a:solidFill>
              <a:effectLst>
                <a:outerShdw blurRad="38100" dist="38100" dir="2700000" algn="tl">
                  <a:srgbClr val="000000"/>
                </a:outerShdw>
              </a:effectLst>
              <a:latin typeface="+mn-lt"/>
              <a:ea typeface="Gill Sans" charset="0"/>
              <a:cs typeface="Gill Sans" charset="0"/>
            </a:endParaRPr>
          </a:p>
        </p:txBody>
      </p:sp>
      <p:sp>
        <p:nvSpPr>
          <p:cNvPr id="10" name="AutoShape 6"/>
          <p:cNvSpPr>
            <a:spLocks/>
          </p:cNvSpPr>
          <p:nvPr/>
        </p:nvSpPr>
        <p:spPr bwMode="auto">
          <a:xfrm>
            <a:off x="1847850" y="1143000"/>
            <a:ext cx="5581650" cy="1177925"/>
          </a:xfrm>
          <a:prstGeom prst="roundRect">
            <a:avLst>
              <a:gd name="adj" fmla="val 16667"/>
            </a:avLst>
          </a:prstGeom>
          <a:solidFill>
            <a:schemeClr val="bg1">
              <a:lumMod val="95000"/>
            </a:schemeClr>
          </a:solidFill>
          <a:ln>
            <a:noFill/>
          </a:ln>
        </p:spPr>
        <p:txBody>
          <a:bodyPr lIns="0" tIns="0" rIns="0" bIns="0"/>
          <a:lstStyle/>
          <a:p>
            <a:endParaRPr lang="en-US">
              <a:latin typeface="Calibri" pitchFamily="34" charset="0"/>
            </a:endParaRPr>
          </a:p>
        </p:txBody>
      </p:sp>
      <p:sp>
        <p:nvSpPr>
          <p:cNvPr id="11" name="AutoShape 7"/>
          <p:cNvSpPr>
            <a:spLocks/>
          </p:cNvSpPr>
          <p:nvPr/>
        </p:nvSpPr>
        <p:spPr bwMode="auto">
          <a:xfrm>
            <a:off x="1928813" y="1214438"/>
            <a:ext cx="5429250" cy="1035050"/>
          </a:xfrm>
          <a:prstGeom prst="roundRect">
            <a:avLst>
              <a:gd name="adj" fmla="val 14653"/>
            </a:avLst>
          </a:prstGeom>
          <a:solidFill>
            <a:srgbClr val="92D05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err="1">
                <a:solidFill>
                  <a:srgbClr val="001949"/>
                </a:solidFill>
                <a:effectLst>
                  <a:outerShdw blurRad="38100" dist="38100" dir="2700000" algn="tl">
                    <a:srgbClr val="000000"/>
                  </a:outerShdw>
                </a:effectLst>
                <a:latin typeface="+mn-lt"/>
                <a:ea typeface="Gill Sans" charset="0"/>
                <a:cs typeface="Gill Sans" charset="0"/>
              </a:rPr>
              <a:t>OpenFlow</a:t>
            </a:r>
            <a:r>
              <a:rPr lang="en-US" sz="4500" dirty="0">
                <a:solidFill>
                  <a:srgbClr val="001949"/>
                </a:solidFill>
                <a:effectLst>
                  <a:outerShdw blurRad="38100" dist="38100" dir="2700000" algn="tl">
                    <a:srgbClr val="000000"/>
                  </a:outerShdw>
                </a:effectLst>
                <a:latin typeface="+mn-lt"/>
                <a:ea typeface="Gill Sans" charset="0"/>
                <a:cs typeface="Gill Sans" charset="0"/>
              </a:rPr>
              <a:t> Controller</a:t>
            </a:r>
          </a:p>
        </p:txBody>
      </p:sp>
      <p:sp>
        <p:nvSpPr>
          <p:cNvPr id="12" name="Line 8"/>
          <p:cNvSpPr>
            <a:spLocks noChangeShapeType="1"/>
          </p:cNvSpPr>
          <p:nvPr/>
        </p:nvSpPr>
        <p:spPr bwMode="auto">
          <a:xfrm flipH="1">
            <a:off x="6286500" y="2320925"/>
            <a:ext cx="0" cy="1223963"/>
          </a:xfrm>
          <a:prstGeom prst="line">
            <a:avLst/>
          </a:prstGeom>
          <a:noFill/>
          <a:ln w="139700">
            <a:solidFill>
              <a:srgbClr val="FF7F00"/>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9"/>
          <p:cNvSpPr>
            <a:spLocks/>
          </p:cNvSpPr>
          <p:nvPr/>
        </p:nvSpPr>
        <p:spPr bwMode="auto">
          <a:xfrm>
            <a:off x="904875" y="2633663"/>
            <a:ext cx="5130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3400">
                <a:latin typeface="Calibri" pitchFamily="34" charset="0"/>
              </a:rPr>
              <a:t>OpenFlow Protocol (SSL/TCP)</a:t>
            </a:r>
          </a:p>
        </p:txBody>
      </p:sp>
    </p:spTree>
    <p:extLst>
      <p:ext uri="{BB962C8B-B14F-4D97-AF65-F5344CB8AC3E}">
        <p14:creationId xmlns:p14="http://schemas.microsoft.com/office/powerpoint/2010/main" val="249039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0" presetClass="entr" presetSubtype="0" fill="hold" grpId="0"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2" grpId="0" animBg="1"/>
      <p:bldP spid="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Switching</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17</a:t>
            </a:fld>
            <a:endParaRPr lang="en-US"/>
          </a:p>
        </p:txBody>
      </p:sp>
      <p:pic>
        <p:nvPicPr>
          <p:cNvPr id="3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5626100"/>
            <a:ext cx="114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626100"/>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075" y="5635625"/>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5626100"/>
            <a:ext cx="114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 name="Line 5"/>
          <p:cNvSpPr>
            <a:spLocks noChangeShapeType="1"/>
          </p:cNvSpPr>
          <p:nvPr/>
        </p:nvSpPr>
        <p:spPr bwMode="auto">
          <a:xfrm flipH="1">
            <a:off x="1303338" y="4786313"/>
            <a:ext cx="536575" cy="965200"/>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6"/>
          <p:cNvSpPr>
            <a:spLocks noChangeShapeType="1"/>
          </p:cNvSpPr>
          <p:nvPr/>
        </p:nvSpPr>
        <p:spPr bwMode="auto">
          <a:xfrm flipH="1">
            <a:off x="2714625" y="4776788"/>
            <a:ext cx="284163" cy="9286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7"/>
          <p:cNvSpPr>
            <a:spLocks noChangeShapeType="1"/>
          </p:cNvSpPr>
          <p:nvPr/>
        </p:nvSpPr>
        <p:spPr bwMode="auto">
          <a:xfrm>
            <a:off x="4286250" y="4786313"/>
            <a:ext cx="125413" cy="9286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8"/>
          <p:cNvSpPr>
            <a:spLocks noChangeShapeType="1"/>
          </p:cNvSpPr>
          <p:nvPr/>
        </p:nvSpPr>
        <p:spPr bwMode="auto">
          <a:xfrm>
            <a:off x="5643563" y="4803775"/>
            <a:ext cx="223837" cy="973138"/>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Rectangle 9"/>
          <p:cNvSpPr>
            <a:spLocks/>
          </p:cNvSpPr>
          <p:nvPr/>
        </p:nvSpPr>
        <p:spPr bwMode="auto">
          <a:xfrm>
            <a:off x="7518400" y="528195"/>
            <a:ext cx="1409873"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90000"/>
              </a:lnSpc>
            </a:pPr>
            <a:r>
              <a:rPr lang="en-US" sz="2700" dirty="0">
                <a:solidFill>
                  <a:srgbClr val="92D050"/>
                </a:solidFill>
                <a:latin typeface="Calibri" pitchFamily="34" charset="0"/>
              </a:rPr>
              <a:t>Controller</a:t>
            </a:r>
          </a:p>
        </p:txBody>
      </p:sp>
      <p:pic>
        <p:nvPicPr>
          <p:cNvPr id="39"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350" y="1000125"/>
            <a:ext cx="144621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 name="Rectangle 11"/>
          <p:cNvSpPr>
            <a:spLocks/>
          </p:cNvSpPr>
          <p:nvPr/>
        </p:nvSpPr>
        <p:spPr bwMode="auto">
          <a:xfrm>
            <a:off x="8255000" y="1482725"/>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2400">
                <a:solidFill>
                  <a:srgbClr val="FFFFFF"/>
                </a:solidFill>
                <a:latin typeface="Calibri" pitchFamily="34" charset="0"/>
              </a:rPr>
              <a:t>PC</a:t>
            </a:r>
          </a:p>
        </p:txBody>
      </p:sp>
      <p:sp>
        <p:nvSpPr>
          <p:cNvPr id="41" name="Line 12"/>
          <p:cNvSpPr>
            <a:spLocks noChangeShapeType="1"/>
          </p:cNvSpPr>
          <p:nvPr/>
        </p:nvSpPr>
        <p:spPr bwMode="auto">
          <a:xfrm>
            <a:off x="3027363" y="3313113"/>
            <a:ext cx="1749425" cy="1587"/>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 name="Rectangle 13"/>
          <p:cNvSpPr>
            <a:spLocks/>
          </p:cNvSpPr>
          <p:nvPr/>
        </p:nvSpPr>
        <p:spPr bwMode="auto">
          <a:xfrm>
            <a:off x="312738" y="3357563"/>
            <a:ext cx="865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solidFill>
                  <a:srgbClr val="163F88"/>
                </a:solidFill>
                <a:latin typeface="Calibri" pitchFamily="34" charset="0"/>
              </a:rPr>
              <a:t>Hardware</a:t>
            </a:r>
          </a:p>
          <a:p>
            <a:r>
              <a:rPr lang="en-US" sz="1700">
                <a:solidFill>
                  <a:srgbClr val="163F88"/>
                </a:solidFill>
                <a:latin typeface="Calibri" pitchFamily="34" charset="0"/>
              </a:rPr>
              <a:t>Layer</a:t>
            </a:r>
          </a:p>
        </p:txBody>
      </p:sp>
      <p:sp>
        <p:nvSpPr>
          <p:cNvPr id="43" name="Rectangle 14"/>
          <p:cNvSpPr>
            <a:spLocks/>
          </p:cNvSpPr>
          <p:nvPr/>
        </p:nvSpPr>
        <p:spPr bwMode="auto">
          <a:xfrm>
            <a:off x="360363" y="1758950"/>
            <a:ext cx="7921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solidFill>
                  <a:srgbClr val="163F88"/>
                </a:solidFill>
                <a:latin typeface="Calibri" pitchFamily="34" charset="0"/>
              </a:rPr>
              <a:t>Software</a:t>
            </a:r>
          </a:p>
          <a:p>
            <a:r>
              <a:rPr lang="en-US" sz="1700">
                <a:solidFill>
                  <a:srgbClr val="163F88"/>
                </a:solidFill>
                <a:latin typeface="Calibri" pitchFamily="34" charset="0"/>
              </a:rPr>
              <a:t>Layer</a:t>
            </a:r>
          </a:p>
        </p:txBody>
      </p:sp>
      <p:sp>
        <p:nvSpPr>
          <p:cNvPr id="44" name="AutoShape 15"/>
          <p:cNvSpPr>
            <a:spLocks/>
          </p:cNvSpPr>
          <p:nvPr/>
        </p:nvSpPr>
        <p:spPr bwMode="auto">
          <a:xfrm>
            <a:off x="1258888" y="1312863"/>
            <a:ext cx="5037137" cy="3455987"/>
          </a:xfrm>
          <a:prstGeom prst="roundRect">
            <a:avLst>
              <a:gd name="adj" fmla="val 3875"/>
            </a:avLst>
          </a:prstGeom>
          <a:solidFill>
            <a:schemeClr val="accent1">
              <a:lumMod val="20000"/>
              <a:lumOff val="80000"/>
            </a:schemeClr>
          </a:solidFill>
          <a:ln w="25400">
            <a:solidFill>
              <a:srgbClr val="163F88"/>
            </a:solidFill>
            <a:miter lim="800000"/>
            <a:headEnd/>
            <a:tailEnd/>
          </a:ln>
        </p:spPr>
        <p:txBody>
          <a:bodyPr lIns="0" tIns="0" rIns="0" bIns="0"/>
          <a:lstStyle/>
          <a:p>
            <a:endParaRPr lang="en-US">
              <a:latin typeface="Calibri" pitchFamily="34" charset="0"/>
            </a:endParaRPr>
          </a:p>
        </p:txBody>
      </p:sp>
      <p:sp>
        <p:nvSpPr>
          <p:cNvPr id="45" name="Rectangle 16"/>
          <p:cNvSpPr>
            <a:spLocks/>
          </p:cNvSpPr>
          <p:nvPr/>
        </p:nvSpPr>
        <p:spPr bwMode="auto">
          <a:xfrm>
            <a:off x="2819400" y="2619375"/>
            <a:ext cx="18303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dirty="0" err="1" smtClean="0">
                <a:latin typeface="Calibri" pitchFamily="34" charset="0"/>
              </a:rPr>
              <a:t>OpenFlow</a:t>
            </a:r>
            <a:r>
              <a:rPr lang="en-US" sz="1300" dirty="0" smtClean="0">
                <a:latin typeface="Calibri" pitchFamily="34" charset="0"/>
              </a:rPr>
              <a:t> </a:t>
            </a:r>
            <a:r>
              <a:rPr lang="en-US" sz="1300" dirty="0">
                <a:latin typeface="Calibri" pitchFamily="34" charset="0"/>
              </a:rPr>
              <a:t>Table</a:t>
            </a:r>
          </a:p>
        </p:txBody>
      </p:sp>
      <p:sp>
        <p:nvSpPr>
          <p:cNvPr id="46" name="Line 17"/>
          <p:cNvSpPr>
            <a:spLocks noChangeShapeType="1"/>
          </p:cNvSpPr>
          <p:nvPr/>
        </p:nvSpPr>
        <p:spPr bwMode="auto">
          <a:xfrm rot="10800000" flipH="1">
            <a:off x="6323013" y="1446213"/>
            <a:ext cx="1574800" cy="544512"/>
          </a:xfrm>
          <a:prstGeom prst="line">
            <a:avLst/>
          </a:prstGeom>
          <a:noFill/>
          <a:ln w="762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7" name="Group 18"/>
          <p:cNvGrpSpPr>
            <a:grpSpLocks/>
          </p:cNvGrpSpPr>
          <p:nvPr/>
        </p:nvGrpSpPr>
        <p:grpSpPr bwMode="auto">
          <a:xfrm>
            <a:off x="1352550" y="2851150"/>
            <a:ext cx="4827588" cy="571500"/>
            <a:chOff x="0" y="0"/>
            <a:chExt cx="4323" cy="512"/>
          </a:xfrm>
        </p:grpSpPr>
        <p:sp>
          <p:nvSpPr>
            <p:cNvPr id="48" name="Rectangle 19"/>
            <p:cNvSpPr>
              <a:spLocks/>
            </p:cNvSpPr>
            <p:nvPr/>
          </p:nvSpPr>
          <p:spPr bwMode="auto">
            <a:xfrm>
              <a:off x="4"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49" name="Rectangle 20"/>
            <p:cNvSpPr>
              <a:spLocks/>
            </p:cNvSpPr>
            <p:nvPr/>
          </p:nvSpPr>
          <p:spPr bwMode="auto">
            <a:xfrm>
              <a:off x="0"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src</a:t>
              </a:r>
            </a:p>
          </p:txBody>
        </p:sp>
        <p:sp>
          <p:nvSpPr>
            <p:cNvPr id="50" name="Rectangle 21"/>
            <p:cNvSpPr>
              <a:spLocks/>
            </p:cNvSpPr>
            <p:nvPr/>
          </p:nvSpPr>
          <p:spPr bwMode="auto">
            <a:xfrm>
              <a:off x="597"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1" name="Rectangle 22"/>
            <p:cNvSpPr>
              <a:spLocks/>
            </p:cNvSpPr>
            <p:nvPr/>
          </p:nvSpPr>
          <p:spPr bwMode="auto">
            <a:xfrm>
              <a:off x="623" y="0"/>
              <a:ext cx="56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dst</a:t>
              </a:r>
            </a:p>
          </p:txBody>
        </p:sp>
        <p:sp>
          <p:nvSpPr>
            <p:cNvPr id="52" name="Rectangle 23"/>
            <p:cNvSpPr>
              <a:spLocks/>
            </p:cNvSpPr>
            <p:nvPr/>
          </p:nvSpPr>
          <p:spPr bwMode="auto">
            <a:xfrm>
              <a:off x="1191"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3" name="Rectangle 24"/>
            <p:cNvSpPr>
              <a:spLocks/>
            </p:cNvSpPr>
            <p:nvPr/>
          </p:nvSpPr>
          <p:spPr bwMode="auto">
            <a:xfrm>
              <a:off x="1196"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Src</a:t>
              </a:r>
            </a:p>
          </p:txBody>
        </p:sp>
        <p:sp>
          <p:nvSpPr>
            <p:cNvPr id="54" name="Rectangle 25"/>
            <p:cNvSpPr>
              <a:spLocks/>
            </p:cNvSpPr>
            <p:nvPr/>
          </p:nvSpPr>
          <p:spPr bwMode="auto">
            <a:xfrm>
              <a:off x="1790"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5" name="Rectangle 26"/>
            <p:cNvSpPr>
              <a:spLocks/>
            </p:cNvSpPr>
            <p:nvPr/>
          </p:nvSpPr>
          <p:spPr bwMode="auto">
            <a:xfrm>
              <a:off x="178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Dst</a:t>
              </a:r>
            </a:p>
          </p:txBody>
        </p:sp>
        <p:sp>
          <p:nvSpPr>
            <p:cNvPr id="56" name="Rectangle 27"/>
            <p:cNvSpPr>
              <a:spLocks/>
            </p:cNvSpPr>
            <p:nvPr/>
          </p:nvSpPr>
          <p:spPr bwMode="auto">
            <a:xfrm>
              <a:off x="237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7" name="Rectangle 28"/>
            <p:cNvSpPr>
              <a:spLocks/>
            </p:cNvSpPr>
            <p:nvPr/>
          </p:nvSpPr>
          <p:spPr bwMode="auto">
            <a:xfrm>
              <a:off x="238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sport</a:t>
              </a:r>
            </a:p>
          </p:txBody>
        </p:sp>
        <p:sp>
          <p:nvSpPr>
            <p:cNvPr id="58" name="Rectangle 29"/>
            <p:cNvSpPr>
              <a:spLocks/>
            </p:cNvSpPr>
            <p:nvPr/>
          </p:nvSpPr>
          <p:spPr bwMode="auto">
            <a:xfrm>
              <a:off x="297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9" name="Rectangle 30"/>
            <p:cNvSpPr>
              <a:spLocks/>
            </p:cNvSpPr>
            <p:nvPr/>
          </p:nvSpPr>
          <p:spPr bwMode="auto">
            <a:xfrm>
              <a:off x="2971"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dport</a:t>
              </a:r>
            </a:p>
          </p:txBody>
        </p:sp>
        <p:sp>
          <p:nvSpPr>
            <p:cNvPr id="60" name="Rectangle 31"/>
            <p:cNvSpPr>
              <a:spLocks/>
            </p:cNvSpPr>
            <p:nvPr/>
          </p:nvSpPr>
          <p:spPr bwMode="auto">
            <a:xfrm>
              <a:off x="3576" y="12"/>
              <a:ext cx="747" cy="483"/>
            </a:xfrm>
            <a:prstGeom prst="rect">
              <a:avLst/>
            </a:prstGeom>
            <a:solidFill>
              <a:srgbClr val="CBE97B"/>
            </a:solidFill>
            <a:ln w="12700">
              <a:solidFill>
                <a:srgbClr val="697D3A"/>
              </a:solidFill>
              <a:miter lim="800000"/>
              <a:headEnd/>
              <a:tailEnd/>
            </a:ln>
          </p:spPr>
          <p:txBody>
            <a:bodyPr lIns="0" tIns="0" rIns="0" bIns="0"/>
            <a:lstStyle/>
            <a:p>
              <a:endParaRPr lang="en-US">
                <a:latin typeface="Calibri" pitchFamily="34" charset="0"/>
              </a:endParaRPr>
            </a:p>
          </p:txBody>
        </p:sp>
        <p:sp>
          <p:nvSpPr>
            <p:cNvPr id="61" name="Rectangle 32"/>
            <p:cNvSpPr>
              <a:spLocks/>
            </p:cNvSpPr>
            <p:nvPr/>
          </p:nvSpPr>
          <p:spPr bwMode="auto">
            <a:xfrm>
              <a:off x="356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Action</a:t>
              </a:r>
            </a:p>
          </p:txBody>
        </p:sp>
      </p:grpSp>
      <p:sp>
        <p:nvSpPr>
          <p:cNvPr id="62" name="AutoShape 33"/>
          <p:cNvSpPr>
            <a:spLocks/>
          </p:cNvSpPr>
          <p:nvPr/>
        </p:nvSpPr>
        <p:spPr bwMode="auto">
          <a:xfrm>
            <a:off x="1500188" y="1581150"/>
            <a:ext cx="4537075" cy="785813"/>
          </a:xfrm>
          <a:prstGeom prst="roundRect">
            <a:avLst>
              <a:gd name="adj" fmla="val 17042"/>
            </a:avLst>
          </a:prstGeom>
          <a:solidFill>
            <a:srgbClr val="92D050"/>
          </a:solidFill>
          <a:ln w="25400">
            <a:noFill/>
            <a:miter lim="800000"/>
            <a:headEnd/>
            <a:tailEnd/>
          </a:ln>
        </p:spPr>
        <p:txBody>
          <a:bodyPr lIns="0" tIns="0" rIns="0" bIns="0" anchor="ctr"/>
          <a:lstStyle/>
          <a:p>
            <a:r>
              <a:rPr lang="en-US" sz="2800">
                <a:latin typeface="Calibri" pitchFamily="34" charset="0"/>
              </a:rPr>
              <a:t>OpenFlow Client</a:t>
            </a:r>
          </a:p>
        </p:txBody>
      </p:sp>
      <p:sp>
        <p:nvSpPr>
          <p:cNvPr id="63" name="Line 34"/>
          <p:cNvSpPr>
            <a:spLocks noChangeShapeType="1"/>
          </p:cNvSpPr>
          <p:nvPr/>
        </p:nvSpPr>
        <p:spPr bwMode="auto">
          <a:xfrm>
            <a:off x="1339850" y="2616200"/>
            <a:ext cx="48307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64" name="Group 36"/>
          <p:cNvGrpSpPr>
            <a:grpSpLocks/>
          </p:cNvGrpSpPr>
          <p:nvPr/>
        </p:nvGrpSpPr>
        <p:grpSpPr bwMode="auto">
          <a:xfrm>
            <a:off x="1357313" y="3490913"/>
            <a:ext cx="4822825" cy="312737"/>
            <a:chOff x="0" y="0"/>
            <a:chExt cx="4320" cy="280"/>
          </a:xfrm>
        </p:grpSpPr>
        <p:sp>
          <p:nvSpPr>
            <p:cNvPr id="65" name="Rectangle 37"/>
            <p:cNvSpPr>
              <a:spLocks/>
            </p:cNvSpPr>
            <p:nvPr/>
          </p:nvSpPr>
          <p:spPr bwMode="auto">
            <a:xfrm>
              <a:off x="0" y="0"/>
              <a:ext cx="4320" cy="280"/>
            </a:xfrm>
            <a:prstGeom prst="rect">
              <a:avLst/>
            </a:prstGeom>
            <a:solidFill>
              <a:srgbClr val="E6E6E6"/>
            </a:solidFill>
            <a:ln w="12700">
              <a:solidFill>
                <a:schemeClr val="tx1"/>
              </a:solidFill>
              <a:miter lim="800000"/>
              <a:headEnd/>
              <a:tailEnd/>
            </a:ln>
          </p:spPr>
          <p:txBody>
            <a:bodyPr lIns="0" tIns="0" rIns="0" bIns="0"/>
            <a:lstStyle/>
            <a:p>
              <a:endParaRPr lang="en-US">
                <a:latin typeface="Calibri" pitchFamily="34" charset="0"/>
              </a:endParaRPr>
            </a:p>
          </p:txBody>
        </p:sp>
        <p:sp>
          <p:nvSpPr>
            <p:cNvPr id="66" name="Rectangle 38"/>
            <p:cNvSpPr>
              <a:spLocks/>
            </p:cNvSpPr>
            <p:nvPr/>
          </p:nvSpPr>
          <p:spPr bwMode="auto">
            <a:xfrm>
              <a:off x="29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67" name="Rectangle 39"/>
            <p:cNvSpPr>
              <a:spLocks/>
            </p:cNvSpPr>
            <p:nvPr/>
          </p:nvSpPr>
          <p:spPr bwMode="auto">
            <a:xfrm>
              <a:off x="23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68" name="Rectangle 40"/>
            <p:cNvSpPr>
              <a:spLocks/>
            </p:cNvSpPr>
            <p:nvPr/>
          </p:nvSpPr>
          <p:spPr bwMode="auto">
            <a:xfrm>
              <a:off x="17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5.6.7.8</a:t>
              </a:r>
            </a:p>
          </p:txBody>
        </p:sp>
        <p:sp>
          <p:nvSpPr>
            <p:cNvPr id="69" name="Rectangle 41"/>
            <p:cNvSpPr>
              <a:spLocks/>
            </p:cNvSpPr>
            <p:nvPr/>
          </p:nvSpPr>
          <p:spPr bwMode="auto">
            <a:xfrm>
              <a:off x="1198"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70" name="Rectangle 42"/>
            <p:cNvSpPr>
              <a:spLocks/>
            </p:cNvSpPr>
            <p:nvPr/>
          </p:nvSpPr>
          <p:spPr bwMode="auto">
            <a:xfrm>
              <a:off x="606"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71" name="Rectangle 43"/>
            <p:cNvSpPr>
              <a:spLocks/>
            </p:cNvSpPr>
            <p:nvPr/>
          </p:nvSpPr>
          <p:spPr bwMode="auto">
            <a:xfrm>
              <a:off x="22"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72" name="Rectangle 44"/>
            <p:cNvSpPr>
              <a:spLocks/>
            </p:cNvSpPr>
            <p:nvPr/>
          </p:nvSpPr>
          <p:spPr bwMode="auto">
            <a:xfrm>
              <a:off x="3566" y="21"/>
              <a:ext cx="74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1</a:t>
              </a:r>
            </a:p>
          </p:txBody>
        </p:sp>
      </p:grpSp>
      <p:sp>
        <p:nvSpPr>
          <p:cNvPr id="73" name="Rectangle 45"/>
          <p:cNvSpPr>
            <a:spLocks/>
          </p:cNvSpPr>
          <p:nvPr/>
        </p:nvSpPr>
        <p:spPr bwMode="auto">
          <a:xfrm>
            <a:off x="5622925"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4</a:t>
            </a:r>
          </a:p>
        </p:txBody>
      </p:sp>
      <p:sp>
        <p:nvSpPr>
          <p:cNvPr id="74" name="Rectangle 46"/>
          <p:cNvSpPr>
            <a:spLocks/>
          </p:cNvSpPr>
          <p:nvPr/>
        </p:nvSpPr>
        <p:spPr bwMode="auto">
          <a:xfrm>
            <a:off x="4257675"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3</a:t>
            </a:r>
          </a:p>
        </p:txBody>
      </p:sp>
      <p:sp>
        <p:nvSpPr>
          <p:cNvPr id="75" name="Rectangle 47"/>
          <p:cNvSpPr>
            <a:spLocks/>
          </p:cNvSpPr>
          <p:nvPr/>
        </p:nvSpPr>
        <p:spPr bwMode="auto">
          <a:xfrm>
            <a:off x="2908300" y="4746625"/>
            <a:ext cx="8302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2</a:t>
            </a:r>
          </a:p>
        </p:txBody>
      </p:sp>
      <p:sp>
        <p:nvSpPr>
          <p:cNvPr id="76" name="Rectangle 48"/>
          <p:cNvSpPr>
            <a:spLocks/>
          </p:cNvSpPr>
          <p:nvPr/>
        </p:nvSpPr>
        <p:spPr bwMode="auto">
          <a:xfrm>
            <a:off x="1641475"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1</a:t>
            </a:r>
          </a:p>
        </p:txBody>
      </p:sp>
      <p:sp>
        <p:nvSpPr>
          <p:cNvPr id="77" name="Rectangle 51"/>
          <p:cNvSpPr>
            <a:spLocks/>
          </p:cNvSpPr>
          <p:nvPr/>
        </p:nvSpPr>
        <p:spPr bwMode="auto">
          <a:xfrm>
            <a:off x="5881688" y="6345238"/>
            <a:ext cx="831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1.2.3.4</a:t>
            </a:r>
          </a:p>
        </p:txBody>
      </p:sp>
      <p:sp>
        <p:nvSpPr>
          <p:cNvPr id="78" name="Rectangle 52"/>
          <p:cNvSpPr>
            <a:spLocks/>
          </p:cNvSpPr>
          <p:nvPr/>
        </p:nvSpPr>
        <p:spPr bwMode="auto">
          <a:xfrm>
            <a:off x="738188" y="6345238"/>
            <a:ext cx="831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5.6.7.8</a:t>
            </a:r>
          </a:p>
        </p:txBody>
      </p:sp>
      <p:sp>
        <p:nvSpPr>
          <p:cNvPr id="79" name="Slide Number Placeholder 5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itchFamily="34" charset="0"/>
                <a:ea typeface="+mn-ea"/>
                <a:cs typeface="+mn-cs"/>
              </a:defRPr>
            </a:lvl1pPr>
            <a:lvl2pPr marL="742950" indent="-285750" algn="l" defTabSz="914400" rtl="0" eaLnBrk="1" latinLnBrk="0" hangingPunct="1">
              <a:defRPr sz="1800" kern="1200">
                <a:solidFill>
                  <a:schemeClr val="tx1"/>
                </a:solidFill>
                <a:latin typeface="Arial" pitchFamily="34" charset="0"/>
                <a:ea typeface="+mn-ea"/>
                <a:cs typeface="+mn-cs"/>
              </a:defRPr>
            </a:lvl2pPr>
            <a:lvl3pPr marL="1143000" indent="-228600" algn="l" defTabSz="914400" rtl="0" eaLnBrk="1" latinLnBrk="0" hangingPunct="1">
              <a:defRPr sz="1800" kern="1200">
                <a:solidFill>
                  <a:schemeClr val="tx1"/>
                </a:solidFill>
                <a:latin typeface="Arial" pitchFamily="34" charset="0"/>
                <a:ea typeface="+mn-ea"/>
                <a:cs typeface="+mn-cs"/>
              </a:defRPr>
            </a:lvl3pPr>
            <a:lvl4pPr marL="1600200" indent="-228600" algn="l" defTabSz="914400" rtl="0" eaLnBrk="1" latinLnBrk="0" hangingPunct="1">
              <a:defRPr sz="1800" kern="1200">
                <a:solidFill>
                  <a:schemeClr val="tx1"/>
                </a:solidFill>
                <a:latin typeface="Arial" pitchFamily="34" charset="0"/>
                <a:ea typeface="+mn-ea"/>
                <a:cs typeface="+mn-cs"/>
              </a:defRPr>
            </a:lvl4pPr>
            <a:lvl5pPr marL="2057400" indent="-228600" algn="l" defTabSz="914400" rtl="0" eaLnBrk="1" latinLnBrk="0" hangingPunct="1">
              <a:defRPr sz="1800" kern="1200">
                <a:solidFill>
                  <a:schemeClr val="tx1"/>
                </a:solidFill>
                <a:latin typeface="Arial" pitchFamily="34" charset="0"/>
                <a:ea typeface="+mn-ea"/>
                <a:cs typeface="+mn-cs"/>
              </a:defRPr>
            </a:lvl5pPr>
            <a:lvl6pPr marL="25146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6pPr>
            <a:lvl7pPr marL="29718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7pPr>
            <a:lvl8pPr marL="34290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8pPr>
            <a:lvl9pPr marL="38862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9pPr>
          </a:lstStyle>
          <a:p>
            <a:fld id="{BCCA6A5D-5F53-48F1-8899-56CC0B63138B}" type="slidenum">
              <a:rPr lang="en-US" smtClean="0">
                <a:solidFill>
                  <a:srgbClr val="898989"/>
                </a:solidFill>
                <a:latin typeface="Calibri" pitchFamily="34" charset="0"/>
              </a:rPr>
              <a:pPr/>
              <a:t>17</a:t>
            </a:fld>
            <a:endParaRPr lang="en-US">
              <a:solidFill>
                <a:srgbClr val="898989"/>
              </a:solidFill>
              <a:latin typeface="Calibri" pitchFamily="34" charset="0"/>
            </a:endParaRPr>
          </a:p>
        </p:txBody>
      </p:sp>
    </p:spTree>
    <p:extLst>
      <p:ext uri="{BB962C8B-B14F-4D97-AF65-F5344CB8AC3E}">
        <p14:creationId xmlns:p14="http://schemas.microsoft.com/office/powerpoint/2010/main" val="127146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Table Entry</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18</a:t>
            </a:fld>
            <a:endParaRPr lang="en-US"/>
          </a:p>
        </p:txBody>
      </p:sp>
      <p:sp>
        <p:nvSpPr>
          <p:cNvPr id="5" name="Rectangle 4"/>
          <p:cNvSpPr>
            <a:spLocks noChangeArrowheads="1"/>
          </p:cNvSpPr>
          <p:nvPr/>
        </p:nvSpPr>
        <p:spPr bwMode="auto">
          <a:xfrm>
            <a:off x="800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Switch</a:t>
            </a:r>
          </a:p>
          <a:p>
            <a:pPr algn="ctr"/>
            <a:r>
              <a:rPr lang="en-US"/>
              <a:t>Port</a:t>
            </a:r>
          </a:p>
        </p:txBody>
      </p:sp>
      <p:sp>
        <p:nvSpPr>
          <p:cNvPr id="6" name="Rectangle 5"/>
          <p:cNvSpPr>
            <a:spLocks noChangeArrowheads="1"/>
          </p:cNvSpPr>
          <p:nvPr/>
        </p:nvSpPr>
        <p:spPr bwMode="auto">
          <a:xfrm>
            <a:off x="1562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MAC</a:t>
            </a:r>
          </a:p>
          <a:p>
            <a:pPr algn="ctr"/>
            <a:r>
              <a:rPr lang="en-US"/>
              <a:t>src</a:t>
            </a:r>
          </a:p>
        </p:txBody>
      </p:sp>
      <p:sp>
        <p:nvSpPr>
          <p:cNvPr id="7" name="Rectangle 6"/>
          <p:cNvSpPr>
            <a:spLocks noChangeArrowheads="1"/>
          </p:cNvSpPr>
          <p:nvPr/>
        </p:nvSpPr>
        <p:spPr bwMode="auto">
          <a:xfrm>
            <a:off x="2324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MAC</a:t>
            </a:r>
          </a:p>
          <a:p>
            <a:pPr algn="ctr"/>
            <a:r>
              <a:rPr lang="en-US"/>
              <a:t>dst</a:t>
            </a:r>
          </a:p>
        </p:txBody>
      </p:sp>
      <p:sp>
        <p:nvSpPr>
          <p:cNvPr id="8" name="Rectangle 7"/>
          <p:cNvSpPr>
            <a:spLocks noChangeArrowheads="1"/>
          </p:cNvSpPr>
          <p:nvPr/>
        </p:nvSpPr>
        <p:spPr bwMode="auto">
          <a:xfrm>
            <a:off x="3086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Eth</a:t>
            </a:r>
          </a:p>
          <a:p>
            <a:pPr algn="ctr"/>
            <a:r>
              <a:rPr lang="en-US"/>
              <a:t>type</a:t>
            </a:r>
          </a:p>
        </p:txBody>
      </p:sp>
      <p:sp>
        <p:nvSpPr>
          <p:cNvPr id="9" name="Rectangle 8"/>
          <p:cNvSpPr>
            <a:spLocks noChangeArrowheads="1"/>
          </p:cNvSpPr>
          <p:nvPr/>
        </p:nvSpPr>
        <p:spPr bwMode="auto">
          <a:xfrm>
            <a:off x="3848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VLAN</a:t>
            </a:r>
          </a:p>
          <a:p>
            <a:pPr algn="ctr"/>
            <a:r>
              <a:rPr lang="en-US"/>
              <a:t>ID</a:t>
            </a:r>
          </a:p>
        </p:txBody>
      </p:sp>
      <p:sp>
        <p:nvSpPr>
          <p:cNvPr id="10" name="Rectangle 9"/>
          <p:cNvSpPr>
            <a:spLocks noChangeArrowheads="1"/>
          </p:cNvSpPr>
          <p:nvPr/>
        </p:nvSpPr>
        <p:spPr bwMode="auto">
          <a:xfrm>
            <a:off x="4610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IP</a:t>
            </a:r>
          </a:p>
          <a:p>
            <a:pPr algn="ctr"/>
            <a:r>
              <a:rPr lang="en-US"/>
              <a:t>Src</a:t>
            </a:r>
          </a:p>
        </p:txBody>
      </p:sp>
      <p:sp>
        <p:nvSpPr>
          <p:cNvPr id="11" name="Rectangle 10"/>
          <p:cNvSpPr>
            <a:spLocks noChangeArrowheads="1"/>
          </p:cNvSpPr>
          <p:nvPr/>
        </p:nvSpPr>
        <p:spPr bwMode="auto">
          <a:xfrm>
            <a:off x="5372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IP</a:t>
            </a:r>
          </a:p>
          <a:p>
            <a:pPr algn="ctr"/>
            <a:r>
              <a:rPr lang="en-US"/>
              <a:t>Dst</a:t>
            </a:r>
          </a:p>
        </p:txBody>
      </p:sp>
      <p:sp>
        <p:nvSpPr>
          <p:cNvPr id="12" name="Rectangle 11"/>
          <p:cNvSpPr>
            <a:spLocks noChangeArrowheads="1"/>
          </p:cNvSpPr>
          <p:nvPr/>
        </p:nvSpPr>
        <p:spPr bwMode="auto">
          <a:xfrm>
            <a:off x="6134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IP</a:t>
            </a:r>
          </a:p>
          <a:p>
            <a:pPr algn="ctr"/>
            <a:r>
              <a:rPr lang="en-US"/>
              <a:t>Prot</a:t>
            </a:r>
          </a:p>
        </p:txBody>
      </p:sp>
      <p:sp>
        <p:nvSpPr>
          <p:cNvPr id="13" name="Rectangle 12"/>
          <p:cNvSpPr>
            <a:spLocks noChangeArrowheads="1"/>
          </p:cNvSpPr>
          <p:nvPr/>
        </p:nvSpPr>
        <p:spPr bwMode="auto">
          <a:xfrm>
            <a:off x="6896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TCP</a:t>
            </a:r>
          </a:p>
          <a:p>
            <a:pPr algn="ctr"/>
            <a:r>
              <a:rPr lang="en-US"/>
              <a:t>sport</a:t>
            </a:r>
          </a:p>
        </p:txBody>
      </p:sp>
      <p:sp>
        <p:nvSpPr>
          <p:cNvPr id="14" name="Rectangle 13"/>
          <p:cNvSpPr>
            <a:spLocks noChangeArrowheads="1"/>
          </p:cNvSpPr>
          <p:nvPr/>
        </p:nvSpPr>
        <p:spPr bwMode="auto">
          <a:xfrm>
            <a:off x="7658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TCP</a:t>
            </a:r>
          </a:p>
          <a:p>
            <a:pPr algn="ctr"/>
            <a:r>
              <a:rPr lang="en-US"/>
              <a:t>dport</a:t>
            </a:r>
          </a:p>
        </p:txBody>
      </p:sp>
      <p:sp>
        <p:nvSpPr>
          <p:cNvPr id="15" name="Rectangle 14"/>
          <p:cNvSpPr>
            <a:spLocks noChangeArrowheads="1"/>
          </p:cNvSpPr>
          <p:nvPr/>
        </p:nvSpPr>
        <p:spPr bwMode="auto">
          <a:xfrm>
            <a:off x="800100" y="1524000"/>
            <a:ext cx="14478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800"/>
              <a:t>Rule</a:t>
            </a:r>
          </a:p>
        </p:txBody>
      </p:sp>
      <p:sp>
        <p:nvSpPr>
          <p:cNvPr id="16" name="Rectangle 15"/>
          <p:cNvSpPr>
            <a:spLocks noChangeArrowheads="1"/>
          </p:cNvSpPr>
          <p:nvPr/>
        </p:nvSpPr>
        <p:spPr bwMode="auto">
          <a:xfrm>
            <a:off x="2247900" y="1524000"/>
            <a:ext cx="1447800" cy="685800"/>
          </a:xfrm>
          <a:prstGeom prst="rect">
            <a:avLst/>
          </a:prstGeom>
          <a:solidFill>
            <a:srgbClr val="C9E7A7"/>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800"/>
              <a:t>Action</a:t>
            </a:r>
          </a:p>
        </p:txBody>
      </p:sp>
      <p:sp>
        <p:nvSpPr>
          <p:cNvPr id="17" name="Rectangle 16"/>
          <p:cNvSpPr>
            <a:spLocks noChangeArrowheads="1"/>
          </p:cNvSpPr>
          <p:nvPr/>
        </p:nvSpPr>
        <p:spPr bwMode="auto">
          <a:xfrm>
            <a:off x="3695700" y="1524000"/>
            <a:ext cx="1447800" cy="685800"/>
          </a:xfrm>
          <a:prstGeom prst="rect">
            <a:avLst/>
          </a:prstGeom>
          <a:solidFill>
            <a:srgbClr val="F9ECD2"/>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800"/>
              <a:t>Stats</a:t>
            </a:r>
          </a:p>
        </p:txBody>
      </p:sp>
      <p:sp>
        <p:nvSpPr>
          <p:cNvPr id="19" name="Text Box 19"/>
          <p:cNvSpPr txBox="1">
            <a:spLocks noChangeArrowheads="1"/>
          </p:cNvSpPr>
          <p:nvPr/>
        </p:nvSpPr>
        <p:spPr bwMode="auto">
          <a:xfrm>
            <a:off x="723900" y="5729288"/>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a:t>+ mask</a:t>
            </a:r>
          </a:p>
        </p:txBody>
      </p:sp>
      <p:sp>
        <p:nvSpPr>
          <p:cNvPr id="20" name="Line 20"/>
          <p:cNvSpPr>
            <a:spLocks noChangeShapeType="1"/>
          </p:cNvSpPr>
          <p:nvPr/>
        </p:nvSpPr>
        <p:spPr bwMode="auto">
          <a:xfrm>
            <a:off x="800100" y="2286000"/>
            <a:ext cx="0" cy="2895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1" name="Line 21"/>
          <p:cNvSpPr>
            <a:spLocks noChangeShapeType="1"/>
          </p:cNvSpPr>
          <p:nvPr/>
        </p:nvSpPr>
        <p:spPr bwMode="auto">
          <a:xfrm>
            <a:off x="2781300" y="2209800"/>
            <a:ext cx="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Rectangle 21"/>
          <p:cNvSpPr>
            <a:spLocks noChangeArrowheads="1"/>
          </p:cNvSpPr>
          <p:nvPr/>
        </p:nvSpPr>
        <p:spPr bwMode="auto">
          <a:xfrm>
            <a:off x="4229100" y="2667000"/>
            <a:ext cx="3048000" cy="381000"/>
          </a:xfrm>
          <a:prstGeom prst="rect">
            <a:avLst/>
          </a:prstGeom>
          <a:solidFill>
            <a:srgbClr val="F9ECD2"/>
          </a:solidFill>
          <a:ln>
            <a:noFill/>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t>Packet + byte counters</a:t>
            </a:r>
          </a:p>
        </p:txBody>
      </p:sp>
      <p:sp>
        <p:nvSpPr>
          <p:cNvPr id="23" name="Line 23"/>
          <p:cNvSpPr>
            <a:spLocks noChangeShapeType="1"/>
          </p:cNvSpPr>
          <p:nvPr/>
        </p:nvSpPr>
        <p:spPr bwMode="auto">
          <a:xfrm flipV="1">
            <a:off x="4229100" y="2209800"/>
            <a:ext cx="0" cy="381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Text Box 18"/>
          <p:cNvSpPr txBox="1">
            <a:spLocks noChangeArrowheads="1"/>
          </p:cNvSpPr>
          <p:nvPr/>
        </p:nvSpPr>
        <p:spPr bwMode="auto">
          <a:xfrm>
            <a:off x="2748782" y="3352800"/>
            <a:ext cx="4642618" cy="1631216"/>
          </a:xfrm>
          <a:prstGeom prst="rect">
            <a:avLst/>
          </a:prstGeom>
          <a:solidFill>
            <a:srgbClr val="C9E7A7"/>
          </a:solidFill>
          <a:ln>
            <a:noFill/>
          </a:ln>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buFontTx/>
              <a:buAutoNum type="arabicPeriod"/>
            </a:pPr>
            <a:r>
              <a:rPr lang="en-US" sz="2000" dirty="0"/>
              <a:t>Forward packet to port(s)</a:t>
            </a:r>
          </a:p>
          <a:p>
            <a:pPr eaLnBrk="1" hangingPunct="1">
              <a:buFontTx/>
              <a:buAutoNum type="arabicPeriod"/>
            </a:pPr>
            <a:r>
              <a:rPr lang="en-US" sz="2000" dirty="0"/>
              <a:t>Encapsulate and forward to controller</a:t>
            </a:r>
          </a:p>
          <a:p>
            <a:pPr eaLnBrk="1" hangingPunct="1">
              <a:buFontTx/>
              <a:buAutoNum type="arabicPeriod"/>
            </a:pPr>
            <a:r>
              <a:rPr lang="en-US" sz="2000" dirty="0"/>
              <a:t>Drop packet</a:t>
            </a:r>
          </a:p>
          <a:p>
            <a:pPr eaLnBrk="1" hangingPunct="1">
              <a:buFontTx/>
              <a:buAutoNum type="arabicPeriod"/>
            </a:pPr>
            <a:r>
              <a:rPr lang="en-US" sz="2000" dirty="0"/>
              <a:t>Send to normal processing </a:t>
            </a:r>
            <a:r>
              <a:rPr lang="en-US" sz="2000" dirty="0" smtClean="0"/>
              <a:t>pipeline</a:t>
            </a:r>
          </a:p>
          <a:p>
            <a:pPr eaLnBrk="1" hangingPunct="1">
              <a:buFontTx/>
              <a:buAutoNum type="arabicPeriod"/>
            </a:pPr>
            <a:r>
              <a:rPr lang="en-US" sz="2000" dirty="0" smtClean="0"/>
              <a:t>…</a:t>
            </a:r>
            <a:endParaRPr lang="en-US" sz="2000" dirty="0"/>
          </a:p>
        </p:txBody>
      </p:sp>
    </p:spTree>
    <p:extLst>
      <p:ext uri="{BB962C8B-B14F-4D97-AF65-F5344CB8AC3E}">
        <p14:creationId xmlns:p14="http://schemas.microsoft.com/office/powerpoint/2010/main" val="1850834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Examples</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19</a:t>
            </a:fld>
            <a:endParaRPr lang="en-US"/>
          </a:p>
        </p:txBody>
      </p:sp>
      <p:sp>
        <p:nvSpPr>
          <p:cNvPr id="5" name="Rectangle 2"/>
          <p:cNvSpPr>
            <a:spLocks/>
          </p:cNvSpPr>
          <p:nvPr/>
        </p:nvSpPr>
        <p:spPr bwMode="auto">
          <a:xfrm>
            <a:off x="563563" y="1346200"/>
            <a:ext cx="895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pitchFamily="34" charset="0"/>
              </a:rPr>
              <a:t>Switching</a:t>
            </a:r>
          </a:p>
        </p:txBody>
      </p:sp>
      <p:sp>
        <p:nvSpPr>
          <p:cNvPr id="6" name="Rectangle 3"/>
          <p:cNvSpPr>
            <a:spLocks/>
          </p:cNvSpPr>
          <p:nvPr/>
        </p:nvSpPr>
        <p:spPr bwMode="auto">
          <a:xfrm>
            <a:off x="685800"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grpSp>
        <p:nvGrpSpPr>
          <p:cNvPr id="7" name="Group 4"/>
          <p:cNvGrpSpPr>
            <a:grpSpLocks/>
          </p:cNvGrpSpPr>
          <p:nvPr/>
        </p:nvGrpSpPr>
        <p:grpSpPr bwMode="auto">
          <a:xfrm>
            <a:off x="687388" y="1878013"/>
            <a:ext cx="7483475" cy="571500"/>
            <a:chOff x="0" y="0"/>
            <a:chExt cx="6704" cy="512"/>
          </a:xfrm>
        </p:grpSpPr>
        <p:sp>
          <p:nvSpPr>
            <p:cNvPr id="8"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9" name="Rectangle 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Switch</a:t>
              </a:r>
            </a:p>
            <a:p>
              <a:r>
                <a:rPr lang="en-US" sz="1700">
                  <a:latin typeface="Calibri" pitchFamily="34" charset="0"/>
                </a:rPr>
                <a:t>Port</a:t>
              </a:r>
            </a:p>
          </p:txBody>
        </p:sp>
        <p:sp>
          <p:nvSpPr>
            <p:cNvPr id="10"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1" name="Rectangle 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src</a:t>
              </a:r>
            </a:p>
          </p:txBody>
        </p:sp>
        <p:sp>
          <p:nvSpPr>
            <p:cNvPr id="12"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3" name="Rectangle 1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dst</a:t>
              </a:r>
            </a:p>
          </p:txBody>
        </p:sp>
        <p:sp>
          <p:nvSpPr>
            <p:cNvPr id="14"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5" name="Rectangle 1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Eth</a:t>
              </a:r>
            </a:p>
            <a:p>
              <a:r>
                <a:rPr lang="en-US" sz="1700">
                  <a:latin typeface="Calibri" pitchFamily="34" charset="0"/>
                </a:rPr>
                <a:t>type</a:t>
              </a:r>
            </a:p>
          </p:txBody>
        </p:sp>
        <p:sp>
          <p:nvSpPr>
            <p:cNvPr id="16"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7" name="Rectangle 1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VLAN</a:t>
              </a:r>
            </a:p>
            <a:p>
              <a:r>
                <a:rPr lang="en-US" sz="1700">
                  <a:latin typeface="Calibri" pitchFamily="34" charset="0"/>
                </a:rPr>
                <a:t>ID</a:t>
              </a:r>
            </a:p>
          </p:txBody>
        </p:sp>
        <p:sp>
          <p:nvSpPr>
            <p:cNvPr id="18"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9" name="Rectangle 1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Src</a:t>
              </a:r>
            </a:p>
          </p:txBody>
        </p:sp>
        <p:sp>
          <p:nvSpPr>
            <p:cNvPr id="20"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21" name="Rectangle 1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Dst</a:t>
              </a:r>
            </a:p>
          </p:txBody>
        </p:sp>
        <p:sp>
          <p:nvSpPr>
            <p:cNvPr id="22"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23" name="Rectangle 2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Prot</a:t>
              </a:r>
            </a:p>
          </p:txBody>
        </p:sp>
        <p:sp>
          <p:nvSpPr>
            <p:cNvPr id="24"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25" name="Rectangle 2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sport</a:t>
              </a:r>
            </a:p>
          </p:txBody>
        </p:sp>
        <p:sp>
          <p:nvSpPr>
            <p:cNvPr id="26"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27" name="Rectangle 2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dport</a:t>
              </a:r>
            </a:p>
          </p:txBody>
        </p:sp>
        <p:sp>
          <p:nvSpPr>
            <p:cNvPr id="28"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pitchFamily="34" charset="0"/>
              </a:endParaRPr>
            </a:p>
          </p:txBody>
        </p:sp>
        <p:sp>
          <p:nvSpPr>
            <p:cNvPr id="29" name="Rectangle 2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dirty="0">
                  <a:latin typeface="Calibri" pitchFamily="34" charset="0"/>
                </a:rPr>
                <a:t>Action</a:t>
              </a:r>
            </a:p>
          </p:txBody>
        </p:sp>
      </p:grpSp>
      <p:sp>
        <p:nvSpPr>
          <p:cNvPr id="30" name="Rectangle 27"/>
          <p:cNvSpPr>
            <a:spLocks/>
          </p:cNvSpPr>
          <p:nvPr/>
        </p:nvSpPr>
        <p:spPr bwMode="auto">
          <a:xfrm>
            <a:off x="1346200"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1" name="Rectangle 28"/>
          <p:cNvSpPr>
            <a:spLocks/>
          </p:cNvSpPr>
          <p:nvPr/>
        </p:nvSpPr>
        <p:spPr bwMode="auto">
          <a:xfrm>
            <a:off x="1943100" y="2525713"/>
            <a:ext cx="11350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00:1f:..</a:t>
            </a:r>
          </a:p>
        </p:txBody>
      </p:sp>
      <p:sp>
        <p:nvSpPr>
          <p:cNvPr id="32" name="Rectangle 29"/>
          <p:cNvSpPr>
            <a:spLocks/>
          </p:cNvSpPr>
          <p:nvPr/>
        </p:nvSpPr>
        <p:spPr bwMode="auto">
          <a:xfrm>
            <a:off x="2667000" y="2546350"/>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3" name="Rectangle 30"/>
          <p:cNvSpPr>
            <a:spLocks/>
          </p:cNvSpPr>
          <p:nvPr/>
        </p:nvSpPr>
        <p:spPr bwMode="auto">
          <a:xfrm>
            <a:off x="3328988"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4" name="Rectangle 31"/>
          <p:cNvSpPr>
            <a:spLocks/>
          </p:cNvSpPr>
          <p:nvPr/>
        </p:nvSpPr>
        <p:spPr bwMode="auto">
          <a:xfrm>
            <a:off x="3989388"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5" name="Rectangle 32"/>
          <p:cNvSpPr>
            <a:spLocks/>
          </p:cNvSpPr>
          <p:nvPr/>
        </p:nvSpPr>
        <p:spPr bwMode="auto">
          <a:xfrm>
            <a:off x="4649788"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6" name="Rectangle 33"/>
          <p:cNvSpPr>
            <a:spLocks/>
          </p:cNvSpPr>
          <p:nvPr/>
        </p:nvSpPr>
        <p:spPr bwMode="auto">
          <a:xfrm>
            <a:off x="5319713"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7" name="Rectangle 34"/>
          <p:cNvSpPr>
            <a:spLocks/>
          </p:cNvSpPr>
          <p:nvPr/>
        </p:nvSpPr>
        <p:spPr bwMode="auto">
          <a:xfrm>
            <a:off x="5980113" y="2546350"/>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8" name="Rectangle 35"/>
          <p:cNvSpPr>
            <a:spLocks/>
          </p:cNvSpPr>
          <p:nvPr/>
        </p:nvSpPr>
        <p:spPr bwMode="auto">
          <a:xfrm>
            <a:off x="6642100"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39" name="Rectangle 36"/>
          <p:cNvSpPr>
            <a:spLocks/>
          </p:cNvSpPr>
          <p:nvPr/>
        </p:nvSpPr>
        <p:spPr bwMode="auto">
          <a:xfrm>
            <a:off x="7400925" y="25463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port6</a:t>
            </a:r>
          </a:p>
        </p:txBody>
      </p:sp>
      <p:sp>
        <p:nvSpPr>
          <p:cNvPr id="75" name="Rectangle 72"/>
          <p:cNvSpPr>
            <a:spLocks/>
          </p:cNvSpPr>
          <p:nvPr/>
        </p:nvSpPr>
        <p:spPr bwMode="auto">
          <a:xfrm>
            <a:off x="561975" y="4730750"/>
            <a:ext cx="728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pitchFamily="34" charset="0"/>
              </a:rPr>
              <a:t>Firewall</a:t>
            </a:r>
          </a:p>
        </p:txBody>
      </p:sp>
      <p:sp>
        <p:nvSpPr>
          <p:cNvPr id="76" name="Rectangle 73"/>
          <p:cNvSpPr>
            <a:spLocks/>
          </p:cNvSpPr>
          <p:nvPr/>
        </p:nvSpPr>
        <p:spPr bwMode="auto">
          <a:xfrm>
            <a:off x="685800"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grpSp>
        <p:nvGrpSpPr>
          <p:cNvPr id="77" name="Group 74"/>
          <p:cNvGrpSpPr>
            <a:grpSpLocks/>
          </p:cNvGrpSpPr>
          <p:nvPr/>
        </p:nvGrpSpPr>
        <p:grpSpPr bwMode="auto">
          <a:xfrm>
            <a:off x="687388" y="5272088"/>
            <a:ext cx="7483475" cy="571500"/>
            <a:chOff x="0" y="0"/>
            <a:chExt cx="6704" cy="512"/>
          </a:xfrm>
        </p:grpSpPr>
        <p:sp>
          <p:nvSpPr>
            <p:cNvPr id="78"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79" name="Rectangle 7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Switch</a:t>
              </a:r>
            </a:p>
            <a:p>
              <a:r>
                <a:rPr lang="en-US" sz="1700">
                  <a:latin typeface="Calibri" pitchFamily="34" charset="0"/>
                </a:rPr>
                <a:t>Port</a:t>
              </a:r>
            </a:p>
          </p:txBody>
        </p:sp>
        <p:sp>
          <p:nvSpPr>
            <p:cNvPr id="80"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81" name="Rectangle 7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src</a:t>
              </a:r>
            </a:p>
          </p:txBody>
        </p:sp>
        <p:sp>
          <p:nvSpPr>
            <p:cNvPr id="82"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83" name="Rectangle 8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dst</a:t>
              </a:r>
            </a:p>
          </p:txBody>
        </p:sp>
        <p:sp>
          <p:nvSpPr>
            <p:cNvPr id="84"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85" name="Rectangle 8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Eth</a:t>
              </a:r>
            </a:p>
            <a:p>
              <a:r>
                <a:rPr lang="en-US" sz="1700">
                  <a:latin typeface="Calibri" pitchFamily="34" charset="0"/>
                </a:rPr>
                <a:t>type</a:t>
              </a:r>
            </a:p>
          </p:txBody>
        </p:sp>
        <p:sp>
          <p:nvSpPr>
            <p:cNvPr id="86"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87" name="Rectangle 8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VLAN</a:t>
              </a:r>
            </a:p>
            <a:p>
              <a:r>
                <a:rPr lang="en-US" sz="1700">
                  <a:latin typeface="Calibri" pitchFamily="34" charset="0"/>
                </a:rPr>
                <a:t>ID</a:t>
              </a:r>
            </a:p>
          </p:txBody>
        </p:sp>
        <p:sp>
          <p:nvSpPr>
            <p:cNvPr id="88"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89" name="Rectangle 8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Src</a:t>
              </a:r>
            </a:p>
          </p:txBody>
        </p:sp>
        <p:sp>
          <p:nvSpPr>
            <p:cNvPr id="90"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91" name="Rectangle 8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Dst</a:t>
              </a:r>
            </a:p>
          </p:txBody>
        </p:sp>
        <p:sp>
          <p:nvSpPr>
            <p:cNvPr id="92"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93" name="Rectangle 9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Prot</a:t>
              </a:r>
            </a:p>
          </p:txBody>
        </p:sp>
        <p:sp>
          <p:nvSpPr>
            <p:cNvPr id="94"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95" name="Rectangle 9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sport</a:t>
              </a:r>
            </a:p>
          </p:txBody>
        </p:sp>
        <p:sp>
          <p:nvSpPr>
            <p:cNvPr id="96"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97" name="Rectangle 9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dport</a:t>
              </a:r>
            </a:p>
          </p:txBody>
        </p:sp>
        <p:sp>
          <p:nvSpPr>
            <p:cNvPr id="98"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pitchFamily="34" charset="0"/>
              </a:endParaRPr>
            </a:p>
          </p:txBody>
        </p:sp>
        <p:sp>
          <p:nvSpPr>
            <p:cNvPr id="99" name="Rectangle 9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Action</a:t>
              </a:r>
            </a:p>
          </p:txBody>
        </p:sp>
      </p:grpSp>
      <p:sp>
        <p:nvSpPr>
          <p:cNvPr id="100" name="Rectangle 97"/>
          <p:cNvSpPr>
            <a:spLocks/>
          </p:cNvSpPr>
          <p:nvPr/>
        </p:nvSpPr>
        <p:spPr bwMode="auto">
          <a:xfrm>
            <a:off x="1346200"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1" name="Rectangle 98"/>
          <p:cNvSpPr>
            <a:spLocks/>
          </p:cNvSpPr>
          <p:nvPr/>
        </p:nvSpPr>
        <p:spPr bwMode="auto">
          <a:xfrm>
            <a:off x="1774825" y="5938838"/>
            <a:ext cx="11334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2" name="Rectangle 99"/>
          <p:cNvSpPr>
            <a:spLocks/>
          </p:cNvSpPr>
          <p:nvPr/>
        </p:nvSpPr>
        <p:spPr bwMode="auto">
          <a:xfrm>
            <a:off x="2667000" y="5938838"/>
            <a:ext cx="6619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3" name="Rectangle 100"/>
          <p:cNvSpPr>
            <a:spLocks/>
          </p:cNvSpPr>
          <p:nvPr/>
        </p:nvSpPr>
        <p:spPr bwMode="auto">
          <a:xfrm>
            <a:off x="3328988"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4" name="Rectangle 101"/>
          <p:cNvSpPr>
            <a:spLocks/>
          </p:cNvSpPr>
          <p:nvPr/>
        </p:nvSpPr>
        <p:spPr bwMode="auto">
          <a:xfrm>
            <a:off x="3989388"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5" name="Rectangle 102"/>
          <p:cNvSpPr>
            <a:spLocks/>
          </p:cNvSpPr>
          <p:nvPr/>
        </p:nvSpPr>
        <p:spPr bwMode="auto">
          <a:xfrm>
            <a:off x="4649788"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6" name="Rectangle 103"/>
          <p:cNvSpPr>
            <a:spLocks/>
          </p:cNvSpPr>
          <p:nvPr/>
        </p:nvSpPr>
        <p:spPr bwMode="auto">
          <a:xfrm>
            <a:off x="5319713"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7" name="Rectangle 104"/>
          <p:cNvSpPr>
            <a:spLocks/>
          </p:cNvSpPr>
          <p:nvPr/>
        </p:nvSpPr>
        <p:spPr bwMode="auto">
          <a:xfrm>
            <a:off x="5980113" y="5938838"/>
            <a:ext cx="6619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08" name="Rectangle 105"/>
          <p:cNvSpPr>
            <a:spLocks/>
          </p:cNvSpPr>
          <p:nvPr/>
        </p:nvSpPr>
        <p:spPr bwMode="auto">
          <a:xfrm>
            <a:off x="6642100"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22</a:t>
            </a:r>
          </a:p>
        </p:txBody>
      </p:sp>
      <p:sp>
        <p:nvSpPr>
          <p:cNvPr id="109" name="Rectangle 106"/>
          <p:cNvSpPr>
            <a:spLocks/>
          </p:cNvSpPr>
          <p:nvPr/>
        </p:nvSpPr>
        <p:spPr bwMode="auto">
          <a:xfrm>
            <a:off x="7400925" y="59388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drop</a:t>
            </a:r>
          </a:p>
        </p:txBody>
      </p:sp>
      <p:sp>
        <p:nvSpPr>
          <p:cNvPr id="110" name="Rectangle 109"/>
          <p:cNvSpPr/>
          <p:nvPr/>
        </p:nvSpPr>
        <p:spPr>
          <a:xfrm>
            <a:off x="0" y="6596390"/>
            <a:ext cx="7009669" cy="261610"/>
          </a:xfrm>
          <a:prstGeom prst="rect">
            <a:avLst/>
          </a:prstGeom>
        </p:spPr>
        <p:txBody>
          <a:bodyPr wrap="square">
            <a:spAutoFit/>
          </a:bodyPr>
          <a:lstStyle/>
          <a:p>
            <a:r>
              <a:rPr lang="en-US" sz="1100" dirty="0" err="1" smtClean="0">
                <a:latin typeface="Calibri" pitchFamily="34" charset="0"/>
              </a:rPr>
              <a:t>OpenFlow</a:t>
            </a:r>
            <a:r>
              <a:rPr lang="en-US" sz="1100" dirty="0" smtClean="0">
                <a:latin typeface="Calibri" pitchFamily="34" charset="0"/>
              </a:rPr>
              <a:t>/SDN tutorial, </a:t>
            </a:r>
            <a:r>
              <a:rPr lang="en-US" sz="1100" dirty="0" err="1" smtClean="0"/>
              <a:t>Srini</a:t>
            </a:r>
            <a:r>
              <a:rPr lang="en-US" sz="1100" dirty="0" smtClean="0"/>
              <a:t> </a:t>
            </a:r>
            <a:r>
              <a:rPr lang="en-US" sz="1100" dirty="0" err="1" smtClean="0"/>
              <a:t>Seetharaman</a:t>
            </a:r>
            <a:r>
              <a:rPr lang="en-US" sz="1100" dirty="0" smtClean="0"/>
              <a:t>, Deutsche Telekom, Silicon Valley Innovation Center</a:t>
            </a:r>
            <a:endParaRPr lang="en-US" sz="1100" dirty="0"/>
          </a:p>
        </p:txBody>
      </p:sp>
      <p:sp>
        <p:nvSpPr>
          <p:cNvPr id="111" name="Rectangle 2"/>
          <p:cNvSpPr>
            <a:spLocks/>
          </p:cNvSpPr>
          <p:nvPr/>
        </p:nvSpPr>
        <p:spPr bwMode="auto">
          <a:xfrm>
            <a:off x="533400" y="2971800"/>
            <a:ext cx="722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pitchFamily="34" charset="0"/>
              </a:rPr>
              <a:t>Routing</a:t>
            </a:r>
          </a:p>
        </p:txBody>
      </p:sp>
      <p:sp>
        <p:nvSpPr>
          <p:cNvPr id="112" name="Rectangle 3"/>
          <p:cNvSpPr>
            <a:spLocks/>
          </p:cNvSpPr>
          <p:nvPr/>
        </p:nvSpPr>
        <p:spPr bwMode="auto">
          <a:xfrm>
            <a:off x="655637"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grpSp>
        <p:nvGrpSpPr>
          <p:cNvPr id="113" name="Group 4"/>
          <p:cNvGrpSpPr>
            <a:grpSpLocks/>
          </p:cNvGrpSpPr>
          <p:nvPr/>
        </p:nvGrpSpPr>
        <p:grpSpPr bwMode="auto">
          <a:xfrm>
            <a:off x="657225" y="3503613"/>
            <a:ext cx="7483475" cy="571500"/>
            <a:chOff x="0" y="0"/>
            <a:chExt cx="6704" cy="512"/>
          </a:xfrm>
        </p:grpSpPr>
        <p:sp>
          <p:nvSpPr>
            <p:cNvPr id="114"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15" name="Rectangle 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Switch</a:t>
              </a:r>
            </a:p>
            <a:p>
              <a:r>
                <a:rPr lang="en-US" sz="1700">
                  <a:latin typeface="Calibri" pitchFamily="34" charset="0"/>
                </a:rPr>
                <a:t>Port</a:t>
              </a:r>
            </a:p>
          </p:txBody>
        </p:sp>
        <p:sp>
          <p:nvSpPr>
            <p:cNvPr id="116"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17" name="Rectangle 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src</a:t>
              </a:r>
            </a:p>
          </p:txBody>
        </p:sp>
        <p:sp>
          <p:nvSpPr>
            <p:cNvPr id="118"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19" name="Rectangle 1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dst</a:t>
              </a:r>
            </a:p>
          </p:txBody>
        </p:sp>
        <p:sp>
          <p:nvSpPr>
            <p:cNvPr id="120"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21" name="Rectangle 1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Eth</a:t>
              </a:r>
            </a:p>
            <a:p>
              <a:r>
                <a:rPr lang="en-US" sz="1700">
                  <a:latin typeface="Calibri" pitchFamily="34" charset="0"/>
                </a:rPr>
                <a:t>type</a:t>
              </a:r>
            </a:p>
          </p:txBody>
        </p:sp>
        <p:sp>
          <p:nvSpPr>
            <p:cNvPr id="122"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23" name="Rectangle 1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VLAN</a:t>
              </a:r>
            </a:p>
            <a:p>
              <a:r>
                <a:rPr lang="en-US" sz="1700">
                  <a:latin typeface="Calibri" pitchFamily="34" charset="0"/>
                </a:rPr>
                <a:t>ID</a:t>
              </a:r>
            </a:p>
          </p:txBody>
        </p:sp>
        <p:sp>
          <p:nvSpPr>
            <p:cNvPr id="124"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25" name="Rectangle 1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Src</a:t>
              </a:r>
            </a:p>
          </p:txBody>
        </p:sp>
        <p:sp>
          <p:nvSpPr>
            <p:cNvPr id="126"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27" name="Rectangle 1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Dst</a:t>
              </a:r>
            </a:p>
          </p:txBody>
        </p:sp>
        <p:sp>
          <p:nvSpPr>
            <p:cNvPr id="128"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29" name="Rectangle 2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Prot</a:t>
              </a:r>
            </a:p>
          </p:txBody>
        </p:sp>
        <p:sp>
          <p:nvSpPr>
            <p:cNvPr id="130"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31" name="Rectangle 2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sport</a:t>
              </a:r>
            </a:p>
          </p:txBody>
        </p:sp>
        <p:sp>
          <p:nvSpPr>
            <p:cNvPr id="132"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133" name="Rectangle 2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dport</a:t>
              </a:r>
            </a:p>
          </p:txBody>
        </p:sp>
        <p:sp>
          <p:nvSpPr>
            <p:cNvPr id="134"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pitchFamily="34" charset="0"/>
              </a:endParaRPr>
            </a:p>
          </p:txBody>
        </p:sp>
        <p:sp>
          <p:nvSpPr>
            <p:cNvPr id="135" name="Rectangle 2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Action</a:t>
              </a:r>
            </a:p>
          </p:txBody>
        </p:sp>
      </p:grpSp>
      <p:sp>
        <p:nvSpPr>
          <p:cNvPr id="136" name="Rectangle 27"/>
          <p:cNvSpPr>
            <a:spLocks/>
          </p:cNvSpPr>
          <p:nvPr/>
        </p:nvSpPr>
        <p:spPr bwMode="auto">
          <a:xfrm>
            <a:off x="1316037"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37" name="Rectangle 28"/>
          <p:cNvSpPr>
            <a:spLocks/>
          </p:cNvSpPr>
          <p:nvPr/>
        </p:nvSpPr>
        <p:spPr bwMode="auto">
          <a:xfrm>
            <a:off x="1744662" y="4171950"/>
            <a:ext cx="1133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38" name="Rectangle 29"/>
          <p:cNvSpPr>
            <a:spLocks/>
          </p:cNvSpPr>
          <p:nvPr/>
        </p:nvSpPr>
        <p:spPr bwMode="auto">
          <a:xfrm>
            <a:off x="2636837" y="4171950"/>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39" name="Rectangle 30"/>
          <p:cNvSpPr>
            <a:spLocks/>
          </p:cNvSpPr>
          <p:nvPr/>
        </p:nvSpPr>
        <p:spPr bwMode="auto">
          <a:xfrm>
            <a:off x="3298825"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40" name="Rectangle 31"/>
          <p:cNvSpPr>
            <a:spLocks/>
          </p:cNvSpPr>
          <p:nvPr/>
        </p:nvSpPr>
        <p:spPr bwMode="auto">
          <a:xfrm>
            <a:off x="3959225"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41" name="Rectangle 32"/>
          <p:cNvSpPr>
            <a:spLocks/>
          </p:cNvSpPr>
          <p:nvPr/>
        </p:nvSpPr>
        <p:spPr bwMode="auto">
          <a:xfrm>
            <a:off x="4619625"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5.6.7.8</a:t>
            </a:r>
          </a:p>
        </p:txBody>
      </p:sp>
      <p:sp>
        <p:nvSpPr>
          <p:cNvPr id="142" name="Rectangle 33"/>
          <p:cNvSpPr>
            <a:spLocks/>
          </p:cNvSpPr>
          <p:nvPr/>
        </p:nvSpPr>
        <p:spPr bwMode="auto">
          <a:xfrm>
            <a:off x="5289550"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43" name="Rectangle 34"/>
          <p:cNvSpPr>
            <a:spLocks/>
          </p:cNvSpPr>
          <p:nvPr/>
        </p:nvSpPr>
        <p:spPr bwMode="auto">
          <a:xfrm>
            <a:off x="5949950" y="4171950"/>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44" name="Rectangle 35"/>
          <p:cNvSpPr>
            <a:spLocks/>
          </p:cNvSpPr>
          <p:nvPr/>
        </p:nvSpPr>
        <p:spPr bwMode="auto">
          <a:xfrm>
            <a:off x="6611937"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t>
            </a:r>
          </a:p>
        </p:txBody>
      </p:sp>
      <p:sp>
        <p:nvSpPr>
          <p:cNvPr id="145" name="Rectangle 36"/>
          <p:cNvSpPr>
            <a:spLocks/>
          </p:cNvSpPr>
          <p:nvPr/>
        </p:nvSpPr>
        <p:spPr bwMode="auto">
          <a:xfrm>
            <a:off x="7370762" y="4171950"/>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port6</a:t>
            </a:r>
          </a:p>
        </p:txBody>
      </p:sp>
    </p:spTree>
    <p:extLst>
      <p:ext uri="{BB962C8B-B14F-4D97-AF65-F5344CB8AC3E}">
        <p14:creationId xmlns:p14="http://schemas.microsoft.com/office/powerpoint/2010/main" val="486570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915400" cy="1143000"/>
          </a:xfrm>
        </p:spPr>
        <p:txBody>
          <a:bodyPr/>
          <a:lstStyle/>
          <a:p>
            <a:r>
              <a:rPr lang="en-US" dirty="0"/>
              <a:t>Limitations of Current Networks</a:t>
            </a:r>
          </a:p>
        </p:txBody>
      </p:sp>
      <p:sp>
        <p:nvSpPr>
          <p:cNvPr id="4" name="Slide Number Placeholder 3"/>
          <p:cNvSpPr>
            <a:spLocks noGrp="1"/>
          </p:cNvSpPr>
          <p:nvPr>
            <p:ph type="sldNum" sz="quarter" idx="11"/>
          </p:nvPr>
        </p:nvSpPr>
        <p:spPr/>
        <p:txBody>
          <a:bodyPr/>
          <a:lstStyle/>
          <a:p>
            <a:fld id="{9F205CAD-699E-4DB4-8105-37C9EC7E4A0D}" type="slidenum">
              <a:rPr lang="en-US" smtClean="0"/>
              <a:t>2</a:t>
            </a:fld>
            <a:endParaRPr lang="en-US"/>
          </a:p>
        </p:txBody>
      </p:sp>
      <p:pic>
        <p:nvPicPr>
          <p:cNvPr id="1026" name="Picture 2" descr="http://www.excitingip.net/wp-content/uploads/2010/09/LANArchitectureDiag1.jpe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457637"/>
            <a:ext cx="6477000" cy="508603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181100" y="4724400"/>
            <a:ext cx="5334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2400" y="4659868"/>
            <a:ext cx="1005468" cy="369332"/>
          </a:xfrm>
          <a:prstGeom prst="rect">
            <a:avLst/>
          </a:prstGeom>
          <a:noFill/>
        </p:spPr>
        <p:txBody>
          <a:bodyPr wrap="none" rtlCol="0">
            <a:spAutoFit/>
          </a:bodyPr>
          <a:lstStyle/>
          <a:p>
            <a:r>
              <a:rPr lang="en-US" dirty="0" smtClean="0">
                <a:solidFill>
                  <a:srgbClr val="FF0000"/>
                </a:solidFill>
              </a:rPr>
              <a:t>Switches</a:t>
            </a:r>
            <a:endParaRPr lang="en-US" dirty="0">
              <a:solidFill>
                <a:srgbClr val="FF0000"/>
              </a:solidFill>
            </a:endParaRPr>
          </a:p>
        </p:txBody>
      </p:sp>
    </p:spTree>
    <p:extLst>
      <p:ext uri="{BB962C8B-B14F-4D97-AF65-F5344CB8AC3E}">
        <p14:creationId xmlns:p14="http://schemas.microsoft.com/office/powerpoint/2010/main" val="404445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Usage</a:t>
            </a:r>
            <a:endParaRPr lang="en-US" dirty="0"/>
          </a:p>
        </p:txBody>
      </p:sp>
      <p:sp>
        <p:nvSpPr>
          <p:cNvPr id="4" name="Line 6"/>
          <p:cNvSpPr>
            <a:spLocks noChangeShapeType="1"/>
          </p:cNvSpPr>
          <p:nvPr/>
        </p:nvSpPr>
        <p:spPr bwMode="auto">
          <a:xfrm flipH="1">
            <a:off x="1403350" y="2205038"/>
            <a:ext cx="1368425" cy="1800225"/>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Line 7"/>
          <p:cNvSpPr>
            <a:spLocks noChangeShapeType="1"/>
          </p:cNvSpPr>
          <p:nvPr/>
        </p:nvSpPr>
        <p:spPr bwMode="auto">
          <a:xfrm>
            <a:off x="6300788" y="4797425"/>
            <a:ext cx="350837" cy="46990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Rectangle 8"/>
          <p:cNvSpPr>
            <a:spLocks/>
          </p:cNvSpPr>
          <p:nvPr/>
        </p:nvSpPr>
        <p:spPr bwMode="auto">
          <a:xfrm>
            <a:off x="7848600" y="1416050"/>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lgn="ctr" defTabSz="914400">
              <a:lnSpc>
                <a:spcPct val="90000"/>
              </a:lnSpc>
            </a:pPr>
            <a:r>
              <a:rPr lang="en-US">
                <a:latin typeface="Tele-GroteskFet" pitchFamily="2" charset="0"/>
                <a:ea typeface="ＭＳ Ｐゴシック" pitchFamily="34" charset="-128"/>
                <a:cs typeface="Tahoma" pitchFamily="34" charset="0"/>
                <a:sym typeface="Tahoma" pitchFamily="34" charset="0"/>
              </a:rPr>
              <a:t>Controller</a:t>
            </a:r>
          </a:p>
        </p:txBody>
      </p:sp>
      <p:grpSp>
        <p:nvGrpSpPr>
          <p:cNvPr id="7" name="Group 5"/>
          <p:cNvGrpSpPr>
            <a:grpSpLocks/>
          </p:cNvGrpSpPr>
          <p:nvPr/>
        </p:nvGrpSpPr>
        <p:grpSpPr bwMode="auto">
          <a:xfrm>
            <a:off x="7596188" y="1700213"/>
            <a:ext cx="1447800" cy="1447800"/>
            <a:chOff x="4656" y="1207"/>
            <a:chExt cx="912" cy="912"/>
          </a:xfrm>
        </p:grpSpPr>
        <p:pic>
          <p:nvPicPr>
            <p:cNvPr id="8"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1207"/>
              <a:ext cx="91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15"/>
            <p:cNvSpPr>
              <a:spLocks/>
            </p:cNvSpPr>
            <p:nvPr/>
          </p:nvSpPr>
          <p:spPr bwMode="auto">
            <a:xfrm>
              <a:off x="5148" y="1576"/>
              <a:ext cx="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defTabSz="914400"/>
              <a:r>
                <a:rPr lang="en-US">
                  <a:solidFill>
                    <a:srgbClr val="FFFFFF"/>
                  </a:solidFill>
                  <a:latin typeface="Tele-GroteskFet" pitchFamily="2" charset="0"/>
                  <a:ea typeface="ＭＳ Ｐゴシック" pitchFamily="34" charset="-128"/>
                  <a:cs typeface="Arial" pitchFamily="34" charset="0"/>
                  <a:sym typeface="Arial" pitchFamily="34" charset="0"/>
                </a:rPr>
                <a:t>PC</a:t>
              </a:r>
            </a:p>
          </p:txBody>
        </p:sp>
      </p:grpSp>
      <p:sp>
        <p:nvSpPr>
          <p:cNvPr id="10" name="Rectangle 27"/>
          <p:cNvSpPr>
            <a:spLocks/>
          </p:cNvSpPr>
          <p:nvPr/>
        </p:nvSpPr>
        <p:spPr bwMode="auto">
          <a:xfrm>
            <a:off x="3543300" y="19018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914400"/>
            <a:endParaRPr lang="en-US">
              <a:solidFill>
                <a:srgbClr val="000000"/>
              </a:solidFill>
              <a:ea typeface="ヒラギノ角ゴ ProN W3"/>
              <a:cs typeface="Times New Roman" pitchFamily="18" charset="0"/>
              <a:sym typeface="Arial" pitchFamily="34" charset="0"/>
            </a:endParaRPr>
          </a:p>
        </p:txBody>
      </p:sp>
      <p:sp>
        <p:nvSpPr>
          <p:cNvPr id="11" name="Line 30"/>
          <p:cNvSpPr>
            <a:spLocks noChangeShapeType="1"/>
          </p:cNvSpPr>
          <p:nvPr/>
        </p:nvSpPr>
        <p:spPr bwMode="auto">
          <a:xfrm>
            <a:off x="4787900" y="2133600"/>
            <a:ext cx="1439863" cy="1871663"/>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31"/>
          <p:cNvSpPr>
            <a:spLocks noChangeShapeType="1"/>
          </p:cNvSpPr>
          <p:nvPr/>
        </p:nvSpPr>
        <p:spPr bwMode="auto">
          <a:xfrm flipH="1">
            <a:off x="971550" y="4797425"/>
            <a:ext cx="287338" cy="46990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90538" y="5195888"/>
            <a:ext cx="9255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350000" y="5195888"/>
            <a:ext cx="9255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2"/>
          <p:cNvSpPr>
            <a:spLocks noChangeArrowheads="1"/>
          </p:cNvSpPr>
          <p:nvPr/>
        </p:nvSpPr>
        <p:spPr bwMode="auto">
          <a:xfrm>
            <a:off x="2762250" y="1485900"/>
            <a:ext cx="2016125" cy="792163"/>
          </a:xfrm>
          <a:prstGeom prst="can">
            <a:avLst>
              <a:gd name="adj" fmla="val 34023"/>
            </a:avLst>
          </a:prstGeom>
          <a:gradFill rotWithShape="1">
            <a:gsLst>
              <a:gs pos="0">
                <a:srgbClr val="A1C1DB"/>
              </a:gs>
              <a:gs pos="39999">
                <a:srgbClr val="6297C2"/>
              </a:gs>
              <a:gs pos="41000">
                <a:srgbClr val="427BAB"/>
              </a:gs>
              <a:gs pos="100000">
                <a:srgbClr val="264660"/>
              </a:gs>
            </a:gsLst>
            <a:lin ang="0" scaled="1"/>
          </a:gradFill>
          <a:ln w="9525" algn="ctr">
            <a:solidFill>
              <a:srgbClr val="264660"/>
            </a:solidFill>
            <a:round/>
            <a:headEnd/>
            <a:tailEnd/>
          </a:ln>
          <a:effectLst/>
          <a:extLst>
            <a:ext uri="{AF507438-7753-43E0-B8FC-AC1667EBCBE1}">
              <a14:hiddenEffects xmlns:a14="http://schemas.microsoft.com/office/drawing/2010/main">
                <a:effectLst>
                  <a:outerShdw dist="50800" dir="5400000" algn="t" rotWithShape="0">
                    <a:srgbClr val="102944">
                      <a:alpha val="39998"/>
                    </a:srgbClr>
                  </a:outerShdw>
                </a:effectLst>
              </a14:hiddenEffects>
            </a:ext>
          </a:extLst>
        </p:spPr>
        <p:txBody>
          <a:bodyPr lIns="68553" tIns="34276" rIns="68553" bIns="34276" anchor="ctr"/>
          <a:lstStyle/>
          <a:p>
            <a:pPr algn="ctr" defTabSz="685800">
              <a:lnSpc>
                <a:spcPct val="90000"/>
              </a:lnSpc>
            </a:pPr>
            <a:endParaRPr lang="fr-FR">
              <a:solidFill>
                <a:srgbClr val="FFFFFF"/>
              </a:solidFill>
              <a:latin typeface="Tele-GroteskFet" pitchFamily="2" charset="0"/>
              <a:ea typeface="ＭＳ Ｐゴシック" pitchFamily="34" charset="-128"/>
            </a:endParaRPr>
          </a:p>
        </p:txBody>
      </p:sp>
      <p:sp>
        <p:nvSpPr>
          <p:cNvPr id="16" name="Rectangle 28"/>
          <p:cNvSpPr>
            <a:spLocks/>
          </p:cNvSpPr>
          <p:nvPr/>
        </p:nvSpPr>
        <p:spPr bwMode="auto">
          <a:xfrm>
            <a:off x="3249613" y="1876425"/>
            <a:ext cx="152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defTabSz="914400"/>
            <a:r>
              <a:rPr lang="en-US" sz="1600">
                <a:solidFill>
                  <a:schemeClr val="bg1"/>
                </a:solidFill>
                <a:latin typeface="Tele-GroteskFet" pitchFamily="2" charset="0"/>
                <a:ea typeface="ＭＳ Ｐゴシック" pitchFamily="34" charset="-128"/>
                <a:cs typeface="Tahoma" pitchFamily="34" charset="0"/>
                <a:sym typeface="Tahoma" pitchFamily="34" charset="0"/>
              </a:rPr>
              <a:t>OpenFlow Switch</a:t>
            </a:r>
          </a:p>
        </p:txBody>
      </p:sp>
      <p:sp>
        <p:nvSpPr>
          <p:cNvPr id="17" name="AutoShape 42"/>
          <p:cNvSpPr>
            <a:spLocks noChangeArrowheads="1"/>
          </p:cNvSpPr>
          <p:nvPr/>
        </p:nvSpPr>
        <p:spPr bwMode="auto">
          <a:xfrm>
            <a:off x="304800" y="4005263"/>
            <a:ext cx="2016125" cy="792162"/>
          </a:xfrm>
          <a:prstGeom prst="can">
            <a:avLst>
              <a:gd name="adj" fmla="val 34023"/>
            </a:avLst>
          </a:prstGeom>
          <a:gradFill rotWithShape="1">
            <a:gsLst>
              <a:gs pos="0">
                <a:srgbClr val="A1C1DB"/>
              </a:gs>
              <a:gs pos="39999">
                <a:srgbClr val="6297C2"/>
              </a:gs>
              <a:gs pos="41000">
                <a:srgbClr val="427BAB"/>
              </a:gs>
              <a:gs pos="100000">
                <a:srgbClr val="264660"/>
              </a:gs>
            </a:gsLst>
            <a:lin ang="0" scaled="1"/>
          </a:gradFill>
          <a:ln w="9525" algn="ctr">
            <a:solidFill>
              <a:srgbClr val="264660"/>
            </a:solidFill>
            <a:round/>
            <a:headEnd/>
            <a:tailEnd/>
          </a:ln>
          <a:effectLst/>
          <a:extLst>
            <a:ext uri="{AF507438-7753-43E0-B8FC-AC1667EBCBE1}">
              <a14:hiddenEffects xmlns:a14="http://schemas.microsoft.com/office/drawing/2010/main">
                <a:effectLst>
                  <a:outerShdw dist="50800" dir="5400000" algn="t" rotWithShape="0">
                    <a:srgbClr val="102944">
                      <a:alpha val="39998"/>
                    </a:srgbClr>
                  </a:outerShdw>
                </a:effectLst>
              </a14:hiddenEffects>
            </a:ext>
          </a:extLst>
        </p:spPr>
        <p:txBody>
          <a:bodyPr lIns="68553" tIns="34276" rIns="68553" bIns="34276" anchor="ctr"/>
          <a:lstStyle/>
          <a:p>
            <a:pPr algn="ctr" defTabSz="685800">
              <a:lnSpc>
                <a:spcPct val="90000"/>
              </a:lnSpc>
            </a:pPr>
            <a:endParaRPr lang="fr-FR">
              <a:solidFill>
                <a:srgbClr val="FFFFFF"/>
              </a:solidFill>
              <a:latin typeface="Tele-GroteskFet" pitchFamily="2" charset="0"/>
              <a:ea typeface="ＭＳ Ｐゴシック" pitchFamily="34" charset="-128"/>
            </a:endParaRPr>
          </a:p>
        </p:txBody>
      </p:sp>
      <p:sp>
        <p:nvSpPr>
          <p:cNvPr id="18" name="Rectangle 28"/>
          <p:cNvSpPr>
            <a:spLocks/>
          </p:cNvSpPr>
          <p:nvPr/>
        </p:nvSpPr>
        <p:spPr bwMode="auto">
          <a:xfrm>
            <a:off x="792163" y="4395788"/>
            <a:ext cx="152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defTabSz="914400"/>
            <a:r>
              <a:rPr lang="en-US" sz="1600">
                <a:solidFill>
                  <a:schemeClr val="bg1"/>
                </a:solidFill>
                <a:latin typeface="Tele-GroteskFet" pitchFamily="2" charset="0"/>
                <a:ea typeface="ＭＳ Ｐゴシック" pitchFamily="34" charset="-128"/>
                <a:cs typeface="Tahoma" pitchFamily="34" charset="0"/>
                <a:sym typeface="Tahoma" pitchFamily="34" charset="0"/>
              </a:rPr>
              <a:t>OpenFlow Switch</a:t>
            </a:r>
          </a:p>
        </p:txBody>
      </p:sp>
      <p:sp>
        <p:nvSpPr>
          <p:cNvPr id="19" name="AutoShape 42"/>
          <p:cNvSpPr>
            <a:spLocks noChangeArrowheads="1"/>
          </p:cNvSpPr>
          <p:nvPr/>
        </p:nvSpPr>
        <p:spPr bwMode="auto">
          <a:xfrm>
            <a:off x="5219700" y="4005263"/>
            <a:ext cx="2016125" cy="792162"/>
          </a:xfrm>
          <a:prstGeom prst="can">
            <a:avLst>
              <a:gd name="adj" fmla="val 34023"/>
            </a:avLst>
          </a:prstGeom>
          <a:gradFill rotWithShape="1">
            <a:gsLst>
              <a:gs pos="0">
                <a:srgbClr val="A1C1DB"/>
              </a:gs>
              <a:gs pos="39999">
                <a:srgbClr val="6297C2"/>
              </a:gs>
              <a:gs pos="41000">
                <a:srgbClr val="427BAB"/>
              </a:gs>
              <a:gs pos="100000">
                <a:srgbClr val="264660"/>
              </a:gs>
            </a:gsLst>
            <a:lin ang="0" scaled="1"/>
          </a:gradFill>
          <a:ln w="9525" algn="ctr">
            <a:solidFill>
              <a:srgbClr val="264660"/>
            </a:solidFill>
            <a:round/>
            <a:headEnd/>
            <a:tailEnd/>
          </a:ln>
          <a:effectLst/>
          <a:extLst>
            <a:ext uri="{AF507438-7753-43E0-B8FC-AC1667EBCBE1}">
              <a14:hiddenEffects xmlns:a14="http://schemas.microsoft.com/office/drawing/2010/main">
                <a:effectLst>
                  <a:outerShdw dist="50800" dir="5400000" algn="t" rotWithShape="0">
                    <a:srgbClr val="102944">
                      <a:alpha val="39998"/>
                    </a:srgbClr>
                  </a:outerShdw>
                </a:effectLst>
              </a14:hiddenEffects>
            </a:ext>
          </a:extLst>
        </p:spPr>
        <p:txBody>
          <a:bodyPr lIns="68553" tIns="34276" rIns="68553" bIns="34276" anchor="ctr"/>
          <a:lstStyle/>
          <a:p>
            <a:pPr algn="ctr" defTabSz="685800">
              <a:lnSpc>
                <a:spcPct val="90000"/>
              </a:lnSpc>
            </a:pPr>
            <a:endParaRPr lang="fr-FR">
              <a:solidFill>
                <a:srgbClr val="FFFFFF"/>
              </a:solidFill>
              <a:latin typeface="Tele-GroteskFet" pitchFamily="2" charset="0"/>
              <a:ea typeface="ＭＳ Ｐゴシック" pitchFamily="34" charset="-128"/>
            </a:endParaRPr>
          </a:p>
        </p:txBody>
      </p:sp>
      <p:sp>
        <p:nvSpPr>
          <p:cNvPr id="20" name="Rectangle 28"/>
          <p:cNvSpPr>
            <a:spLocks/>
          </p:cNvSpPr>
          <p:nvPr/>
        </p:nvSpPr>
        <p:spPr bwMode="auto">
          <a:xfrm>
            <a:off x="5707063" y="4395788"/>
            <a:ext cx="152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defTabSz="914400"/>
            <a:r>
              <a:rPr lang="en-US" sz="1600">
                <a:solidFill>
                  <a:schemeClr val="bg1"/>
                </a:solidFill>
                <a:latin typeface="Tele-GroteskFet" pitchFamily="2" charset="0"/>
                <a:ea typeface="ＭＳ Ｐゴシック" pitchFamily="34" charset="-128"/>
                <a:cs typeface="Tahoma" pitchFamily="34" charset="0"/>
                <a:sym typeface="Tahoma" pitchFamily="34" charset="0"/>
              </a:rPr>
              <a:t>OpenFlow Switch</a:t>
            </a:r>
          </a:p>
        </p:txBody>
      </p:sp>
      <p:sp>
        <p:nvSpPr>
          <p:cNvPr id="21" name="AutoShape 20"/>
          <p:cNvSpPr>
            <a:spLocks noChangeArrowheads="1"/>
          </p:cNvSpPr>
          <p:nvPr/>
        </p:nvSpPr>
        <p:spPr bwMode="auto">
          <a:xfrm>
            <a:off x="6292850" y="1789113"/>
            <a:ext cx="1439863" cy="360362"/>
          </a:xfrm>
          <a:prstGeom prst="roundRect">
            <a:avLst>
              <a:gd name="adj" fmla="val 16667"/>
            </a:avLst>
          </a:prstGeom>
          <a:gradFill rotWithShape="1">
            <a:gsLst>
              <a:gs pos="0">
                <a:srgbClr val="F6A8D1"/>
              </a:gs>
              <a:gs pos="39999">
                <a:srgbClr val="EF39A1"/>
              </a:gs>
              <a:gs pos="41000">
                <a:srgbClr val="E20074"/>
              </a:gs>
              <a:gs pos="100000">
                <a:srgbClr val="A80058"/>
              </a:gs>
            </a:gsLst>
            <a:lin ang="5400000" scaled="1"/>
          </a:gradFill>
          <a:ln w="9525" algn="ctr">
            <a:solidFill>
              <a:srgbClr val="A80058"/>
            </a:solidFill>
            <a:round/>
            <a:headEnd/>
            <a:tailEnd/>
          </a:ln>
          <a:effectLst>
            <a:outerShdw dist="50800" dir="5400000" algn="t" rotWithShape="0">
              <a:srgbClr val="58002E">
                <a:alpha val="39998"/>
              </a:srgbClr>
            </a:outerShdw>
          </a:effectLst>
        </p:spPr>
        <p:txBody>
          <a:bodyPr lIns="68553" tIns="34276" rIns="68553" bIns="34276" anchor="ctr"/>
          <a:lstStyle/>
          <a:p>
            <a:pPr algn="ctr" defTabSz="685800">
              <a:lnSpc>
                <a:spcPct val="90000"/>
              </a:lnSpc>
            </a:pPr>
            <a:r>
              <a:rPr lang="en-US">
                <a:solidFill>
                  <a:srgbClr val="FFFFFF"/>
                </a:solidFill>
                <a:latin typeface="Tele-GroteskFet" pitchFamily="2" charset="0"/>
                <a:ea typeface="ＭＳ Ｐゴシック" pitchFamily="34" charset="-128"/>
                <a:cs typeface="Times New Roman" pitchFamily="18" charset="0"/>
                <a:sym typeface="Arial" pitchFamily="34" charset="0"/>
              </a:rPr>
              <a:t>Alice’s code</a:t>
            </a:r>
          </a:p>
        </p:txBody>
      </p:sp>
      <p:sp>
        <p:nvSpPr>
          <p:cNvPr id="22" name="AutoShape 38"/>
          <p:cNvSpPr>
            <a:spLocks/>
          </p:cNvSpPr>
          <p:nvPr/>
        </p:nvSpPr>
        <p:spPr bwMode="auto">
          <a:xfrm>
            <a:off x="7010400" y="4852988"/>
            <a:ext cx="533400" cy="381000"/>
          </a:xfrm>
          <a:prstGeom prst="roundRect">
            <a:avLst>
              <a:gd name="adj" fmla="val 16667"/>
            </a:avLst>
          </a:prstGeom>
          <a:solidFill>
            <a:srgbClr val="FFFF00"/>
          </a:solidFill>
          <a:ln w="38100">
            <a:solidFill>
              <a:srgbClr val="808080"/>
            </a:solidFill>
            <a:round/>
            <a:headEnd/>
            <a:tailEnd/>
          </a:ln>
        </p:spPr>
        <p:txBody>
          <a:bodyPr lIns="0" tIns="0" rIns="0" bIns="0"/>
          <a:lstStyle/>
          <a:p>
            <a:pPr defTabSz="914400"/>
            <a:endParaRPr lang="en-US">
              <a:solidFill>
                <a:srgbClr val="000000"/>
              </a:solidFill>
              <a:ea typeface="ヒラギノ角ゴ ProN W3"/>
              <a:cs typeface="Times New Roman" pitchFamily="18" charset="0"/>
              <a:sym typeface="Arial" pitchFamily="34" charset="0"/>
            </a:endParaRPr>
          </a:p>
        </p:txBody>
      </p:sp>
      <p:sp>
        <p:nvSpPr>
          <p:cNvPr id="23" name="Line 22"/>
          <p:cNvSpPr>
            <a:spLocks noChangeShapeType="1"/>
          </p:cNvSpPr>
          <p:nvPr/>
        </p:nvSpPr>
        <p:spPr bwMode="auto">
          <a:xfrm flipV="1">
            <a:off x="6227763" y="2924175"/>
            <a:ext cx="1512887" cy="1081088"/>
          </a:xfrm>
          <a:prstGeom prst="line">
            <a:avLst/>
          </a:prstGeom>
          <a:noFill/>
          <a:ln w="3810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endParaRPr lang="en-US"/>
          </a:p>
        </p:txBody>
      </p:sp>
      <p:sp>
        <p:nvSpPr>
          <p:cNvPr id="24" name="Rectangle 41"/>
          <p:cNvSpPr>
            <a:spLocks/>
          </p:cNvSpPr>
          <p:nvPr/>
        </p:nvSpPr>
        <p:spPr bwMode="auto">
          <a:xfrm>
            <a:off x="6219825" y="3227388"/>
            <a:ext cx="8048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p>
            <a:pPr algn="ctr" defTabSz="914400"/>
            <a:r>
              <a:rPr lang="en-US" sz="1600">
                <a:latin typeface="Tele-GroteskFet" pitchFamily="2" charset="0"/>
                <a:ea typeface="ヒラギノ角ゴ ProN W3"/>
                <a:cs typeface="Arial" pitchFamily="34" charset="0"/>
                <a:sym typeface="Arial" pitchFamily="34" charset="0"/>
              </a:rPr>
              <a:t>Decision?</a:t>
            </a:r>
          </a:p>
        </p:txBody>
      </p:sp>
      <p:sp>
        <p:nvSpPr>
          <p:cNvPr id="25" name="Rectangle 33"/>
          <p:cNvSpPr>
            <a:spLocks/>
          </p:cNvSpPr>
          <p:nvPr/>
        </p:nvSpPr>
        <p:spPr bwMode="auto">
          <a:xfrm>
            <a:off x="7061200" y="3371850"/>
            <a:ext cx="862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defTabSz="914400"/>
            <a:r>
              <a:rPr lang="en-US" sz="1600">
                <a:latin typeface="Tele-GroteskFet" pitchFamily="2" charset="0"/>
                <a:ea typeface="ＭＳ Ｐゴシック" pitchFamily="34" charset="-128"/>
                <a:cs typeface="Arial" pitchFamily="34" charset="0"/>
                <a:sym typeface="Arial" pitchFamily="34" charset="0"/>
              </a:rPr>
              <a:t>OpenFlow</a:t>
            </a:r>
          </a:p>
          <a:p>
            <a:pPr marL="39688" defTabSz="914400"/>
            <a:r>
              <a:rPr lang="en-US" sz="1600">
                <a:latin typeface="Tele-GroteskFet" pitchFamily="2" charset="0"/>
                <a:ea typeface="ＭＳ Ｐゴシック" pitchFamily="34" charset="-128"/>
                <a:cs typeface="Arial" pitchFamily="34" charset="0"/>
                <a:sym typeface="Arial" pitchFamily="34" charset="0"/>
              </a:rPr>
              <a:t>Protocol</a:t>
            </a:r>
          </a:p>
        </p:txBody>
      </p:sp>
      <p:grpSp>
        <p:nvGrpSpPr>
          <p:cNvPr id="26" name="Group 25"/>
          <p:cNvGrpSpPr>
            <a:grpSpLocks/>
          </p:cNvGrpSpPr>
          <p:nvPr/>
        </p:nvGrpSpPr>
        <p:grpSpPr bwMode="auto">
          <a:xfrm>
            <a:off x="2343150" y="2070100"/>
            <a:ext cx="5441950" cy="2363788"/>
            <a:chOff x="1476" y="1304"/>
            <a:chExt cx="3428" cy="1489"/>
          </a:xfrm>
        </p:grpSpPr>
        <p:sp>
          <p:nvSpPr>
            <p:cNvPr id="27" name="Line 35"/>
            <p:cNvSpPr>
              <a:spLocks noChangeShapeType="1"/>
            </p:cNvSpPr>
            <p:nvPr/>
          </p:nvSpPr>
          <p:spPr bwMode="auto">
            <a:xfrm rot="10800000" flipH="1">
              <a:off x="3953" y="1843"/>
              <a:ext cx="951" cy="656"/>
            </a:xfrm>
            <a:prstGeom prst="line">
              <a:avLst/>
            </a:prstGeom>
            <a:noFill/>
            <a:ln w="38100">
              <a:solidFill>
                <a:schemeClr val="tx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36"/>
            <p:cNvSpPr>
              <a:spLocks noChangeShapeType="1"/>
            </p:cNvSpPr>
            <p:nvPr/>
          </p:nvSpPr>
          <p:spPr bwMode="auto">
            <a:xfrm rot="10800000" flipH="1" flipV="1">
              <a:off x="3030" y="1304"/>
              <a:ext cx="1846" cy="402"/>
            </a:xfrm>
            <a:prstGeom prst="line">
              <a:avLst/>
            </a:prstGeom>
            <a:noFill/>
            <a:ln w="38100">
              <a:solidFill>
                <a:schemeClr val="tx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37"/>
            <p:cNvSpPr>
              <a:spLocks noChangeShapeType="1"/>
            </p:cNvSpPr>
            <p:nvPr/>
          </p:nvSpPr>
          <p:spPr bwMode="auto">
            <a:xfrm rot="10800000" flipH="1">
              <a:off x="1476" y="1766"/>
              <a:ext cx="3400" cy="1027"/>
            </a:xfrm>
            <a:prstGeom prst="line">
              <a:avLst/>
            </a:prstGeom>
            <a:noFill/>
            <a:ln w="38100">
              <a:solidFill>
                <a:schemeClr val="tx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0" name="Group 29"/>
          <p:cNvGrpSpPr>
            <a:grpSpLocks/>
          </p:cNvGrpSpPr>
          <p:nvPr/>
        </p:nvGrpSpPr>
        <p:grpSpPr bwMode="auto">
          <a:xfrm>
            <a:off x="822325" y="1812925"/>
            <a:ext cx="6257925" cy="2881313"/>
            <a:chOff x="518" y="1142"/>
            <a:chExt cx="3942" cy="1815"/>
          </a:xfrm>
        </p:grpSpPr>
        <p:sp>
          <p:nvSpPr>
            <p:cNvPr id="31" name="AutoShape 60"/>
            <p:cNvSpPr>
              <a:spLocks/>
            </p:cNvSpPr>
            <p:nvPr/>
          </p:nvSpPr>
          <p:spPr bwMode="auto">
            <a:xfrm>
              <a:off x="2074" y="1142"/>
              <a:ext cx="839" cy="227"/>
            </a:xfrm>
            <a:prstGeom prst="roundRect">
              <a:avLst>
                <a:gd name="adj" fmla="val 16667"/>
              </a:avLst>
            </a:prstGeom>
            <a:gradFill rotWithShape="1">
              <a:gsLst>
                <a:gs pos="0">
                  <a:schemeClr val="bg1"/>
                </a:gs>
                <a:gs pos="100000">
                  <a:srgbClr val="DCDCDC"/>
                </a:gs>
              </a:gsLst>
              <a:lin ang="5400000" scaled="1"/>
            </a:gradFill>
            <a:ln w="9525" algn="ctr">
              <a:solidFill>
                <a:srgbClr val="969696"/>
              </a:solidFill>
              <a:round/>
              <a:headEnd/>
              <a:tailEnd/>
            </a:ln>
            <a:effectLst>
              <a:outerShdw dist="38100" dir="5400000" algn="t" rotWithShape="0">
                <a:srgbClr val="000000">
                  <a:alpha val="39998"/>
                </a:srgbClr>
              </a:outerShdw>
            </a:effectLst>
          </p:spPr>
          <p:txBody>
            <a:bodyPr lIns="68553" tIns="34276" rIns="68553" bIns="34276" anchor="ctr"/>
            <a:lstStyle/>
            <a:p>
              <a:pPr algn="ctr" defTabSz="685800">
                <a:lnSpc>
                  <a:spcPct val="90000"/>
                </a:lnSpc>
              </a:pPr>
              <a:r>
                <a:rPr lang="en-US">
                  <a:latin typeface="Tele-GroteskFet" pitchFamily="2" charset="0"/>
                  <a:ea typeface="ヒラギノ角ゴ ProN W3"/>
                  <a:cs typeface="Times New Roman" pitchFamily="18" charset="0"/>
                  <a:sym typeface="Arial" pitchFamily="34" charset="0"/>
                </a:rPr>
                <a:t>Alice’s Rule</a:t>
              </a:r>
            </a:p>
          </p:txBody>
        </p:sp>
        <p:sp>
          <p:nvSpPr>
            <p:cNvPr id="32" name="AutoShape 60"/>
            <p:cNvSpPr>
              <a:spLocks/>
            </p:cNvSpPr>
            <p:nvPr/>
          </p:nvSpPr>
          <p:spPr bwMode="auto">
            <a:xfrm>
              <a:off x="518" y="2730"/>
              <a:ext cx="839" cy="227"/>
            </a:xfrm>
            <a:prstGeom prst="roundRect">
              <a:avLst>
                <a:gd name="adj" fmla="val 16667"/>
              </a:avLst>
            </a:prstGeom>
            <a:gradFill rotWithShape="1">
              <a:gsLst>
                <a:gs pos="0">
                  <a:schemeClr val="bg1"/>
                </a:gs>
                <a:gs pos="100000">
                  <a:srgbClr val="DCDCDC"/>
                </a:gs>
              </a:gsLst>
              <a:lin ang="5400000" scaled="1"/>
            </a:gradFill>
            <a:ln w="9525" algn="ctr">
              <a:solidFill>
                <a:srgbClr val="969696"/>
              </a:solidFill>
              <a:round/>
              <a:headEnd/>
              <a:tailEnd/>
            </a:ln>
            <a:effectLst>
              <a:outerShdw dist="38100" dir="5400000" algn="t" rotWithShape="0">
                <a:srgbClr val="000000">
                  <a:alpha val="39998"/>
                </a:srgbClr>
              </a:outerShdw>
            </a:effectLst>
          </p:spPr>
          <p:txBody>
            <a:bodyPr lIns="68553" tIns="34276" rIns="68553" bIns="34276" anchor="ctr"/>
            <a:lstStyle/>
            <a:p>
              <a:pPr algn="ctr" defTabSz="685800">
                <a:lnSpc>
                  <a:spcPct val="90000"/>
                </a:lnSpc>
              </a:pPr>
              <a:r>
                <a:rPr lang="en-US">
                  <a:latin typeface="Tele-GroteskFet" pitchFamily="2" charset="0"/>
                  <a:ea typeface="ヒラギノ角ゴ ProN W3"/>
                  <a:cs typeface="Times New Roman" pitchFamily="18" charset="0"/>
                  <a:sym typeface="Arial" pitchFamily="34" charset="0"/>
                </a:rPr>
                <a:t>Alice’s Rule</a:t>
              </a:r>
            </a:p>
          </p:txBody>
        </p:sp>
        <p:sp>
          <p:nvSpPr>
            <p:cNvPr id="33" name="AutoShape 60"/>
            <p:cNvSpPr>
              <a:spLocks/>
            </p:cNvSpPr>
            <p:nvPr/>
          </p:nvSpPr>
          <p:spPr bwMode="auto">
            <a:xfrm>
              <a:off x="3621" y="2730"/>
              <a:ext cx="839" cy="227"/>
            </a:xfrm>
            <a:prstGeom prst="roundRect">
              <a:avLst>
                <a:gd name="adj" fmla="val 16667"/>
              </a:avLst>
            </a:prstGeom>
            <a:gradFill rotWithShape="1">
              <a:gsLst>
                <a:gs pos="0">
                  <a:schemeClr val="bg1"/>
                </a:gs>
                <a:gs pos="100000">
                  <a:srgbClr val="DCDCDC"/>
                </a:gs>
              </a:gsLst>
              <a:lin ang="5400000" scaled="1"/>
            </a:gradFill>
            <a:ln w="9525" algn="ctr">
              <a:solidFill>
                <a:srgbClr val="969696"/>
              </a:solidFill>
              <a:round/>
              <a:headEnd/>
              <a:tailEnd/>
            </a:ln>
            <a:effectLst>
              <a:outerShdw dist="38100" dir="5400000" algn="t" rotWithShape="0">
                <a:srgbClr val="000000">
                  <a:alpha val="39998"/>
                </a:srgbClr>
              </a:outerShdw>
            </a:effectLst>
          </p:spPr>
          <p:txBody>
            <a:bodyPr lIns="68553" tIns="34276" rIns="68553" bIns="34276" anchor="ctr"/>
            <a:lstStyle/>
            <a:p>
              <a:pPr algn="ctr" defTabSz="685800">
                <a:lnSpc>
                  <a:spcPct val="90000"/>
                </a:lnSpc>
              </a:pPr>
              <a:r>
                <a:rPr lang="en-US">
                  <a:latin typeface="Tele-GroteskFet" pitchFamily="2" charset="0"/>
                  <a:ea typeface="ヒラギノ角ゴ ProN W3"/>
                  <a:cs typeface="Times New Roman" pitchFamily="18" charset="0"/>
                  <a:sym typeface="Arial" pitchFamily="34" charset="0"/>
                </a:rPr>
                <a:t>Alice’s Rule</a:t>
              </a:r>
            </a:p>
          </p:txBody>
        </p:sp>
      </p:grpSp>
      <p:pic>
        <p:nvPicPr>
          <p:cNvPr id="34" name="Picture 33" descr="Logo-openflow Kopi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938" y="4354513"/>
            <a:ext cx="360362" cy="33496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Logo-openflow Kopi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7338" y="1819275"/>
            <a:ext cx="360362" cy="33496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Logo-openflow Kopi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6850" y="4341813"/>
            <a:ext cx="360363" cy="3349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188" y="4772025"/>
            <a:ext cx="893762" cy="8477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fld id="{9F205CAD-699E-4DB4-8105-37C9EC7E4A0D}" type="slidenum">
              <a:rPr lang="en-US" smtClean="0"/>
              <a:t>20</a:t>
            </a:fld>
            <a:endParaRPr lang="en-US"/>
          </a:p>
        </p:txBody>
      </p:sp>
      <p:sp>
        <p:nvSpPr>
          <p:cNvPr id="40" name="Rectangle 39"/>
          <p:cNvSpPr/>
          <p:nvPr/>
        </p:nvSpPr>
        <p:spPr>
          <a:xfrm>
            <a:off x="0" y="6596390"/>
            <a:ext cx="7009669" cy="261610"/>
          </a:xfrm>
          <a:prstGeom prst="rect">
            <a:avLst/>
          </a:prstGeom>
        </p:spPr>
        <p:txBody>
          <a:bodyPr wrap="square">
            <a:spAutoFit/>
          </a:bodyPr>
          <a:lstStyle/>
          <a:p>
            <a:r>
              <a:rPr lang="en-US" sz="1100" dirty="0" err="1" smtClean="0">
                <a:latin typeface="Calibri" pitchFamily="34" charset="0"/>
              </a:rPr>
              <a:t>OpenFlow</a:t>
            </a:r>
            <a:r>
              <a:rPr lang="en-US" sz="1100" dirty="0" smtClean="0">
                <a:latin typeface="Calibri" pitchFamily="34" charset="0"/>
              </a:rPr>
              <a:t>/SDN tutorial, </a:t>
            </a:r>
            <a:r>
              <a:rPr lang="en-US" sz="1100" dirty="0" err="1" smtClean="0"/>
              <a:t>Srini</a:t>
            </a:r>
            <a:r>
              <a:rPr lang="en-US" sz="1100" dirty="0" smtClean="0"/>
              <a:t> </a:t>
            </a:r>
            <a:r>
              <a:rPr lang="en-US" sz="1100" dirty="0" err="1" smtClean="0"/>
              <a:t>Seetharaman</a:t>
            </a:r>
            <a:r>
              <a:rPr lang="en-US" sz="1100" dirty="0" smtClean="0"/>
              <a:t>, Deutsche Telekom, Silicon Valley Innovation Center</a:t>
            </a:r>
            <a:endParaRPr lang="en-US" sz="1100" dirty="0"/>
          </a:p>
        </p:txBody>
      </p:sp>
      <p:sp>
        <p:nvSpPr>
          <p:cNvPr id="41" name="Rectangle 4"/>
          <p:cNvSpPr txBox="1">
            <a:spLocks noChangeArrowheads="1"/>
          </p:cNvSpPr>
          <p:nvPr/>
        </p:nvSpPr>
        <p:spPr>
          <a:xfrm>
            <a:off x="917575" y="1600200"/>
            <a:ext cx="4797425" cy="4532313"/>
          </a:xfrm>
          <a:prstGeom prst="rect">
            <a:avLst/>
          </a:prstGeom>
          <a:solidFill>
            <a:srgbClr val="00B0F0"/>
          </a:solidFill>
        </p:spPr>
        <p:txBody>
          <a:bodyPr vert="horz" lIns="50800" tIns="50800" rIns="132080" bIns="5080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382588">
              <a:lnSpc>
                <a:spcPct val="80000"/>
              </a:lnSpc>
            </a:pPr>
            <a:r>
              <a:rPr lang="en-US" dirty="0" smtClean="0"/>
              <a:t>Alice’s code:</a:t>
            </a:r>
          </a:p>
          <a:p>
            <a:pPr marL="782638" lvl="1">
              <a:lnSpc>
                <a:spcPct val="80000"/>
              </a:lnSpc>
            </a:pPr>
            <a:r>
              <a:rPr lang="en-US" sz="2400" dirty="0" smtClean="0"/>
              <a:t>Simple learning switch </a:t>
            </a:r>
          </a:p>
          <a:p>
            <a:pPr marL="782638" lvl="1">
              <a:lnSpc>
                <a:spcPct val="80000"/>
              </a:lnSpc>
            </a:pPr>
            <a:r>
              <a:rPr lang="en-US" sz="2400" dirty="0" smtClean="0"/>
              <a:t>Per Flow switching</a:t>
            </a:r>
          </a:p>
          <a:p>
            <a:pPr marL="782638" lvl="1">
              <a:lnSpc>
                <a:spcPct val="80000"/>
              </a:lnSpc>
            </a:pPr>
            <a:r>
              <a:rPr lang="en-US" sz="2400" dirty="0" smtClean="0"/>
              <a:t>Network access control/firewall</a:t>
            </a:r>
          </a:p>
          <a:p>
            <a:pPr marL="782638" lvl="1">
              <a:lnSpc>
                <a:spcPct val="80000"/>
              </a:lnSpc>
            </a:pPr>
            <a:r>
              <a:rPr lang="en-US" sz="2400" dirty="0" smtClean="0"/>
              <a:t>Static “VLANs”</a:t>
            </a:r>
          </a:p>
          <a:p>
            <a:pPr marL="782638" lvl="1">
              <a:lnSpc>
                <a:spcPct val="80000"/>
              </a:lnSpc>
            </a:pPr>
            <a:r>
              <a:rPr lang="en-US" sz="2400" dirty="0" smtClean="0"/>
              <a:t>Her own new routing protocol: </a:t>
            </a:r>
            <a:br>
              <a:rPr lang="en-US" sz="2400" dirty="0" smtClean="0"/>
            </a:br>
            <a:r>
              <a:rPr lang="en-US" sz="2400" dirty="0" smtClean="0"/>
              <a:t>unicast, multicast, multipath</a:t>
            </a:r>
          </a:p>
          <a:p>
            <a:pPr marL="782638" lvl="1">
              <a:lnSpc>
                <a:spcPct val="80000"/>
              </a:lnSpc>
            </a:pPr>
            <a:r>
              <a:rPr lang="en-US" sz="2400" dirty="0" smtClean="0"/>
              <a:t>Home network manager</a:t>
            </a:r>
          </a:p>
          <a:p>
            <a:pPr marL="782638" lvl="1">
              <a:lnSpc>
                <a:spcPct val="80000"/>
              </a:lnSpc>
            </a:pPr>
            <a:r>
              <a:rPr lang="en-US" sz="2400" dirty="0" smtClean="0"/>
              <a:t>Packet processor (in controller)</a:t>
            </a:r>
          </a:p>
          <a:p>
            <a:pPr marL="782638" lvl="1">
              <a:lnSpc>
                <a:spcPct val="80000"/>
              </a:lnSpc>
            </a:pPr>
            <a:r>
              <a:rPr lang="en-US" sz="2400" dirty="0" err="1" smtClean="0"/>
              <a:t>IPvAlice</a:t>
            </a:r>
            <a:endParaRPr lang="en-US" sz="2400" dirty="0" smtClean="0"/>
          </a:p>
        </p:txBody>
      </p:sp>
    </p:spTree>
    <p:extLst>
      <p:ext uri="{BB962C8B-B14F-4D97-AF65-F5344CB8AC3E}">
        <p14:creationId xmlns:p14="http://schemas.microsoft.com/office/powerpoint/2010/main" val="26808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6" presetClass="path" presetSubtype="0" fill="hold" grpId="1" nodeType="clickEffect">
                                  <p:stCondLst>
                                    <p:cond delay="0"/>
                                  </p:stCondLst>
                                  <p:childTnLst>
                                    <p:animMotion origin="layout" path="M -3.33333E-6 3.33333E-6 L -0.0684 -0.13033 " pathEditMode="relative" rAng="0" ptsTypes="AA">
                                      <p:cBhvr>
                                        <p:cTn id="16" dur="500" fill="hold"/>
                                        <p:tgtEl>
                                          <p:spTgt spid="22"/>
                                        </p:tgtEl>
                                        <p:attrNameLst>
                                          <p:attrName>ppt_x</p:attrName>
                                          <p:attrName>ppt_y</p:attrName>
                                        </p:attrNameLst>
                                      </p:cBhvr>
                                      <p:rCtr x="-3420" y="-6528"/>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right)">
                                      <p:cBhvr>
                                        <p:cTn id="38" dur="500"/>
                                        <p:tgtEl>
                                          <p:spTgt spid="26"/>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56" presetClass="path" presetSubtype="0" fill="hold" grpId="2" nodeType="clickEffect">
                                  <p:stCondLst>
                                    <p:cond delay="0"/>
                                  </p:stCondLst>
                                  <p:childTnLst>
                                    <p:animMotion origin="layout" path="M -0.0684 -0.13033 L -0.37465 -0.47686 " pathEditMode="relative" rAng="0" ptsTypes="AA">
                                      <p:cBhvr>
                                        <p:cTn id="46" dur="500" fill="hold"/>
                                        <p:tgtEl>
                                          <p:spTgt spid="22"/>
                                        </p:tgtEl>
                                        <p:attrNameLst>
                                          <p:attrName>ppt_x</p:attrName>
                                          <p:attrName>ppt_y</p:attrName>
                                        </p:attrNameLst>
                                      </p:cBhvr>
                                      <p:rCtr x="-15313" y="-17338"/>
                                    </p:animMotion>
                                  </p:childTnLst>
                                </p:cTn>
                              </p:par>
                            </p:childTnLst>
                          </p:cTn>
                        </p:par>
                        <p:par>
                          <p:cTn id="47" fill="hold">
                            <p:stCondLst>
                              <p:cond delay="500"/>
                            </p:stCondLst>
                            <p:childTnLst>
                              <p:par>
                                <p:cTn id="48" presetID="49" presetClass="path" presetSubtype="0" fill="hold" grpId="3" nodeType="afterEffect">
                                  <p:stCondLst>
                                    <p:cond delay="0"/>
                                  </p:stCondLst>
                                  <p:childTnLst>
                                    <p:animMotion origin="layout" path="M -0.37465 -0.47686 L -0.71319 0.07963 " pathEditMode="relative" rAng="0" ptsTypes="AA">
                                      <p:cBhvr>
                                        <p:cTn id="49" dur="500" fill="hold"/>
                                        <p:tgtEl>
                                          <p:spTgt spid="22"/>
                                        </p:tgtEl>
                                        <p:attrNameLst>
                                          <p:attrName>ppt_x</p:attrName>
                                          <p:attrName>ppt_y</p:attrName>
                                        </p:attrNameLst>
                                      </p:cBhvr>
                                      <p:rCtr x="-16927" y="27824"/>
                                    </p:animMotion>
                                  </p:childTnLst>
                                </p:cTn>
                              </p:par>
                            </p:childTnLst>
                          </p:cTn>
                        </p:par>
                        <p:par>
                          <p:cTn id="50" fill="hold">
                            <p:stCondLst>
                              <p:cond delay="1000"/>
                            </p:stCondLst>
                            <p:childTnLst>
                              <p:par>
                                <p:cTn id="51" presetID="10" presetClass="exit" presetSubtype="0" fill="hold" nodeType="after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xit" presetSubtype="0" fill="hold" grpId="2" nodeType="withEffect">
                                  <p:stCondLst>
                                    <p:cond delay="0"/>
                                  </p:stCondLst>
                                  <p:childTnLst>
                                    <p:animEffect transition="out" filter="fade">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xit" presetSubtype="0" fill="hold" grpId="4" nodeType="with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par>
                                <p:cTn id="74" presetID="10" presetClass="exit" presetSubtype="0" fill="hold" grpId="3" nodeType="withEffect">
                                  <p:stCondLst>
                                    <p:cond delay="0"/>
                                  </p:stCondLst>
                                  <p:childTnLst>
                                    <p:animEffect transition="out" filter="fade">
                                      <p:cBhvr>
                                        <p:cTn id="75" dur="500"/>
                                        <p:tgtEl>
                                          <p:spTgt spid="24"/>
                                        </p:tgtEl>
                                      </p:cBhvr>
                                    </p:animEffect>
                                    <p:set>
                                      <p:cBhvr>
                                        <p:cTn id="76" dur="1" fill="hold">
                                          <p:stCondLst>
                                            <p:cond delay="499"/>
                                          </p:stCondLst>
                                        </p:cTn>
                                        <p:tgtEl>
                                          <p:spTgt spid="24"/>
                                        </p:tgtEl>
                                        <p:attrNameLst>
                                          <p:attrName>style.visibility</p:attrName>
                                        </p:attrNameLst>
                                      </p:cBhvr>
                                      <p:to>
                                        <p:strVal val="hidden"/>
                                      </p:to>
                                    </p:set>
                                  </p:childTnLst>
                                </p:cTn>
                              </p:par>
                              <p:par>
                                <p:cTn id="77" presetID="10" presetClass="exit" presetSubtype="0" fill="hold" grpId="3" nodeType="withEffect">
                                  <p:stCondLst>
                                    <p:cond delay="0"/>
                                  </p:stCondLst>
                                  <p:childTnLst>
                                    <p:animEffect transition="out" filter="fade">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26"/>
                                        </p:tgtEl>
                                      </p:cBhvr>
                                    </p:animEffect>
                                    <p:set>
                                      <p:cBhvr>
                                        <p:cTn id="82" dur="1" fill="hold">
                                          <p:stCondLst>
                                            <p:cond delay="499"/>
                                          </p:stCondLst>
                                        </p:cTn>
                                        <p:tgtEl>
                                          <p:spTgt spid="26"/>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30"/>
                                        </p:tgtEl>
                                      </p:cBhvr>
                                    </p:animEffect>
                                    <p:set>
                                      <p:cBhvr>
                                        <p:cTn id="85" dur="1" fill="hold">
                                          <p:stCondLst>
                                            <p:cond delay="499"/>
                                          </p:stCondLst>
                                        </p:cTn>
                                        <p:tgtEl>
                                          <p:spTgt spid="30"/>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5"/>
                                        </p:tgtEl>
                                      </p:cBhvr>
                                    </p:animEffect>
                                    <p:set>
                                      <p:cBhvr>
                                        <p:cTn id="91" dur="1" fill="hold">
                                          <p:stCondLst>
                                            <p:cond delay="499"/>
                                          </p:stCondLst>
                                        </p:cTn>
                                        <p:tgtEl>
                                          <p:spTgt spid="5"/>
                                        </p:tgtEl>
                                        <p:attrNameLst>
                                          <p:attrName>style.visibility</p:attrName>
                                        </p:attrNameLst>
                                      </p:cBhvr>
                                      <p:to>
                                        <p:strVal val="hidden"/>
                                      </p:to>
                                    </p:set>
                                  </p:childTnLst>
                                </p:cTn>
                              </p:par>
                              <p:par>
                                <p:cTn id="92" presetID="10" presetClass="exit" presetSubtype="0" fill="hold" grpId="0" nodeType="withEffect" nodePh="1">
                                  <p:stCondLst>
                                    <p:cond delay="0"/>
                                  </p:stCondLst>
                                  <p:endCondLst>
                                    <p:cond evt="begin" delay="0">
                                      <p:tn val="92"/>
                                    </p:cond>
                                  </p:endCondLst>
                                  <p:childTnLst>
                                    <p:animEffect transition="out" filter="fade">
                                      <p:cBhvr>
                                        <p:cTn id="93" dur="500"/>
                                        <p:tgtEl>
                                          <p:spTgt spid="10"/>
                                        </p:tgtEl>
                                      </p:cBhvr>
                                    </p:animEffect>
                                    <p:set>
                                      <p:cBhvr>
                                        <p:cTn id="94" dur="1" fill="hold">
                                          <p:stCondLst>
                                            <p:cond delay="499"/>
                                          </p:stCondLst>
                                        </p:cTn>
                                        <p:tgtEl>
                                          <p:spTgt spid="10"/>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11"/>
                                        </p:tgtEl>
                                      </p:cBhvr>
                                    </p:animEffect>
                                    <p:set>
                                      <p:cBhvr>
                                        <p:cTn id="97" dur="1" fill="hold">
                                          <p:stCondLst>
                                            <p:cond delay="499"/>
                                          </p:stCondLst>
                                        </p:cTn>
                                        <p:tgtEl>
                                          <p:spTgt spid="11"/>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5"/>
                                        </p:tgtEl>
                                      </p:cBhvr>
                                    </p:animEffect>
                                    <p:set>
                                      <p:cBhvr>
                                        <p:cTn id="109" dur="1" fill="hold">
                                          <p:stCondLst>
                                            <p:cond delay="499"/>
                                          </p:stCondLst>
                                        </p:cTn>
                                        <p:tgtEl>
                                          <p:spTgt spid="15"/>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16"/>
                                        </p:tgtEl>
                                      </p:cBhvr>
                                    </p:animEffect>
                                    <p:set>
                                      <p:cBhvr>
                                        <p:cTn id="112" dur="1" fill="hold">
                                          <p:stCondLst>
                                            <p:cond delay="499"/>
                                          </p:stCondLst>
                                        </p:cTn>
                                        <p:tgtEl>
                                          <p:spTgt spid="16"/>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7"/>
                                        </p:tgtEl>
                                      </p:cBhvr>
                                    </p:animEffect>
                                    <p:set>
                                      <p:cBhvr>
                                        <p:cTn id="115" dur="1" fill="hold">
                                          <p:stCondLst>
                                            <p:cond delay="499"/>
                                          </p:stCondLst>
                                        </p:cTn>
                                        <p:tgtEl>
                                          <p:spTgt spid="17"/>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18"/>
                                        </p:tgtEl>
                                      </p:cBhvr>
                                    </p:animEffect>
                                    <p:set>
                                      <p:cBhvr>
                                        <p:cTn id="118" dur="1" fill="hold">
                                          <p:stCondLst>
                                            <p:cond delay="499"/>
                                          </p:stCondLst>
                                        </p:cTn>
                                        <p:tgtEl>
                                          <p:spTgt spid="18"/>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9"/>
                                        </p:tgtEl>
                                      </p:cBhvr>
                                    </p:animEffect>
                                    <p:set>
                                      <p:cBhvr>
                                        <p:cTn id="121" dur="1" fill="hold">
                                          <p:stCondLst>
                                            <p:cond delay="499"/>
                                          </p:stCondLst>
                                        </p:cTn>
                                        <p:tgtEl>
                                          <p:spTgt spid="19"/>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20"/>
                                        </p:tgtEl>
                                      </p:cBhvr>
                                    </p:animEffect>
                                    <p:set>
                                      <p:cBhvr>
                                        <p:cTn id="124" dur="1" fill="hold">
                                          <p:stCondLst>
                                            <p:cond delay="499"/>
                                          </p:stCondLst>
                                        </p:cTn>
                                        <p:tgtEl>
                                          <p:spTgt spid="20"/>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35"/>
                                        </p:tgtEl>
                                      </p:cBhvr>
                                    </p:animEffect>
                                    <p:set>
                                      <p:cBhvr>
                                        <p:cTn id="130" dur="1" fill="hold">
                                          <p:stCondLst>
                                            <p:cond delay="499"/>
                                          </p:stCondLst>
                                        </p:cTn>
                                        <p:tgtEl>
                                          <p:spTgt spid="35"/>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36"/>
                                        </p:tgtEl>
                                      </p:cBhvr>
                                    </p:animEffect>
                                    <p:set>
                                      <p:cBhvr>
                                        <p:cTn id="133" dur="1" fill="hold">
                                          <p:stCondLst>
                                            <p:cond delay="499"/>
                                          </p:stCondLst>
                                        </p:cTn>
                                        <p:tgtEl>
                                          <p:spTgt spid="36"/>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38"/>
                                        </p:tgtEl>
                                      </p:cBhvr>
                                    </p:animEffect>
                                    <p:set>
                                      <p:cBhvr>
                                        <p:cTn id="136" dur="1" fill="hold">
                                          <p:stCondLst>
                                            <p:cond delay="499"/>
                                          </p:stCondLst>
                                        </p:cTn>
                                        <p:tgtEl>
                                          <p:spTgt spid="38"/>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3"/>
                                        </p:tgtEl>
                                      </p:cBhvr>
                                    </p:animEffect>
                                    <p:set>
                                      <p:cBhvr>
                                        <p:cTn id="13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p:bldP spid="11" grpId="0" animBg="1"/>
      <p:bldP spid="12" grpId="0" animBg="1"/>
      <p:bldP spid="15" grpId="0" animBg="1"/>
      <p:bldP spid="16" grpId="0"/>
      <p:bldP spid="17" grpId="0" animBg="1"/>
      <p:bldP spid="18" grpId="0"/>
      <p:bldP spid="19" grpId="0" animBg="1"/>
      <p:bldP spid="20" grpId="0"/>
      <p:bldP spid="21" grpId="0" animBg="1"/>
      <p:bldP spid="22" grpId="0" animBg="1"/>
      <p:bldP spid="22" grpId="1" animBg="1"/>
      <p:bldP spid="22" grpId="2" animBg="1"/>
      <p:bldP spid="22" grpId="3" animBg="1"/>
      <p:bldP spid="22" grpId="4" animBg="1"/>
      <p:bldP spid="23" grpId="0" animBg="1"/>
      <p:bldP spid="23" grpId="1" animBg="1"/>
      <p:bldP spid="23" grpId="2" animBg="1"/>
      <p:bldP spid="24" grpId="0"/>
      <p:bldP spid="24" grpId="1"/>
      <p:bldP spid="24" grpId="2"/>
      <p:bldP spid="24" grpId="3"/>
      <p:bldP spid="25" grpId="0"/>
      <p:bldP spid="25" grpId="1"/>
      <p:bldP spid="25" grpId="2"/>
      <p:bldP spid="25" grpId="3"/>
      <p:bldP spid="3" grpId="0"/>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endParaRPr lang="en-US" dirty="0"/>
          </a:p>
        </p:txBody>
      </p:sp>
      <p:sp>
        <p:nvSpPr>
          <p:cNvPr id="3" name="Content Placeholder 2"/>
          <p:cNvSpPr>
            <a:spLocks noGrp="1"/>
          </p:cNvSpPr>
          <p:nvPr>
            <p:ph idx="1"/>
          </p:nvPr>
        </p:nvSpPr>
        <p:spPr/>
        <p:txBody>
          <a:bodyPr/>
          <a:lstStyle/>
          <a:p>
            <a:r>
              <a:rPr lang="en-US" dirty="0"/>
              <a:t>Standard way to control flow-tables in commercial switches and </a:t>
            </a:r>
            <a:r>
              <a:rPr lang="en-US" dirty="0" smtClean="0"/>
              <a:t>routers</a:t>
            </a:r>
          </a:p>
          <a:p>
            <a:endParaRPr lang="en-US" dirty="0" smtClean="0"/>
          </a:p>
          <a:p>
            <a:r>
              <a:rPr lang="en-US" dirty="0" smtClean="0"/>
              <a:t>Just need to update firmware</a:t>
            </a:r>
          </a:p>
          <a:p>
            <a:endParaRPr lang="en-US" dirty="0" smtClean="0"/>
          </a:p>
          <a:p>
            <a:r>
              <a:rPr lang="en-US" dirty="0" smtClean="0"/>
              <a:t>Essential to the implementation of SDN</a:t>
            </a:r>
            <a:endParaRPr lang="en-US" dirty="0"/>
          </a:p>
          <a:p>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21</a:t>
            </a:fld>
            <a:endParaRPr lang="en-US"/>
          </a:p>
        </p:txBody>
      </p:sp>
      <p:pic>
        <p:nvPicPr>
          <p:cNvPr id="1026" name="Picture 2" descr="http://broadbandworldforum.files.wordpress.com/2012/09/openflowlogo.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1400" y="304800"/>
            <a:ext cx="990600" cy="95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9601200" cy="1143000"/>
          </a:xfrm>
        </p:spPr>
        <p:txBody>
          <a:bodyPr/>
          <a:lstStyle/>
          <a:p>
            <a:r>
              <a:rPr lang="en-US" dirty="0" smtClean="0">
                <a:latin typeface="Calibri" pitchFamily="34" charset="0"/>
              </a:rPr>
              <a:t>Centralized/Distributed Control</a:t>
            </a:r>
            <a:endParaRPr lang="en-US" dirty="0"/>
          </a:p>
        </p:txBody>
      </p:sp>
      <p:sp>
        <p:nvSpPr>
          <p:cNvPr id="6" name="Rectangle 1"/>
          <p:cNvSpPr>
            <a:spLocks/>
          </p:cNvSpPr>
          <p:nvPr/>
        </p:nvSpPr>
        <p:spPr bwMode="auto">
          <a:xfrm>
            <a:off x="465138" y="2057400"/>
            <a:ext cx="3892550" cy="4572000"/>
          </a:xfrm>
          <a:prstGeom prst="rect">
            <a:avLst/>
          </a:prstGeom>
          <a:solidFill>
            <a:srgbClr val="FFFFFF"/>
          </a:solidFill>
          <a:ln w="12700" cap="flat">
            <a:solidFill>
              <a:schemeClr val="tx1"/>
            </a:solidFill>
            <a:prstDash val="solid"/>
            <a:miter lim="800000"/>
            <a:headEnd type="none" w="med" len="med"/>
            <a:tailEnd type="none" w="med" len="med"/>
          </a:ln>
          <a:effectLst>
            <a:outerShdw blurRad="165100" dist="88899" dir="3600021" algn="ctr" rotWithShape="0">
              <a:srgbClr val="000000">
                <a:alpha val="54999"/>
              </a:srgbClr>
            </a:outerShdw>
          </a:effectLst>
        </p:spPr>
        <p:txBody>
          <a:bodyPr lIns="0" tIns="0" rIns="0" bIns="0"/>
          <a:lstStyle/>
          <a:p>
            <a:endParaRPr lang="en-US">
              <a:latin typeface="Calibri" pitchFamily="34" charset="0"/>
            </a:endParaRPr>
          </a:p>
        </p:txBody>
      </p:sp>
      <p:sp>
        <p:nvSpPr>
          <p:cNvPr id="8" name="Rectangle 3"/>
          <p:cNvSpPr txBox="1">
            <a:spLocks noChangeArrowheads="1"/>
          </p:cNvSpPr>
          <p:nvPr/>
        </p:nvSpPr>
        <p:spPr>
          <a:xfrm>
            <a:off x="527050" y="2041525"/>
            <a:ext cx="3759200" cy="554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algn="ctr">
              <a:buFont typeface="Arial" pitchFamily="34" charset="0"/>
              <a:buNone/>
            </a:pPr>
            <a:r>
              <a:rPr lang="en-US" sz="2700" smtClean="0"/>
              <a:t>Centralized Control</a:t>
            </a:r>
          </a:p>
        </p:txBody>
      </p:sp>
      <p:grpSp>
        <p:nvGrpSpPr>
          <p:cNvPr id="9" name="Group 4"/>
          <p:cNvGrpSpPr>
            <a:grpSpLocks/>
          </p:cNvGrpSpPr>
          <p:nvPr/>
        </p:nvGrpSpPr>
        <p:grpSpPr bwMode="auto">
          <a:xfrm>
            <a:off x="1027113" y="3700462"/>
            <a:ext cx="1358900" cy="465138"/>
            <a:chOff x="0" y="0"/>
            <a:chExt cx="1217" cy="416"/>
          </a:xfrm>
        </p:grpSpPr>
        <p:sp>
          <p:nvSpPr>
            <p:cNvPr id="10" name="AutoShape 5"/>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endParaRPr lang="en-US">
                <a:latin typeface="Calibri" pitchFamily="34" charset="0"/>
              </a:endParaRPr>
            </a:p>
          </p:txBody>
        </p:sp>
        <p:sp>
          <p:nvSpPr>
            <p:cNvPr id="11" name="Rectangle 6"/>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p>
              <a:pPr marL="38100"/>
              <a:r>
                <a:rPr lang="en-US" sz="1300">
                  <a:solidFill>
                    <a:srgbClr val="163F88"/>
                  </a:solidFill>
                  <a:latin typeface="Tahoma" pitchFamily="34" charset="0"/>
                  <a:cs typeface="Tahoma" pitchFamily="34" charset="0"/>
                  <a:sym typeface="Tahoma" pitchFamily="34" charset="0"/>
                </a:rPr>
                <a:t>OpenFlow </a:t>
              </a:r>
            </a:p>
            <a:p>
              <a:pPr marL="38100"/>
              <a:r>
                <a:rPr lang="en-US" sz="1300">
                  <a:solidFill>
                    <a:srgbClr val="163F88"/>
                  </a:solidFill>
                  <a:latin typeface="Tahoma" pitchFamily="34" charset="0"/>
                  <a:cs typeface="Tahoma" pitchFamily="34" charset="0"/>
                  <a:sym typeface="Tahoma" pitchFamily="34" charset="0"/>
                </a:rPr>
                <a:t>Switch</a:t>
              </a:r>
            </a:p>
          </p:txBody>
        </p:sp>
        <p:pic>
          <p:nvPicPr>
            <p:cNvPr id="12"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3" name="Group 8"/>
          <p:cNvGrpSpPr>
            <a:grpSpLocks/>
          </p:cNvGrpSpPr>
          <p:nvPr/>
        </p:nvGrpSpPr>
        <p:grpSpPr bwMode="auto">
          <a:xfrm>
            <a:off x="1795463" y="5861050"/>
            <a:ext cx="1357312" cy="465137"/>
            <a:chOff x="0" y="0"/>
            <a:chExt cx="1217" cy="416"/>
          </a:xfrm>
        </p:grpSpPr>
        <p:sp>
          <p:nvSpPr>
            <p:cNvPr id="14" name="AutoShape 9"/>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endParaRPr lang="en-US">
                <a:latin typeface="Calibri" pitchFamily="34" charset="0"/>
              </a:endParaRPr>
            </a:p>
          </p:txBody>
        </p:sp>
        <p:sp>
          <p:nvSpPr>
            <p:cNvPr id="15" name="Rectangle 10"/>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p>
              <a:pPr marL="38100"/>
              <a:r>
                <a:rPr lang="en-US" sz="1300">
                  <a:solidFill>
                    <a:srgbClr val="163F88"/>
                  </a:solidFill>
                  <a:latin typeface="Tahoma" pitchFamily="34" charset="0"/>
                  <a:cs typeface="Tahoma" pitchFamily="34" charset="0"/>
                  <a:sym typeface="Tahoma" pitchFamily="34" charset="0"/>
                </a:rPr>
                <a:t>OpenFlow </a:t>
              </a:r>
            </a:p>
            <a:p>
              <a:pPr marL="38100"/>
              <a:r>
                <a:rPr lang="en-US" sz="1300">
                  <a:solidFill>
                    <a:srgbClr val="163F88"/>
                  </a:solidFill>
                  <a:latin typeface="Tahoma" pitchFamily="34" charset="0"/>
                  <a:cs typeface="Tahoma" pitchFamily="34" charset="0"/>
                  <a:sym typeface="Tahoma" pitchFamily="34" charset="0"/>
                </a:rPr>
                <a:t>Switch</a:t>
              </a:r>
            </a:p>
          </p:txBody>
        </p:sp>
        <p:pic>
          <p:nvPicPr>
            <p:cNvPr id="16"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7" name="Group 12"/>
          <p:cNvGrpSpPr>
            <a:grpSpLocks/>
          </p:cNvGrpSpPr>
          <p:nvPr/>
        </p:nvGrpSpPr>
        <p:grpSpPr bwMode="auto">
          <a:xfrm>
            <a:off x="758825" y="4932362"/>
            <a:ext cx="1358900" cy="465138"/>
            <a:chOff x="0" y="0"/>
            <a:chExt cx="1217" cy="416"/>
          </a:xfrm>
        </p:grpSpPr>
        <p:sp>
          <p:nvSpPr>
            <p:cNvPr id="18" name="AutoShape 13"/>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endParaRPr lang="en-US">
                <a:latin typeface="Calibri" pitchFamily="34" charset="0"/>
              </a:endParaRPr>
            </a:p>
          </p:txBody>
        </p:sp>
        <p:sp>
          <p:nvSpPr>
            <p:cNvPr id="19" name="Rectangle 14"/>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p>
              <a:pPr marL="38100"/>
              <a:r>
                <a:rPr lang="en-US" sz="1300">
                  <a:solidFill>
                    <a:srgbClr val="163F88"/>
                  </a:solidFill>
                  <a:latin typeface="Tahoma" pitchFamily="34" charset="0"/>
                  <a:cs typeface="Tahoma" pitchFamily="34" charset="0"/>
                  <a:sym typeface="Tahoma" pitchFamily="34" charset="0"/>
                </a:rPr>
                <a:t>OpenFlow </a:t>
              </a:r>
            </a:p>
            <a:p>
              <a:pPr marL="38100"/>
              <a:r>
                <a:rPr lang="en-US" sz="1300">
                  <a:solidFill>
                    <a:srgbClr val="163F88"/>
                  </a:solidFill>
                  <a:latin typeface="Tahoma" pitchFamily="34" charset="0"/>
                  <a:cs typeface="Tahoma" pitchFamily="34" charset="0"/>
                  <a:sym typeface="Tahoma" pitchFamily="34" charset="0"/>
                </a:rPr>
                <a:t>Switch</a:t>
              </a:r>
            </a:p>
          </p:txBody>
        </p:sp>
        <p:pic>
          <p:nvPicPr>
            <p:cNvPr id="20"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21" name="Group 16"/>
          <p:cNvGrpSpPr>
            <a:grpSpLocks/>
          </p:cNvGrpSpPr>
          <p:nvPr/>
        </p:nvGrpSpPr>
        <p:grpSpPr bwMode="auto">
          <a:xfrm>
            <a:off x="3044825" y="3030537"/>
            <a:ext cx="911225" cy="911225"/>
            <a:chOff x="0" y="0"/>
            <a:chExt cx="816" cy="816"/>
          </a:xfrm>
        </p:grpSpPr>
        <p:pic>
          <p:nvPicPr>
            <p:cNvPr id="22"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3" name="Rectangle 18"/>
          <p:cNvSpPr>
            <a:spLocks/>
          </p:cNvSpPr>
          <p:nvPr/>
        </p:nvSpPr>
        <p:spPr bwMode="auto">
          <a:xfrm>
            <a:off x="2952750" y="2700337"/>
            <a:ext cx="938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pitchFamily="34" charset="0"/>
              </a:rPr>
              <a:t>Controller</a:t>
            </a:r>
          </a:p>
        </p:txBody>
      </p:sp>
      <p:sp>
        <p:nvSpPr>
          <p:cNvPr id="24" name="Line 19"/>
          <p:cNvSpPr>
            <a:spLocks noChangeShapeType="1"/>
          </p:cNvSpPr>
          <p:nvPr/>
        </p:nvSpPr>
        <p:spPr bwMode="auto">
          <a:xfrm flipH="1">
            <a:off x="2390775" y="3600450"/>
            <a:ext cx="739775" cy="330200"/>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20"/>
          <p:cNvSpPr>
            <a:spLocks noChangeShapeType="1"/>
          </p:cNvSpPr>
          <p:nvPr/>
        </p:nvSpPr>
        <p:spPr bwMode="auto">
          <a:xfrm flipH="1">
            <a:off x="2125663" y="3875087"/>
            <a:ext cx="1095375" cy="1290638"/>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21"/>
          <p:cNvSpPr>
            <a:spLocks noChangeShapeType="1"/>
          </p:cNvSpPr>
          <p:nvPr/>
        </p:nvSpPr>
        <p:spPr bwMode="auto">
          <a:xfrm flipH="1">
            <a:off x="2976563" y="3949700"/>
            <a:ext cx="409575" cy="1836737"/>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22"/>
          <p:cNvSpPr>
            <a:spLocks noChangeShapeType="1"/>
          </p:cNvSpPr>
          <p:nvPr/>
        </p:nvSpPr>
        <p:spPr bwMode="auto">
          <a:xfrm flipH="1">
            <a:off x="1357313" y="4173537"/>
            <a:ext cx="42862" cy="758825"/>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23"/>
          <p:cNvSpPr>
            <a:spLocks noChangeShapeType="1"/>
          </p:cNvSpPr>
          <p:nvPr/>
        </p:nvSpPr>
        <p:spPr bwMode="auto">
          <a:xfrm>
            <a:off x="2003425" y="4183062"/>
            <a:ext cx="673100" cy="160655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4"/>
          <p:cNvSpPr>
            <a:spLocks/>
          </p:cNvSpPr>
          <p:nvPr/>
        </p:nvSpPr>
        <p:spPr bwMode="auto">
          <a:xfrm>
            <a:off x="4795838" y="2057400"/>
            <a:ext cx="3892550" cy="4572000"/>
          </a:xfrm>
          <a:prstGeom prst="rect">
            <a:avLst/>
          </a:prstGeom>
          <a:solidFill>
            <a:srgbClr val="FFFFFF"/>
          </a:solidFill>
          <a:ln w="12700" cap="flat">
            <a:solidFill>
              <a:schemeClr val="tx1"/>
            </a:solidFill>
            <a:prstDash val="solid"/>
            <a:miter lim="800000"/>
            <a:headEnd type="none" w="med" len="med"/>
            <a:tailEnd type="none" w="med" len="med"/>
          </a:ln>
          <a:effectLst>
            <a:outerShdw blurRad="165100" dist="88899" dir="3600021" algn="ctr" rotWithShape="0">
              <a:srgbClr val="000000">
                <a:alpha val="54999"/>
              </a:srgbClr>
            </a:outerShdw>
          </a:effectLst>
        </p:spPr>
        <p:txBody>
          <a:bodyPr lIns="0" tIns="0" rIns="0" bIns="0"/>
          <a:lstStyle/>
          <a:p>
            <a:endParaRPr lang="en-US">
              <a:latin typeface="Calibri" pitchFamily="34" charset="0"/>
            </a:endParaRPr>
          </a:p>
        </p:txBody>
      </p:sp>
      <p:sp>
        <p:nvSpPr>
          <p:cNvPr id="30" name="Rectangle 25"/>
          <p:cNvSpPr>
            <a:spLocks/>
          </p:cNvSpPr>
          <p:nvPr/>
        </p:nvSpPr>
        <p:spPr bwMode="auto">
          <a:xfrm>
            <a:off x="4857750" y="2057400"/>
            <a:ext cx="3759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spcBef>
                <a:spcPts val="1688"/>
              </a:spcBef>
            </a:pPr>
            <a:r>
              <a:rPr lang="en-US" sz="2700">
                <a:latin typeface="Calibri" pitchFamily="34" charset="0"/>
              </a:rPr>
              <a:t>Distributed Control</a:t>
            </a:r>
          </a:p>
        </p:txBody>
      </p:sp>
      <p:grpSp>
        <p:nvGrpSpPr>
          <p:cNvPr id="31" name="Group 26"/>
          <p:cNvGrpSpPr>
            <a:grpSpLocks/>
          </p:cNvGrpSpPr>
          <p:nvPr/>
        </p:nvGrpSpPr>
        <p:grpSpPr bwMode="auto">
          <a:xfrm>
            <a:off x="5357813" y="3700462"/>
            <a:ext cx="1358900" cy="465138"/>
            <a:chOff x="0" y="0"/>
            <a:chExt cx="1217" cy="416"/>
          </a:xfrm>
        </p:grpSpPr>
        <p:sp>
          <p:nvSpPr>
            <p:cNvPr id="32" name="AutoShape 27"/>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endParaRPr lang="en-US">
                <a:latin typeface="Calibri" pitchFamily="34" charset="0"/>
              </a:endParaRPr>
            </a:p>
          </p:txBody>
        </p:sp>
        <p:sp>
          <p:nvSpPr>
            <p:cNvPr id="33" name="Rectangle 28"/>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p>
              <a:pPr marL="38100"/>
              <a:r>
                <a:rPr lang="en-US" sz="1300" dirty="0" err="1">
                  <a:solidFill>
                    <a:srgbClr val="163F88"/>
                  </a:solidFill>
                  <a:latin typeface="Tahoma" pitchFamily="34" charset="0"/>
                  <a:cs typeface="Tahoma" pitchFamily="34" charset="0"/>
                  <a:sym typeface="Tahoma" pitchFamily="34" charset="0"/>
                </a:rPr>
                <a:t>OpenFlow</a:t>
              </a:r>
              <a:r>
                <a:rPr lang="en-US" sz="1300" dirty="0">
                  <a:solidFill>
                    <a:srgbClr val="163F88"/>
                  </a:solidFill>
                  <a:latin typeface="Tahoma" pitchFamily="34" charset="0"/>
                  <a:cs typeface="Tahoma" pitchFamily="34" charset="0"/>
                  <a:sym typeface="Tahoma" pitchFamily="34" charset="0"/>
                </a:rPr>
                <a:t> </a:t>
              </a:r>
            </a:p>
            <a:p>
              <a:pPr marL="38100"/>
              <a:r>
                <a:rPr lang="en-US" sz="1300" dirty="0">
                  <a:solidFill>
                    <a:srgbClr val="163F88"/>
                  </a:solidFill>
                  <a:latin typeface="Tahoma" pitchFamily="34" charset="0"/>
                  <a:cs typeface="Tahoma" pitchFamily="34" charset="0"/>
                  <a:sym typeface="Tahoma" pitchFamily="34" charset="0"/>
                </a:rPr>
                <a:t>Switch</a:t>
              </a:r>
            </a:p>
          </p:txBody>
        </p:sp>
        <p:pic>
          <p:nvPicPr>
            <p:cNvPr id="34" name="Pictur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5" name="Group 30"/>
          <p:cNvGrpSpPr>
            <a:grpSpLocks/>
          </p:cNvGrpSpPr>
          <p:nvPr/>
        </p:nvGrpSpPr>
        <p:grpSpPr bwMode="auto">
          <a:xfrm>
            <a:off x="6126163" y="5861050"/>
            <a:ext cx="1357312" cy="465137"/>
            <a:chOff x="0" y="0"/>
            <a:chExt cx="1217" cy="416"/>
          </a:xfrm>
        </p:grpSpPr>
        <p:sp>
          <p:nvSpPr>
            <p:cNvPr id="36" name="AutoShape 31"/>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endParaRPr lang="en-US">
                <a:latin typeface="Calibri" pitchFamily="34" charset="0"/>
              </a:endParaRPr>
            </a:p>
          </p:txBody>
        </p:sp>
        <p:sp>
          <p:nvSpPr>
            <p:cNvPr id="37" name="Rectangle 32"/>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p>
              <a:pPr marL="38100"/>
              <a:r>
                <a:rPr lang="en-US" sz="1300">
                  <a:solidFill>
                    <a:srgbClr val="163F88"/>
                  </a:solidFill>
                  <a:latin typeface="Tahoma" pitchFamily="34" charset="0"/>
                  <a:cs typeface="Tahoma" pitchFamily="34" charset="0"/>
                  <a:sym typeface="Tahoma" pitchFamily="34" charset="0"/>
                </a:rPr>
                <a:t>OpenFlow </a:t>
              </a:r>
            </a:p>
            <a:p>
              <a:pPr marL="38100"/>
              <a:r>
                <a:rPr lang="en-US" sz="1300">
                  <a:solidFill>
                    <a:srgbClr val="163F88"/>
                  </a:solidFill>
                  <a:latin typeface="Tahoma" pitchFamily="34" charset="0"/>
                  <a:cs typeface="Tahoma" pitchFamily="34" charset="0"/>
                  <a:sym typeface="Tahoma" pitchFamily="34" charset="0"/>
                </a:rPr>
                <a:t>Switch</a:t>
              </a:r>
            </a:p>
          </p:txBody>
        </p:sp>
        <p:pic>
          <p:nvPicPr>
            <p:cNvPr id="38"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9" name="Group 34"/>
          <p:cNvGrpSpPr>
            <a:grpSpLocks/>
          </p:cNvGrpSpPr>
          <p:nvPr/>
        </p:nvGrpSpPr>
        <p:grpSpPr bwMode="auto">
          <a:xfrm>
            <a:off x="5089525" y="4932362"/>
            <a:ext cx="1358900" cy="465138"/>
            <a:chOff x="0" y="0"/>
            <a:chExt cx="1217" cy="416"/>
          </a:xfrm>
        </p:grpSpPr>
        <p:sp>
          <p:nvSpPr>
            <p:cNvPr id="40" name="AutoShape 35"/>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endParaRPr lang="en-US">
                <a:latin typeface="Calibri" pitchFamily="34" charset="0"/>
              </a:endParaRPr>
            </a:p>
          </p:txBody>
        </p:sp>
        <p:sp>
          <p:nvSpPr>
            <p:cNvPr id="41" name="Rectangle 36"/>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p>
              <a:pPr marL="38100"/>
              <a:r>
                <a:rPr lang="en-US" sz="1300">
                  <a:solidFill>
                    <a:srgbClr val="163F88"/>
                  </a:solidFill>
                  <a:latin typeface="Tahoma" pitchFamily="34" charset="0"/>
                  <a:cs typeface="Tahoma" pitchFamily="34" charset="0"/>
                  <a:sym typeface="Tahoma" pitchFamily="34" charset="0"/>
                </a:rPr>
                <a:t>OpenFlow </a:t>
              </a:r>
            </a:p>
            <a:p>
              <a:pPr marL="38100"/>
              <a:r>
                <a:rPr lang="en-US" sz="1300">
                  <a:solidFill>
                    <a:srgbClr val="163F88"/>
                  </a:solidFill>
                  <a:latin typeface="Tahoma" pitchFamily="34" charset="0"/>
                  <a:cs typeface="Tahoma" pitchFamily="34" charset="0"/>
                  <a:sym typeface="Tahoma" pitchFamily="34" charset="0"/>
                </a:rPr>
                <a:t>Switch</a:t>
              </a:r>
            </a:p>
          </p:txBody>
        </p:sp>
        <p:pic>
          <p:nvPicPr>
            <p:cNvPr id="4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45" name="Rectangle 40"/>
          <p:cNvSpPr>
            <a:spLocks/>
          </p:cNvSpPr>
          <p:nvPr/>
        </p:nvSpPr>
        <p:spPr bwMode="auto">
          <a:xfrm>
            <a:off x="7086600" y="2647950"/>
            <a:ext cx="7842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500">
                <a:latin typeface="Calibri" pitchFamily="34" charset="0"/>
              </a:rPr>
              <a:t>Controller</a:t>
            </a:r>
          </a:p>
        </p:txBody>
      </p:sp>
      <p:sp>
        <p:nvSpPr>
          <p:cNvPr id="46" name="Line 41"/>
          <p:cNvSpPr>
            <a:spLocks noChangeShapeType="1"/>
          </p:cNvSpPr>
          <p:nvPr/>
        </p:nvSpPr>
        <p:spPr bwMode="auto">
          <a:xfrm flipH="1">
            <a:off x="6045200" y="3249613"/>
            <a:ext cx="1392548" cy="419100"/>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 name="Line 42"/>
          <p:cNvSpPr>
            <a:spLocks noChangeShapeType="1"/>
          </p:cNvSpPr>
          <p:nvPr/>
        </p:nvSpPr>
        <p:spPr bwMode="auto">
          <a:xfrm flipH="1">
            <a:off x="5688013" y="4173537"/>
            <a:ext cx="42862" cy="758825"/>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43"/>
          <p:cNvSpPr>
            <a:spLocks noChangeShapeType="1"/>
          </p:cNvSpPr>
          <p:nvPr/>
        </p:nvSpPr>
        <p:spPr bwMode="auto">
          <a:xfrm>
            <a:off x="6248400" y="4183062"/>
            <a:ext cx="671513" cy="160655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Rectangle 44"/>
          <p:cNvSpPr>
            <a:spLocks/>
          </p:cNvSpPr>
          <p:nvPr/>
        </p:nvSpPr>
        <p:spPr bwMode="auto">
          <a:xfrm>
            <a:off x="7370763" y="4089400"/>
            <a:ext cx="7826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500" dirty="0">
                <a:latin typeface="Calibri" pitchFamily="34" charset="0"/>
              </a:rPr>
              <a:t>Controller</a:t>
            </a:r>
          </a:p>
        </p:txBody>
      </p:sp>
      <p:sp>
        <p:nvSpPr>
          <p:cNvPr id="50" name="Line 45"/>
          <p:cNvSpPr>
            <a:spLocks noChangeShapeType="1"/>
          </p:cNvSpPr>
          <p:nvPr/>
        </p:nvSpPr>
        <p:spPr bwMode="auto">
          <a:xfrm flipH="1">
            <a:off x="6426199" y="4702175"/>
            <a:ext cx="1057275" cy="414337"/>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4" name="Line 49"/>
          <p:cNvSpPr>
            <a:spLocks noChangeShapeType="1"/>
          </p:cNvSpPr>
          <p:nvPr/>
        </p:nvSpPr>
        <p:spPr bwMode="auto">
          <a:xfrm flipH="1">
            <a:off x="7250905" y="4868068"/>
            <a:ext cx="283369" cy="992982"/>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 name="Group 50"/>
          <p:cNvGrpSpPr>
            <a:grpSpLocks/>
          </p:cNvGrpSpPr>
          <p:nvPr/>
        </p:nvGrpSpPr>
        <p:grpSpPr bwMode="auto">
          <a:xfrm>
            <a:off x="7373454" y="4325937"/>
            <a:ext cx="677863" cy="669925"/>
            <a:chOff x="0" y="0"/>
            <a:chExt cx="608" cy="600"/>
          </a:xfrm>
        </p:grpSpPr>
        <p:pic>
          <p:nvPicPr>
            <p:cNvPr id="56" name="Picture 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58" name="Content Placeholder 2"/>
          <p:cNvSpPr>
            <a:spLocks noGrp="1"/>
          </p:cNvSpPr>
          <p:nvPr>
            <p:ph idx="1"/>
          </p:nvPr>
        </p:nvSpPr>
        <p:spPr>
          <a:xfrm>
            <a:off x="685800" y="1371600"/>
            <a:ext cx="9144000" cy="4419600"/>
          </a:xfrm>
        </p:spPr>
        <p:txBody>
          <a:bodyPr>
            <a:normAutofit/>
          </a:bodyPr>
          <a:lstStyle/>
          <a:p>
            <a:r>
              <a:rPr lang="en-US" sz="2000" b="1" dirty="0" smtClean="0"/>
              <a:t>“</a:t>
            </a:r>
            <a:r>
              <a:rPr lang="en-US" sz="2000" b="1" dirty="0" err="1" smtClean="0"/>
              <a:t>Onix</a:t>
            </a:r>
            <a:r>
              <a:rPr lang="en-US" sz="2000" b="1" dirty="0"/>
              <a:t>: A Distributed Control Platform for Large-scale Production </a:t>
            </a:r>
            <a:r>
              <a:rPr lang="en-US" sz="2000" b="1" dirty="0" smtClean="0"/>
              <a:t>Networks”</a:t>
            </a:r>
            <a:endParaRPr lang="en-US" sz="2000" b="1" dirty="0"/>
          </a:p>
        </p:txBody>
      </p:sp>
      <p:sp>
        <p:nvSpPr>
          <p:cNvPr id="57" name="Line 41"/>
          <p:cNvSpPr>
            <a:spLocks noChangeShapeType="1"/>
          </p:cNvSpPr>
          <p:nvPr/>
        </p:nvSpPr>
        <p:spPr bwMode="auto">
          <a:xfrm flipH="1">
            <a:off x="6934200" y="3402012"/>
            <a:ext cx="503548" cy="2459037"/>
          </a:xfrm>
          <a:prstGeom prst="line">
            <a:avLst/>
          </a:prstGeom>
          <a:noFill/>
          <a:ln w="38100" cap="rnd">
            <a:solidFill>
              <a:schemeClr val="accent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3" name="Group 38"/>
          <p:cNvGrpSpPr>
            <a:grpSpLocks/>
          </p:cNvGrpSpPr>
          <p:nvPr/>
        </p:nvGrpSpPr>
        <p:grpSpPr bwMode="auto">
          <a:xfrm>
            <a:off x="7232650" y="2914650"/>
            <a:ext cx="677862" cy="669925"/>
            <a:chOff x="0" y="0"/>
            <a:chExt cx="608" cy="600"/>
          </a:xfrm>
        </p:grpSpPr>
        <p:pic>
          <p:nvPicPr>
            <p:cNvPr id="44"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200509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childTnLst>
                                </p:cTn>
                              </p:par>
                              <p:par>
                                <p:cTn id="82" presetID="10" presetClass="entr" presetSubtype="0" fill="hold"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3" grpId="0"/>
      <p:bldP spid="24" grpId="0" animBg="1"/>
      <p:bldP spid="25" grpId="0" animBg="1"/>
      <p:bldP spid="26" grpId="0" animBg="1"/>
      <p:bldP spid="27" grpId="0" animBg="1"/>
      <p:bldP spid="28" grpId="0" animBg="1"/>
      <p:bldP spid="29" grpId="0" animBg="1"/>
      <p:bldP spid="30" grpId="0"/>
      <p:bldP spid="45" grpId="0"/>
      <p:bldP spid="46" grpId="0" animBg="1"/>
      <p:bldP spid="47" grpId="0" animBg="1"/>
      <p:bldP spid="48" grpId="0" animBg="1"/>
      <p:bldP spid="49" grpId="0"/>
      <p:bldP spid="50" grpId="0" animBg="1"/>
      <p:bldP spid="54"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SDN</a:t>
            </a:r>
            <a:endParaRPr lang="en-US" dirty="0"/>
          </a:p>
        </p:txBody>
      </p:sp>
      <p:sp>
        <p:nvSpPr>
          <p:cNvPr id="3" name="Content Placeholder 2"/>
          <p:cNvSpPr>
            <a:spLocks noGrp="1"/>
          </p:cNvSpPr>
          <p:nvPr>
            <p:ph idx="1"/>
          </p:nvPr>
        </p:nvSpPr>
        <p:spPr>
          <a:xfrm>
            <a:off x="685800" y="1371600"/>
            <a:ext cx="7467600" cy="4419600"/>
          </a:xfrm>
        </p:spPr>
        <p:txBody>
          <a:bodyPr/>
          <a:lstStyle/>
          <a:p>
            <a:r>
              <a:rPr lang="en-US" dirty="0" smtClean="0"/>
              <a:t>Hardware support</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23</a:t>
            </a:fld>
            <a:endParaRPr lang="en-US"/>
          </a:p>
        </p:txBody>
      </p:sp>
      <p:sp>
        <p:nvSpPr>
          <p:cNvPr id="5" name="AutoShape 2"/>
          <p:cNvSpPr>
            <a:spLocks noChangeArrowheads="1"/>
          </p:cNvSpPr>
          <p:nvPr>
            <p:custDataLst>
              <p:tags r:id="rId1"/>
            </p:custDataLst>
          </p:nvPr>
        </p:nvSpPr>
        <p:spPr bwMode="gray">
          <a:xfrm>
            <a:off x="3276600" y="5265737"/>
            <a:ext cx="2519363"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sp>
        <p:nvSpPr>
          <p:cNvPr id="6" name="Auf der gleichen Seite des Rechtecks liegende Ecken abrunden 37"/>
          <p:cNvSpPr>
            <a:spLocks noChangeArrowheads="1"/>
          </p:cNvSpPr>
          <p:nvPr/>
        </p:nvSpPr>
        <p:spPr bwMode="auto">
          <a:xfrm>
            <a:off x="3276600" y="5194300"/>
            <a:ext cx="2519363" cy="360362"/>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Ciena Coredirector</a:t>
            </a:r>
          </a:p>
        </p:txBody>
      </p:sp>
      <p:sp>
        <p:nvSpPr>
          <p:cNvPr id="7" name="AutoShape 4"/>
          <p:cNvSpPr>
            <a:spLocks noChangeArrowheads="1"/>
          </p:cNvSpPr>
          <p:nvPr>
            <p:custDataLst>
              <p:tags r:id="rId2"/>
            </p:custDataLst>
          </p:nvPr>
        </p:nvSpPr>
        <p:spPr bwMode="gray">
          <a:xfrm>
            <a:off x="6316663" y="3738563"/>
            <a:ext cx="2519362" cy="1366837"/>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sp>
        <p:nvSpPr>
          <p:cNvPr id="8" name="AutoShape 5"/>
          <p:cNvSpPr>
            <a:spLocks noChangeArrowheads="1"/>
          </p:cNvSpPr>
          <p:nvPr>
            <p:custDataLst>
              <p:tags r:id="rId3"/>
            </p:custDataLst>
          </p:nvPr>
        </p:nvSpPr>
        <p:spPr bwMode="gray">
          <a:xfrm>
            <a:off x="3303588" y="2279650"/>
            <a:ext cx="2519362"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sp>
        <p:nvSpPr>
          <p:cNvPr id="9" name="Auf der gleichen Seite des Rechtecks liegende Ecken abrunden 37"/>
          <p:cNvSpPr>
            <a:spLocks noChangeArrowheads="1"/>
          </p:cNvSpPr>
          <p:nvPr/>
        </p:nvSpPr>
        <p:spPr bwMode="auto">
          <a:xfrm>
            <a:off x="3303588" y="2279650"/>
            <a:ext cx="2519362"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NEC IP8800</a:t>
            </a:r>
          </a:p>
        </p:txBody>
      </p:sp>
      <p:sp>
        <p:nvSpPr>
          <p:cNvPr id="10" name="AutoShape 7"/>
          <p:cNvSpPr>
            <a:spLocks noChangeArrowheads="1"/>
          </p:cNvSpPr>
          <p:nvPr>
            <p:custDataLst>
              <p:tags r:id="rId4"/>
            </p:custDataLst>
          </p:nvPr>
        </p:nvSpPr>
        <p:spPr bwMode="gray">
          <a:xfrm>
            <a:off x="6316663" y="2290763"/>
            <a:ext cx="2519362" cy="1366837"/>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sp>
        <p:nvSpPr>
          <p:cNvPr id="11" name="AutoShape 8"/>
          <p:cNvSpPr>
            <a:spLocks noChangeArrowheads="1"/>
          </p:cNvSpPr>
          <p:nvPr>
            <p:custDataLst>
              <p:tags r:id="rId5"/>
            </p:custDataLst>
          </p:nvPr>
        </p:nvSpPr>
        <p:spPr bwMode="gray">
          <a:xfrm>
            <a:off x="307975" y="3727450"/>
            <a:ext cx="2519363"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sp>
        <p:nvSpPr>
          <p:cNvPr id="12" name="AutoShape 9"/>
          <p:cNvSpPr>
            <a:spLocks noChangeArrowheads="1"/>
          </p:cNvSpPr>
          <p:nvPr>
            <p:custDataLst>
              <p:tags r:id="rId6"/>
            </p:custDataLst>
          </p:nvPr>
        </p:nvSpPr>
        <p:spPr bwMode="gray">
          <a:xfrm>
            <a:off x="307975" y="5194300"/>
            <a:ext cx="2519363" cy="1366837"/>
          </a:xfrm>
          <a:prstGeom prst="roundRect">
            <a:avLst>
              <a:gd name="adj" fmla="val 4528"/>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pic>
        <p:nvPicPr>
          <p:cNvPr id="14" name="Picture 3"/>
          <p:cNvPicPr>
            <a:picLocks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150" y="4087813"/>
            <a:ext cx="149701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4"/>
          <p:cNvPicPr>
            <a:picLocks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9325" y="2717800"/>
            <a:ext cx="21463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9"/>
          <p:cNvSpPr>
            <a:spLocks/>
          </p:cNvSpPr>
          <p:nvPr/>
        </p:nvSpPr>
        <p:spPr bwMode="auto">
          <a:xfrm>
            <a:off x="1066800" y="3303588"/>
            <a:ext cx="2286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8" bIns="0"/>
          <a:lstStyle/>
          <a:p>
            <a:pPr marL="39688" defTabSz="914400"/>
            <a:endParaRPr lang="en-US">
              <a:ea typeface="ＭＳ Ｐゴシック" pitchFamily="34" charset="-128"/>
              <a:cs typeface="Times New Roman" pitchFamily="18" charset="0"/>
            </a:endParaRPr>
          </a:p>
        </p:txBody>
      </p:sp>
      <p:pic>
        <p:nvPicPr>
          <p:cNvPr id="17"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4388" y="4151313"/>
            <a:ext cx="7366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18"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1500" y="2720975"/>
            <a:ext cx="13081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19" name="Picture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575" y="5816600"/>
            <a:ext cx="20637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20" name="Rectangle 16"/>
          <p:cNvSpPr>
            <a:spLocks/>
          </p:cNvSpPr>
          <p:nvPr/>
        </p:nvSpPr>
        <p:spPr bwMode="auto">
          <a:xfrm>
            <a:off x="5486400" y="5770562"/>
            <a:ext cx="282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marL="39688" algn="r" defTabSz="914400"/>
            <a:r>
              <a:rPr lang="en-US" sz="2600" dirty="0">
                <a:solidFill>
                  <a:schemeClr val="tx2"/>
                </a:solidFill>
                <a:latin typeface="Tele-GroteskFet" pitchFamily="2" charset="0"/>
                <a:ea typeface="ＭＳ Ｐゴシック" pitchFamily="34" charset="-128"/>
                <a:cs typeface="Times New Roman" pitchFamily="18" charset="0"/>
              </a:rPr>
              <a:t>More coming soon...</a:t>
            </a:r>
          </a:p>
        </p:txBody>
      </p:sp>
      <p:sp>
        <p:nvSpPr>
          <p:cNvPr id="21" name="AutoShape 18"/>
          <p:cNvSpPr>
            <a:spLocks noChangeArrowheads="1"/>
          </p:cNvSpPr>
          <p:nvPr>
            <p:custDataLst>
              <p:tags r:id="rId7"/>
            </p:custDataLst>
          </p:nvPr>
        </p:nvSpPr>
        <p:spPr bwMode="gray">
          <a:xfrm>
            <a:off x="307975" y="2279650"/>
            <a:ext cx="2519363"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pic>
        <p:nvPicPr>
          <p:cNvPr id="22" name="Picture 2"/>
          <p:cNvPicPr>
            <a:picLocks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2038" y="2711450"/>
            <a:ext cx="101282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Auf der gleichen Seite des Rechtecks liegende Ecken abrunden 37"/>
          <p:cNvSpPr>
            <a:spLocks noChangeArrowheads="1"/>
          </p:cNvSpPr>
          <p:nvPr/>
        </p:nvSpPr>
        <p:spPr bwMode="auto">
          <a:xfrm>
            <a:off x="307975" y="2279650"/>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Juniper MX-series</a:t>
            </a:r>
          </a:p>
        </p:txBody>
      </p:sp>
      <p:sp>
        <p:nvSpPr>
          <p:cNvPr id="24" name="Auf der gleichen Seite des Rechtecks liegende Ecken abrunden 37"/>
          <p:cNvSpPr>
            <a:spLocks noChangeArrowheads="1"/>
          </p:cNvSpPr>
          <p:nvPr/>
        </p:nvSpPr>
        <p:spPr bwMode="auto">
          <a:xfrm>
            <a:off x="307975" y="3727450"/>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HP Procurve 5400</a:t>
            </a:r>
          </a:p>
        </p:txBody>
      </p:sp>
      <p:sp>
        <p:nvSpPr>
          <p:cNvPr id="25" name="Auf der gleichen Seite des Rechtecks liegende Ecken abrunden 37"/>
          <p:cNvSpPr>
            <a:spLocks noChangeArrowheads="1"/>
          </p:cNvSpPr>
          <p:nvPr/>
        </p:nvSpPr>
        <p:spPr bwMode="auto">
          <a:xfrm>
            <a:off x="307975" y="5194300"/>
            <a:ext cx="2519363" cy="360362"/>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Pronto 3240/3290</a:t>
            </a:r>
          </a:p>
        </p:txBody>
      </p:sp>
      <p:sp>
        <p:nvSpPr>
          <p:cNvPr id="26" name="Auf der gleichen Seite des Rechtecks liegende Ecken abrunden 37"/>
          <p:cNvSpPr>
            <a:spLocks noChangeArrowheads="1"/>
          </p:cNvSpPr>
          <p:nvPr/>
        </p:nvSpPr>
        <p:spPr bwMode="auto">
          <a:xfrm>
            <a:off x="6316663" y="2290763"/>
            <a:ext cx="2519362" cy="360362"/>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WiMax (NEC)</a:t>
            </a:r>
          </a:p>
        </p:txBody>
      </p:sp>
      <p:sp>
        <p:nvSpPr>
          <p:cNvPr id="27" name="Auf der gleichen Seite des Rechtecks liegende Ecken abrunden 37"/>
          <p:cNvSpPr>
            <a:spLocks noChangeArrowheads="1"/>
          </p:cNvSpPr>
          <p:nvPr/>
        </p:nvSpPr>
        <p:spPr bwMode="auto">
          <a:xfrm>
            <a:off x="6316663" y="3738563"/>
            <a:ext cx="2519362" cy="360362"/>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PC Engines</a:t>
            </a:r>
          </a:p>
        </p:txBody>
      </p:sp>
      <p:pic>
        <p:nvPicPr>
          <p:cNvPr id="28" name="Picture 25"/>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8763" y="5554662"/>
            <a:ext cx="76835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AutoShape 26"/>
          <p:cNvSpPr>
            <a:spLocks noChangeArrowheads="1"/>
          </p:cNvSpPr>
          <p:nvPr>
            <p:custDataLst>
              <p:tags r:id="rId8"/>
            </p:custDataLst>
          </p:nvPr>
        </p:nvSpPr>
        <p:spPr bwMode="gray">
          <a:xfrm>
            <a:off x="3276600" y="3736975"/>
            <a:ext cx="2519363" cy="1366838"/>
          </a:xfrm>
          <a:prstGeom prst="roundRect">
            <a:avLst>
              <a:gd name="adj" fmla="val 4528"/>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defTabSz="914400" eaLnBrk="0" hangingPunct="0">
              <a:lnSpc>
                <a:spcPct val="90000"/>
              </a:lnSpc>
              <a:spcBef>
                <a:spcPct val="10000"/>
              </a:spcBef>
              <a:buClr>
                <a:schemeClr val="tx2"/>
              </a:buClr>
              <a:buSzPct val="75000"/>
              <a:buFont typeface="Wingdings" pitchFamily="2" charset="2"/>
              <a:buNone/>
            </a:pPr>
            <a:endParaRPr lang="en-US" sz="1200">
              <a:latin typeface="Tele-GroteskNor" pitchFamily="2" charset="0"/>
              <a:cs typeface="Times New Roman" pitchFamily="18" charset="0"/>
            </a:endParaRPr>
          </a:p>
        </p:txBody>
      </p:sp>
      <p:sp>
        <p:nvSpPr>
          <p:cNvPr id="30" name="Auf der gleichen Seite des Rechtecks liegende Ecken abrunden 37"/>
          <p:cNvSpPr>
            <a:spLocks noChangeArrowheads="1"/>
          </p:cNvSpPr>
          <p:nvPr/>
        </p:nvSpPr>
        <p:spPr bwMode="auto">
          <a:xfrm>
            <a:off x="3276600" y="3736975"/>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defTabSz="914400">
              <a:lnSpc>
                <a:spcPct val="90000"/>
              </a:lnSpc>
            </a:pPr>
            <a:r>
              <a:rPr lang="en-GB" sz="1600">
                <a:solidFill>
                  <a:schemeClr val="bg1"/>
                </a:solidFill>
                <a:latin typeface="Tele-GroteskFet" pitchFamily="2" charset="0"/>
              </a:rPr>
              <a:t>Netgear 7324</a:t>
            </a:r>
          </a:p>
        </p:txBody>
      </p:sp>
      <p:pic>
        <p:nvPicPr>
          <p:cNvPr id="31" name="Picture 28"/>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8038" y="4386263"/>
            <a:ext cx="2220912"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359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5800" y="304800"/>
            <a:ext cx="7239000" cy="1143000"/>
          </a:xfrm>
        </p:spPr>
        <p:txBody>
          <a:bodyPr/>
          <a:lstStyle/>
          <a:p>
            <a:r>
              <a:rPr lang="en-US" dirty="0" smtClean="0"/>
              <a:t>Current status of SDN</a:t>
            </a:r>
            <a:endParaRPr lang="en-US" dirty="0"/>
          </a:p>
        </p:txBody>
      </p:sp>
      <p:sp>
        <p:nvSpPr>
          <p:cNvPr id="6" name="Content Placeholder 2"/>
          <p:cNvSpPr>
            <a:spLocks noGrp="1"/>
          </p:cNvSpPr>
          <p:nvPr>
            <p:ph idx="1"/>
          </p:nvPr>
        </p:nvSpPr>
        <p:spPr>
          <a:xfrm>
            <a:off x="685800" y="1371600"/>
            <a:ext cx="8229600" cy="4419600"/>
          </a:xfrm>
        </p:spPr>
        <p:txBody>
          <a:bodyPr/>
          <a:lstStyle/>
          <a:p>
            <a:r>
              <a:rPr lang="en-US" dirty="0" smtClean="0"/>
              <a:t>Industry support</a:t>
            </a:r>
          </a:p>
          <a:p>
            <a:pPr lvl="1" algn="just"/>
            <a:r>
              <a:rPr lang="en-US" sz="2800" dirty="0"/>
              <a:t>Google built hardware and software based on the </a:t>
            </a:r>
            <a:r>
              <a:rPr lang="en-US" sz="2800" dirty="0" err="1" smtClean="0"/>
              <a:t>OpenFlow</a:t>
            </a:r>
            <a:r>
              <a:rPr lang="en-US" sz="2800" dirty="0" smtClean="0"/>
              <a:t> </a:t>
            </a:r>
            <a:r>
              <a:rPr lang="en-US" sz="2800" dirty="0"/>
              <a:t>protocol</a:t>
            </a:r>
          </a:p>
          <a:p>
            <a:pPr lvl="1" algn="just"/>
            <a:r>
              <a:rPr lang="en-US" sz="2800" dirty="0" smtClean="0"/>
              <a:t>VMware purchased </a:t>
            </a:r>
            <a:r>
              <a:rPr lang="en-US" sz="2800" dirty="0" err="1"/>
              <a:t>Nicira</a:t>
            </a:r>
            <a:r>
              <a:rPr lang="en-US" sz="2800" dirty="0"/>
              <a:t> for $1.26 </a:t>
            </a:r>
            <a:r>
              <a:rPr lang="en-US" sz="2800" dirty="0" smtClean="0"/>
              <a:t>billion in 2012</a:t>
            </a:r>
          </a:p>
          <a:p>
            <a:pPr lvl="1" algn="just"/>
            <a:r>
              <a:rPr lang="en-US" sz="2800" dirty="0"/>
              <a:t>IBM, HP, NEC, Cisco and Juniper also are offering </a:t>
            </a:r>
            <a:r>
              <a:rPr lang="en-US" sz="2800" dirty="0" smtClean="0"/>
              <a:t>SDNs that </a:t>
            </a:r>
            <a:r>
              <a:rPr lang="en-US" sz="2800" dirty="0"/>
              <a:t>may incorporate </a:t>
            </a:r>
            <a:r>
              <a:rPr lang="en-US" sz="2800" dirty="0" err="1"/>
              <a:t>OpenFlow</a:t>
            </a:r>
            <a:r>
              <a:rPr lang="en-US" sz="2800" dirty="0"/>
              <a:t>, but also have other elements that are specific to that vendor and their gear. </a:t>
            </a:r>
          </a:p>
        </p:txBody>
      </p:sp>
      <p:sp>
        <p:nvSpPr>
          <p:cNvPr id="7" name="Rectangle 6"/>
          <p:cNvSpPr/>
          <p:nvPr/>
        </p:nvSpPr>
        <p:spPr>
          <a:xfrm>
            <a:off x="0" y="6596390"/>
            <a:ext cx="8686800" cy="261610"/>
          </a:xfrm>
          <a:prstGeom prst="rect">
            <a:avLst/>
          </a:prstGeom>
        </p:spPr>
        <p:txBody>
          <a:bodyPr wrap="square">
            <a:spAutoFit/>
          </a:bodyPr>
          <a:lstStyle/>
          <a:p>
            <a:r>
              <a:rPr lang="en-US" sz="1100" dirty="0"/>
              <a:t>http://www.extremetech.com/internet/140459-networking-is-getting-better-and-thats-partly-thanks-to-google</a:t>
            </a:r>
          </a:p>
        </p:txBody>
      </p:sp>
      <p:sp>
        <p:nvSpPr>
          <p:cNvPr id="8" name="Rectangle 7"/>
          <p:cNvSpPr/>
          <p:nvPr/>
        </p:nvSpPr>
        <p:spPr>
          <a:xfrm>
            <a:off x="0" y="6443990"/>
            <a:ext cx="6400800" cy="261610"/>
          </a:xfrm>
          <a:prstGeom prst="rect">
            <a:avLst/>
          </a:prstGeom>
        </p:spPr>
        <p:txBody>
          <a:bodyPr wrap="square">
            <a:spAutoFit/>
          </a:bodyPr>
          <a:lstStyle/>
          <a:p>
            <a:r>
              <a:rPr lang="en-US" sz="1100" dirty="0"/>
              <a:t>http://gigaom.com/2012/12/17/2012-the-year-software-defined-networking-sold-out/</a:t>
            </a:r>
          </a:p>
        </p:txBody>
      </p:sp>
      <p:sp>
        <p:nvSpPr>
          <p:cNvPr id="9" name="Rectangle 8"/>
          <p:cNvSpPr/>
          <p:nvPr/>
        </p:nvSpPr>
        <p:spPr>
          <a:xfrm>
            <a:off x="11373" y="6291590"/>
            <a:ext cx="4572000" cy="261610"/>
          </a:xfrm>
          <a:prstGeom prst="rect">
            <a:avLst/>
          </a:prstGeom>
        </p:spPr>
        <p:txBody>
          <a:bodyPr>
            <a:spAutoFit/>
          </a:bodyPr>
          <a:lstStyle/>
          <a:p>
            <a:r>
              <a:rPr lang="en-US" sz="1100" dirty="0"/>
              <a:t>http://gigaom.com/2012/03/19/are-vendors-closing-openflow/</a:t>
            </a:r>
          </a:p>
        </p:txBody>
      </p:sp>
    </p:spTree>
    <p:extLst>
      <p:ext uri="{BB962C8B-B14F-4D97-AF65-F5344CB8AC3E}">
        <p14:creationId xmlns:p14="http://schemas.microsoft.com/office/powerpoint/2010/main" val="3737833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Focuses of SDN</a:t>
            </a:r>
          </a:p>
        </p:txBody>
      </p:sp>
      <p:sp>
        <p:nvSpPr>
          <p:cNvPr id="3" name="Content Placeholder 2"/>
          <p:cNvSpPr>
            <a:spLocks noGrp="1"/>
          </p:cNvSpPr>
          <p:nvPr>
            <p:ph idx="1"/>
          </p:nvPr>
        </p:nvSpPr>
        <p:spPr/>
        <p:txBody>
          <a:bodyPr/>
          <a:lstStyle/>
          <a:p>
            <a:r>
              <a:rPr lang="en-US" dirty="0" smtClean="0"/>
              <a:t>New policies for security</a:t>
            </a:r>
          </a:p>
          <a:p>
            <a:r>
              <a:rPr lang="en-US" dirty="0" smtClean="0"/>
              <a:t>Programmable WLANs</a:t>
            </a:r>
          </a:p>
          <a:p>
            <a:r>
              <a:rPr lang="en-US" dirty="0" smtClean="0"/>
              <a:t>The placement of controllers (amount; location; centralized/distributed)</a:t>
            </a:r>
          </a:p>
          <a:p>
            <a:r>
              <a:rPr lang="en-US" dirty="0" smtClean="0"/>
              <a:t>Debugger for SDN</a:t>
            </a:r>
            <a:endParaRPr lang="en-US" dirty="0"/>
          </a:p>
        </p:txBody>
      </p:sp>
      <p:sp>
        <p:nvSpPr>
          <p:cNvPr id="4" name="Slide Number Placeholder 3"/>
          <p:cNvSpPr>
            <a:spLocks noGrp="1"/>
          </p:cNvSpPr>
          <p:nvPr>
            <p:ph type="sldNum" sz="quarter" idx="11"/>
          </p:nvPr>
        </p:nvSpPr>
        <p:spPr/>
        <p:txBody>
          <a:bodyPr/>
          <a:lstStyle/>
          <a:p>
            <a:fld id="{9F205CAD-699E-4DB4-8105-37C9EC7E4A0D}" type="slidenum">
              <a:rPr lang="en-US" smtClean="0"/>
              <a:t>25</a:t>
            </a:fld>
            <a:endParaRPr lang="en-US"/>
          </a:p>
        </p:txBody>
      </p:sp>
      <p:sp>
        <p:nvSpPr>
          <p:cNvPr id="5" name="Rectangle 4"/>
          <p:cNvSpPr/>
          <p:nvPr/>
        </p:nvSpPr>
        <p:spPr>
          <a:xfrm>
            <a:off x="0" y="6596390"/>
            <a:ext cx="6553200" cy="261610"/>
          </a:xfrm>
          <a:prstGeom prst="rect">
            <a:avLst/>
          </a:prstGeom>
        </p:spPr>
        <p:txBody>
          <a:bodyPr wrap="square">
            <a:spAutoFit/>
          </a:bodyPr>
          <a:lstStyle/>
          <a:p>
            <a:r>
              <a:rPr lang="en-US" altLang="zh-TW" sz="1100" dirty="0" smtClean="0"/>
              <a:t>* All references are listed in the last slide. </a:t>
            </a:r>
            <a:endParaRPr lang="en-US" sz="1100"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816" t="11352" r="29827" b="17361"/>
          <a:stretch/>
        </p:blipFill>
        <p:spPr bwMode="auto">
          <a:xfrm>
            <a:off x="609600" y="1207129"/>
            <a:ext cx="7391400" cy="545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66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839200" cy="1143000"/>
          </a:xfrm>
        </p:spPr>
        <p:txBody>
          <a:bodyPr/>
          <a:lstStyle/>
          <a:p>
            <a:r>
              <a:rPr lang="en-US" dirty="0" smtClean="0"/>
              <a:t>Limitations of Current Networks</a:t>
            </a:r>
            <a:endParaRPr lang="en-US" dirty="0"/>
          </a:p>
        </p:txBody>
      </p:sp>
      <p:sp>
        <p:nvSpPr>
          <p:cNvPr id="3" name="Content Placeholder 2"/>
          <p:cNvSpPr>
            <a:spLocks noGrp="1"/>
          </p:cNvSpPr>
          <p:nvPr>
            <p:ph idx="1"/>
          </p:nvPr>
        </p:nvSpPr>
        <p:spPr/>
        <p:txBody>
          <a:bodyPr/>
          <a:lstStyle/>
          <a:p>
            <a:r>
              <a:rPr lang="en-US" b="1" dirty="0" smtClean="0"/>
              <a:t>Enterprise networks are difficult to manage</a:t>
            </a:r>
          </a:p>
          <a:p>
            <a:endParaRPr lang="en-US" dirty="0" smtClean="0"/>
          </a:p>
          <a:p>
            <a:r>
              <a:rPr lang="en-US" b="1" dirty="0" smtClean="0"/>
              <a:t>“New </a:t>
            </a:r>
            <a:r>
              <a:rPr lang="en-US" b="1" dirty="0"/>
              <a:t>control requirements have </a:t>
            </a:r>
            <a:r>
              <a:rPr lang="en-US" b="1" dirty="0" smtClean="0"/>
              <a:t>arisen”:</a:t>
            </a:r>
          </a:p>
          <a:p>
            <a:pPr lvl="1"/>
            <a:r>
              <a:rPr lang="en-US" sz="2800" dirty="0" smtClean="0"/>
              <a:t>Greater scale</a:t>
            </a:r>
          </a:p>
          <a:p>
            <a:pPr lvl="1"/>
            <a:r>
              <a:rPr lang="en-US" sz="2800" dirty="0" smtClean="0"/>
              <a:t>Migration of Virtual Machine System (VMS)</a:t>
            </a:r>
          </a:p>
          <a:p>
            <a:pPr lvl="1"/>
            <a:endParaRPr lang="en-US" sz="2800" dirty="0" smtClean="0"/>
          </a:p>
          <a:p>
            <a:r>
              <a:rPr lang="en-US" b="1" dirty="0" smtClean="0"/>
              <a:t>How to easily configure huge networks? </a:t>
            </a:r>
          </a:p>
        </p:txBody>
      </p:sp>
      <p:sp>
        <p:nvSpPr>
          <p:cNvPr id="4" name="Slide Number Placeholder 3"/>
          <p:cNvSpPr>
            <a:spLocks noGrp="1"/>
          </p:cNvSpPr>
          <p:nvPr>
            <p:ph type="sldNum" sz="quarter" idx="11"/>
          </p:nvPr>
        </p:nvSpPr>
        <p:spPr/>
        <p:txBody>
          <a:bodyPr/>
          <a:lstStyle/>
          <a:p>
            <a:fld id="{9F205CAD-699E-4DB4-8105-37C9EC7E4A0D}" type="slidenum">
              <a:rPr lang="en-US" smtClean="0"/>
              <a:t>3</a:t>
            </a:fld>
            <a:endParaRPr lang="en-US"/>
          </a:p>
        </p:txBody>
      </p:sp>
    </p:spTree>
    <p:extLst>
      <p:ext uri="{BB962C8B-B14F-4D97-AF65-F5344CB8AC3E}">
        <p14:creationId xmlns:p14="http://schemas.microsoft.com/office/powerpoint/2010/main" val="145000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flipV="1">
            <a:off x="1962471" y="3352801"/>
            <a:ext cx="1687192" cy="1000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413250" y="3181350"/>
            <a:ext cx="769938" cy="1162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3930649" y="4159249"/>
            <a:ext cx="220663" cy="13668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flipH="1">
            <a:off x="1378744" y="4420394"/>
            <a:ext cx="762000" cy="1065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5791200" y="3962400"/>
            <a:ext cx="1433513" cy="566737"/>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p:txBody>
          <a:bodyPr/>
          <a:lstStyle/>
          <a:p>
            <a:r>
              <a:rPr lang="en-US" b="1" dirty="0" smtClean="0"/>
              <a:t>Old ways to configure a network </a:t>
            </a:r>
            <a:endParaRPr lang="en-US" b="1" dirty="0"/>
          </a:p>
        </p:txBody>
      </p:sp>
      <p:sp>
        <p:nvSpPr>
          <p:cNvPr id="4" name="Title 1"/>
          <p:cNvSpPr>
            <a:spLocks noGrp="1"/>
          </p:cNvSpPr>
          <p:nvPr>
            <p:ph type="title"/>
          </p:nvPr>
        </p:nvSpPr>
        <p:spPr>
          <a:xfrm>
            <a:off x="685800" y="304800"/>
            <a:ext cx="8534400" cy="1143000"/>
          </a:xfrm>
        </p:spPr>
        <p:txBody>
          <a:bodyPr/>
          <a:lstStyle/>
          <a:p>
            <a:r>
              <a:rPr lang="en-US" dirty="0" smtClean="0"/>
              <a:t>Limitations of Current Networks</a:t>
            </a:r>
            <a:endParaRPr lang="en-US" dirty="0"/>
          </a:p>
        </p:txBody>
      </p:sp>
      <p:sp>
        <p:nvSpPr>
          <p:cNvPr id="5" name="Rectangle 4"/>
          <p:cNvSpPr/>
          <p:nvPr/>
        </p:nvSpPr>
        <p:spPr>
          <a:xfrm>
            <a:off x="465138" y="3443288"/>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6" name="Rounded Rectangle 5"/>
          <p:cNvSpPr/>
          <p:nvPr/>
        </p:nvSpPr>
        <p:spPr>
          <a:xfrm>
            <a:off x="565830" y="4243604"/>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7" name="Group 54"/>
          <p:cNvGrpSpPr>
            <a:grpSpLocks/>
          </p:cNvGrpSpPr>
          <p:nvPr/>
        </p:nvGrpSpPr>
        <p:grpSpPr bwMode="auto">
          <a:xfrm>
            <a:off x="565150" y="3532188"/>
            <a:ext cx="1339850" cy="344487"/>
            <a:chOff x="558086" y="3810293"/>
            <a:chExt cx="1339620" cy="343744"/>
          </a:xfrm>
        </p:grpSpPr>
        <p:grpSp>
          <p:nvGrpSpPr>
            <p:cNvPr id="8" name="Rounded Rectangle 4"/>
            <p:cNvGrpSpPr>
              <a:grpSpLocks/>
            </p:cNvGrpSpPr>
            <p:nvPr/>
          </p:nvGrpSpPr>
          <p:grpSpPr bwMode="auto">
            <a:xfrm>
              <a:off x="498224" y="3772708"/>
              <a:ext cx="451104" cy="457200"/>
              <a:chOff x="505968" y="3974592"/>
              <a:chExt cx="451104" cy="457200"/>
            </a:xfrm>
          </p:grpSpPr>
          <p:pic>
            <p:nvPicPr>
              <p:cNvPr id="16" name="Rounded Rectangl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6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9"/>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9" name="Rounded Rectangle 5"/>
            <p:cNvGrpSpPr>
              <a:grpSpLocks/>
            </p:cNvGrpSpPr>
            <p:nvPr/>
          </p:nvGrpSpPr>
          <p:grpSpPr bwMode="auto">
            <a:xfrm>
              <a:off x="833504" y="3772708"/>
              <a:ext cx="451104" cy="457200"/>
              <a:chOff x="841248" y="3974592"/>
              <a:chExt cx="451104" cy="457200"/>
            </a:xfrm>
          </p:grpSpPr>
          <p:pic>
            <p:nvPicPr>
              <p:cNvPr id="14" name="Rounded Rectangl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2"/>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10" name="Rounded Rectangle 6"/>
            <p:cNvGrpSpPr>
              <a:grpSpLocks/>
            </p:cNvGrpSpPr>
            <p:nvPr/>
          </p:nvGrpSpPr>
          <p:grpSpPr bwMode="auto">
            <a:xfrm>
              <a:off x="1504064" y="3772708"/>
              <a:ext cx="451104" cy="457200"/>
              <a:chOff x="1511808" y="3974592"/>
              <a:chExt cx="451104" cy="457200"/>
            </a:xfrm>
          </p:grpSpPr>
          <p:pic>
            <p:nvPicPr>
              <p:cNvPr id="12" name="Rounded Rectangl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80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5"/>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11" name="Straight Connector 10"/>
            <p:cNvCxnSpPr>
              <a:cxnSpLocks noChangeShapeType="1"/>
              <a:stCxn id="14" idx="3"/>
              <a:endCxn id="12" idx="1"/>
            </p:cNvCxnSpPr>
            <p:nvPr/>
          </p:nvCxnSpPr>
          <p:spPr bwMode="auto">
            <a:xfrm>
              <a:off x="1227896" y="39821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18" name="Rectangle 17"/>
          <p:cNvSpPr/>
          <p:nvPr/>
        </p:nvSpPr>
        <p:spPr>
          <a:xfrm>
            <a:off x="2887663" y="21685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19" name="Rounded Rectangle 18"/>
          <p:cNvSpPr/>
          <p:nvPr/>
        </p:nvSpPr>
        <p:spPr>
          <a:xfrm>
            <a:off x="2988148" y="2968221"/>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20" name="Group 58"/>
          <p:cNvGrpSpPr>
            <a:grpSpLocks/>
          </p:cNvGrpSpPr>
          <p:nvPr/>
        </p:nvGrpSpPr>
        <p:grpSpPr bwMode="auto">
          <a:xfrm>
            <a:off x="2987675" y="2257425"/>
            <a:ext cx="1339850" cy="342900"/>
            <a:chOff x="2988148" y="2012694"/>
            <a:chExt cx="1339620" cy="343744"/>
          </a:xfrm>
        </p:grpSpPr>
        <p:grpSp>
          <p:nvGrpSpPr>
            <p:cNvPr id="21" name="Rounded Rectangle 14"/>
            <p:cNvGrpSpPr>
              <a:grpSpLocks/>
            </p:cNvGrpSpPr>
            <p:nvPr/>
          </p:nvGrpSpPr>
          <p:grpSpPr bwMode="auto">
            <a:xfrm>
              <a:off x="2926080" y="1976428"/>
              <a:ext cx="451104" cy="451104"/>
              <a:chOff x="2926080" y="2700528"/>
              <a:chExt cx="451104" cy="451104"/>
            </a:xfrm>
          </p:grpSpPr>
          <p:pic>
            <p:nvPicPr>
              <p:cNvPr id="29" name="Rounded Rectangle 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08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24"/>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2" name="Rounded Rectangle 15"/>
            <p:cNvGrpSpPr>
              <a:grpSpLocks/>
            </p:cNvGrpSpPr>
            <p:nvPr/>
          </p:nvGrpSpPr>
          <p:grpSpPr bwMode="auto">
            <a:xfrm>
              <a:off x="3261360" y="1976428"/>
              <a:ext cx="451104" cy="451104"/>
              <a:chOff x="3261360" y="2700528"/>
              <a:chExt cx="451104" cy="451104"/>
            </a:xfrm>
          </p:grpSpPr>
          <p:pic>
            <p:nvPicPr>
              <p:cNvPr id="27" name="Rounded Rectangle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136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27"/>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3" name="Rounded Rectangle 16"/>
            <p:cNvGrpSpPr>
              <a:grpSpLocks/>
            </p:cNvGrpSpPr>
            <p:nvPr/>
          </p:nvGrpSpPr>
          <p:grpSpPr bwMode="auto">
            <a:xfrm>
              <a:off x="3931920" y="1976428"/>
              <a:ext cx="451104" cy="451104"/>
              <a:chOff x="3931920" y="2700528"/>
              <a:chExt cx="451104" cy="451104"/>
            </a:xfrm>
          </p:grpSpPr>
          <p:pic>
            <p:nvPicPr>
              <p:cNvPr id="25" name="Rounded Rectangle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192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30"/>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24" name="Straight Connector 23"/>
            <p:cNvCxnSpPr>
              <a:cxnSpLocks noChangeShapeType="1"/>
              <a:stCxn id="27" idx="3"/>
              <a:endCxn id="25" idx="1"/>
            </p:cNvCxnSpPr>
            <p:nvPr/>
          </p:nvCxnSpPr>
          <p:spPr bwMode="auto">
            <a:xfrm>
              <a:off x="3657958" y="2184567"/>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31" name="Rectangle 30"/>
          <p:cNvSpPr/>
          <p:nvPr/>
        </p:nvSpPr>
        <p:spPr>
          <a:xfrm>
            <a:off x="6616700" y="27638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32" name="Rounded Rectangle 31"/>
          <p:cNvSpPr/>
          <p:nvPr/>
        </p:nvSpPr>
        <p:spPr>
          <a:xfrm>
            <a:off x="6717510" y="356378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33" name="Group 57"/>
          <p:cNvGrpSpPr>
            <a:grpSpLocks/>
          </p:cNvGrpSpPr>
          <p:nvPr/>
        </p:nvGrpSpPr>
        <p:grpSpPr bwMode="auto">
          <a:xfrm>
            <a:off x="6718300" y="2852738"/>
            <a:ext cx="1338263" cy="344487"/>
            <a:chOff x="6717510" y="2608253"/>
            <a:chExt cx="1339620" cy="343744"/>
          </a:xfrm>
        </p:grpSpPr>
        <p:grpSp>
          <p:nvGrpSpPr>
            <p:cNvPr id="34" name="Rounded Rectangle 22"/>
            <p:cNvGrpSpPr>
              <a:grpSpLocks/>
            </p:cNvGrpSpPr>
            <p:nvPr/>
          </p:nvGrpSpPr>
          <p:grpSpPr bwMode="auto">
            <a:xfrm>
              <a:off x="6656832" y="2573836"/>
              <a:ext cx="451104" cy="451104"/>
              <a:chOff x="6656832" y="3297936"/>
              <a:chExt cx="451104" cy="451104"/>
            </a:xfrm>
          </p:grpSpPr>
          <p:pic>
            <p:nvPicPr>
              <p:cNvPr id="42" name="Rounded Rectangle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83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39"/>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5" name="Rounded Rectangle 23"/>
            <p:cNvGrpSpPr>
              <a:grpSpLocks/>
            </p:cNvGrpSpPr>
            <p:nvPr/>
          </p:nvGrpSpPr>
          <p:grpSpPr bwMode="auto">
            <a:xfrm>
              <a:off x="6992112" y="2573836"/>
              <a:ext cx="451104" cy="451104"/>
              <a:chOff x="6992112" y="3297936"/>
              <a:chExt cx="451104" cy="451104"/>
            </a:xfrm>
          </p:grpSpPr>
          <p:pic>
            <p:nvPicPr>
              <p:cNvPr id="40" name="Rounded Rectangle 2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211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42"/>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6" name="Rounded Rectangle 24"/>
            <p:cNvGrpSpPr>
              <a:grpSpLocks/>
            </p:cNvGrpSpPr>
            <p:nvPr/>
          </p:nvGrpSpPr>
          <p:grpSpPr bwMode="auto">
            <a:xfrm>
              <a:off x="7662672" y="2573836"/>
              <a:ext cx="451104" cy="451104"/>
              <a:chOff x="7662672" y="3297936"/>
              <a:chExt cx="451104" cy="451104"/>
            </a:xfrm>
          </p:grpSpPr>
          <p:pic>
            <p:nvPicPr>
              <p:cNvPr id="38" name="Rounded Rectangle 2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267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45"/>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37" name="Straight Connector 36"/>
            <p:cNvCxnSpPr>
              <a:cxnSpLocks noChangeShapeType="1"/>
              <a:stCxn id="40" idx="3"/>
              <a:endCxn id="38" idx="1"/>
            </p:cNvCxnSpPr>
            <p:nvPr/>
          </p:nvCxnSpPr>
          <p:spPr bwMode="auto">
            <a:xfrm>
              <a:off x="7387320" y="278012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44" name="Rectangle 43"/>
          <p:cNvSpPr/>
          <p:nvPr/>
        </p:nvSpPr>
        <p:spPr>
          <a:xfrm>
            <a:off x="2292350" y="4859338"/>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45" name="Rounded Rectangle 44"/>
          <p:cNvSpPr/>
          <p:nvPr/>
        </p:nvSpPr>
        <p:spPr>
          <a:xfrm>
            <a:off x="2392599" y="5660338"/>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46" name="Group 55"/>
          <p:cNvGrpSpPr>
            <a:grpSpLocks/>
          </p:cNvGrpSpPr>
          <p:nvPr/>
        </p:nvGrpSpPr>
        <p:grpSpPr bwMode="auto">
          <a:xfrm>
            <a:off x="2392363" y="4949825"/>
            <a:ext cx="1339850" cy="342900"/>
            <a:chOff x="2995893" y="5485693"/>
            <a:chExt cx="1339620" cy="343744"/>
          </a:xfrm>
        </p:grpSpPr>
        <p:grpSp>
          <p:nvGrpSpPr>
            <p:cNvPr id="47" name="Rounded Rectangle 30"/>
            <p:cNvGrpSpPr>
              <a:grpSpLocks/>
            </p:cNvGrpSpPr>
            <p:nvPr/>
          </p:nvGrpSpPr>
          <p:grpSpPr bwMode="auto">
            <a:xfrm>
              <a:off x="2931966" y="5451742"/>
              <a:ext cx="451104" cy="451104"/>
              <a:chOff x="2328672" y="5394960"/>
              <a:chExt cx="451104" cy="451104"/>
            </a:xfrm>
          </p:grpSpPr>
          <p:pic>
            <p:nvPicPr>
              <p:cNvPr id="55" name="Rounded Rectangle 3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867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6" name="Text Box 54"/>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8" name="Rounded Rectangle 31"/>
            <p:cNvGrpSpPr>
              <a:grpSpLocks/>
            </p:cNvGrpSpPr>
            <p:nvPr/>
          </p:nvGrpSpPr>
          <p:grpSpPr bwMode="auto">
            <a:xfrm>
              <a:off x="3267246" y="5451742"/>
              <a:ext cx="451104" cy="451104"/>
              <a:chOff x="2663952" y="5394960"/>
              <a:chExt cx="451104" cy="451104"/>
            </a:xfrm>
          </p:grpSpPr>
          <p:pic>
            <p:nvPicPr>
              <p:cNvPr id="53" name="Rounded Rectangle 3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395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4" name="Text Box 57"/>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9" name="Rounded Rectangle 32"/>
            <p:cNvGrpSpPr>
              <a:grpSpLocks/>
            </p:cNvGrpSpPr>
            <p:nvPr/>
          </p:nvGrpSpPr>
          <p:grpSpPr bwMode="auto">
            <a:xfrm>
              <a:off x="3937806" y="5451742"/>
              <a:ext cx="451104" cy="451104"/>
              <a:chOff x="3334512" y="5394960"/>
              <a:chExt cx="451104" cy="451104"/>
            </a:xfrm>
          </p:grpSpPr>
          <p:pic>
            <p:nvPicPr>
              <p:cNvPr id="51" name="Rounded Rectangle 3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451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60"/>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50" name="Straight Connector 49"/>
            <p:cNvCxnSpPr>
              <a:cxnSpLocks noChangeShapeType="1"/>
              <a:stCxn id="53" idx="3"/>
              <a:endCxn id="51" idx="1"/>
            </p:cNvCxnSpPr>
            <p:nvPr/>
          </p:nvCxnSpPr>
          <p:spPr bwMode="auto">
            <a:xfrm>
              <a:off x="3665703" y="56575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57" name="Rectangle 56"/>
          <p:cNvSpPr/>
          <p:nvPr/>
        </p:nvSpPr>
        <p:spPr>
          <a:xfrm>
            <a:off x="4421188" y="39846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58" name="Rounded Rectangle 57"/>
          <p:cNvSpPr/>
          <p:nvPr/>
        </p:nvSpPr>
        <p:spPr>
          <a:xfrm>
            <a:off x="4521796" y="478433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9" name="Rounded Rectangle 58"/>
          <p:cNvSpPr/>
          <p:nvPr/>
        </p:nvSpPr>
        <p:spPr>
          <a:xfrm>
            <a:off x="565829" y="3876496"/>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0" name="Rounded Rectangle 59"/>
          <p:cNvSpPr/>
          <p:nvPr/>
        </p:nvSpPr>
        <p:spPr>
          <a:xfrm>
            <a:off x="2988147" y="2601113"/>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1" name="Rounded Rectangle 60"/>
          <p:cNvSpPr/>
          <p:nvPr/>
        </p:nvSpPr>
        <p:spPr>
          <a:xfrm>
            <a:off x="6717509" y="319667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2" name="Rounded Rectangle 61"/>
          <p:cNvSpPr/>
          <p:nvPr/>
        </p:nvSpPr>
        <p:spPr>
          <a:xfrm>
            <a:off x="2392598" y="5293230"/>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3" name="Rounded Rectangle 62"/>
          <p:cNvSpPr/>
          <p:nvPr/>
        </p:nvSpPr>
        <p:spPr>
          <a:xfrm>
            <a:off x="4521795" y="441722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grpSp>
        <p:nvGrpSpPr>
          <p:cNvPr id="64" name="Group 56"/>
          <p:cNvGrpSpPr>
            <a:grpSpLocks/>
          </p:cNvGrpSpPr>
          <p:nvPr/>
        </p:nvGrpSpPr>
        <p:grpSpPr bwMode="auto">
          <a:xfrm>
            <a:off x="4521200" y="4073525"/>
            <a:ext cx="1339850" cy="344488"/>
            <a:chOff x="4521796" y="3828803"/>
            <a:chExt cx="1339620" cy="343744"/>
          </a:xfrm>
        </p:grpSpPr>
        <p:grpSp>
          <p:nvGrpSpPr>
            <p:cNvPr id="65" name="Rounded Rectangle 38"/>
            <p:cNvGrpSpPr>
              <a:grpSpLocks/>
            </p:cNvGrpSpPr>
            <p:nvPr/>
          </p:nvGrpSpPr>
          <p:grpSpPr bwMode="auto">
            <a:xfrm>
              <a:off x="4462272" y="3793036"/>
              <a:ext cx="451104" cy="451104"/>
              <a:chOff x="4462272" y="4517136"/>
              <a:chExt cx="451104" cy="451104"/>
            </a:xfrm>
          </p:grpSpPr>
          <p:pic>
            <p:nvPicPr>
              <p:cNvPr id="73" name="Rounded Rectangle 3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227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4" name="Text Box 84"/>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6" name="Rounded Rectangle 39"/>
            <p:cNvGrpSpPr>
              <a:grpSpLocks/>
            </p:cNvGrpSpPr>
            <p:nvPr/>
          </p:nvGrpSpPr>
          <p:grpSpPr bwMode="auto">
            <a:xfrm>
              <a:off x="4797552" y="3793036"/>
              <a:ext cx="451104" cy="451104"/>
              <a:chOff x="4797552" y="4517136"/>
              <a:chExt cx="451104" cy="451104"/>
            </a:xfrm>
          </p:grpSpPr>
          <p:pic>
            <p:nvPicPr>
              <p:cNvPr id="71" name="Rounded Rectangle 3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755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2" name="Text Box 87"/>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7" name="Rounded Rectangle 40"/>
            <p:cNvGrpSpPr>
              <a:grpSpLocks/>
            </p:cNvGrpSpPr>
            <p:nvPr/>
          </p:nvGrpSpPr>
          <p:grpSpPr bwMode="auto">
            <a:xfrm>
              <a:off x="5468112" y="3793036"/>
              <a:ext cx="451104" cy="451104"/>
              <a:chOff x="5468112" y="4517136"/>
              <a:chExt cx="451104" cy="451104"/>
            </a:xfrm>
          </p:grpSpPr>
          <p:pic>
            <p:nvPicPr>
              <p:cNvPr id="69" name="Rounded Rectangle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811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0" name="Text Box 90"/>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68" name="Straight Connector 67"/>
            <p:cNvCxnSpPr>
              <a:cxnSpLocks noChangeShapeType="1"/>
              <a:stCxn id="71" idx="3"/>
              <a:endCxn id="69" idx="1"/>
            </p:cNvCxnSpPr>
            <p:nvPr/>
          </p:nvCxnSpPr>
          <p:spPr bwMode="auto">
            <a:xfrm>
              <a:off x="5191606" y="400067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80" name="Rectangle 79"/>
          <p:cNvSpPr/>
          <p:nvPr/>
        </p:nvSpPr>
        <p:spPr>
          <a:xfrm>
            <a:off x="2887663" y="2168525"/>
            <a:ext cx="1525587"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1" name="Rectangle 80"/>
          <p:cNvSpPr/>
          <p:nvPr/>
        </p:nvSpPr>
        <p:spPr>
          <a:xfrm>
            <a:off x="473075" y="3419475"/>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2" name="Rectangle 81"/>
          <p:cNvSpPr/>
          <p:nvPr/>
        </p:nvSpPr>
        <p:spPr>
          <a:xfrm>
            <a:off x="2292350" y="4879975"/>
            <a:ext cx="1525588" cy="1309688"/>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3" name="Rectangle 82"/>
          <p:cNvSpPr/>
          <p:nvPr/>
        </p:nvSpPr>
        <p:spPr>
          <a:xfrm>
            <a:off x="4429125" y="4008438"/>
            <a:ext cx="1525588" cy="1309687"/>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4" name="Rectangle 83"/>
          <p:cNvSpPr/>
          <p:nvPr/>
        </p:nvSpPr>
        <p:spPr>
          <a:xfrm>
            <a:off x="6616700" y="2763838"/>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6" name="TextBox 54"/>
          <p:cNvSpPr txBox="1">
            <a:spLocks noChangeArrowheads="1"/>
          </p:cNvSpPr>
          <p:nvPr/>
        </p:nvSpPr>
        <p:spPr bwMode="auto">
          <a:xfrm>
            <a:off x="4060825" y="563086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endParaRPr lang="en-US">
              <a:latin typeface="Calibri" pitchFamily="34" charset="0"/>
              <a:ea typeface="ＭＳ Ｐゴシック" pitchFamily="34" charset="-128"/>
            </a:endParaRPr>
          </a:p>
        </p:txBody>
      </p:sp>
      <p:pic>
        <p:nvPicPr>
          <p:cNvPr id="8194" name="Picture 2" descr="http://www.sand.com.hk/images/stories/Icon-Switch.pn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053" y="4316412"/>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sand.com.hk/images/stories/Icon-Switch.pn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9609" y="4823027"/>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sand.com.hk/images/stories/Icon-Switch.pn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93434" y="2968221"/>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sand.com.hk/images/stories/Icon-Switch.pn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1887" y="4358151"/>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sand.com.hk/images/stories/Icon-Switch.pn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5388" y="3555205"/>
            <a:ext cx="1276350" cy="542926"/>
          </a:xfrm>
          <a:prstGeom prst="rect">
            <a:avLst/>
          </a:prstGeom>
          <a:noFill/>
          <a:extLst>
            <a:ext uri="{909E8E84-426E-40DD-AFC4-6F175D3DCCD1}">
              <a14:hiddenFill xmlns:a14="http://schemas.microsoft.com/office/drawing/2010/main">
                <a:solidFill>
                  <a:srgbClr val="FFFFFF"/>
                </a:solidFill>
              </a14:hiddenFill>
            </a:ext>
          </a:extLst>
        </p:spPr>
      </p:pic>
      <p:sp>
        <p:nvSpPr>
          <p:cNvPr id="93" name="Slide Number Placeholder 92"/>
          <p:cNvSpPr>
            <a:spLocks noGrp="1"/>
          </p:cNvSpPr>
          <p:nvPr>
            <p:ph type="sldNum" sz="quarter" idx="11"/>
          </p:nvPr>
        </p:nvSpPr>
        <p:spPr/>
        <p:txBody>
          <a:bodyPr/>
          <a:lstStyle/>
          <a:p>
            <a:fld id="{9F205CAD-699E-4DB4-8105-37C9EC7E4A0D}" type="slidenum">
              <a:rPr lang="en-US" smtClean="0"/>
              <a:t>4</a:t>
            </a:fld>
            <a:endParaRPr lang="en-US" dirty="0"/>
          </a:p>
        </p:txBody>
      </p:sp>
    </p:spTree>
    <p:extLst>
      <p:ext uri="{BB962C8B-B14F-4D97-AF65-F5344CB8AC3E}">
        <p14:creationId xmlns:p14="http://schemas.microsoft.com/office/powerpoint/2010/main" val="28778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7"/>
                                        </p:tgtEl>
                                      </p:cBhvr>
                                    </p:animEffect>
                                    <p:set>
                                      <p:cBhvr>
                                        <p:cTn id="7" dur="1" fill="hold">
                                          <p:stCondLst>
                                            <p:cond delay="499"/>
                                          </p:stCondLst>
                                        </p:cTn>
                                        <p:tgtEl>
                                          <p:spTgt spid="9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94"/>
                                        </p:tgtEl>
                                      </p:cBhvr>
                                    </p:animEffect>
                                    <p:set>
                                      <p:cBhvr>
                                        <p:cTn id="13" dur="1" fill="hold">
                                          <p:stCondLst>
                                            <p:cond delay="499"/>
                                          </p:stCondLst>
                                        </p:cTn>
                                        <p:tgtEl>
                                          <p:spTgt spid="9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194"/>
                                        </p:tgtEl>
                                      </p:cBhvr>
                                    </p:animEffect>
                                    <p:set>
                                      <p:cBhvr>
                                        <p:cTn id="16" dur="1" fill="hold">
                                          <p:stCondLst>
                                            <p:cond delay="499"/>
                                          </p:stCondLst>
                                        </p:cTn>
                                        <p:tgtEl>
                                          <p:spTgt spid="819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5"/>
                                        </p:tgtEl>
                                      </p:cBhvr>
                                    </p:animEffect>
                                    <p:set>
                                      <p:cBhvr>
                                        <p:cTn id="19" dur="1" fill="hold">
                                          <p:stCondLst>
                                            <p:cond delay="499"/>
                                          </p:stCondLst>
                                        </p:cTn>
                                        <p:tgtEl>
                                          <p:spTgt spid="95"/>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500"/>
                                        <p:tgtEl>
                                          <p:spTgt spid="8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500"/>
                                        <p:tgtEl>
                                          <p:spTgt spid="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animBg="1"/>
      <p:bldP spid="19" grpId="0" animBg="1"/>
      <p:bldP spid="31" grpId="0" animBg="1"/>
      <p:bldP spid="32" grpId="0" animBg="1"/>
      <p:bldP spid="44" grpId="0" animBg="1"/>
      <p:bldP spid="45" grpId="0" animBg="1"/>
      <p:bldP spid="57" grpId="0" animBg="1"/>
      <p:bldP spid="58" grpId="0" animBg="1"/>
      <p:bldP spid="59" grpId="0" animBg="1"/>
      <p:bldP spid="60" grpId="0" animBg="1"/>
      <p:bldP spid="61" grpId="0" animBg="1"/>
      <p:bldP spid="62" grpId="0" animBg="1"/>
      <p:bldP spid="63" grpId="0" animBg="1"/>
      <p:bldP spid="80" grpId="0" animBg="1"/>
      <p:bldP spid="81" grpId="0" animBg="1"/>
      <p:bldP spid="82" grpId="0" animBg="1"/>
      <p:bldP spid="83" grpId="0" animBg="1"/>
      <p:bldP spid="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9525000" cy="1143000"/>
          </a:xfrm>
        </p:spPr>
        <p:txBody>
          <a:bodyPr/>
          <a:lstStyle/>
          <a:p>
            <a:r>
              <a:rPr lang="en-US" dirty="0"/>
              <a:t>Limitations of Current Networks</a:t>
            </a:r>
          </a:p>
        </p:txBody>
      </p:sp>
      <p:sp>
        <p:nvSpPr>
          <p:cNvPr id="4" name="Slide Number Placeholder 3"/>
          <p:cNvSpPr>
            <a:spLocks noGrp="1"/>
          </p:cNvSpPr>
          <p:nvPr>
            <p:ph type="sldNum" sz="quarter" idx="11"/>
          </p:nvPr>
        </p:nvSpPr>
        <p:spPr/>
        <p:txBody>
          <a:bodyPr/>
          <a:lstStyle/>
          <a:p>
            <a:fld id="{9F205CAD-699E-4DB4-8105-37C9EC7E4A0D}" type="slidenum">
              <a:rPr lang="en-US" smtClean="0"/>
              <a:t>5</a:t>
            </a:fld>
            <a:endParaRPr lang="en-US"/>
          </a:p>
        </p:txBody>
      </p:sp>
      <p:grpSp>
        <p:nvGrpSpPr>
          <p:cNvPr id="5" name="Group 34"/>
          <p:cNvGrpSpPr>
            <a:grpSpLocks/>
          </p:cNvGrpSpPr>
          <p:nvPr/>
        </p:nvGrpSpPr>
        <p:grpSpPr bwMode="auto">
          <a:xfrm>
            <a:off x="2879725" y="1652588"/>
            <a:ext cx="2065338" cy="1482725"/>
            <a:chOff x="1728" y="1416"/>
            <a:chExt cx="1301" cy="672"/>
          </a:xfrm>
        </p:grpSpPr>
        <p:sp>
          <p:nvSpPr>
            <p:cNvPr id="6" name="AutoShape 22"/>
            <p:cNvSpPr>
              <a:spLocks/>
            </p:cNvSpPr>
            <p:nvPr/>
          </p:nvSpPr>
          <p:spPr bwMode="auto">
            <a:xfrm>
              <a:off x="1728" y="1416"/>
              <a:ext cx="192" cy="672"/>
            </a:xfrm>
            <a:prstGeom prst="rightBrace">
              <a:avLst>
                <a:gd name="adj1" fmla="val 45306"/>
                <a:gd name="adj2" fmla="val 48514"/>
              </a:avLst>
            </a:prstGeom>
            <a:noFill/>
            <a:ln w="19050">
              <a:solidFill>
                <a:schemeClr val="tx1"/>
              </a:solidFill>
              <a:round/>
              <a:headEnd/>
              <a:tailEnd/>
            </a:ln>
          </p:spPr>
          <p:txBody>
            <a:bodyPr wrap="none" anchor="ctr"/>
            <a:lstStyle/>
            <a:p>
              <a:endParaRPr lang="en-US">
                <a:latin typeface="Calibri" pitchFamily="34" charset="0"/>
                <a:ea typeface="ＭＳ Ｐゴシック" pitchFamily="34" charset="-128"/>
              </a:endParaRPr>
            </a:p>
          </p:txBody>
        </p:sp>
        <p:sp>
          <p:nvSpPr>
            <p:cNvPr id="7" name="Text Box 23"/>
            <p:cNvSpPr txBox="1">
              <a:spLocks noChangeArrowheads="1"/>
            </p:cNvSpPr>
            <p:nvPr/>
          </p:nvSpPr>
          <p:spPr bwMode="auto">
            <a:xfrm>
              <a:off x="1968" y="1585"/>
              <a:ext cx="1061" cy="291"/>
            </a:xfrm>
            <a:prstGeom prst="rect">
              <a:avLst/>
            </a:prstGeom>
            <a:noFill/>
            <a:ln w="9525">
              <a:noFill/>
              <a:miter lim="800000"/>
              <a:headEnd/>
              <a:tailEnd/>
            </a:ln>
          </p:spPr>
          <p:txBody>
            <a:bodyPr>
              <a:spAutoFit/>
            </a:bodyPr>
            <a:lstStyle/>
            <a:p>
              <a:pPr>
                <a:defRPr/>
              </a:pPr>
              <a:r>
                <a:rPr lang="en-US" dirty="0">
                  <a:latin typeface="+mj-lt"/>
                  <a:ea typeface="ＭＳ Ｐゴシック" charset="-128"/>
                  <a:cs typeface="ＭＳ Ｐゴシック" charset="-128"/>
                </a:rPr>
                <a:t>Million of lines</a:t>
              </a:r>
              <a:br>
                <a:rPr lang="en-US" dirty="0">
                  <a:latin typeface="+mj-lt"/>
                  <a:ea typeface="ＭＳ Ｐゴシック" charset="-128"/>
                  <a:cs typeface="ＭＳ Ｐゴシック" charset="-128"/>
                </a:rPr>
              </a:br>
              <a:r>
                <a:rPr lang="en-US" dirty="0">
                  <a:latin typeface="+mj-lt"/>
                  <a:ea typeface="ＭＳ Ｐゴシック" charset="-128"/>
                  <a:cs typeface="ＭＳ Ｐゴシック" charset="-128"/>
                </a:rPr>
                <a:t>of source code</a:t>
              </a:r>
            </a:p>
          </p:txBody>
        </p:sp>
      </p:grpSp>
      <p:grpSp>
        <p:nvGrpSpPr>
          <p:cNvPr id="10" name="Group 35"/>
          <p:cNvGrpSpPr>
            <a:grpSpLocks/>
          </p:cNvGrpSpPr>
          <p:nvPr/>
        </p:nvGrpSpPr>
        <p:grpSpPr bwMode="auto">
          <a:xfrm>
            <a:off x="2879725" y="3238500"/>
            <a:ext cx="2114550" cy="952500"/>
            <a:chOff x="1728" y="2232"/>
            <a:chExt cx="1332" cy="672"/>
          </a:xfrm>
        </p:grpSpPr>
        <p:sp>
          <p:nvSpPr>
            <p:cNvPr id="11" name="AutoShape 27"/>
            <p:cNvSpPr>
              <a:spLocks/>
            </p:cNvSpPr>
            <p:nvPr/>
          </p:nvSpPr>
          <p:spPr bwMode="auto">
            <a:xfrm>
              <a:off x="1728" y="2232"/>
              <a:ext cx="192" cy="672"/>
            </a:xfrm>
            <a:prstGeom prst="rightBrace">
              <a:avLst>
                <a:gd name="adj1" fmla="val 45306"/>
                <a:gd name="adj2" fmla="val 48514"/>
              </a:avLst>
            </a:prstGeom>
            <a:noFill/>
            <a:ln w="19050">
              <a:solidFill>
                <a:schemeClr val="tx1"/>
              </a:solidFill>
              <a:round/>
              <a:headEnd/>
              <a:tailEnd/>
            </a:ln>
          </p:spPr>
          <p:txBody>
            <a:bodyPr wrap="none" anchor="ctr"/>
            <a:lstStyle/>
            <a:p>
              <a:endParaRPr lang="en-US">
                <a:latin typeface="Calibri" pitchFamily="34" charset="0"/>
                <a:ea typeface="ＭＳ Ｐゴシック" pitchFamily="34" charset="-128"/>
              </a:endParaRPr>
            </a:p>
          </p:txBody>
        </p:sp>
        <p:sp>
          <p:nvSpPr>
            <p:cNvPr id="12" name="Text Box 28"/>
            <p:cNvSpPr txBox="1">
              <a:spLocks noChangeArrowheads="1"/>
            </p:cNvSpPr>
            <p:nvPr/>
          </p:nvSpPr>
          <p:spPr bwMode="auto">
            <a:xfrm>
              <a:off x="1968" y="2430"/>
              <a:ext cx="1092" cy="259"/>
            </a:xfrm>
            <a:prstGeom prst="rect">
              <a:avLst/>
            </a:prstGeom>
            <a:noFill/>
            <a:ln w="9525">
              <a:noFill/>
              <a:miter lim="800000"/>
              <a:headEnd/>
              <a:tailEnd/>
            </a:ln>
          </p:spPr>
          <p:txBody>
            <a:bodyPr>
              <a:spAutoFit/>
            </a:bodyPr>
            <a:lstStyle/>
            <a:p>
              <a:pPr>
                <a:defRPr/>
              </a:pPr>
              <a:r>
                <a:rPr lang="en-US" dirty="0">
                  <a:latin typeface="+mj-lt"/>
                  <a:ea typeface="ＭＳ Ｐゴシック" charset="-128"/>
                  <a:cs typeface="ＭＳ Ｐゴシック" charset="-128"/>
                </a:rPr>
                <a:t>Billions of gates</a:t>
              </a:r>
            </a:p>
          </p:txBody>
        </p:sp>
      </p:grpSp>
      <p:sp>
        <p:nvSpPr>
          <p:cNvPr id="15" name="Text Box 32"/>
          <p:cNvSpPr txBox="1">
            <a:spLocks noChangeArrowheads="1"/>
          </p:cNvSpPr>
          <p:nvPr/>
        </p:nvSpPr>
        <p:spPr bwMode="auto">
          <a:xfrm>
            <a:off x="4953000" y="1600200"/>
            <a:ext cx="4114800" cy="2782300"/>
          </a:xfrm>
          <a:prstGeom prst="rect">
            <a:avLst/>
          </a:prstGeom>
          <a:solidFill>
            <a:schemeClr val="bg1">
              <a:lumMod val="95000"/>
            </a:schemeClr>
          </a:solidFill>
          <a:ln w="38100">
            <a:noFill/>
            <a:prstDash val="dash"/>
            <a:miter lim="800000"/>
            <a:headEnd/>
            <a:tailEnd/>
          </a:ln>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4572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nSpc>
                <a:spcPct val="80000"/>
              </a:lnSpc>
              <a:spcBef>
                <a:spcPct val="20000"/>
              </a:spcBef>
              <a:buClr>
                <a:schemeClr val="tx1"/>
              </a:buClr>
              <a:buSzPct val="75000"/>
              <a:buFont typeface="Wingdings" pitchFamily="2" charset="2"/>
              <a:buNone/>
            </a:pPr>
            <a:endParaRPr lang="en-US" sz="2400" dirty="0" smtClean="0">
              <a:latin typeface="Calibri" pitchFamily="34" charset="0"/>
              <a:ea typeface="ＭＳ Ｐゴシック" pitchFamily="34" charset="-128"/>
            </a:endParaRPr>
          </a:p>
          <a:p>
            <a:pPr>
              <a:lnSpc>
                <a:spcPct val="80000"/>
              </a:lnSpc>
              <a:spcBef>
                <a:spcPct val="20000"/>
              </a:spcBef>
              <a:buClr>
                <a:schemeClr val="tx1"/>
              </a:buClr>
              <a:buSzPct val="75000"/>
              <a:buFont typeface="Wingdings" pitchFamily="2" charset="2"/>
              <a:buNone/>
            </a:pPr>
            <a:r>
              <a:rPr lang="en-US" sz="2400" dirty="0" smtClean="0">
                <a:latin typeface="Calibri" pitchFamily="34" charset="0"/>
                <a:ea typeface="ＭＳ Ｐゴシック" pitchFamily="34" charset="-128"/>
              </a:rPr>
              <a:t>Many </a:t>
            </a:r>
            <a:r>
              <a:rPr lang="en-US" sz="2400" dirty="0">
                <a:latin typeface="Calibri" pitchFamily="34" charset="0"/>
                <a:ea typeface="ＭＳ Ｐゴシック" pitchFamily="34" charset="-128"/>
              </a:rPr>
              <a:t>complex functions baked into </a:t>
            </a:r>
            <a:r>
              <a:rPr lang="en-US" sz="2400" dirty="0" smtClean="0">
                <a:latin typeface="Calibri" pitchFamily="34" charset="0"/>
                <a:ea typeface="ＭＳ Ｐゴシック" pitchFamily="34" charset="-128"/>
              </a:rPr>
              <a:t>infrastructure</a:t>
            </a:r>
          </a:p>
          <a:p>
            <a:pPr>
              <a:lnSpc>
                <a:spcPct val="80000"/>
              </a:lnSpc>
              <a:spcBef>
                <a:spcPct val="20000"/>
              </a:spcBef>
              <a:buClr>
                <a:schemeClr val="tx1"/>
              </a:buClr>
              <a:buSzPct val="75000"/>
              <a:buFont typeface="Wingdings" pitchFamily="2" charset="2"/>
              <a:buNone/>
            </a:pPr>
            <a:endParaRPr lang="en-US" sz="2400" dirty="0">
              <a:latin typeface="Calibri" pitchFamily="34" charset="0"/>
              <a:ea typeface="ＭＳ Ｐゴシック" pitchFamily="34" charset="-128"/>
            </a:endParaRPr>
          </a:p>
          <a:p>
            <a:pPr lvl="2">
              <a:lnSpc>
                <a:spcPct val="80000"/>
              </a:lnSpc>
              <a:spcBef>
                <a:spcPct val="20000"/>
              </a:spcBef>
              <a:buClr>
                <a:schemeClr val="tx1"/>
              </a:buClr>
              <a:buSzPct val="75000"/>
            </a:pPr>
            <a:r>
              <a:rPr lang="en-US" sz="2000" i="1" dirty="0">
                <a:solidFill>
                  <a:srgbClr val="00B0F0"/>
                </a:solidFill>
                <a:latin typeface="Calibri" pitchFamily="34" charset="0"/>
                <a:ea typeface="ＭＳ Ｐゴシック" pitchFamily="34" charset="-128"/>
              </a:rPr>
              <a:t>OSPF, BGP, multicast, differentiated services,</a:t>
            </a:r>
            <a:br>
              <a:rPr lang="en-US" sz="2000" i="1" dirty="0">
                <a:solidFill>
                  <a:srgbClr val="00B0F0"/>
                </a:solidFill>
                <a:latin typeface="Calibri" pitchFamily="34" charset="0"/>
                <a:ea typeface="ＭＳ Ｐゴシック" pitchFamily="34" charset="-128"/>
              </a:rPr>
            </a:br>
            <a:r>
              <a:rPr lang="en-US" sz="2000" i="1" dirty="0">
                <a:solidFill>
                  <a:srgbClr val="00B0F0"/>
                </a:solidFill>
                <a:latin typeface="Calibri" pitchFamily="34" charset="0"/>
                <a:ea typeface="ＭＳ Ｐゴシック" pitchFamily="34" charset="-128"/>
              </a:rPr>
              <a:t>Traffic Engineering, NAT, </a:t>
            </a:r>
            <a:r>
              <a:rPr lang="en-US" sz="2000" i="1" dirty="0" smtClean="0">
                <a:solidFill>
                  <a:srgbClr val="00B0F0"/>
                </a:solidFill>
                <a:latin typeface="Calibri" pitchFamily="34" charset="0"/>
                <a:ea typeface="ＭＳ Ｐゴシック" pitchFamily="34" charset="-128"/>
              </a:rPr>
              <a:t>firewalls, …</a:t>
            </a:r>
          </a:p>
          <a:p>
            <a:pPr lvl="2">
              <a:lnSpc>
                <a:spcPct val="80000"/>
              </a:lnSpc>
              <a:spcBef>
                <a:spcPct val="20000"/>
              </a:spcBef>
              <a:buClr>
                <a:schemeClr val="tx1"/>
              </a:buClr>
              <a:buSzPct val="75000"/>
            </a:pPr>
            <a:endParaRPr lang="en-US" sz="2000" i="1" dirty="0">
              <a:solidFill>
                <a:srgbClr val="00B0F0"/>
              </a:solidFill>
              <a:latin typeface="Calibri" pitchFamily="34" charset="0"/>
              <a:ea typeface="ＭＳ Ｐゴシック" pitchFamily="34" charset="-128"/>
            </a:endParaRPr>
          </a:p>
        </p:txBody>
      </p:sp>
      <p:sp>
        <p:nvSpPr>
          <p:cNvPr id="16" name="Rounded Rectangle 15"/>
          <p:cNvSpPr/>
          <p:nvPr/>
        </p:nvSpPr>
        <p:spPr>
          <a:xfrm>
            <a:off x="457201" y="3238261"/>
            <a:ext cx="2366984" cy="9525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1600" b="1">
                <a:solidFill>
                  <a:srgbClr val="C3D69B"/>
                </a:solidFill>
                <a:latin typeface="Calibri" pitchFamily="34" charset="0"/>
                <a:ea typeface="ＭＳ Ｐゴシック" pitchFamily="34" charset="-128"/>
              </a:rPr>
              <a:t>Specialized Packet Forwarding Hardware</a:t>
            </a:r>
            <a:endParaRPr lang="en-US" sz="1400" b="1">
              <a:solidFill>
                <a:srgbClr val="C3D69B"/>
              </a:solidFill>
              <a:latin typeface="Calibri" pitchFamily="34" charset="0"/>
              <a:ea typeface="ＭＳ Ｐゴシック" pitchFamily="34" charset="-128"/>
            </a:endParaRPr>
          </a:p>
        </p:txBody>
      </p:sp>
      <p:sp>
        <p:nvSpPr>
          <p:cNvPr id="17" name="Rounded Rectangle 16"/>
          <p:cNvSpPr/>
          <p:nvPr/>
        </p:nvSpPr>
        <p:spPr>
          <a:xfrm>
            <a:off x="457200" y="2347097"/>
            <a:ext cx="2366985" cy="78818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1600" dirty="0">
                <a:solidFill>
                  <a:srgbClr val="FFFFFF"/>
                </a:solidFill>
                <a:latin typeface="+mj-lt"/>
              </a:rPr>
              <a:t>Operating</a:t>
            </a:r>
          </a:p>
          <a:p>
            <a:pPr algn="ctr" fontAlgn="auto">
              <a:spcBef>
                <a:spcPts val="0"/>
              </a:spcBef>
              <a:spcAft>
                <a:spcPts val="0"/>
              </a:spcAft>
              <a:defRPr/>
            </a:pPr>
            <a:r>
              <a:rPr lang="en-US" sz="1600" dirty="0">
                <a:solidFill>
                  <a:srgbClr val="FFFFFF"/>
                </a:solidFill>
                <a:latin typeface="+mj-lt"/>
              </a:rPr>
              <a:t>System</a:t>
            </a:r>
          </a:p>
        </p:txBody>
      </p:sp>
      <p:sp>
        <p:nvSpPr>
          <p:cNvPr id="18" name="Rounded Rectangle 17"/>
          <p:cNvSpPr/>
          <p:nvPr/>
        </p:nvSpPr>
        <p:spPr>
          <a:xfrm>
            <a:off x="457200" y="1653139"/>
            <a:ext cx="895927" cy="593699"/>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1600" dirty="0">
                <a:solidFill>
                  <a:srgbClr val="FFFFFF"/>
                </a:solidFill>
                <a:latin typeface="+mj-lt"/>
              </a:rPr>
              <a:t>Feature</a:t>
            </a:r>
          </a:p>
        </p:txBody>
      </p:sp>
      <p:grpSp>
        <p:nvGrpSpPr>
          <p:cNvPr id="19" name="Rounded Rectangle 29"/>
          <p:cNvGrpSpPr>
            <a:grpSpLocks/>
          </p:cNvGrpSpPr>
          <p:nvPr/>
        </p:nvGrpSpPr>
        <p:grpSpPr bwMode="auto">
          <a:xfrm>
            <a:off x="1889125" y="1620838"/>
            <a:ext cx="987425" cy="700087"/>
            <a:chOff x="1190" y="1283"/>
            <a:chExt cx="622" cy="441"/>
          </a:xfrm>
        </p:grpSpPr>
        <p:pic>
          <p:nvPicPr>
            <p:cNvPr id="20" name="Rounded Rectangl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 y="1283"/>
              <a:ext cx="622"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6"/>
            <p:cNvSpPr txBox="1">
              <a:spLocks noChangeArrowheads="1"/>
            </p:cNvSpPr>
            <p:nvPr/>
          </p:nvSpPr>
          <p:spPr bwMode="auto">
            <a:xfrm>
              <a:off x="1244" y="1322"/>
              <a:ext cx="51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r>
                <a:rPr lang="en-US" sz="1600">
                  <a:solidFill>
                    <a:srgbClr val="FFFFFF"/>
                  </a:solidFill>
                  <a:latin typeface="Calibri" pitchFamily="34" charset="0"/>
                  <a:ea typeface="ＭＳ Ｐゴシック" pitchFamily="34" charset="-128"/>
                </a:rPr>
                <a:t>Feature</a:t>
              </a:r>
            </a:p>
          </p:txBody>
        </p:sp>
      </p:grpSp>
      <p:cxnSp>
        <p:nvCxnSpPr>
          <p:cNvPr id="22" name="Straight Connector 21"/>
          <p:cNvCxnSpPr>
            <a:cxnSpLocks noChangeShapeType="1"/>
          </p:cNvCxnSpPr>
          <p:nvPr/>
        </p:nvCxnSpPr>
        <p:spPr bwMode="auto">
          <a:xfrm>
            <a:off x="1357313" y="1949450"/>
            <a:ext cx="590550" cy="1588"/>
          </a:xfrm>
          <a:prstGeom prst="line">
            <a:avLst/>
          </a:prstGeom>
          <a:noFill/>
          <a:ln w="25400">
            <a:solidFill>
              <a:schemeClr val="accent1"/>
            </a:solidFill>
            <a:prstDash val="dot"/>
            <a:round/>
            <a:headEnd/>
            <a:tailEnd/>
          </a:ln>
          <a:effectLst>
            <a:outerShdw dist="20000" dir="5400000" rotWithShape="0">
              <a:srgbClr val="808080">
                <a:alpha val="37999"/>
              </a:srgbClr>
            </a:outerShdw>
          </a:effectLst>
        </p:spPr>
      </p:cxnSp>
      <p:sp>
        <p:nvSpPr>
          <p:cNvPr id="23" name="Text Box 32"/>
          <p:cNvSpPr txBox="1">
            <a:spLocks noChangeArrowheads="1"/>
          </p:cNvSpPr>
          <p:nvPr/>
        </p:nvSpPr>
        <p:spPr bwMode="auto">
          <a:xfrm>
            <a:off x="533400" y="4953000"/>
            <a:ext cx="7924800" cy="387798"/>
          </a:xfrm>
          <a:prstGeom prst="rect">
            <a:avLst/>
          </a:prstGeom>
          <a:noFill/>
          <a:ln w="38100">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4572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nSpc>
                <a:spcPct val="80000"/>
              </a:lnSpc>
              <a:spcBef>
                <a:spcPct val="20000"/>
              </a:spcBef>
              <a:buClr>
                <a:schemeClr val="tx1"/>
              </a:buClr>
              <a:buSzPct val="75000"/>
              <a:buFont typeface="Wingdings" pitchFamily="2" charset="2"/>
              <a:buNone/>
            </a:pPr>
            <a:r>
              <a:rPr lang="en-US" sz="2400" dirty="0" smtClean="0">
                <a:latin typeface="Calibri" pitchFamily="34" charset="0"/>
                <a:ea typeface="ＭＳ Ｐゴシック" pitchFamily="34" charset="-128"/>
              </a:rPr>
              <a:t>Cannot dynamically change according to network conditions</a:t>
            </a:r>
            <a:endParaRPr 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62927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08760"/>
            <a:ext cx="8763000" cy="4419600"/>
          </a:xfrm>
        </p:spPr>
        <p:txBody>
          <a:bodyPr/>
          <a:lstStyle/>
          <a:p>
            <a:r>
              <a:rPr lang="en-US" b="1" dirty="0" smtClean="0"/>
              <a:t>No control plane abstraction for the whole network! </a:t>
            </a:r>
          </a:p>
          <a:p>
            <a:pPr marL="0" indent="0">
              <a:buNone/>
            </a:pPr>
            <a:endParaRPr lang="en-US" dirty="0" smtClean="0"/>
          </a:p>
          <a:p>
            <a:pPr marL="0" indent="0">
              <a:buNone/>
            </a:pPr>
            <a:endParaRPr lang="en-US" dirty="0" smtClean="0"/>
          </a:p>
          <a:p>
            <a:r>
              <a:rPr lang="en-US" b="1" dirty="0" smtClean="0"/>
              <a:t>It’s like old times – when there was no OS…</a:t>
            </a:r>
            <a:endParaRPr lang="en-US" b="1" dirty="0"/>
          </a:p>
        </p:txBody>
      </p:sp>
      <p:sp>
        <p:nvSpPr>
          <p:cNvPr id="4" name="Title 1"/>
          <p:cNvSpPr>
            <a:spLocks noGrp="1"/>
          </p:cNvSpPr>
          <p:nvPr>
            <p:ph type="title"/>
          </p:nvPr>
        </p:nvSpPr>
        <p:spPr>
          <a:xfrm>
            <a:off x="685800" y="304800"/>
            <a:ext cx="8534400" cy="1143000"/>
          </a:xfrm>
        </p:spPr>
        <p:txBody>
          <a:bodyPr/>
          <a:lstStyle/>
          <a:p>
            <a:r>
              <a:rPr lang="en-US" dirty="0" smtClean="0"/>
              <a:t>Limitations of Current Networks</a:t>
            </a:r>
            <a:endParaRPr lang="en-US" dirty="0"/>
          </a:p>
        </p:txBody>
      </p:sp>
      <p:pic>
        <p:nvPicPr>
          <p:cNvPr id="4098" name="Picture 2" descr="http://www.computerhistory.org/timeline/images/1949_eds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702313"/>
            <a:ext cx="2133600" cy="27416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98241" y="6520190"/>
            <a:ext cx="1835759" cy="261610"/>
          </a:xfrm>
          <a:prstGeom prst="rect">
            <a:avLst/>
          </a:prstGeom>
        </p:spPr>
        <p:txBody>
          <a:bodyPr wrap="none">
            <a:spAutoFit/>
          </a:bodyPr>
          <a:lstStyle/>
          <a:p>
            <a:r>
              <a:rPr lang="en-US" sz="1100" dirty="0"/>
              <a:t>Wilkes with the </a:t>
            </a:r>
            <a:r>
              <a:rPr lang="en-US" sz="1100" dirty="0" smtClean="0"/>
              <a:t>EDSAC, 1949</a:t>
            </a:r>
            <a:endParaRPr lang="en-US" sz="1100" dirty="0"/>
          </a:p>
        </p:txBody>
      </p:sp>
      <p:sp>
        <p:nvSpPr>
          <p:cNvPr id="2" name="Slide Number Placeholder 1"/>
          <p:cNvSpPr>
            <a:spLocks noGrp="1"/>
          </p:cNvSpPr>
          <p:nvPr>
            <p:ph type="sldNum" sz="quarter" idx="11"/>
          </p:nvPr>
        </p:nvSpPr>
        <p:spPr/>
        <p:txBody>
          <a:bodyPr/>
          <a:lstStyle/>
          <a:p>
            <a:fld id="{9F205CAD-699E-4DB4-8105-37C9EC7E4A0D}" type="slidenum">
              <a:rPr lang="en-US" smtClean="0"/>
              <a:t>6</a:t>
            </a:fld>
            <a:endParaRPr lang="en-US"/>
          </a:p>
        </p:txBody>
      </p:sp>
    </p:spTree>
    <p:extLst>
      <p:ext uri="{BB962C8B-B14F-4D97-AF65-F5344CB8AC3E}">
        <p14:creationId xmlns:p14="http://schemas.microsoft.com/office/powerpoint/2010/main" val="254392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An OS for </a:t>
            </a:r>
            <a:r>
              <a:rPr lang="en-US" dirty="0" smtClean="0"/>
              <a:t>Networks</a:t>
            </a:r>
            <a:endParaRPr lang="en-US" dirty="0"/>
          </a:p>
        </p:txBody>
      </p:sp>
      <p:sp>
        <p:nvSpPr>
          <p:cNvPr id="4" name="Rectangle 3"/>
          <p:cNvSpPr/>
          <p:nvPr/>
        </p:nvSpPr>
        <p:spPr>
          <a:xfrm>
            <a:off x="465138" y="3748088"/>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5" name="Rounded Rectangle 4"/>
          <p:cNvSpPr/>
          <p:nvPr/>
        </p:nvSpPr>
        <p:spPr>
          <a:xfrm>
            <a:off x="565830" y="4548404"/>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6" name="Group 54"/>
          <p:cNvGrpSpPr>
            <a:grpSpLocks/>
          </p:cNvGrpSpPr>
          <p:nvPr/>
        </p:nvGrpSpPr>
        <p:grpSpPr bwMode="auto">
          <a:xfrm>
            <a:off x="565150" y="3836988"/>
            <a:ext cx="1339850" cy="344487"/>
            <a:chOff x="558086" y="3810293"/>
            <a:chExt cx="1339620" cy="343744"/>
          </a:xfrm>
        </p:grpSpPr>
        <p:grpSp>
          <p:nvGrpSpPr>
            <p:cNvPr id="7" name="Rounded Rectangle 4"/>
            <p:cNvGrpSpPr>
              <a:grpSpLocks/>
            </p:cNvGrpSpPr>
            <p:nvPr/>
          </p:nvGrpSpPr>
          <p:grpSpPr bwMode="auto">
            <a:xfrm>
              <a:off x="498224" y="3772708"/>
              <a:ext cx="451104" cy="457200"/>
              <a:chOff x="505968" y="3974592"/>
              <a:chExt cx="451104" cy="457200"/>
            </a:xfrm>
          </p:grpSpPr>
          <p:pic>
            <p:nvPicPr>
              <p:cNvPr id="15" name="Rounded Rectangl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6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9"/>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8" name="Rounded Rectangle 5"/>
            <p:cNvGrpSpPr>
              <a:grpSpLocks/>
            </p:cNvGrpSpPr>
            <p:nvPr/>
          </p:nvGrpSpPr>
          <p:grpSpPr bwMode="auto">
            <a:xfrm>
              <a:off x="833504" y="3772708"/>
              <a:ext cx="451104" cy="457200"/>
              <a:chOff x="841248" y="3974592"/>
              <a:chExt cx="451104" cy="457200"/>
            </a:xfrm>
          </p:grpSpPr>
          <p:pic>
            <p:nvPicPr>
              <p:cNvPr id="13" name="Rounded Rectangl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9" name="Rounded Rectangle 6"/>
            <p:cNvGrpSpPr>
              <a:grpSpLocks/>
            </p:cNvGrpSpPr>
            <p:nvPr/>
          </p:nvGrpSpPr>
          <p:grpSpPr bwMode="auto">
            <a:xfrm>
              <a:off x="1504064" y="3772708"/>
              <a:ext cx="451104" cy="457200"/>
              <a:chOff x="1511808" y="3974592"/>
              <a:chExt cx="451104" cy="457200"/>
            </a:xfrm>
          </p:grpSpPr>
          <p:pic>
            <p:nvPicPr>
              <p:cNvPr id="11" name="Rounded Rectangl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80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5"/>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10" name="Straight Connector 9"/>
            <p:cNvCxnSpPr>
              <a:cxnSpLocks noChangeShapeType="1"/>
              <a:stCxn id="13" idx="3"/>
              <a:endCxn id="11" idx="1"/>
            </p:cNvCxnSpPr>
            <p:nvPr/>
          </p:nvCxnSpPr>
          <p:spPr bwMode="auto">
            <a:xfrm>
              <a:off x="1227896" y="39821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17" name="Rectangle 16"/>
          <p:cNvSpPr/>
          <p:nvPr/>
        </p:nvSpPr>
        <p:spPr>
          <a:xfrm>
            <a:off x="2887663" y="24733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18" name="Rounded Rectangle 17"/>
          <p:cNvSpPr/>
          <p:nvPr/>
        </p:nvSpPr>
        <p:spPr>
          <a:xfrm>
            <a:off x="2988148" y="3273021"/>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 name="Group 58"/>
          <p:cNvGrpSpPr>
            <a:grpSpLocks/>
          </p:cNvGrpSpPr>
          <p:nvPr/>
        </p:nvGrpSpPr>
        <p:grpSpPr bwMode="auto">
          <a:xfrm>
            <a:off x="2987675" y="2562225"/>
            <a:ext cx="1339850" cy="342900"/>
            <a:chOff x="2988148" y="2012694"/>
            <a:chExt cx="1339620" cy="343744"/>
          </a:xfrm>
        </p:grpSpPr>
        <p:grpSp>
          <p:nvGrpSpPr>
            <p:cNvPr id="20" name="Rounded Rectangle 14"/>
            <p:cNvGrpSpPr>
              <a:grpSpLocks/>
            </p:cNvGrpSpPr>
            <p:nvPr/>
          </p:nvGrpSpPr>
          <p:grpSpPr bwMode="auto">
            <a:xfrm>
              <a:off x="2926080" y="1976428"/>
              <a:ext cx="451104" cy="451104"/>
              <a:chOff x="2926080" y="2700528"/>
              <a:chExt cx="451104" cy="451104"/>
            </a:xfrm>
          </p:grpSpPr>
          <p:pic>
            <p:nvPicPr>
              <p:cNvPr id="28" name="Rounded Rectangle 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08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24"/>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1" name="Rounded Rectangle 15"/>
            <p:cNvGrpSpPr>
              <a:grpSpLocks/>
            </p:cNvGrpSpPr>
            <p:nvPr/>
          </p:nvGrpSpPr>
          <p:grpSpPr bwMode="auto">
            <a:xfrm>
              <a:off x="3261360" y="1976428"/>
              <a:ext cx="451104" cy="451104"/>
              <a:chOff x="3261360" y="2700528"/>
              <a:chExt cx="451104" cy="451104"/>
            </a:xfrm>
          </p:grpSpPr>
          <p:pic>
            <p:nvPicPr>
              <p:cNvPr id="26" name="Rounded Rectangle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136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27"/>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2" name="Rounded Rectangle 16"/>
            <p:cNvGrpSpPr>
              <a:grpSpLocks/>
            </p:cNvGrpSpPr>
            <p:nvPr/>
          </p:nvGrpSpPr>
          <p:grpSpPr bwMode="auto">
            <a:xfrm>
              <a:off x="3931920" y="1976428"/>
              <a:ext cx="451104" cy="451104"/>
              <a:chOff x="3931920" y="2700528"/>
              <a:chExt cx="451104" cy="451104"/>
            </a:xfrm>
          </p:grpSpPr>
          <p:pic>
            <p:nvPicPr>
              <p:cNvPr id="24" name="Rounded Rectangle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192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30"/>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23" name="Straight Connector 22"/>
            <p:cNvCxnSpPr>
              <a:cxnSpLocks noChangeShapeType="1"/>
              <a:stCxn id="26" idx="3"/>
              <a:endCxn id="24" idx="1"/>
            </p:cNvCxnSpPr>
            <p:nvPr/>
          </p:nvCxnSpPr>
          <p:spPr bwMode="auto">
            <a:xfrm>
              <a:off x="3657958" y="2184567"/>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30" name="Rectangle 29"/>
          <p:cNvSpPr/>
          <p:nvPr/>
        </p:nvSpPr>
        <p:spPr>
          <a:xfrm>
            <a:off x="6616700" y="30686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31" name="Rounded Rectangle 30"/>
          <p:cNvSpPr/>
          <p:nvPr/>
        </p:nvSpPr>
        <p:spPr>
          <a:xfrm>
            <a:off x="6717510" y="386858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32" name="Group 57"/>
          <p:cNvGrpSpPr>
            <a:grpSpLocks/>
          </p:cNvGrpSpPr>
          <p:nvPr/>
        </p:nvGrpSpPr>
        <p:grpSpPr bwMode="auto">
          <a:xfrm>
            <a:off x="6718300" y="3157538"/>
            <a:ext cx="1338263" cy="344487"/>
            <a:chOff x="6717510" y="2608253"/>
            <a:chExt cx="1339620" cy="343744"/>
          </a:xfrm>
        </p:grpSpPr>
        <p:grpSp>
          <p:nvGrpSpPr>
            <p:cNvPr id="33" name="Rounded Rectangle 22"/>
            <p:cNvGrpSpPr>
              <a:grpSpLocks/>
            </p:cNvGrpSpPr>
            <p:nvPr/>
          </p:nvGrpSpPr>
          <p:grpSpPr bwMode="auto">
            <a:xfrm>
              <a:off x="6656832" y="2573836"/>
              <a:ext cx="451104" cy="451104"/>
              <a:chOff x="6656832" y="3297936"/>
              <a:chExt cx="451104" cy="451104"/>
            </a:xfrm>
          </p:grpSpPr>
          <p:pic>
            <p:nvPicPr>
              <p:cNvPr id="41" name="Rounded Rectangle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83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39"/>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4" name="Rounded Rectangle 23"/>
            <p:cNvGrpSpPr>
              <a:grpSpLocks/>
            </p:cNvGrpSpPr>
            <p:nvPr/>
          </p:nvGrpSpPr>
          <p:grpSpPr bwMode="auto">
            <a:xfrm>
              <a:off x="6992112" y="2573836"/>
              <a:ext cx="451104" cy="451104"/>
              <a:chOff x="6992112" y="3297936"/>
              <a:chExt cx="451104" cy="451104"/>
            </a:xfrm>
          </p:grpSpPr>
          <p:pic>
            <p:nvPicPr>
              <p:cNvPr id="39" name="Rounded Rectangle 2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211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40" name="Text Box 42"/>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5" name="Rounded Rectangle 24"/>
            <p:cNvGrpSpPr>
              <a:grpSpLocks/>
            </p:cNvGrpSpPr>
            <p:nvPr/>
          </p:nvGrpSpPr>
          <p:grpSpPr bwMode="auto">
            <a:xfrm>
              <a:off x="7662672" y="2573836"/>
              <a:ext cx="451104" cy="451104"/>
              <a:chOff x="7662672" y="3297936"/>
              <a:chExt cx="451104" cy="451104"/>
            </a:xfrm>
          </p:grpSpPr>
          <p:pic>
            <p:nvPicPr>
              <p:cNvPr id="37" name="Rounded Rectangle 2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267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38" name="Text Box 45"/>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36" name="Straight Connector 35"/>
            <p:cNvCxnSpPr>
              <a:cxnSpLocks noChangeShapeType="1"/>
              <a:stCxn id="39" idx="3"/>
              <a:endCxn id="37" idx="1"/>
            </p:cNvCxnSpPr>
            <p:nvPr/>
          </p:nvCxnSpPr>
          <p:spPr bwMode="auto">
            <a:xfrm>
              <a:off x="7387320" y="278012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43" name="Rectangle 42"/>
          <p:cNvSpPr/>
          <p:nvPr/>
        </p:nvSpPr>
        <p:spPr>
          <a:xfrm>
            <a:off x="2292350" y="5164138"/>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44" name="Rounded Rectangle 43"/>
          <p:cNvSpPr/>
          <p:nvPr/>
        </p:nvSpPr>
        <p:spPr>
          <a:xfrm>
            <a:off x="2392599" y="5965138"/>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45" name="Group 55"/>
          <p:cNvGrpSpPr>
            <a:grpSpLocks/>
          </p:cNvGrpSpPr>
          <p:nvPr/>
        </p:nvGrpSpPr>
        <p:grpSpPr bwMode="auto">
          <a:xfrm>
            <a:off x="2392363" y="5254625"/>
            <a:ext cx="1339850" cy="342900"/>
            <a:chOff x="2995893" y="5485693"/>
            <a:chExt cx="1339620" cy="343744"/>
          </a:xfrm>
        </p:grpSpPr>
        <p:grpSp>
          <p:nvGrpSpPr>
            <p:cNvPr id="46" name="Rounded Rectangle 30"/>
            <p:cNvGrpSpPr>
              <a:grpSpLocks/>
            </p:cNvGrpSpPr>
            <p:nvPr/>
          </p:nvGrpSpPr>
          <p:grpSpPr bwMode="auto">
            <a:xfrm>
              <a:off x="2931966" y="5451742"/>
              <a:ext cx="451104" cy="451104"/>
              <a:chOff x="2328672" y="5394960"/>
              <a:chExt cx="451104" cy="451104"/>
            </a:xfrm>
          </p:grpSpPr>
          <p:pic>
            <p:nvPicPr>
              <p:cNvPr id="54" name="Rounded Rectangle 3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867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54"/>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7" name="Rounded Rectangle 31"/>
            <p:cNvGrpSpPr>
              <a:grpSpLocks/>
            </p:cNvGrpSpPr>
            <p:nvPr/>
          </p:nvGrpSpPr>
          <p:grpSpPr bwMode="auto">
            <a:xfrm>
              <a:off x="3267246" y="5451742"/>
              <a:ext cx="451104" cy="451104"/>
              <a:chOff x="2663952" y="5394960"/>
              <a:chExt cx="451104" cy="451104"/>
            </a:xfrm>
          </p:grpSpPr>
          <p:pic>
            <p:nvPicPr>
              <p:cNvPr id="52" name="Rounded Rectangle 3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395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57"/>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8" name="Rounded Rectangle 32"/>
            <p:cNvGrpSpPr>
              <a:grpSpLocks/>
            </p:cNvGrpSpPr>
            <p:nvPr/>
          </p:nvGrpSpPr>
          <p:grpSpPr bwMode="auto">
            <a:xfrm>
              <a:off x="3937806" y="5451742"/>
              <a:ext cx="451104" cy="451104"/>
              <a:chOff x="3334512" y="5394960"/>
              <a:chExt cx="451104" cy="451104"/>
            </a:xfrm>
          </p:grpSpPr>
          <p:pic>
            <p:nvPicPr>
              <p:cNvPr id="50" name="Rounded Rectangle 3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451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1" name="Text Box 60"/>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49" name="Straight Connector 48"/>
            <p:cNvCxnSpPr>
              <a:cxnSpLocks noChangeShapeType="1"/>
              <a:stCxn id="52" idx="3"/>
              <a:endCxn id="50" idx="1"/>
            </p:cNvCxnSpPr>
            <p:nvPr/>
          </p:nvCxnSpPr>
          <p:spPr bwMode="auto">
            <a:xfrm>
              <a:off x="3665703" y="56575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56" name="Rectangle 55"/>
          <p:cNvSpPr/>
          <p:nvPr/>
        </p:nvSpPr>
        <p:spPr>
          <a:xfrm>
            <a:off x="4421188" y="42894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57" name="Rounded Rectangle 56"/>
          <p:cNvSpPr/>
          <p:nvPr/>
        </p:nvSpPr>
        <p:spPr>
          <a:xfrm>
            <a:off x="4521796" y="508913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8" name="Rounded Rectangle 57"/>
          <p:cNvSpPr/>
          <p:nvPr/>
        </p:nvSpPr>
        <p:spPr>
          <a:xfrm>
            <a:off x="565829" y="4181296"/>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59" name="Rounded Rectangle 58"/>
          <p:cNvSpPr/>
          <p:nvPr/>
        </p:nvSpPr>
        <p:spPr>
          <a:xfrm>
            <a:off x="2988147" y="2905913"/>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0" name="Rounded Rectangle 59"/>
          <p:cNvSpPr/>
          <p:nvPr/>
        </p:nvSpPr>
        <p:spPr>
          <a:xfrm>
            <a:off x="6717509" y="350147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1" name="Rounded Rectangle 60"/>
          <p:cNvSpPr/>
          <p:nvPr/>
        </p:nvSpPr>
        <p:spPr>
          <a:xfrm>
            <a:off x="2392598" y="5598030"/>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2" name="Rounded Rectangle 61"/>
          <p:cNvSpPr/>
          <p:nvPr/>
        </p:nvSpPr>
        <p:spPr>
          <a:xfrm>
            <a:off x="4521795" y="472202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grpSp>
        <p:nvGrpSpPr>
          <p:cNvPr id="63" name="Group 56"/>
          <p:cNvGrpSpPr>
            <a:grpSpLocks/>
          </p:cNvGrpSpPr>
          <p:nvPr/>
        </p:nvGrpSpPr>
        <p:grpSpPr bwMode="auto">
          <a:xfrm>
            <a:off x="4521200" y="4378325"/>
            <a:ext cx="1339850" cy="344488"/>
            <a:chOff x="4521796" y="3828803"/>
            <a:chExt cx="1339620" cy="343744"/>
          </a:xfrm>
        </p:grpSpPr>
        <p:grpSp>
          <p:nvGrpSpPr>
            <p:cNvPr id="64" name="Rounded Rectangle 38"/>
            <p:cNvGrpSpPr>
              <a:grpSpLocks/>
            </p:cNvGrpSpPr>
            <p:nvPr/>
          </p:nvGrpSpPr>
          <p:grpSpPr bwMode="auto">
            <a:xfrm>
              <a:off x="4462272" y="3793036"/>
              <a:ext cx="451104" cy="451104"/>
              <a:chOff x="4462272" y="4517136"/>
              <a:chExt cx="451104" cy="451104"/>
            </a:xfrm>
          </p:grpSpPr>
          <p:pic>
            <p:nvPicPr>
              <p:cNvPr id="72" name="Rounded Rectangle 3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227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84"/>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5" name="Rounded Rectangle 39"/>
            <p:cNvGrpSpPr>
              <a:grpSpLocks/>
            </p:cNvGrpSpPr>
            <p:nvPr/>
          </p:nvGrpSpPr>
          <p:grpSpPr bwMode="auto">
            <a:xfrm>
              <a:off x="4797552" y="3793036"/>
              <a:ext cx="451104" cy="451104"/>
              <a:chOff x="4797552" y="4517136"/>
              <a:chExt cx="451104" cy="451104"/>
            </a:xfrm>
          </p:grpSpPr>
          <p:pic>
            <p:nvPicPr>
              <p:cNvPr id="70" name="Rounded Rectangle 3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755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1" name="Text Box 87"/>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6" name="Rounded Rectangle 40"/>
            <p:cNvGrpSpPr>
              <a:grpSpLocks/>
            </p:cNvGrpSpPr>
            <p:nvPr/>
          </p:nvGrpSpPr>
          <p:grpSpPr bwMode="auto">
            <a:xfrm>
              <a:off x="5468112" y="3793036"/>
              <a:ext cx="451104" cy="451104"/>
              <a:chOff x="5468112" y="4517136"/>
              <a:chExt cx="451104" cy="451104"/>
            </a:xfrm>
          </p:grpSpPr>
          <p:pic>
            <p:nvPicPr>
              <p:cNvPr id="68" name="Rounded Rectangle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811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90"/>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67" name="Straight Connector 66"/>
            <p:cNvCxnSpPr>
              <a:cxnSpLocks noChangeShapeType="1"/>
              <a:stCxn id="70" idx="3"/>
              <a:endCxn id="68" idx="1"/>
            </p:cNvCxnSpPr>
            <p:nvPr/>
          </p:nvCxnSpPr>
          <p:spPr bwMode="auto">
            <a:xfrm>
              <a:off x="5191606" y="400067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74" name="Straight Connector 73"/>
          <p:cNvCxnSpPr>
            <a:stCxn id="4" idx="3"/>
            <a:endCxn id="17" idx="2"/>
          </p:cNvCxnSpPr>
          <p:nvPr/>
        </p:nvCxnSpPr>
        <p:spPr>
          <a:xfrm flipV="1">
            <a:off x="1990725" y="3781425"/>
            <a:ext cx="1658938" cy="620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17" idx="3"/>
            <a:endCxn id="56" idx="0"/>
          </p:cNvCxnSpPr>
          <p:nvPr/>
        </p:nvCxnSpPr>
        <p:spPr>
          <a:xfrm>
            <a:off x="4413250" y="3127375"/>
            <a:ext cx="769938" cy="1162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43" idx="0"/>
            <a:endCxn id="56" idx="1"/>
          </p:cNvCxnSpPr>
          <p:nvPr/>
        </p:nvCxnSpPr>
        <p:spPr>
          <a:xfrm rot="5400000" flipH="1" flipV="1">
            <a:off x="3627437" y="4370388"/>
            <a:ext cx="220663" cy="13668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4" idx="2"/>
            <a:endCxn id="43" idx="1"/>
          </p:cNvCxnSpPr>
          <p:nvPr/>
        </p:nvCxnSpPr>
        <p:spPr>
          <a:xfrm rot="16200000" flipH="1">
            <a:off x="1378744" y="4906169"/>
            <a:ext cx="762000" cy="1065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56" idx="3"/>
            <a:endCxn id="30" idx="2"/>
          </p:cNvCxnSpPr>
          <p:nvPr/>
        </p:nvCxnSpPr>
        <p:spPr>
          <a:xfrm flipV="1">
            <a:off x="5946775" y="4376738"/>
            <a:ext cx="1433513" cy="566737"/>
          </a:xfrm>
          <a:prstGeom prst="line">
            <a:avLst/>
          </a:prstGeom>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2887663" y="2473325"/>
            <a:ext cx="1525587"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0" name="Rectangle 79"/>
          <p:cNvSpPr/>
          <p:nvPr/>
        </p:nvSpPr>
        <p:spPr>
          <a:xfrm>
            <a:off x="473075" y="3724275"/>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1" name="Rectangle 80"/>
          <p:cNvSpPr/>
          <p:nvPr/>
        </p:nvSpPr>
        <p:spPr>
          <a:xfrm>
            <a:off x="2292350" y="5184775"/>
            <a:ext cx="1525588" cy="1309688"/>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2" name="Rectangle 81"/>
          <p:cNvSpPr/>
          <p:nvPr/>
        </p:nvSpPr>
        <p:spPr>
          <a:xfrm>
            <a:off x="4429125" y="4313238"/>
            <a:ext cx="1525588" cy="1309687"/>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3" name="Rectangle 82"/>
          <p:cNvSpPr/>
          <p:nvPr/>
        </p:nvSpPr>
        <p:spPr>
          <a:xfrm>
            <a:off x="6616700" y="3068638"/>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4" name="TextBox 65"/>
          <p:cNvSpPr txBox="1">
            <a:spLocks noChangeArrowheads="1"/>
          </p:cNvSpPr>
          <p:nvPr/>
        </p:nvSpPr>
        <p:spPr bwMode="auto">
          <a:xfrm>
            <a:off x="4429125" y="2286000"/>
            <a:ext cx="808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r>
              <a:rPr lang="en-US">
                <a:latin typeface="Calibri" pitchFamily="34" charset="0"/>
                <a:ea typeface="ＭＳ Ｐゴシック" pitchFamily="34" charset="-128"/>
              </a:rPr>
              <a:t>Closed</a:t>
            </a:r>
          </a:p>
        </p:txBody>
      </p:sp>
      <p:sp>
        <p:nvSpPr>
          <p:cNvPr id="85" name="TextBox 54"/>
          <p:cNvSpPr txBox="1">
            <a:spLocks noChangeArrowheads="1"/>
          </p:cNvSpPr>
          <p:nvPr/>
        </p:nvSpPr>
        <p:spPr bwMode="auto">
          <a:xfrm>
            <a:off x="4060825" y="593566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endParaRPr lang="en-US">
              <a:latin typeface="Calibri" pitchFamily="34" charset="0"/>
              <a:ea typeface="ＭＳ Ｐゴシック" pitchFamily="34" charset="-128"/>
            </a:endParaRPr>
          </a:p>
        </p:txBody>
      </p:sp>
      <p:sp>
        <p:nvSpPr>
          <p:cNvPr id="87" name="Slide Number Placeholder 86"/>
          <p:cNvSpPr>
            <a:spLocks noGrp="1"/>
          </p:cNvSpPr>
          <p:nvPr>
            <p:ph type="sldNum" sz="quarter" idx="11"/>
          </p:nvPr>
        </p:nvSpPr>
        <p:spPr/>
        <p:txBody>
          <a:bodyPr/>
          <a:lstStyle/>
          <a:p>
            <a:fld id="{9F205CAD-699E-4DB4-8105-37C9EC7E4A0D}" type="slidenum">
              <a:rPr lang="en-US" smtClean="0"/>
              <a:t>7</a:t>
            </a:fld>
            <a:endParaRPr lang="en-US"/>
          </a:p>
        </p:txBody>
      </p:sp>
    </p:spTree>
    <p:extLst>
      <p:ext uri="{BB962C8B-B14F-4D97-AF65-F5344CB8AC3E}">
        <p14:creationId xmlns:p14="http://schemas.microsoft.com/office/powerpoint/2010/main" val="321913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An OS for Networks</a:t>
            </a:r>
          </a:p>
        </p:txBody>
      </p:sp>
      <p:sp>
        <p:nvSpPr>
          <p:cNvPr id="4" name="Rectangle 3"/>
          <p:cNvSpPr>
            <a:spLocks noChangeArrowheads="1"/>
          </p:cNvSpPr>
          <p:nvPr/>
        </p:nvSpPr>
        <p:spPr bwMode="auto">
          <a:xfrm>
            <a:off x="465138" y="3754437"/>
            <a:ext cx="1525587" cy="130968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endParaRPr lang="en-US" sz="1000">
              <a:solidFill>
                <a:srgbClr val="FFFFFF"/>
              </a:solidFill>
              <a:latin typeface="Calibri" pitchFamily="34" charset="0"/>
              <a:ea typeface="ＭＳ Ｐゴシック" pitchFamily="34" charset="-128"/>
            </a:endParaRPr>
          </a:p>
        </p:txBody>
      </p:sp>
      <p:sp>
        <p:nvSpPr>
          <p:cNvPr id="5" name="Rounded Rectangle 4"/>
          <p:cNvSpPr/>
          <p:nvPr/>
        </p:nvSpPr>
        <p:spPr>
          <a:xfrm>
            <a:off x="565830" y="4554753"/>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6" name="Group 54"/>
          <p:cNvGrpSpPr>
            <a:grpSpLocks/>
          </p:cNvGrpSpPr>
          <p:nvPr/>
        </p:nvGrpSpPr>
        <p:grpSpPr bwMode="auto">
          <a:xfrm>
            <a:off x="565150" y="3843337"/>
            <a:ext cx="1339850" cy="344487"/>
            <a:chOff x="558086" y="3810293"/>
            <a:chExt cx="1339620" cy="343744"/>
          </a:xfrm>
        </p:grpSpPr>
        <p:grpSp>
          <p:nvGrpSpPr>
            <p:cNvPr id="7" name="Rounded Rectangle 4"/>
            <p:cNvGrpSpPr>
              <a:grpSpLocks/>
            </p:cNvGrpSpPr>
            <p:nvPr/>
          </p:nvGrpSpPr>
          <p:grpSpPr bwMode="auto">
            <a:xfrm>
              <a:off x="498224" y="3772708"/>
              <a:ext cx="445008" cy="457200"/>
              <a:chOff x="505968" y="3974592"/>
              <a:chExt cx="445008" cy="457200"/>
            </a:xfrm>
          </p:grpSpPr>
          <p:pic>
            <p:nvPicPr>
              <p:cNvPr id="15" name="Rounded Rectangl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68" y="3974592"/>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9"/>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8" name="Rounded Rectangle 5"/>
            <p:cNvGrpSpPr>
              <a:grpSpLocks/>
            </p:cNvGrpSpPr>
            <p:nvPr/>
          </p:nvGrpSpPr>
          <p:grpSpPr bwMode="auto">
            <a:xfrm>
              <a:off x="833504" y="3772708"/>
              <a:ext cx="445008" cy="457200"/>
              <a:chOff x="841248" y="3974592"/>
              <a:chExt cx="445008" cy="457200"/>
            </a:xfrm>
          </p:grpSpPr>
          <p:pic>
            <p:nvPicPr>
              <p:cNvPr id="13" name="Rounded Rectangl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974592"/>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9" name="Rounded Rectangle 6"/>
            <p:cNvGrpSpPr>
              <a:grpSpLocks/>
            </p:cNvGrpSpPr>
            <p:nvPr/>
          </p:nvGrpSpPr>
          <p:grpSpPr bwMode="auto">
            <a:xfrm>
              <a:off x="1504064" y="3772708"/>
              <a:ext cx="445008" cy="457200"/>
              <a:chOff x="1511808" y="3974592"/>
              <a:chExt cx="445008" cy="457200"/>
            </a:xfrm>
          </p:grpSpPr>
          <p:pic>
            <p:nvPicPr>
              <p:cNvPr id="11" name="Rounded Rectangl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808" y="3974592"/>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5"/>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10" name="Straight Connector 9"/>
            <p:cNvCxnSpPr>
              <a:cxnSpLocks noChangeShapeType="1"/>
              <a:stCxn id="13" idx="3"/>
              <a:endCxn id="11" idx="1"/>
            </p:cNvCxnSpPr>
            <p:nvPr/>
          </p:nvCxnSpPr>
          <p:spPr bwMode="auto">
            <a:xfrm>
              <a:off x="1227896" y="3982166"/>
              <a:ext cx="334905" cy="919"/>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17" name="Rectangle 16"/>
          <p:cNvSpPr>
            <a:spLocks noChangeArrowheads="1"/>
          </p:cNvSpPr>
          <p:nvPr/>
        </p:nvSpPr>
        <p:spPr bwMode="auto">
          <a:xfrm>
            <a:off x="2887663" y="2479674"/>
            <a:ext cx="1525587"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endParaRPr lang="en-US" sz="1000">
              <a:solidFill>
                <a:srgbClr val="FFFFFF"/>
              </a:solidFill>
              <a:latin typeface="Calibri" pitchFamily="34" charset="0"/>
              <a:ea typeface="ＭＳ Ｐゴシック" pitchFamily="34" charset="-128"/>
            </a:endParaRPr>
          </a:p>
        </p:txBody>
      </p:sp>
      <p:sp>
        <p:nvSpPr>
          <p:cNvPr id="18" name="Rounded Rectangle 17"/>
          <p:cNvSpPr/>
          <p:nvPr/>
        </p:nvSpPr>
        <p:spPr>
          <a:xfrm>
            <a:off x="2988148" y="327937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 name="Group 58"/>
          <p:cNvGrpSpPr>
            <a:grpSpLocks/>
          </p:cNvGrpSpPr>
          <p:nvPr/>
        </p:nvGrpSpPr>
        <p:grpSpPr bwMode="auto">
          <a:xfrm>
            <a:off x="2987675" y="2568574"/>
            <a:ext cx="1339850" cy="342900"/>
            <a:chOff x="2988148" y="2012694"/>
            <a:chExt cx="1339620" cy="343744"/>
          </a:xfrm>
        </p:grpSpPr>
        <p:grpSp>
          <p:nvGrpSpPr>
            <p:cNvPr id="20" name="Rounded Rectangle 14"/>
            <p:cNvGrpSpPr>
              <a:grpSpLocks/>
            </p:cNvGrpSpPr>
            <p:nvPr/>
          </p:nvGrpSpPr>
          <p:grpSpPr bwMode="auto">
            <a:xfrm>
              <a:off x="2932176" y="1976428"/>
              <a:ext cx="445008" cy="457200"/>
              <a:chOff x="2932176" y="2700528"/>
              <a:chExt cx="445008" cy="457200"/>
            </a:xfrm>
          </p:grpSpPr>
          <p:pic>
            <p:nvPicPr>
              <p:cNvPr id="28" name="Rounded Rectangle 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2176" y="2700528"/>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24"/>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1" name="Rounded Rectangle 15"/>
            <p:cNvGrpSpPr>
              <a:grpSpLocks/>
            </p:cNvGrpSpPr>
            <p:nvPr/>
          </p:nvGrpSpPr>
          <p:grpSpPr bwMode="auto">
            <a:xfrm>
              <a:off x="3267456" y="1976428"/>
              <a:ext cx="445008" cy="457200"/>
              <a:chOff x="3267456" y="2700528"/>
              <a:chExt cx="445008" cy="457200"/>
            </a:xfrm>
          </p:grpSpPr>
          <p:pic>
            <p:nvPicPr>
              <p:cNvPr id="26" name="Rounded Rectangle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7456" y="2700528"/>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27"/>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2" name="Rounded Rectangle 16"/>
            <p:cNvGrpSpPr>
              <a:grpSpLocks/>
            </p:cNvGrpSpPr>
            <p:nvPr/>
          </p:nvGrpSpPr>
          <p:grpSpPr bwMode="auto">
            <a:xfrm>
              <a:off x="3931920" y="1976428"/>
              <a:ext cx="445008" cy="457200"/>
              <a:chOff x="3931920" y="2700528"/>
              <a:chExt cx="445008" cy="457200"/>
            </a:xfrm>
          </p:grpSpPr>
          <p:pic>
            <p:nvPicPr>
              <p:cNvPr id="24" name="Rounded Rectangle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1920" y="2700528"/>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30"/>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23" name="Straight Connector 22"/>
            <p:cNvCxnSpPr>
              <a:cxnSpLocks noChangeShapeType="1"/>
              <a:stCxn id="26" idx="3"/>
              <a:endCxn id="24" idx="1"/>
            </p:cNvCxnSpPr>
            <p:nvPr/>
          </p:nvCxnSpPr>
          <p:spPr bwMode="auto">
            <a:xfrm>
              <a:off x="3657958" y="2184567"/>
              <a:ext cx="334905" cy="919"/>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0" name="Rectangle 29"/>
          <p:cNvSpPr>
            <a:spLocks noChangeArrowheads="1"/>
          </p:cNvSpPr>
          <p:nvPr/>
        </p:nvSpPr>
        <p:spPr bwMode="auto">
          <a:xfrm>
            <a:off x="6616700" y="3074987"/>
            <a:ext cx="1525588"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endParaRPr lang="en-US" sz="1000">
              <a:solidFill>
                <a:srgbClr val="FFFFFF"/>
              </a:solidFill>
              <a:latin typeface="Calibri" pitchFamily="34" charset="0"/>
              <a:ea typeface="ＭＳ Ｐゴシック" pitchFamily="34" charset="-128"/>
            </a:endParaRPr>
          </a:p>
        </p:txBody>
      </p:sp>
      <p:sp>
        <p:nvSpPr>
          <p:cNvPr id="31" name="Rounded Rectangle 30"/>
          <p:cNvSpPr/>
          <p:nvPr/>
        </p:nvSpPr>
        <p:spPr>
          <a:xfrm>
            <a:off x="6717510" y="3874929"/>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32" name="Group 57"/>
          <p:cNvGrpSpPr>
            <a:grpSpLocks/>
          </p:cNvGrpSpPr>
          <p:nvPr/>
        </p:nvGrpSpPr>
        <p:grpSpPr bwMode="auto">
          <a:xfrm>
            <a:off x="6718300" y="3163887"/>
            <a:ext cx="1338263" cy="344487"/>
            <a:chOff x="6717510" y="2608253"/>
            <a:chExt cx="1339620" cy="343744"/>
          </a:xfrm>
        </p:grpSpPr>
        <p:grpSp>
          <p:nvGrpSpPr>
            <p:cNvPr id="33" name="Rounded Rectangle 22"/>
            <p:cNvGrpSpPr>
              <a:grpSpLocks/>
            </p:cNvGrpSpPr>
            <p:nvPr/>
          </p:nvGrpSpPr>
          <p:grpSpPr bwMode="auto">
            <a:xfrm>
              <a:off x="6656832" y="2573836"/>
              <a:ext cx="445008" cy="451104"/>
              <a:chOff x="6656832" y="3297936"/>
              <a:chExt cx="445008" cy="451104"/>
            </a:xfrm>
          </p:grpSpPr>
          <p:pic>
            <p:nvPicPr>
              <p:cNvPr id="41" name="Rounded Rectangle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832" y="3297936"/>
                <a:ext cx="445008" cy="45110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39"/>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4" name="Rounded Rectangle 23"/>
            <p:cNvGrpSpPr>
              <a:grpSpLocks/>
            </p:cNvGrpSpPr>
            <p:nvPr/>
          </p:nvGrpSpPr>
          <p:grpSpPr bwMode="auto">
            <a:xfrm>
              <a:off x="6992112" y="2573836"/>
              <a:ext cx="445008" cy="451104"/>
              <a:chOff x="6992112" y="3297936"/>
              <a:chExt cx="445008" cy="451104"/>
            </a:xfrm>
          </p:grpSpPr>
          <p:pic>
            <p:nvPicPr>
              <p:cNvPr id="39" name="Rounded Rectangle 2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2112" y="3297936"/>
                <a:ext cx="445008" cy="451104"/>
              </a:xfrm>
              <a:prstGeom prst="rect">
                <a:avLst/>
              </a:prstGeom>
              <a:noFill/>
              <a:extLst>
                <a:ext uri="{909E8E84-426E-40DD-AFC4-6F175D3DCCD1}">
                  <a14:hiddenFill xmlns:a14="http://schemas.microsoft.com/office/drawing/2010/main">
                    <a:solidFill>
                      <a:srgbClr val="FFFFFF"/>
                    </a:solidFill>
                  </a14:hiddenFill>
                </a:ext>
              </a:extLst>
            </p:spPr>
          </p:pic>
          <p:sp>
            <p:nvSpPr>
              <p:cNvPr id="40" name="Text Box 42"/>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5" name="Rounded Rectangle 24"/>
            <p:cNvGrpSpPr>
              <a:grpSpLocks/>
            </p:cNvGrpSpPr>
            <p:nvPr/>
          </p:nvGrpSpPr>
          <p:grpSpPr bwMode="auto">
            <a:xfrm>
              <a:off x="7662672" y="2573836"/>
              <a:ext cx="445008" cy="451104"/>
              <a:chOff x="7662672" y="3297936"/>
              <a:chExt cx="445008" cy="451104"/>
            </a:xfrm>
          </p:grpSpPr>
          <p:pic>
            <p:nvPicPr>
              <p:cNvPr id="37" name="Rounded Rectangle 2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2672" y="3297936"/>
                <a:ext cx="445008" cy="451104"/>
              </a:xfrm>
              <a:prstGeom prst="rect">
                <a:avLst/>
              </a:prstGeom>
              <a:noFill/>
              <a:extLst>
                <a:ext uri="{909E8E84-426E-40DD-AFC4-6F175D3DCCD1}">
                  <a14:hiddenFill xmlns:a14="http://schemas.microsoft.com/office/drawing/2010/main">
                    <a:solidFill>
                      <a:srgbClr val="FFFFFF"/>
                    </a:solidFill>
                  </a14:hiddenFill>
                </a:ext>
              </a:extLst>
            </p:spPr>
          </p:pic>
          <p:sp>
            <p:nvSpPr>
              <p:cNvPr id="38" name="Text Box 45"/>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36" name="Straight Connector 35"/>
            <p:cNvCxnSpPr>
              <a:cxnSpLocks noChangeShapeType="1"/>
              <a:stCxn id="39" idx="3"/>
              <a:endCxn id="37" idx="1"/>
            </p:cNvCxnSpPr>
            <p:nvPr/>
          </p:nvCxnSpPr>
          <p:spPr bwMode="auto">
            <a:xfrm>
              <a:off x="7387320" y="2780126"/>
              <a:ext cx="334905" cy="919"/>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3" name="Rectangle 42"/>
          <p:cNvSpPr>
            <a:spLocks noChangeArrowheads="1"/>
          </p:cNvSpPr>
          <p:nvPr/>
        </p:nvSpPr>
        <p:spPr bwMode="auto">
          <a:xfrm>
            <a:off x="2292350" y="5170487"/>
            <a:ext cx="1525588" cy="130968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endParaRPr lang="en-US" sz="1000">
              <a:solidFill>
                <a:srgbClr val="FFFFFF"/>
              </a:solidFill>
              <a:latin typeface="Calibri" pitchFamily="34" charset="0"/>
              <a:ea typeface="ＭＳ Ｐゴシック" pitchFamily="34" charset="-128"/>
            </a:endParaRPr>
          </a:p>
        </p:txBody>
      </p:sp>
      <p:sp>
        <p:nvSpPr>
          <p:cNvPr id="44" name="Rounded Rectangle 43"/>
          <p:cNvSpPr/>
          <p:nvPr/>
        </p:nvSpPr>
        <p:spPr>
          <a:xfrm>
            <a:off x="2392599" y="5971487"/>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45" name="Group 55"/>
          <p:cNvGrpSpPr>
            <a:grpSpLocks/>
          </p:cNvGrpSpPr>
          <p:nvPr/>
        </p:nvGrpSpPr>
        <p:grpSpPr bwMode="auto">
          <a:xfrm>
            <a:off x="2392363" y="5260974"/>
            <a:ext cx="1339850" cy="342900"/>
            <a:chOff x="2995893" y="5485693"/>
            <a:chExt cx="1339620" cy="343744"/>
          </a:xfrm>
        </p:grpSpPr>
        <p:grpSp>
          <p:nvGrpSpPr>
            <p:cNvPr id="46" name="Rounded Rectangle 30"/>
            <p:cNvGrpSpPr>
              <a:grpSpLocks/>
            </p:cNvGrpSpPr>
            <p:nvPr/>
          </p:nvGrpSpPr>
          <p:grpSpPr bwMode="auto">
            <a:xfrm>
              <a:off x="2938062" y="5451742"/>
              <a:ext cx="445008" cy="451104"/>
              <a:chOff x="2334768" y="5394960"/>
              <a:chExt cx="445008" cy="451104"/>
            </a:xfrm>
          </p:grpSpPr>
          <p:pic>
            <p:nvPicPr>
              <p:cNvPr id="54" name="Rounded Rectangle 3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4768" y="5394960"/>
                <a:ext cx="445008" cy="451104"/>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54"/>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7" name="Rounded Rectangle 31"/>
            <p:cNvGrpSpPr>
              <a:grpSpLocks/>
            </p:cNvGrpSpPr>
            <p:nvPr/>
          </p:nvGrpSpPr>
          <p:grpSpPr bwMode="auto">
            <a:xfrm>
              <a:off x="3273342" y="5451742"/>
              <a:ext cx="445008" cy="451104"/>
              <a:chOff x="2670048" y="5394960"/>
              <a:chExt cx="445008" cy="451104"/>
            </a:xfrm>
          </p:grpSpPr>
          <p:pic>
            <p:nvPicPr>
              <p:cNvPr id="52" name="Rounded Rectangle 3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0048" y="5394960"/>
                <a:ext cx="445008" cy="451104"/>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57"/>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8" name="Rounded Rectangle 32"/>
            <p:cNvGrpSpPr>
              <a:grpSpLocks/>
            </p:cNvGrpSpPr>
            <p:nvPr/>
          </p:nvGrpSpPr>
          <p:grpSpPr bwMode="auto">
            <a:xfrm>
              <a:off x="3943902" y="5451742"/>
              <a:ext cx="445008" cy="451104"/>
              <a:chOff x="3340608" y="5394960"/>
              <a:chExt cx="445008" cy="451104"/>
            </a:xfrm>
          </p:grpSpPr>
          <p:pic>
            <p:nvPicPr>
              <p:cNvPr id="50" name="Rounded Rectangle 3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0608" y="5394960"/>
                <a:ext cx="445008" cy="451104"/>
              </a:xfrm>
              <a:prstGeom prst="rect">
                <a:avLst/>
              </a:prstGeom>
              <a:noFill/>
              <a:extLst>
                <a:ext uri="{909E8E84-426E-40DD-AFC4-6F175D3DCCD1}">
                  <a14:hiddenFill xmlns:a14="http://schemas.microsoft.com/office/drawing/2010/main">
                    <a:solidFill>
                      <a:srgbClr val="FFFFFF"/>
                    </a:solidFill>
                  </a14:hiddenFill>
                </a:ext>
              </a:extLst>
            </p:spPr>
          </p:pic>
          <p:sp>
            <p:nvSpPr>
              <p:cNvPr id="51" name="Text Box 60"/>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49" name="Straight Connector 48"/>
            <p:cNvCxnSpPr>
              <a:cxnSpLocks noChangeShapeType="1"/>
              <a:stCxn id="52" idx="3"/>
              <a:endCxn id="50" idx="1"/>
            </p:cNvCxnSpPr>
            <p:nvPr/>
          </p:nvCxnSpPr>
          <p:spPr bwMode="auto">
            <a:xfrm>
              <a:off x="3665703" y="5657566"/>
              <a:ext cx="334905" cy="919"/>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56" name="Rectangle 55"/>
          <p:cNvSpPr>
            <a:spLocks noChangeArrowheads="1"/>
          </p:cNvSpPr>
          <p:nvPr/>
        </p:nvSpPr>
        <p:spPr bwMode="auto">
          <a:xfrm>
            <a:off x="4421188" y="4295774"/>
            <a:ext cx="1525587"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endParaRPr lang="en-US" sz="1000">
              <a:solidFill>
                <a:srgbClr val="FFFFFF"/>
              </a:solidFill>
              <a:latin typeface="Calibri" pitchFamily="34" charset="0"/>
              <a:ea typeface="ＭＳ Ｐゴシック" pitchFamily="34" charset="-128"/>
            </a:endParaRPr>
          </a:p>
        </p:txBody>
      </p:sp>
      <p:sp>
        <p:nvSpPr>
          <p:cNvPr id="57" name="Rounded Rectangle 56"/>
          <p:cNvSpPr/>
          <p:nvPr/>
        </p:nvSpPr>
        <p:spPr>
          <a:xfrm>
            <a:off x="4521796" y="5095479"/>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8" name="Rounded Rectangle 57"/>
          <p:cNvSpPr/>
          <p:nvPr/>
        </p:nvSpPr>
        <p:spPr>
          <a:xfrm>
            <a:off x="565829" y="4187645"/>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a:solidFill>
                  <a:srgbClr val="FFFFFF"/>
                </a:solidFill>
                <a:latin typeface="Calibri" pitchFamily="34" charset="0"/>
                <a:ea typeface="ＭＳ Ｐゴシック" pitchFamily="34" charset="-128"/>
              </a:rPr>
              <a:t>Operating</a:t>
            </a:r>
          </a:p>
          <a:p>
            <a:pPr algn="ctr"/>
            <a:r>
              <a:rPr lang="en-US" sz="900">
                <a:solidFill>
                  <a:srgbClr val="FFFFFF"/>
                </a:solidFill>
                <a:latin typeface="Calibri" pitchFamily="34" charset="0"/>
                <a:ea typeface="ＭＳ Ｐゴシック" pitchFamily="34" charset="-128"/>
              </a:rPr>
              <a:t>System</a:t>
            </a:r>
          </a:p>
        </p:txBody>
      </p:sp>
      <p:sp>
        <p:nvSpPr>
          <p:cNvPr id="59" name="Rounded Rectangle 58"/>
          <p:cNvSpPr/>
          <p:nvPr/>
        </p:nvSpPr>
        <p:spPr>
          <a:xfrm>
            <a:off x="2988147" y="291226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a:solidFill>
                  <a:srgbClr val="FFFFFF"/>
                </a:solidFill>
                <a:latin typeface="Calibri" pitchFamily="34" charset="0"/>
                <a:ea typeface="ＭＳ Ｐゴシック" pitchFamily="34" charset="-128"/>
              </a:rPr>
              <a:t>Operating</a:t>
            </a:r>
          </a:p>
          <a:p>
            <a:pPr algn="ctr"/>
            <a:r>
              <a:rPr lang="en-US" sz="900">
                <a:solidFill>
                  <a:srgbClr val="FFFFFF"/>
                </a:solidFill>
                <a:latin typeface="Calibri" pitchFamily="34" charset="0"/>
                <a:ea typeface="ＭＳ Ｐゴシック" pitchFamily="34" charset="-128"/>
              </a:rPr>
              <a:t>System</a:t>
            </a:r>
          </a:p>
        </p:txBody>
      </p:sp>
      <p:sp>
        <p:nvSpPr>
          <p:cNvPr id="60" name="Rounded Rectangle 59"/>
          <p:cNvSpPr/>
          <p:nvPr/>
        </p:nvSpPr>
        <p:spPr>
          <a:xfrm>
            <a:off x="6717509" y="3507821"/>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a:solidFill>
                  <a:srgbClr val="FFFFFF"/>
                </a:solidFill>
                <a:latin typeface="Calibri" pitchFamily="34" charset="0"/>
                <a:ea typeface="ＭＳ Ｐゴシック" pitchFamily="34" charset="-128"/>
              </a:rPr>
              <a:t>Operating</a:t>
            </a:r>
          </a:p>
          <a:p>
            <a:pPr algn="ctr"/>
            <a:r>
              <a:rPr lang="en-US" sz="900">
                <a:solidFill>
                  <a:srgbClr val="FFFFFF"/>
                </a:solidFill>
                <a:latin typeface="Calibri" pitchFamily="34" charset="0"/>
                <a:ea typeface="ＭＳ Ｐゴシック" pitchFamily="34" charset="-128"/>
              </a:rPr>
              <a:t>System</a:t>
            </a:r>
          </a:p>
        </p:txBody>
      </p:sp>
      <p:sp>
        <p:nvSpPr>
          <p:cNvPr id="61" name="Rounded Rectangle 60"/>
          <p:cNvSpPr/>
          <p:nvPr/>
        </p:nvSpPr>
        <p:spPr>
          <a:xfrm>
            <a:off x="2392598" y="5604379"/>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a:solidFill>
                  <a:srgbClr val="FFFFFF"/>
                </a:solidFill>
                <a:latin typeface="Calibri" pitchFamily="34" charset="0"/>
                <a:ea typeface="ＭＳ Ｐゴシック" pitchFamily="34" charset="-128"/>
              </a:rPr>
              <a:t>Operating</a:t>
            </a:r>
          </a:p>
          <a:p>
            <a:pPr algn="ctr"/>
            <a:r>
              <a:rPr lang="en-US" sz="900">
                <a:solidFill>
                  <a:srgbClr val="FFFFFF"/>
                </a:solidFill>
                <a:latin typeface="Calibri" pitchFamily="34" charset="0"/>
                <a:ea typeface="ＭＳ Ｐゴシック" pitchFamily="34" charset="-128"/>
              </a:rPr>
              <a:t>System</a:t>
            </a:r>
          </a:p>
        </p:txBody>
      </p:sp>
      <p:sp>
        <p:nvSpPr>
          <p:cNvPr id="62" name="Rounded Rectangle 61"/>
          <p:cNvSpPr/>
          <p:nvPr/>
        </p:nvSpPr>
        <p:spPr>
          <a:xfrm>
            <a:off x="4521795" y="4728371"/>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900">
                <a:solidFill>
                  <a:srgbClr val="FFFFFF"/>
                </a:solidFill>
                <a:latin typeface="Calibri" pitchFamily="34" charset="0"/>
                <a:ea typeface="ＭＳ Ｐゴシック" pitchFamily="34" charset="-128"/>
              </a:rPr>
              <a:t>Operating</a:t>
            </a:r>
          </a:p>
          <a:p>
            <a:pPr algn="ctr"/>
            <a:r>
              <a:rPr lang="en-US" sz="900">
                <a:solidFill>
                  <a:srgbClr val="FFFFFF"/>
                </a:solidFill>
                <a:latin typeface="Calibri" pitchFamily="34" charset="0"/>
                <a:ea typeface="ＭＳ Ｐゴシック" pitchFamily="34" charset="-128"/>
              </a:rPr>
              <a:t>System</a:t>
            </a:r>
          </a:p>
        </p:txBody>
      </p:sp>
      <p:grpSp>
        <p:nvGrpSpPr>
          <p:cNvPr id="63" name="Group 56"/>
          <p:cNvGrpSpPr>
            <a:grpSpLocks/>
          </p:cNvGrpSpPr>
          <p:nvPr/>
        </p:nvGrpSpPr>
        <p:grpSpPr bwMode="auto">
          <a:xfrm>
            <a:off x="4521200" y="4384674"/>
            <a:ext cx="1339850" cy="344488"/>
            <a:chOff x="4521796" y="3828803"/>
            <a:chExt cx="1339620" cy="343744"/>
          </a:xfrm>
        </p:grpSpPr>
        <p:grpSp>
          <p:nvGrpSpPr>
            <p:cNvPr id="64" name="Rounded Rectangle 38"/>
            <p:cNvGrpSpPr>
              <a:grpSpLocks/>
            </p:cNvGrpSpPr>
            <p:nvPr/>
          </p:nvGrpSpPr>
          <p:grpSpPr bwMode="auto">
            <a:xfrm>
              <a:off x="4462272" y="3793036"/>
              <a:ext cx="445008" cy="457200"/>
              <a:chOff x="4462272" y="4517136"/>
              <a:chExt cx="445008" cy="457200"/>
            </a:xfrm>
          </p:grpSpPr>
          <p:pic>
            <p:nvPicPr>
              <p:cNvPr id="72" name="Rounded Rectangle 3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2272" y="4517136"/>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84"/>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5" name="Rounded Rectangle 39"/>
            <p:cNvGrpSpPr>
              <a:grpSpLocks/>
            </p:cNvGrpSpPr>
            <p:nvPr/>
          </p:nvGrpSpPr>
          <p:grpSpPr bwMode="auto">
            <a:xfrm>
              <a:off x="4797552" y="3793036"/>
              <a:ext cx="445008" cy="457200"/>
              <a:chOff x="4797552" y="4517136"/>
              <a:chExt cx="445008" cy="457200"/>
            </a:xfrm>
          </p:grpSpPr>
          <p:pic>
            <p:nvPicPr>
              <p:cNvPr id="70" name="Rounded Rectangle 3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7552" y="4517136"/>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71" name="Text Box 87"/>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6" name="Rounded Rectangle 40"/>
            <p:cNvGrpSpPr>
              <a:grpSpLocks/>
            </p:cNvGrpSpPr>
            <p:nvPr/>
          </p:nvGrpSpPr>
          <p:grpSpPr bwMode="auto">
            <a:xfrm>
              <a:off x="5468112" y="3793036"/>
              <a:ext cx="445008" cy="457200"/>
              <a:chOff x="5468112" y="4517136"/>
              <a:chExt cx="445008" cy="457200"/>
            </a:xfrm>
          </p:grpSpPr>
          <p:pic>
            <p:nvPicPr>
              <p:cNvPr id="68" name="Rounded Rectangle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8112" y="4517136"/>
                <a:ext cx="445008" cy="457200"/>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90"/>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67" name="Straight Connector 66"/>
            <p:cNvCxnSpPr>
              <a:cxnSpLocks noChangeShapeType="1"/>
              <a:stCxn id="70" idx="3"/>
              <a:endCxn id="68" idx="1"/>
            </p:cNvCxnSpPr>
            <p:nvPr/>
          </p:nvCxnSpPr>
          <p:spPr bwMode="auto">
            <a:xfrm>
              <a:off x="5191606" y="4000676"/>
              <a:ext cx="334905" cy="919"/>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74" name="Straight Connector 73"/>
          <p:cNvCxnSpPr>
            <a:cxnSpLocks noChangeShapeType="1"/>
            <a:stCxn id="4" idx="3"/>
            <a:endCxn id="17" idx="2"/>
          </p:cNvCxnSpPr>
          <p:nvPr/>
        </p:nvCxnSpPr>
        <p:spPr bwMode="auto">
          <a:xfrm flipV="1">
            <a:off x="1990725" y="3787774"/>
            <a:ext cx="1658938" cy="62071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5" name="Straight Connector 74"/>
          <p:cNvCxnSpPr>
            <a:cxnSpLocks noChangeShapeType="1"/>
            <a:stCxn id="17" idx="3"/>
            <a:endCxn id="56" idx="0"/>
          </p:cNvCxnSpPr>
          <p:nvPr/>
        </p:nvCxnSpPr>
        <p:spPr bwMode="auto">
          <a:xfrm>
            <a:off x="4413250" y="3133724"/>
            <a:ext cx="769938" cy="11620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Straight Connector 75"/>
          <p:cNvCxnSpPr>
            <a:cxnSpLocks noChangeShapeType="1"/>
            <a:stCxn id="43" idx="0"/>
            <a:endCxn id="56" idx="1"/>
          </p:cNvCxnSpPr>
          <p:nvPr/>
        </p:nvCxnSpPr>
        <p:spPr bwMode="auto">
          <a:xfrm rot="5400000" flipH="1" flipV="1">
            <a:off x="3627437" y="4376737"/>
            <a:ext cx="220663" cy="136683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7" name="Straight Connector 76"/>
          <p:cNvCxnSpPr>
            <a:cxnSpLocks noChangeShapeType="1"/>
            <a:stCxn id="4" idx="2"/>
            <a:endCxn id="43" idx="1"/>
          </p:cNvCxnSpPr>
          <p:nvPr/>
        </p:nvCxnSpPr>
        <p:spPr bwMode="auto">
          <a:xfrm rot="16200000" flipH="1">
            <a:off x="1378744" y="4912518"/>
            <a:ext cx="762000" cy="1065212"/>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Straight Connector 77"/>
          <p:cNvCxnSpPr>
            <a:cxnSpLocks noChangeShapeType="1"/>
            <a:stCxn id="56" idx="3"/>
            <a:endCxn id="30" idx="2"/>
          </p:cNvCxnSpPr>
          <p:nvPr/>
        </p:nvCxnSpPr>
        <p:spPr bwMode="auto">
          <a:xfrm flipV="1">
            <a:off x="5946775" y="4383087"/>
            <a:ext cx="1433513" cy="56673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9" name="Rounded Rectangle 78"/>
          <p:cNvSpPr/>
          <p:nvPr/>
        </p:nvSpPr>
        <p:spPr>
          <a:xfrm>
            <a:off x="821267" y="1823598"/>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600">
                <a:solidFill>
                  <a:srgbClr val="FFFFFF"/>
                </a:solidFill>
                <a:latin typeface="Calibri" pitchFamily="34" charset="0"/>
                <a:ea typeface="ＭＳ Ｐゴシック" pitchFamily="34" charset="-128"/>
              </a:rPr>
              <a:t>Network Operating  System</a:t>
            </a:r>
          </a:p>
        </p:txBody>
      </p:sp>
      <p:sp>
        <p:nvSpPr>
          <p:cNvPr id="80" name="Rounded Rectangle 79"/>
          <p:cNvSpPr/>
          <p:nvPr/>
        </p:nvSpPr>
        <p:spPr bwMode="auto">
          <a:xfrm>
            <a:off x="3013449" y="1219200"/>
            <a:ext cx="2091951" cy="492103"/>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chemeClr val="tx1"/>
                </a:solidFill>
              </a:rPr>
              <a:t>Control Programs </a:t>
            </a:r>
            <a:endParaRPr lang="en-US" sz="2000" dirty="0">
              <a:solidFill>
                <a:schemeClr val="tx1"/>
              </a:solidFill>
            </a:endParaRPr>
          </a:p>
        </p:txBody>
      </p:sp>
      <p:sp>
        <p:nvSpPr>
          <p:cNvPr id="82" name="Slide Number Placeholder 81"/>
          <p:cNvSpPr>
            <a:spLocks noGrp="1"/>
          </p:cNvSpPr>
          <p:nvPr>
            <p:ph type="sldNum" sz="quarter" idx="11"/>
          </p:nvPr>
        </p:nvSpPr>
        <p:spPr/>
        <p:txBody>
          <a:bodyPr/>
          <a:lstStyle/>
          <a:p>
            <a:fld id="{9F205CAD-699E-4DB4-8105-37C9EC7E4A0D}" type="slidenum">
              <a:rPr lang="en-US" smtClean="0"/>
              <a:t>8</a:t>
            </a:fld>
            <a:endParaRPr lang="en-US"/>
          </a:p>
        </p:txBody>
      </p:sp>
    </p:spTree>
    <p:extLst>
      <p:ext uri="{BB962C8B-B14F-4D97-AF65-F5344CB8AC3E}">
        <p14:creationId xmlns:p14="http://schemas.microsoft.com/office/powerpoint/2010/main" val="263378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1.70228E-7 -3.80842E-6 L 1.70228E-7 -0.32323 " pathEditMode="relative" rAng="0" ptsTypes="AA">
                                      <p:cBhvr>
                                        <p:cTn id="6" dur="500" fill="hold"/>
                                        <p:tgtEl>
                                          <p:spTgt spid="58"/>
                                        </p:tgtEl>
                                        <p:attrNameLst>
                                          <p:attrName>ppt_x</p:attrName>
                                          <p:attrName>ppt_y</p:attrName>
                                        </p:attrNameLst>
                                      </p:cBhvr>
                                      <p:rCtr x="0" y="-16200"/>
                                    </p:animMotion>
                                  </p:childTnLst>
                                </p:cTn>
                              </p:par>
                              <p:par>
                                <p:cTn id="7" presetID="0" presetClass="path" presetSubtype="0" accel="50000" decel="50000" fill="hold" nodeType="withEffect">
                                  <p:stCondLst>
                                    <p:cond delay="0"/>
                                  </p:stCondLst>
                                  <p:childTnLst>
                                    <p:animMotion origin="layout" path="M 1.5581E-6 -2.11013E-6 L 0.00087 -0.1372 " pathEditMode="relative" rAng="0" ptsTypes="AA">
                                      <p:cBhvr>
                                        <p:cTn id="8" dur="500" fill="hold"/>
                                        <p:tgtEl>
                                          <p:spTgt spid="59"/>
                                        </p:tgtEl>
                                        <p:attrNameLst>
                                          <p:attrName>ppt_x</p:attrName>
                                          <p:attrName>ppt_y</p:attrName>
                                        </p:attrNameLst>
                                      </p:cBhvr>
                                      <p:rCtr x="0" y="-6900"/>
                                    </p:animMotion>
                                  </p:childTnLst>
                                </p:cTn>
                              </p:par>
                              <p:par>
                                <p:cTn id="9" presetID="0" presetClass="path" presetSubtype="0" accel="50000" decel="50000" fill="hold" nodeType="withEffect">
                                  <p:stCondLst>
                                    <p:cond delay="0"/>
                                  </p:stCondLst>
                                  <p:childTnLst>
                                    <p:animMotion origin="layout" path="M -3.45492E-6 1.12911E-6 L 0.00296 -0.2242 " pathEditMode="relative" rAng="0" ptsTypes="AA">
                                      <p:cBhvr>
                                        <p:cTn id="10" dur="500" fill="hold"/>
                                        <p:tgtEl>
                                          <p:spTgt spid="60"/>
                                        </p:tgtEl>
                                        <p:attrNameLst>
                                          <p:attrName>ppt_x</p:attrName>
                                          <p:attrName>ppt_y</p:attrName>
                                        </p:attrNameLst>
                                      </p:cBhvr>
                                      <p:rCtr x="100" y="-11200"/>
                                    </p:animMotion>
                                  </p:childTnLst>
                                </p:cTn>
                              </p:par>
                              <p:par>
                                <p:cTn id="11" presetID="0" presetClass="path" presetSubtype="0" accel="50000" decel="50000" fill="hold" nodeType="withEffect">
                                  <p:stCondLst>
                                    <p:cond delay="0"/>
                                  </p:stCondLst>
                                  <p:childTnLst>
                                    <p:animMotion origin="layout" path="M -3.4914E-7 2.59139E-7 L -3.4914E-7 -0.52962 " pathEditMode="relative" rAng="0" ptsTypes="AA">
                                      <p:cBhvr>
                                        <p:cTn id="12" dur="500" fill="hold"/>
                                        <p:tgtEl>
                                          <p:spTgt spid="61"/>
                                        </p:tgtEl>
                                        <p:attrNameLst>
                                          <p:attrName>ppt_x</p:attrName>
                                          <p:attrName>ppt_y</p:attrName>
                                        </p:attrNameLst>
                                      </p:cBhvr>
                                      <p:rCtr x="0" y="-26500"/>
                                    </p:animMotion>
                                  </p:childTnLst>
                                </p:cTn>
                              </p:par>
                              <p:par>
                                <p:cTn id="13" presetID="0" presetClass="path" presetSubtype="0" accel="50000" decel="50000" fill="hold" nodeType="withEffect">
                                  <p:stCondLst>
                                    <p:cond delay="0"/>
                                  </p:stCondLst>
                                  <p:childTnLst>
                                    <p:animMotion origin="layout" path="M -4.16884E-6 -4.38223E-6 L 0.00018 -0.40189 " pathEditMode="relative" rAng="0" ptsTypes="AA">
                                      <p:cBhvr>
                                        <p:cTn id="14" dur="500" fill="hold"/>
                                        <p:tgtEl>
                                          <p:spTgt spid="62"/>
                                        </p:tgtEl>
                                        <p:attrNameLst>
                                          <p:attrName>ppt_x</p:attrName>
                                          <p:attrName>ppt_y</p:attrName>
                                        </p:attrNameLst>
                                      </p:cBhvr>
                                      <p:rCtr x="0" y="-20100"/>
                                    </p:animMotion>
                                  </p:childTnLst>
                                </p:cTn>
                              </p:par>
                              <p:par>
                                <p:cTn id="15" presetID="10" presetClass="exit" presetSubtype="0" fill="hold" nodeType="withEffect">
                                  <p:stCondLst>
                                    <p:cond delay="0"/>
                                  </p:stCondLst>
                                  <p:childTnLst>
                                    <p:animEffect transition="out" filter="fade">
                                      <p:cBhvr>
                                        <p:cTn id="16" dur="1000"/>
                                        <p:tgtEl>
                                          <p:spTgt spid="58"/>
                                        </p:tgtEl>
                                      </p:cBhvr>
                                    </p:animEffect>
                                    <p:set>
                                      <p:cBhvr>
                                        <p:cTn id="17" dur="1" fill="hold">
                                          <p:stCondLst>
                                            <p:cond delay="999"/>
                                          </p:stCondLst>
                                        </p:cTn>
                                        <p:tgtEl>
                                          <p:spTgt spid="5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62"/>
                                        </p:tgtEl>
                                      </p:cBhvr>
                                    </p:animEffect>
                                    <p:set>
                                      <p:cBhvr>
                                        <p:cTn id="20" dur="1" fill="hold">
                                          <p:stCondLst>
                                            <p:cond delay="999"/>
                                          </p:stCondLst>
                                        </p:cTn>
                                        <p:tgtEl>
                                          <p:spTgt spid="6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1000"/>
                                        <p:tgtEl>
                                          <p:spTgt spid="61"/>
                                        </p:tgtEl>
                                      </p:cBhvr>
                                    </p:animEffect>
                                    <p:set>
                                      <p:cBhvr>
                                        <p:cTn id="23" dur="1" fill="hold">
                                          <p:stCondLst>
                                            <p:cond delay="999"/>
                                          </p:stCondLst>
                                        </p:cTn>
                                        <p:tgtEl>
                                          <p:spTgt spid="6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59"/>
                                        </p:tgtEl>
                                      </p:cBhvr>
                                    </p:animEffect>
                                    <p:set>
                                      <p:cBhvr>
                                        <p:cTn id="26" dur="1" fill="hold">
                                          <p:stCondLst>
                                            <p:cond delay="999"/>
                                          </p:stCondLst>
                                        </p:cTn>
                                        <p:tgtEl>
                                          <p:spTgt spid="5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000"/>
                                        <p:tgtEl>
                                          <p:spTgt spid="60"/>
                                        </p:tgtEl>
                                      </p:cBhvr>
                                    </p:animEffect>
                                    <p:set>
                                      <p:cBhvr>
                                        <p:cTn id="29" dur="1" fill="hold">
                                          <p:stCondLst>
                                            <p:cond delay="999"/>
                                          </p:stCondLst>
                                        </p:cTn>
                                        <p:tgtEl>
                                          <p:spTgt spid="60"/>
                                        </p:tgtEl>
                                        <p:attrNameLst>
                                          <p:attrName>style.visibility</p:attrName>
                                        </p:attrNameLst>
                                      </p:cBhvr>
                                      <p:to>
                                        <p:strVal val="hidden"/>
                                      </p:to>
                                    </p:se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fill="hold" nodeType="clickEffect">
                                  <p:stCondLst>
                                    <p:cond delay="0"/>
                                  </p:stCondLst>
                                  <p:childTnLst>
                                    <p:animMotion origin="layout" path="M 1.5581E-6 2.16566E-6 L 1.5581E-6 -0.08654 " pathEditMode="relative" rAng="0" ptsTypes="AA">
                                      <p:cBhvr>
                                        <p:cTn id="36" dur="500" fill="hold"/>
                                        <p:tgtEl>
                                          <p:spTgt spid="19"/>
                                        </p:tgtEl>
                                        <p:attrNameLst>
                                          <p:attrName>ppt_x</p:attrName>
                                          <p:attrName>ppt_y</p:attrName>
                                        </p:attrNameLst>
                                      </p:cBhvr>
                                      <p:rCtr x="0" y="-4300"/>
                                    </p:animMotion>
                                  </p:childTnLst>
                                </p:cTn>
                              </p:par>
                              <p:par>
                                <p:cTn id="37" presetID="0" presetClass="path" presetSubtype="0" fill="hold" nodeType="withEffect">
                                  <p:stCondLst>
                                    <p:cond delay="0"/>
                                  </p:stCondLst>
                                  <p:childTnLst>
                                    <p:animMotion origin="layout" path="M 1.70228E-7 -1.4484E-6 L 0.00017 -0.34775 " pathEditMode="relative" rAng="0" ptsTypes="AA">
                                      <p:cBhvr>
                                        <p:cTn id="38" dur="500" fill="hold"/>
                                        <p:tgtEl>
                                          <p:spTgt spid="6"/>
                                        </p:tgtEl>
                                        <p:attrNameLst>
                                          <p:attrName>ppt_x</p:attrName>
                                          <p:attrName>ppt_y</p:attrName>
                                        </p:attrNameLst>
                                      </p:cBhvr>
                                      <p:rCtr x="0" y="-17400"/>
                                    </p:animMotion>
                                  </p:childTnLst>
                                </p:cTn>
                              </p:par>
                              <p:par>
                                <p:cTn id="39" presetID="0" presetClass="path" presetSubtype="0" fill="hold" nodeType="withEffect">
                                  <p:stCondLst>
                                    <p:cond delay="0"/>
                                  </p:stCondLst>
                                  <p:childTnLst>
                                    <p:animMotion origin="layout" path="M -3.4914E-7 1.24479E-6 L -3.4914E-7 -0.55437 " pathEditMode="relative" rAng="0" ptsTypes="AA">
                                      <p:cBhvr>
                                        <p:cTn id="40" dur="500" fill="hold"/>
                                        <p:tgtEl>
                                          <p:spTgt spid="45"/>
                                        </p:tgtEl>
                                        <p:attrNameLst>
                                          <p:attrName>ppt_x</p:attrName>
                                          <p:attrName>ppt_y</p:attrName>
                                        </p:attrNameLst>
                                      </p:cBhvr>
                                      <p:rCtr x="0" y="-27700"/>
                                    </p:animMotion>
                                  </p:childTnLst>
                                </p:cTn>
                              </p:par>
                              <p:par>
                                <p:cTn id="41" presetID="0" presetClass="path" presetSubtype="0" fill="hold" nodeType="withEffect">
                                  <p:stCondLst>
                                    <p:cond delay="0"/>
                                  </p:stCondLst>
                                  <p:childTnLst>
                                    <p:animMotion origin="layout" path="M -4.16884E-6 -1.06432E-7 L -4.16884E-6 -0.42665 " pathEditMode="relative" rAng="0" ptsTypes="AA">
                                      <p:cBhvr>
                                        <p:cTn id="42" dur="500" fill="hold"/>
                                        <p:tgtEl>
                                          <p:spTgt spid="63"/>
                                        </p:tgtEl>
                                        <p:attrNameLst>
                                          <p:attrName>ppt_x</p:attrName>
                                          <p:attrName>ppt_y</p:attrName>
                                        </p:attrNameLst>
                                      </p:cBhvr>
                                      <p:rCtr x="0" y="-21300"/>
                                    </p:animMotion>
                                  </p:childTnLst>
                                </p:cTn>
                              </p:par>
                              <p:par>
                                <p:cTn id="43" presetID="0" presetClass="path" presetSubtype="0" fill="hold" nodeType="withEffect">
                                  <p:stCondLst>
                                    <p:cond delay="0"/>
                                  </p:stCondLst>
                                  <p:childTnLst>
                                    <p:animMotion origin="layout" path="M -3.45492E-6 -3.22073E-6 L -3.45492E-6 -0.24872 " pathEditMode="relative" rAng="0" ptsTypes="AA">
                                      <p:cBhvr>
                                        <p:cTn id="44" dur="500" fill="hold"/>
                                        <p:tgtEl>
                                          <p:spTgt spid="32"/>
                                        </p:tgtEl>
                                        <p:attrNameLst>
                                          <p:attrName>ppt_x</p:attrName>
                                          <p:attrName>ppt_y</p:attrName>
                                        </p:attrNameLst>
                                      </p:cBhvr>
                                      <p:rCtr x="0" y="-12400"/>
                                    </p:animMotion>
                                  </p:childTnLst>
                                </p:cTn>
                              </p:par>
                              <p:par>
                                <p:cTn id="45" presetID="10" presetClass="exit" presetSubtype="0" fill="hold" nodeType="withEffect">
                                  <p:stCondLst>
                                    <p:cond delay="0"/>
                                  </p:stCondLst>
                                  <p:childTnLst>
                                    <p:animEffect transition="out" filter="fade">
                                      <p:cBhvr>
                                        <p:cTn id="46" dur="500"/>
                                        <p:tgtEl>
                                          <p:spTgt spid="32"/>
                                        </p:tgtEl>
                                      </p:cBhvr>
                                    </p:animEffect>
                                    <p:set>
                                      <p:cBhvr>
                                        <p:cTn id="47" dur="1" fill="hold">
                                          <p:stCondLst>
                                            <p:cond delay="499"/>
                                          </p:stCondLst>
                                        </p:cTn>
                                        <p:tgtEl>
                                          <p:spTgt spid="3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63"/>
                                        </p:tgtEl>
                                      </p:cBhvr>
                                    </p:animEffect>
                                    <p:set>
                                      <p:cBhvr>
                                        <p:cTn id="50" dur="1" fill="hold">
                                          <p:stCondLst>
                                            <p:cond delay="499"/>
                                          </p:stCondLst>
                                        </p:cTn>
                                        <p:tgtEl>
                                          <p:spTgt spid="6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5"/>
                                        </p:tgtEl>
                                      </p:cBhvr>
                                    </p:animEffect>
                                    <p:set>
                                      <p:cBhvr>
                                        <p:cTn id="59" dur="1" fill="hold">
                                          <p:stCondLst>
                                            <p:cond delay="499"/>
                                          </p:stCondLst>
                                        </p:cTn>
                                        <p:tgtEl>
                                          <p:spTgt spid="4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An OS for Networks</a:t>
            </a:r>
          </a:p>
        </p:txBody>
      </p:sp>
      <p:cxnSp>
        <p:nvCxnSpPr>
          <p:cNvPr id="4" name="Straight Connector 3"/>
          <p:cNvCxnSpPr>
            <a:cxnSpLocks noChangeShapeType="1"/>
          </p:cNvCxnSpPr>
          <p:nvPr/>
        </p:nvCxnSpPr>
        <p:spPr bwMode="auto">
          <a:xfrm flipV="1">
            <a:off x="1982788" y="3762375"/>
            <a:ext cx="1666875" cy="12763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 name="Straight Connector 4"/>
          <p:cNvCxnSpPr>
            <a:cxnSpLocks noChangeShapeType="1"/>
          </p:cNvCxnSpPr>
          <p:nvPr/>
        </p:nvCxnSpPr>
        <p:spPr bwMode="auto">
          <a:xfrm>
            <a:off x="4413250" y="3308350"/>
            <a:ext cx="769938" cy="11620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 name="Straight Connector 5"/>
          <p:cNvCxnSpPr>
            <a:cxnSpLocks noChangeShapeType="1"/>
          </p:cNvCxnSpPr>
          <p:nvPr/>
        </p:nvCxnSpPr>
        <p:spPr bwMode="auto">
          <a:xfrm rot="5400000" flipH="1" flipV="1">
            <a:off x="3675063" y="5019675"/>
            <a:ext cx="1154112" cy="5730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p:cNvCxnSpPr>
            <a:cxnSpLocks noChangeShapeType="1"/>
          </p:cNvCxnSpPr>
          <p:nvPr/>
        </p:nvCxnSpPr>
        <p:spPr bwMode="auto">
          <a:xfrm rot="16200000" flipH="1">
            <a:off x="1967707" y="4964906"/>
            <a:ext cx="603250" cy="183673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flipV="1">
            <a:off x="5946775" y="4191000"/>
            <a:ext cx="1433513" cy="56673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Rounded Rectangle 8"/>
          <p:cNvSpPr/>
          <p:nvPr/>
        </p:nvSpPr>
        <p:spPr>
          <a:xfrm>
            <a:off x="574291" y="4977709"/>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0" name="Rounded Rectangle 9"/>
          <p:cNvSpPr/>
          <p:nvPr/>
        </p:nvSpPr>
        <p:spPr>
          <a:xfrm>
            <a:off x="4538001" y="4428083"/>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1" name="Rounded Rectangle 10"/>
          <p:cNvSpPr/>
          <p:nvPr/>
        </p:nvSpPr>
        <p:spPr>
          <a:xfrm>
            <a:off x="3187850" y="5883241"/>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cxnSp>
        <p:nvCxnSpPr>
          <p:cNvPr id="12" name="Straight Connector 11"/>
          <p:cNvCxnSpPr>
            <a:cxnSpLocks noChangeShapeType="1"/>
          </p:cNvCxnSpPr>
          <p:nvPr/>
        </p:nvCxnSpPr>
        <p:spPr bwMode="auto">
          <a:xfrm rot="16200000" flipH="1">
            <a:off x="-453231" y="3590132"/>
            <a:ext cx="2776537" cy="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5400000">
            <a:off x="2836863" y="2695575"/>
            <a:ext cx="989012"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rot="5400000">
            <a:off x="4368800" y="3335338"/>
            <a:ext cx="2268537"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5400000">
            <a:off x="6665912" y="2916238"/>
            <a:ext cx="1427163"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Rounded Rectangle 15"/>
          <p:cNvSpPr/>
          <p:nvPr/>
        </p:nvSpPr>
        <p:spPr>
          <a:xfrm>
            <a:off x="3037775" y="3191250"/>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7" name="Rounded Rectangle 16"/>
          <p:cNvSpPr/>
          <p:nvPr/>
        </p:nvSpPr>
        <p:spPr>
          <a:xfrm>
            <a:off x="6611164" y="3630849"/>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8" name="Rounded Rectangle 17"/>
          <p:cNvSpPr/>
          <p:nvPr/>
        </p:nvSpPr>
        <p:spPr>
          <a:xfrm>
            <a:off x="821267" y="1828800"/>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600">
                <a:solidFill>
                  <a:srgbClr val="FFFFFF"/>
                </a:solidFill>
                <a:latin typeface="Calibri" pitchFamily="34" charset="0"/>
                <a:ea typeface="ＭＳ Ｐゴシック" pitchFamily="34" charset="-128"/>
              </a:rPr>
              <a:t>Network Operating  System</a:t>
            </a:r>
          </a:p>
        </p:txBody>
      </p:sp>
      <p:sp>
        <p:nvSpPr>
          <p:cNvPr id="22" name="Rounded Rectangle 21"/>
          <p:cNvSpPr/>
          <p:nvPr/>
        </p:nvSpPr>
        <p:spPr bwMode="auto">
          <a:xfrm>
            <a:off x="3013449" y="1219200"/>
            <a:ext cx="2091951" cy="492103"/>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chemeClr val="tx1"/>
                </a:solidFill>
              </a:rPr>
              <a:t>Control Programs </a:t>
            </a:r>
            <a:endParaRPr lang="en-US" sz="2000" dirty="0">
              <a:solidFill>
                <a:schemeClr val="tx1"/>
              </a:solidFill>
            </a:endParaRPr>
          </a:p>
        </p:txBody>
      </p:sp>
      <p:sp>
        <p:nvSpPr>
          <p:cNvPr id="24" name="Slide Number Placeholder 23"/>
          <p:cNvSpPr>
            <a:spLocks noGrp="1"/>
          </p:cNvSpPr>
          <p:nvPr>
            <p:ph type="sldNum" sz="quarter" idx="11"/>
          </p:nvPr>
        </p:nvSpPr>
        <p:spPr/>
        <p:txBody>
          <a:bodyPr/>
          <a:lstStyle/>
          <a:p>
            <a:fld id="{9F205CAD-699E-4DB4-8105-37C9EC7E4A0D}" type="slidenum">
              <a:rPr lang="en-US" smtClean="0"/>
              <a:t>9</a:t>
            </a:fld>
            <a:endParaRPr lang="en-US"/>
          </a:p>
        </p:txBody>
      </p:sp>
    </p:spTree>
    <p:extLst>
      <p:ext uri="{BB962C8B-B14F-4D97-AF65-F5344CB8AC3E}">
        <p14:creationId xmlns:p14="http://schemas.microsoft.com/office/powerpoint/2010/main" val="36889055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0 Class Presentation_AFTER_2">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TS102264332</Template>
  <TotalTime>1292</TotalTime>
  <Words>2174</Words>
  <Application>Microsoft Office PowerPoint</Application>
  <PresentationFormat>On-screen Show (4:3)</PresentationFormat>
  <Paragraphs>518</Paragraphs>
  <Slides>25</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ＭＳ Ｐゴシック</vt:lpstr>
      <vt:lpstr>Arial</vt:lpstr>
      <vt:lpstr>Calibri</vt:lpstr>
      <vt:lpstr>Gill Sans</vt:lpstr>
      <vt:lpstr>新細明體</vt:lpstr>
      <vt:lpstr>Tahoma</vt:lpstr>
      <vt:lpstr>Tele-GroteskFet</vt:lpstr>
      <vt:lpstr>Tele-GroteskNor</vt:lpstr>
      <vt:lpstr>Times New Roman</vt:lpstr>
      <vt:lpstr>Wingdings</vt:lpstr>
      <vt:lpstr>ヒラギノ角ゴ ProN W3</vt:lpstr>
      <vt:lpstr>10 Class Presentation_AFTER_2</vt:lpstr>
      <vt:lpstr>Software Defined Networking</vt:lpstr>
      <vt:lpstr>Limitations of Current Networks</vt:lpstr>
      <vt:lpstr>Limitations of Current Networks</vt:lpstr>
      <vt:lpstr>Limitations of Current Networks</vt:lpstr>
      <vt:lpstr>Limitations of Current Networks</vt:lpstr>
      <vt:lpstr>Limitations of Current Networks</vt:lpstr>
      <vt:lpstr>Idea: An OS for Networks</vt:lpstr>
      <vt:lpstr>Idea: An OS for Networks</vt:lpstr>
      <vt:lpstr>Idea: An OS for Networks</vt:lpstr>
      <vt:lpstr>Idea: An OS for Networks</vt:lpstr>
      <vt:lpstr>Software Defined Networking</vt:lpstr>
      <vt:lpstr>Software Defined Networking</vt:lpstr>
      <vt:lpstr>Software Defined Networking</vt:lpstr>
      <vt:lpstr>OpenFlow</vt:lpstr>
      <vt:lpstr>OpenFlow</vt:lpstr>
      <vt:lpstr>OpenFlow</vt:lpstr>
      <vt:lpstr>OpenFlow Switching</vt:lpstr>
      <vt:lpstr>OpenFlow Table Entry</vt:lpstr>
      <vt:lpstr>OpenFlow Examples</vt:lpstr>
      <vt:lpstr>OpenFlow Usage</vt:lpstr>
      <vt:lpstr>OpenFlow</vt:lpstr>
      <vt:lpstr>Centralized/Distributed Control</vt:lpstr>
      <vt:lpstr>Current status of SDN</vt:lpstr>
      <vt:lpstr>Current status of SDN</vt:lpstr>
      <vt:lpstr>Future Focuses of SDN</vt:lpstr>
    </vt:vector>
  </TitlesOfParts>
  <Company>Duke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Defined Networks</dc:title>
  <dc:creator>Songchun Fan</dc:creator>
  <cp:lastModifiedBy>Olutayo Ajayi</cp:lastModifiedBy>
  <cp:revision>179</cp:revision>
  <dcterms:created xsi:type="dcterms:W3CDTF">2013-02-28T02:58:35Z</dcterms:created>
  <dcterms:modified xsi:type="dcterms:W3CDTF">2019-11-04T21:56:27Z</dcterms:modified>
</cp:coreProperties>
</file>