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64" r:id="rId4"/>
    <p:sldId id="258" r:id="rId5"/>
    <p:sldId id="259" r:id="rId6"/>
    <p:sldId id="260" r:id="rId7"/>
    <p:sldId id="261" r:id="rId8"/>
    <p:sldId id="263"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9" r:id="rId30"/>
    <p:sldId id="284" r:id="rId31"/>
    <p:sldId id="285" r:id="rId32"/>
    <p:sldId id="286" r:id="rId33"/>
    <p:sldId id="287" r:id="rId34"/>
    <p:sldId id="288" r:id="rId35"/>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81713" autoAdjust="0"/>
  </p:normalViewPr>
  <p:slideViewPr>
    <p:cSldViewPr snapToGrid="0">
      <p:cViewPr varScale="1">
        <p:scale>
          <a:sx n="75" d="100"/>
          <a:sy n="75" d="100"/>
        </p:scale>
        <p:origin x="1092" y="7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653FFE-B0DE-40B0-9BE3-1BFFA6D6C5B4}" type="datetimeFigureOut">
              <a:rPr lang="hr-HR" smtClean="0"/>
              <a:t>2.7.2018.</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2D22A9-534F-42EB-8DA3-B30B01E8A10E}" type="slidenum">
              <a:rPr lang="hr-HR" smtClean="0"/>
              <a:t>‹#›</a:t>
            </a:fld>
            <a:endParaRPr lang="hr-HR"/>
          </a:p>
        </p:txBody>
      </p:sp>
    </p:spTree>
    <p:extLst>
      <p:ext uri="{BB962C8B-B14F-4D97-AF65-F5344CB8AC3E}">
        <p14:creationId xmlns:p14="http://schemas.microsoft.com/office/powerpoint/2010/main" val="362127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10"/>
          </p:nvPr>
        </p:nvSpPr>
        <p:spPr/>
        <p:txBody>
          <a:bodyPr/>
          <a:lstStyle/>
          <a:p>
            <a:fld id="{9C2D22A9-534F-42EB-8DA3-B30B01E8A10E}" type="slidenum">
              <a:rPr lang="hr-HR" smtClean="0"/>
              <a:t>1</a:t>
            </a:fld>
            <a:endParaRPr lang="hr-HR"/>
          </a:p>
        </p:txBody>
      </p:sp>
    </p:spTree>
    <p:extLst>
      <p:ext uri="{BB962C8B-B14F-4D97-AF65-F5344CB8AC3E}">
        <p14:creationId xmlns:p14="http://schemas.microsoft.com/office/powerpoint/2010/main" val="1494378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Prije</a:t>
            </a:r>
            <a:r>
              <a:rPr lang="hr-HR" baseline="0" dirty="0" smtClean="0"/>
              <a:t> nego što pokažemo kako ustvari radi </a:t>
            </a:r>
            <a:r>
              <a:rPr lang="hr-HR" baseline="0" dirty="0" err="1" smtClean="0"/>
              <a:t>blockchain</a:t>
            </a:r>
            <a:r>
              <a:rPr lang="hr-HR" baseline="0" dirty="0" smtClean="0"/>
              <a:t> trebali smo usvojiti ove pojmove.</a:t>
            </a:r>
            <a:endParaRPr lang="hr-HR" dirty="0"/>
          </a:p>
        </p:txBody>
      </p:sp>
      <p:sp>
        <p:nvSpPr>
          <p:cNvPr id="4" name="Slide Number Placeholder 3"/>
          <p:cNvSpPr>
            <a:spLocks noGrp="1"/>
          </p:cNvSpPr>
          <p:nvPr>
            <p:ph type="sldNum" sz="quarter" idx="10"/>
          </p:nvPr>
        </p:nvSpPr>
        <p:spPr/>
        <p:txBody>
          <a:bodyPr/>
          <a:lstStyle/>
          <a:p>
            <a:fld id="{9C2D22A9-534F-42EB-8DA3-B30B01E8A10E}" type="slidenum">
              <a:rPr lang="hr-HR" smtClean="0"/>
              <a:t>12</a:t>
            </a:fld>
            <a:endParaRPr lang="hr-HR"/>
          </a:p>
        </p:txBody>
      </p:sp>
    </p:spTree>
    <p:extLst>
      <p:ext uri="{BB962C8B-B14F-4D97-AF65-F5344CB8AC3E}">
        <p14:creationId xmlns:p14="http://schemas.microsoft.com/office/powerpoint/2010/main" val="1012086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sz="1200" kern="1200" dirty="0" smtClean="0">
                <a:solidFill>
                  <a:schemeClr val="tx1"/>
                </a:solidFill>
                <a:effectLst/>
                <a:latin typeface="+mn-lt"/>
                <a:ea typeface="+mn-ea"/>
                <a:cs typeface="+mn-cs"/>
              </a:rPr>
              <a:t>U prethodnim poglavljima objašnjeni su razni pojmovi decentralizirane mreže. Svi ti pojmovi mogu izazvati pomutnju budući da se radi o sasvim novoj tehnologiji i načinu razmišljanja.</a:t>
            </a:r>
          </a:p>
          <a:p>
            <a:r>
              <a:rPr lang="hr-HR" sz="1200" kern="1200" dirty="0" smtClean="0">
                <a:solidFill>
                  <a:schemeClr val="tx1"/>
                </a:solidFill>
                <a:effectLst/>
                <a:latin typeface="+mn-lt"/>
                <a:ea typeface="+mn-ea"/>
                <a:cs typeface="+mn-cs"/>
              </a:rPr>
              <a:t>Stoga će se u ovom poglavlju na konkretnom primjeru </a:t>
            </a:r>
            <a:r>
              <a:rPr lang="hr-HR" sz="1200" kern="1200" dirty="0" err="1" smtClean="0">
                <a:solidFill>
                  <a:schemeClr val="tx1"/>
                </a:solidFill>
                <a:effectLst/>
                <a:latin typeface="+mn-lt"/>
                <a:ea typeface="+mn-ea"/>
                <a:cs typeface="+mn-cs"/>
              </a:rPr>
              <a:t>Bitcoin</a:t>
            </a:r>
            <a:r>
              <a:rPr lang="hr-HR" sz="1200" kern="1200" dirty="0" smtClean="0">
                <a:solidFill>
                  <a:schemeClr val="tx1"/>
                </a:solidFill>
                <a:effectLst/>
                <a:latin typeface="+mn-lt"/>
                <a:ea typeface="+mn-ea"/>
                <a:cs typeface="+mn-cs"/>
              </a:rPr>
              <a:t>-a pokazati kako ustvari radi lanac blokova (engl. </a:t>
            </a:r>
            <a:r>
              <a:rPr lang="hr-HR" sz="1200" kern="1200" dirty="0" err="1" smtClean="0">
                <a:solidFill>
                  <a:schemeClr val="tx1"/>
                </a:solidFill>
                <a:effectLst/>
                <a:latin typeface="+mn-lt"/>
                <a:ea typeface="+mn-ea"/>
                <a:cs typeface="+mn-cs"/>
              </a:rPr>
              <a:t>Blockchain</a:t>
            </a:r>
            <a:r>
              <a:rPr lang="hr-HR" sz="1200" kern="1200" dirty="0" smtClean="0">
                <a:solidFill>
                  <a:schemeClr val="tx1"/>
                </a:solidFill>
                <a:effectLst/>
                <a:latin typeface="+mn-lt"/>
                <a:ea typeface="+mn-ea"/>
                <a:cs typeface="+mn-cs"/>
              </a:rPr>
              <a:t>).</a:t>
            </a:r>
          </a:p>
          <a:p>
            <a:endParaRPr lang="hr-HR" dirty="0"/>
          </a:p>
        </p:txBody>
      </p:sp>
      <p:sp>
        <p:nvSpPr>
          <p:cNvPr id="4" name="Slide Number Placeholder 3"/>
          <p:cNvSpPr>
            <a:spLocks noGrp="1"/>
          </p:cNvSpPr>
          <p:nvPr>
            <p:ph type="sldNum" sz="quarter" idx="10"/>
          </p:nvPr>
        </p:nvSpPr>
        <p:spPr/>
        <p:txBody>
          <a:bodyPr/>
          <a:lstStyle/>
          <a:p>
            <a:fld id="{9C2D22A9-534F-42EB-8DA3-B30B01E8A10E}" type="slidenum">
              <a:rPr lang="hr-HR" smtClean="0"/>
              <a:t>13</a:t>
            </a:fld>
            <a:endParaRPr lang="hr-HR"/>
          </a:p>
        </p:txBody>
      </p:sp>
    </p:spTree>
    <p:extLst>
      <p:ext uri="{BB962C8B-B14F-4D97-AF65-F5344CB8AC3E}">
        <p14:creationId xmlns:p14="http://schemas.microsoft.com/office/powerpoint/2010/main" val="3099692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sz="1200" kern="1200" dirty="0" smtClean="0">
                <a:solidFill>
                  <a:schemeClr val="tx1"/>
                </a:solidFill>
                <a:effectLst/>
                <a:latin typeface="+mn-lt"/>
                <a:ea typeface="+mn-ea"/>
                <a:cs typeface="+mn-cs"/>
              </a:rPr>
              <a:t>Što sprječava boba da doda transakciju koja ide u njegovu korist bez da </a:t>
            </a:r>
            <a:r>
              <a:rPr lang="hr-HR" sz="1200" kern="1200" dirty="0" err="1" smtClean="0">
                <a:solidFill>
                  <a:schemeClr val="tx1"/>
                </a:solidFill>
                <a:effectLst/>
                <a:latin typeface="+mn-lt"/>
                <a:ea typeface="+mn-ea"/>
                <a:cs typeface="+mn-cs"/>
              </a:rPr>
              <a:t>drga</a:t>
            </a:r>
            <a:r>
              <a:rPr lang="hr-HR" sz="1200" kern="1200" baseline="0" dirty="0" smtClean="0">
                <a:solidFill>
                  <a:schemeClr val="tx1"/>
                </a:solidFill>
                <a:effectLst/>
                <a:latin typeface="+mn-lt"/>
                <a:ea typeface="+mn-ea"/>
                <a:cs typeface="+mn-cs"/>
              </a:rPr>
              <a:t> strana to odobri? Npr. Bob stavi da mu Alice treba platiti 100$ bez da Alice to odobri.</a:t>
            </a:r>
            <a:endParaRPr lang="hr-HR" sz="120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9C2D22A9-534F-42EB-8DA3-B30B01E8A10E}" type="slidenum">
              <a:rPr lang="hr-HR" smtClean="0"/>
              <a:t>14</a:t>
            </a:fld>
            <a:endParaRPr lang="hr-HR"/>
          </a:p>
        </p:txBody>
      </p:sp>
    </p:spTree>
    <p:extLst>
      <p:ext uri="{BB962C8B-B14F-4D97-AF65-F5344CB8AC3E}">
        <p14:creationId xmlns:p14="http://schemas.microsoft.com/office/powerpoint/2010/main" val="2713380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9C2D22A9-534F-42EB-8DA3-B30B01E8A10E}" type="slidenum">
              <a:rPr lang="hr-HR" smtClean="0"/>
              <a:t>15</a:t>
            </a:fld>
            <a:endParaRPr lang="hr-HR"/>
          </a:p>
        </p:txBody>
      </p:sp>
    </p:spTree>
    <p:extLst>
      <p:ext uri="{BB962C8B-B14F-4D97-AF65-F5344CB8AC3E}">
        <p14:creationId xmlns:p14="http://schemas.microsoft.com/office/powerpoint/2010/main" val="848449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baseline="0" smtClean="0"/>
              <a:t>Upravo </a:t>
            </a:r>
            <a:r>
              <a:rPr lang="hr-HR" baseline="0" dirty="0" smtClean="0"/>
              <a:t>zbog toga što parametre bloka uzima kao parametar rješava se problem da se ključ kopira na drugu poruku.</a:t>
            </a:r>
          </a:p>
          <a:p>
            <a:r>
              <a:rPr lang="hr-HR" sz="1200" kern="1200" dirty="0" smtClean="0">
                <a:solidFill>
                  <a:schemeClr val="tx1"/>
                </a:solidFill>
                <a:effectLst/>
                <a:latin typeface="+mn-lt"/>
                <a:ea typeface="+mn-ea"/>
                <a:cs typeface="+mn-cs"/>
              </a:rPr>
              <a:t>Kako bi se provjerila ispravnost potpisa koristi se funkcija koja za parametre uzima podatke bloka, potpis i javni ključ te kao rezultat vraća točno/netočno (engl. </a:t>
            </a:r>
            <a:r>
              <a:rPr lang="hr-HR" sz="1200" kern="1200" dirty="0" err="1" smtClean="0">
                <a:solidFill>
                  <a:schemeClr val="tx1"/>
                </a:solidFill>
                <a:effectLst/>
                <a:latin typeface="+mn-lt"/>
                <a:ea typeface="+mn-ea"/>
                <a:cs typeface="+mn-cs"/>
              </a:rPr>
              <a:t>True</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false</a:t>
            </a:r>
            <a:r>
              <a:rPr lang="hr-HR" sz="1200" kern="1200" dirty="0" smtClean="0">
                <a:solidFill>
                  <a:schemeClr val="tx1"/>
                </a:solidFill>
                <a:effectLst/>
                <a:latin typeface="+mn-lt"/>
                <a:ea typeface="+mn-ea"/>
                <a:cs typeface="+mn-cs"/>
              </a:rPr>
              <a:t>).</a:t>
            </a:r>
          </a:p>
          <a:p>
            <a:r>
              <a:rPr lang="hr-HR" sz="1200" kern="1200" dirty="0" smtClean="0">
                <a:solidFill>
                  <a:schemeClr val="tx1"/>
                </a:solidFill>
                <a:effectLst/>
                <a:latin typeface="+mn-lt"/>
                <a:ea typeface="+mn-ea"/>
                <a:cs typeface="+mn-cs"/>
              </a:rPr>
              <a:t>256 bitova</a:t>
            </a:r>
            <a:r>
              <a:rPr lang="hr-HR" sz="1200" kern="1200" baseline="0" dirty="0" smtClean="0">
                <a:solidFill>
                  <a:schemeClr val="tx1"/>
                </a:solidFill>
                <a:effectLst/>
                <a:latin typeface="+mn-lt"/>
                <a:ea typeface="+mn-ea"/>
                <a:cs typeface="+mn-cs"/>
              </a:rPr>
              <a:t> </a:t>
            </a:r>
            <a:r>
              <a:rPr lang="hr-HR" sz="1200" kern="1200" dirty="0" smtClean="0">
                <a:solidFill>
                  <a:schemeClr val="tx1"/>
                </a:solidFill>
                <a:effectLst/>
                <a:latin typeface="+mn-lt"/>
                <a:ea typeface="+mn-ea"/>
                <a:cs typeface="+mn-cs"/>
              </a:rPr>
              <a:t>znači da će biti gotovo nemoguće pogoditi nečiji potpis „na sreću“ bez da se posjeduje privatni ključ. S 256 bitova moguće je napraviti 2</a:t>
            </a:r>
            <a:r>
              <a:rPr lang="hr-HR" sz="1200" kern="1200" baseline="30000" dirty="0" smtClean="0">
                <a:solidFill>
                  <a:schemeClr val="tx1"/>
                </a:solidFill>
                <a:effectLst/>
                <a:latin typeface="+mn-lt"/>
                <a:ea typeface="+mn-ea"/>
                <a:cs typeface="+mn-cs"/>
              </a:rPr>
              <a:t>256</a:t>
            </a:r>
            <a:r>
              <a:rPr lang="hr-HR" sz="1200" kern="1200" dirty="0" smtClean="0">
                <a:solidFill>
                  <a:schemeClr val="tx1"/>
                </a:solidFill>
                <a:effectLst/>
                <a:latin typeface="+mn-lt"/>
                <a:ea typeface="+mn-ea"/>
                <a:cs typeface="+mn-cs"/>
              </a:rPr>
              <a:t> kombinacija, a to je nezamislivo velik broj (od 78 znamenki). </a:t>
            </a:r>
            <a:endParaRPr lang="hr-HR" sz="1200" kern="1200" dirty="0" smtClean="0">
              <a:solidFill>
                <a:schemeClr val="tx1"/>
              </a:solidFill>
              <a:effectLst/>
              <a:latin typeface="+mn-lt"/>
              <a:ea typeface="+mn-ea"/>
              <a:cs typeface="+mn-cs"/>
            </a:endParaRPr>
          </a:p>
          <a:p>
            <a:r>
              <a:rPr lang="hr-HR" sz="1200" kern="1200" dirty="0" smtClean="0">
                <a:solidFill>
                  <a:schemeClr val="tx1"/>
                </a:solidFill>
                <a:effectLst/>
                <a:latin typeface="+mn-lt"/>
                <a:ea typeface="+mn-ea"/>
                <a:cs typeface="+mn-cs"/>
              </a:rPr>
              <a:t>Zaključujemo </a:t>
            </a:r>
            <a:r>
              <a:rPr lang="hr-HR" sz="1200" kern="1200" dirty="0" smtClean="0">
                <a:solidFill>
                  <a:schemeClr val="tx1"/>
                </a:solidFill>
                <a:effectLst/>
                <a:latin typeface="+mn-lt"/>
                <a:ea typeface="+mn-ea"/>
                <a:cs typeface="+mn-cs"/>
              </a:rPr>
              <a:t>da je gotovo nemoguće pogoditi taj broj.</a:t>
            </a:r>
            <a:endParaRPr lang="hr-HR" dirty="0"/>
          </a:p>
        </p:txBody>
      </p:sp>
      <p:sp>
        <p:nvSpPr>
          <p:cNvPr id="4" name="Slide Number Placeholder 3"/>
          <p:cNvSpPr>
            <a:spLocks noGrp="1"/>
          </p:cNvSpPr>
          <p:nvPr>
            <p:ph type="sldNum" sz="quarter" idx="10"/>
          </p:nvPr>
        </p:nvSpPr>
        <p:spPr/>
        <p:txBody>
          <a:bodyPr/>
          <a:lstStyle/>
          <a:p>
            <a:fld id="{9C2D22A9-534F-42EB-8DA3-B30B01E8A10E}" type="slidenum">
              <a:rPr lang="hr-HR" smtClean="0"/>
              <a:t>16</a:t>
            </a:fld>
            <a:endParaRPr lang="hr-HR"/>
          </a:p>
        </p:txBody>
      </p:sp>
    </p:spTree>
    <p:extLst>
      <p:ext uri="{BB962C8B-B14F-4D97-AF65-F5344CB8AC3E}">
        <p14:creationId xmlns:p14="http://schemas.microsoft.com/office/powerpoint/2010/main" val="3229539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baseline="0" dirty="0" smtClean="0"/>
              <a:t>Transakcije sudionika na mreži se spremaju u blok te se traži ispravni </a:t>
            </a:r>
            <a:r>
              <a:rPr lang="hr-HR" baseline="0" dirty="0" err="1" smtClean="0"/>
              <a:t>hash</a:t>
            </a:r>
            <a:r>
              <a:rPr lang="hr-HR" baseline="0" dirty="0" smtClean="0"/>
              <a:t> za taj blok.</a:t>
            </a:r>
          </a:p>
          <a:p>
            <a:r>
              <a:rPr lang="hr-HR" baseline="0" dirty="0" smtClean="0"/>
              <a:t>To rade Mineri. Onaj miner koji prvi pogodi ispravni </a:t>
            </a:r>
            <a:r>
              <a:rPr lang="hr-HR" baseline="0" dirty="0" err="1" smtClean="0"/>
              <a:t>hash</a:t>
            </a:r>
            <a:r>
              <a:rPr lang="hr-HR" baseline="0" dirty="0" smtClean="0"/>
              <a:t>(da započinje s određenim brojem nula) dobiva nagradu.</a:t>
            </a:r>
          </a:p>
          <a:p>
            <a:r>
              <a:rPr lang="hr-HR" baseline="0" dirty="0" smtClean="0"/>
              <a:t>Nakon što nađu </a:t>
            </a:r>
            <a:r>
              <a:rPr lang="hr-HR" baseline="0" dirty="0" err="1" smtClean="0"/>
              <a:t>hash</a:t>
            </a:r>
            <a:r>
              <a:rPr lang="hr-HR" baseline="0" dirty="0" smtClean="0"/>
              <a:t> taj se blok emitira svim sudionicima na mreži.</a:t>
            </a:r>
          </a:p>
          <a:p>
            <a:r>
              <a:rPr lang="hr-HR" baseline="0" dirty="0" smtClean="0"/>
              <a:t>Bob, Alice, </a:t>
            </a:r>
            <a:r>
              <a:rPr lang="hr-HR" baseline="0" dirty="0" err="1" smtClean="0"/>
              <a:t>Charlie</a:t>
            </a:r>
            <a:r>
              <a:rPr lang="hr-HR" baseline="0" dirty="0" smtClean="0"/>
              <a:t>.. Ne slušaju na sve transakcije na mreži nego samo na blokove koji se emitiraju od strane rudara.</a:t>
            </a:r>
          </a:p>
        </p:txBody>
      </p:sp>
      <p:sp>
        <p:nvSpPr>
          <p:cNvPr id="4" name="Slide Number Placeholder 3"/>
          <p:cNvSpPr>
            <a:spLocks noGrp="1"/>
          </p:cNvSpPr>
          <p:nvPr>
            <p:ph type="sldNum" sz="quarter" idx="10"/>
          </p:nvPr>
        </p:nvSpPr>
        <p:spPr/>
        <p:txBody>
          <a:bodyPr/>
          <a:lstStyle/>
          <a:p>
            <a:fld id="{9C2D22A9-534F-42EB-8DA3-B30B01E8A10E}" type="slidenum">
              <a:rPr lang="hr-HR" smtClean="0"/>
              <a:t>18</a:t>
            </a:fld>
            <a:endParaRPr lang="hr-HR"/>
          </a:p>
        </p:txBody>
      </p:sp>
    </p:spTree>
    <p:extLst>
      <p:ext uri="{BB962C8B-B14F-4D97-AF65-F5344CB8AC3E}">
        <p14:creationId xmlns:p14="http://schemas.microsoft.com/office/powerpoint/2010/main" val="1797649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Sasvim je moguće da Alice pogodi identifikator prije svih ostalih te</a:t>
            </a:r>
            <a:r>
              <a:rPr lang="hr-HR" baseline="0" dirty="0" smtClean="0"/>
              <a:t> da Bob doda taj blok na kraj svog lanca.</a:t>
            </a:r>
          </a:p>
        </p:txBody>
      </p:sp>
      <p:sp>
        <p:nvSpPr>
          <p:cNvPr id="4" name="Slide Number Placeholder 3"/>
          <p:cNvSpPr>
            <a:spLocks noGrp="1"/>
          </p:cNvSpPr>
          <p:nvPr>
            <p:ph type="sldNum" sz="quarter" idx="10"/>
          </p:nvPr>
        </p:nvSpPr>
        <p:spPr/>
        <p:txBody>
          <a:bodyPr/>
          <a:lstStyle/>
          <a:p>
            <a:fld id="{9C2D22A9-534F-42EB-8DA3-B30B01E8A10E}" type="slidenum">
              <a:rPr lang="hr-HR" smtClean="0"/>
              <a:t>20</a:t>
            </a:fld>
            <a:endParaRPr lang="hr-HR"/>
          </a:p>
        </p:txBody>
      </p:sp>
    </p:spTree>
    <p:extLst>
      <p:ext uri="{BB962C8B-B14F-4D97-AF65-F5344CB8AC3E}">
        <p14:creationId xmlns:p14="http://schemas.microsoft.com/office/powerpoint/2010/main" val="431440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(vratit se na ovo nakon </a:t>
            </a:r>
            <a:r>
              <a:rPr lang="hr-HR" dirty="0" err="1" smtClean="0"/>
              <a:t>slj</a:t>
            </a:r>
            <a:r>
              <a:rPr lang="hr-HR" dirty="0" smtClean="0"/>
              <a:t>. Slajda)</a:t>
            </a:r>
            <a:r>
              <a:rPr lang="hr-HR" baseline="0" dirty="0" smtClean="0"/>
              <a:t> </a:t>
            </a:r>
            <a:r>
              <a:rPr lang="hr-HR" dirty="0" smtClean="0"/>
              <a:t>Trenutno</a:t>
            </a:r>
            <a:r>
              <a:rPr lang="hr-HR" baseline="0" dirty="0" smtClean="0"/>
              <a:t> bob ne zna koji je lanac ispravan jer su oba lanca jednake duljine.</a:t>
            </a:r>
            <a:endParaRPr lang="hr-HR" dirty="0"/>
          </a:p>
        </p:txBody>
      </p:sp>
      <p:sp>
        <p:nvSpPr>
          <p:cNvPr id="4" name="Slide Number Placeholder 3"/>
          <p:cNvSpPr>
            <a:spLocks noGrp="1"/>
          </p:cNvSpPr>
          <p:nvPr>
            <p:ph type="sldNum" sz="quarter" idx="10"/>
          </p:nvPr>
        </p:nvSpPr>
        <p:spPr/>
        <p:txBody>
          <a:bodyPr/>
          <a:lstStyle/>
          <a:p>
            <a:fld id="{9C2D22A9-534F-42EB-8DA3-B30B01E8A10E}" type="slidenum">
              <a:rPr lang="hr-HR" smtClean="0"/>
              <a:t>21</a:t>
            </a:fld>
            <a:endParaRPr lang="hr-HR"/>
          </a:p>
        </p:txBody>
      </p:sp>
    </p:spTree>
    <p:extLst>
      <p:ext uri="{BB962C8B-B14F-4D97-AF65-F5344CB8AC3E}">
        <p14:creationId xmlns:p14="http://schemas.microsoft.com/office/powerpoint/2010/main" val="1262864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sz="1200" kern="1200" dirty="0" smtClean="0">
                <a:solidFill>
                  <a:schemeClr val="tx1"/>
                </a:solidFill>
                <a:effectLst/>
                <a:latin typeface="+mn-lt"/>
                <a:ea typeface="+mn-ea"/>
                <a:cs typeface="+mn-cs"/>
              </a:rPr>
              <a:t>Alice će možda pogoditi identifikator nekoliko puta prije ostalih rudara ukoliko ima toliko sreće, ali svakako neće moći održati lanac dužim </a:t>
            </a:r>
            <a:r>
              <a:rPr lang="hr-HR" sz="1200" kern="1200" dirty="0" smtClean="0">
                <a:solidFill>
                  <a:schemeClr val="tx1"/>
                </a:solidFill>
                <a:effectLst/>
                <a:latin typeface="+mn-lt"/>
                <a:ea typeface="+mn-ea"/>
                <a:cs typeface="+mn-cs"/>
              </a:rPr>
              <a:t>dugoročno.</a:t>
            </a:r>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kern="1200" dirty="0" smtClean="0">
                <a:solidFill>
                  <a:schemeClr val="tx1"/>
                </a:solidFill>
                <a:effectLst/>
                <a:latin typeface="+mn-lt"/>
                <a:ea typeface="+mn-ea"/>
                <a:cs typeface="+mn-cs"/>
              </a:rPr>
              <a:t>Sve </a:t>
            </a:r>
            <a:r>
              <a:rPr lang="hr-HR" sz="1200" kern="1200" dirty="0" smtClean="0">
                <a:solidFill>
                  <a:schemeClr val="tx1"/>
                </a:solidFill>
                <a:effectLst/>
                <a:latin typeface="+mn-lt"/>
                <a:ea typeface="+mn-ea"/>
                <a:cs typeface="+mn-cs"/>
              </a:rPr>
              <a:t>dok Alice nema najmanje 50% računalne snage u odnosu na sve ostale rudare gotovo je nemoguće da se to dogodi.</a:t>
            </a:r>
          </a:p>
          <a:p>
            <a:endParaRPr lang="hr-HR" dirty="0"/>
          </a:p>
        </p:txBody>
      </p:sp>
      <p:sp>
        <p:nvSpPr>
          <p:cNvPr id="4" name="Slide Number Placeholder 3"/>
          <p:cNvSpPr>
            <a:spLocks noGrp="1"/>
          </p:cNvSpPr>
          <p:nvPr>
            <p:ph type="sldNum" sz="quarter" idx="10"/>
          </p:nvPr>
        </p:nvSpPr>
        <p:spPr/>
        <p:txBody>
          <a:bodyPr/>
          <a:lstStyle/>
          <a:p>
            <a:fld id="{9C2D22A9-534F-42EB-8DA3-B30B01E8A10E}" type="slidenum">
              <a:rPr lang="hr-HR" smtClean="0"/>
              <a:t>23</a:t>
            </a:fld>
            <a:endParaRPr lang="hr-HR"/>
          </a:p>
        </p:txBody>
      </p:sp>
    </p:spTree>
    <p:extLst>
      <p:ext uri="{BB962C8B-B14F-4D97-AF65-F5344CB8AC3E}">
        <p14:creationId xmlns:p14="http://schemas.microsoft.com/office/powerpoint/2010/main" val="3249060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sz="1200" kern="1200" dirty="0" smtClean="0">
                <a:solidFill>
                  <a:schemeClr val="tx1"/>
                </a:solidFill>
                <a:effectLst/>
                <a:latin typeface="+mn-lt"/>
                <a:ea typeface="+mn-ea"/>
                <a:cs typeface="+mn-cs"/>
              </a:rPr>
              <a:t>Zaključujemo da ukoliko se dogodi konflikt ne donosimo zaključke o ispravnosti odmah na temelju sljedećeg bloga nego se pričeka još par blokova te se odluči koji je lanac ispravan.</a:t>
            </a:r>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kern="1200" dirty="0" smtClean="0">
                <a:solidFill>
                  <a:schemeClr val="tx1"/>
                </a:solidFill>
                <a:effectLst/>
                <a:latin typeface="+mn-lt"/>
                <a:ea typeface="+mn-ea"/>
                <a:cs typeface="+mn-cs"/>
              </a:rPr>
              <a:t>S ovim zaključkom, objedinjeni su svi važni pojmovi i sigurnosni aspekti lanca blokova te su pokazani na konkretnom primjeru.</a:t>
            </a:r>
          </a:p>
          <a:p>
            <a:endParaRPr lang="hr-HR" dirty="0"/>
          </a:p>
        </p:txBody>
      </p:sp>
      <p:sp>
        <p:nvSpPr>
          <p:cNvPr id="4" name="Slide Number Placeholder 3"/>
          <p:cNvSpPr>
            <a:spLocks noGrp="1"/>
          </p:cNvSpPr>
          <p:nvPr>
            <p:ph type="sldNum" sz="quarter" idx="10"/>
          </p:nvPr>
        </p:nvSpPr>
        <p:spPr/>
        <p:txBody>
          <a:bodyPr/>
          <a:lstStyle/>
          <a:p>
            <a:fld id="{9C2D22A9-534F-42EB-8DA3-B30B01E8A10E}" type="slidenum">
              <a:rPr lang="hr-HR" smtClean="0"/>
              <a:t>24</a:t>
            </a:fld>
            <a:endParaRPr lang="hr-HR"/>
          </a:p>
        </p:txBody>
      </p:sp>
    </p:spTree>
    <p:extLst>
      <p:ext uri="{BB962C8B-B14F-4D97-AF65-F5344CB8AC3E}">
        <p14:creationId xmlns:p14="http://schemas.microsoft.com/office/powerpoint/2010/main" val="3214002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9C2D22A9-534F-42EB-8DA3-B30B01E8A10E}" type="slidenum">
              <a:rPr lang="hr-HR" smtClean="0"/>
              <a:t>4</a:t>
            </a:fld>
            <a:endParaRPr lang="hr-HR"/>
          </a:p>
        </p:txBody>
      </p:sp>
    </p:spTree>
    <p:extLst>
      <p:ext uri="{BB962C8B-B14F-4D97-AF65-F5344CB8AC3E}">
        <p14:creationId xmlns:p14="http://schemas.microsoft.com/office/powerpoint/2010/main" val="1667946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sz="1200" kern="1200" dirty="0" smtClean="0">
                <a:solidFill>
                  <a:schemeClr val="tx1"/>
                </a:solidFill>
                <a:effectLst/>
                <a:latin typeface="+mn-lt"/>
                <a:ea typeface="+mn-ea"/>
                <a:cs typeface="+mn-cs"/>
              </a:rPr>
              <a:t>Najveći lanac blokova koji podržava pametne ugovore je </a:t>
            </a:r>
            <a:r>
              <a:rPr lang="hr-HR" sz="1200" kern="1200" dirty="0" err="1" smtClean="0">
                <a:solidFill>
                  <a:schemeClr val="tx1"/>
                </a:solidFill>
                <a:effectLst/>
                <a:latin typeface="+mn-lt"/>
                <a:ea typeface="+mn-ea"/>
                <a:cs typeface="+mn-cs"/>
              </a:rPr>
              <a:t>Ethereum</a:t>
            </a:r>
            <a:r>
              <a:rPr lang="hr-HR" sz="1200" kern="1200" dirty="0" smtClean="0">
                <a:solidFill>
                  <a:schemeClr val="tx1"/>
                </a:solidFill>
                <a:effectLst/>
                <a:latin typeface="+mn-lt"/>
                <a:ea typeface="+mn-ea"/>
                <a:cs typeface="+mn-cs"/>
              </a:rPr>
              <a:t>. Pametni ugovori za </a:t>
            </a:r>
            <a:r>
              <a:rPr lang="hr-HR" sz="1200" kern="1200" dirty="0" err="1" smtClean="0">
                <a:solidFill>
                  <a:schemeClr val="tx1"/>
                </a:solidFill>
                <a:effectLst/>
                <a:latin typeface="+mn-lt"/>
                <a:ea typeface="+mn-ea"/>
                <a:cs typeface="+mn-cs"/>
              </a:rPr>
              <a:t>Ethereum</a:t>
            </a:r>
            <a:r>
              <a:rPr lang="hr-HR" sz="1200" kern="1200" dirty="0" smtClean="0">
                <a:solidFill>
                  <a:schemeClr val="tx1"/>
                </a:solidFill>
                <a:effectLst/>
                <a:latin typeface="+mn-lt"/>
                <a:ea typeface="+mn-ea"/>
                <a:cs typeface="+mn-cs"/>
              </a:rPr>
              <a:t> se programiraju u programskom jeziku </a:t>
            </a:r>
            <a:r>
              <a:rPr lang="hr-HR" sz="1200" kern="1200" dirty="0" err="1" smtClean="0">
                <a:solidFill>
                  <a:schemeClr val="tx1"/>
                </a:solidFill>
                <a:effectLst/>
                <a:latin typeface="+mn-lt"/>
                <a:ea typeface="+mn-ea"/>
                <a:cs typeface="+mn-cs"/>
              </a:rPr>
              <a:t>Solidity</a:t>
            </a:r>
            <a:r>
              <a:rPr lang="hr-HR" sz="1200" kern="1200" dirty="0" smtClean="0">
                <a:solidFill>
                  <a:schemeClr val="tx1"/>
                </a:solidFill>
                <a:effectLst/>
                <a:latin typeface="+mn-lt"/>
                <a:ea typeface="+mn-ea"/>
                <a:cs typeface="+mn-cs"/>
              </a:rPr>
              <a:t>.</a:t>
            </a:r>
          </a:p>
          <a:p>
            <a:r>
              <a:rPr lang="hr-HR" sz="1200" kern="1200" dirty="0" smtClean="0">
                <a:solidFill>
                  <a:schemeClr val="tx1"/>
                </a:solidFill>
                <a:effectLst/>
                <a:latin typeface="+mn-lt"/>
                <a:ea typeface="+mn-ea"/>
                <a:cs typeface="+mn-cs"/>
              </a:rPr>
              <a:t>Današnje aplikacije se uglavnom sastoje od „</a:t>
            </a:r>
            <a:r>
              <a:rPr lang="hr-HR" sz="1200" kern="1200" dirty="0" err="1" smtClean="0">
                <a:solidFill>
                  <a:schemeClr val="tx1"/>
                </a:solidFill>
                <a:effectLst/>
                <a:latin typeface="+mn-lt"/>
                <a:ea typeface="+mn-ea"/>
                <a:cs typeface="+mn-cs"/>
              </a:rPr>
              <a:t>backend</a:t>
            </a:r>
            <a:r>
              <a:rPr lang="hr-HR" sz="1200" kern="1200" dirty="0" smtClean="0">
                <a:solidFill>
                  <a:schemeClr val="tx1"/>
                </a:solidFill>
                <a:effectLst/>
                <a:latin typeface="+mn-lt"/>
                <a:ea typeface="+mn-ea"/>
                <a:cs typeface="+mn-cs"/>
              </a:rPr>
              <a:t>-a“ koji komunicira s bazom podataka te isporučuje te podatke „</a:t>
            </a:r>
            <a:r>
              <a:rPr lang="hr-HR" sz="1200" kern="1200" dirty="0" err="1" smtClean="0">
                <a:solidFill>
                  <a:schemeClr val="tx1"/>
                </a:solidFill>
                <a:effectLst/>
                <a:latin typeface="+mn-lt"/>
                <a:ea typeface="+mn-ea"/>
                <a:cs typeface="+mn-cs"/>
              </a:rPr>
              <a:t>frontend</a:t>
            </a:r>
            <a:r>
              <a:rPr lang="hr-HR" sz="1200" kern="1200" dirty="0" smtClean="0">
                <a:solidFill>
                  <a:schemeClr val="tx1"/>
                </a:solidFill>
                <a:effectLst/>
                <a:latin typeface="+mn-lt"/>
                <a:ea typeface="+mn-ea"/>
                <a:cs typeface="+mn-cs"/>
              </a:rPr>
              <a:t>-u“ koji sadrži korisničko sučelje. Pametni ugovor (engl. </a:t>
            </a:r>
            <a:r>
              <a:rPr lang="hr-HR" sz="1200" kern="1200" dirty="0" err="1" smtClean="0">
                <a:solidFill>
                  <a:schemeClr val="tx1"/>
                </a:solidFill>
                <a:effectLst/>
                <a:latin typeface="+mn-lt"/>
                <a:ea typeface="+mn-ea"/>
                <a:cs typeface="+mn-cs"/>
              </a:rPr>
              <a:t>Smart</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contract</a:t>
            </a:r>
            <a:r>
              <a:rPr lang="hr-HR" sz="1200" kern="1200" dirty="0" smtClean="0">
                <a:solidFill>
                  <a:schemeClr val="tx1"/>
                </a:solidFill>
                <a:effectLst/>
                <a:latin typeface="+mn-lt"/>
                <a:ea typeface="+mn-ea"/>
                <a:cs typeface="+mn-cs"/>
              </a:rPr>
              <a:t>) u decentraliziranim aplikacijama predstavlja „</a:t>
            </a:r>
            <a:r>
              <a:rPr lang="hr-HR" sz="1200" kern="1200" dirty="0" err="1" smtClean="0">
                <a:solidFill>
                  <a:schemeClr val="tx1"/>
                </a:solidFill>
                <a:effectLst/>
                <a:latin typeface="+mn-lt"/>
                <a:ea typeface="+mn-ea"/>
                <a:cs typeface="+mn-cs"/>
              </a:rPr>
              <a:t>backend</a:t>
            </a:r>
            <a:r>
              <a:rPr lang="hr-HR" sz="1200" kern="1200" dirty="0" smtClean="0">
                <a:solidFill>
                  <a:schemeClr val="tx1"/>
                </a:solidFill>
                <a:effectLst/>
                <a:latin typeface="+mn-lt"/>
                <a:ea typeface="+mn-ea"/>
                <a:cs typeface="+mn-cs"/>
              </a:rPr>
              <a:t>“. On se pohrani unutar bloka u lancu blokova te se interakcija odvija pomoću korisničkog sučelja.</a:t>
            </a:r>
          </a:p>
          <a:p>
            <a:r>
              <a:rPr lang="hr-HR" sz="1200" kern="1200" dirty="0" smtClean="0">
                <a:solidFill>
                  <a:schemeClr val="tx1"/>
                </a:solidFill>
                <a:effectLst/>
                <a:latin typeface="+mn-lt"/>
                <a:ea typeface="+mn-ea"/>
                <a:cs typeface="+mn-cs"/>
              </a:rPr>
              <a:t>Pametni </a:t>
            </a:r>
            <a:r>
              <a:rPr lang="hr-HR" sz="1200" kern="1200" dirty="0" smtClean="0">
                <a:solidFill>
                  <a:schemeClr val="tx1"/>
                </a:solidFill>
                <a:effectLst/>
                <a:latin typeface="+mn-lt"/>
                <a:ea typeface="+mn-ea"/>
                <a:cs typeface="+mn-cs"/>
              </a:rPr>
              <a:t>ugovor je </a:t>
            </a:r>
            <a:r>
              <a:rPr lang="hr-HR" sz="1200" kern="1200" dirty="0" smtClean="0">
                <a:solidFill>
                  <a:schemeClr val="tx1"/>
                </a:solidFill>
                <a:effectLst/>
                <a:latin typeface="+mn-lt"/>
                <a:ea typeface="+mn-ea"/>
                <a:cs typeface="+mn-cs"/>
              </a:rPr>
              <a:t>ustvari objekt,</a:t>
            </a:r>
            <a:r>
              <a:rPr lang="hr-HR" sz="1200" kern="1200" baseline="0" dirty="0" smtClean="0">
                <a:solidFill>
                  <a:schemeClr val="tx1"/>
                </a:solidFill>
                <a:effectLst/>
                <a:latin typeface="+mn-lt"/>
                <a:ea typeface="+mn-ea"/>
                <a:cs typeface="+mn-cs"/>
              </a:rPr>
              <a:t> </a:t>
            </a:r>
            <a:r>
              <a:rPr lang="hr-HR" sz="1200" kern="1200" baseline="0" dirty="0" err="1" smtClean="0">
                <a:solidFill>
                  <a:schemeClr val="tx1"/>
                </a:solidFill>
                <a:effectLst/>
                <a:latin typeface="+mn-lt"/>
                <a:ea typeface="+mn-ea"/>
                <a:cs typeface="+mn-cs"/>
              </a:rPr>
              <a:t>intanca</a:t>
            </a:r>
            <a:r>
              <a:rPr lang="hr-HR" sz="1200" kern="1200" dirty="0" smtClean="0">
                <a:solidFill>
                  <a:schemeClr val="tx1"/>
                </a:solidFill>
                <a:effectLst/>
                <a:latin typeface="+mn-lt"/>
                <a:ea typeface="+mn-ea"/>
                <a:cs typeface="+mn-cs"/>
              </a:rPr>
              <a:t> klase </a:t>
            </a:r>
            <a:r>
              <a:rPr lang="hr-HR" sz="1200" kern="1200" dirty="0" smtClean="0">
                <a:solidFill>
                  <a:schemeClr val="tx1"/>
                </a:solidFill>
                <a:effectLst/>
                <a:latin typeface="+mn-lt"/>
                <a:ea typeface="+mn-ea"/>
                <a:cs typeface="+mn-cs"/>
              </a:rPr>
              <a:t>koja ima vlastite varijable i metode.</a:t>
            </a:r>
          </a:p>
          <a:p>
            <a:r>
              <a:rPr lang="hr-HR" sz="1200" kern="1200" dirty="0" smtClean="0">
                <a:solidFill>
                  <a:schemeClr val="tx1"/>
                </a:solidFill>
                <a:effectLst/>
                <a:latin typeface="+mn-lt"/>
                <a:ea typeface="+mn-ea"/>
                <a:cs typeface="+mn-cs"/>
              </a:rPr>
              <a:t>Uz</a:t>
            </a:r>
            <a:r>
              <a:rPr lang="hr-HR" sz="1200" kern="1200" baseline="0" dirty="0" smtClean="0">
                <a:solidFill>
                  <a:schemeClr val="tx1"/>
                </a:solidFill>
                <a:effectLst/>
                <a:latin typeface="+mn-lt"/>
                <a:ea typeface="+mn-ea"/>
                <a:cs typeface="+mn-cs"/>
              </a:rPr>
              <a:t> pomoć front </a:t>
            </a:r>
            <a:r>
              <a:rPr lang="hr-HR" sz="1200" kern="1200" baseline="0" dirty="0" err="1" smtClean="0">
                <a:solidFill>
                  <a:schemeClr val="tx1"/>
                </a:solidFill>
                <a:effectLst/>
                <a:latin typeface="+mn-lt"/>
                <a:ea typeface="+mn-ea"/>
                <a:cs typeface="+mn-cs"/>
              </a:rPr>
              <a:t>end</a:t>
            </a:r>
            <a:r>
              <a:rPr lang="hr-HR" sz="1200" kern="1200" baseline="0" dirty="0" smtClean="0">
                <a:solidFill>
                  <a:schemeClr val="tx1"/>
                </a:solidFill>
                <a:effectLst/>
                <a:latin typeface="+mn-lt"/>
                <a:ea typeface="+mn-ea"/>
                <a:cs typeface="+mn-cs"/>
              </a:rPr>
              <a:t> aplikacije vršimo interakciju s objektom koji je nastao iz klase našeg pametnog ugovora.</a:t>
            </a:r>
            <a:endParaRPr lang="hr-HR" dirty="0"/>
          </a:p>
        </p:txBody>
      </p:sp>
      <p:sp>
        <p:nvSpPr>
          <p:cNvPr id="4" name="Slide Number Placeholder 3"/>
          <p:cNvSpPr>
            <a:spLocks noGrp="1"/>
          </p:cNvSpPr>
          <p:nvPr>
            <p:ph type="sldNum" sz="quarter" idx="10"/>
          </p:nvPr>
        </p:nvSpPr>
        <p:spPr/>
        <p:txBody>
          <a:bodyPr/>
          <a:lstStyle/>
          <a:p>
            <a:fld id="{9C2D22A9-534F-42EB-8DA3-B30B01E8A10E}" type="slidenum">
              <a:rPr lang="hr-HR" smtClean="0"/>
              <a:t>25</a:t>
            </a:fld>
            <a:endParaRPr lang="hr-HR"/>
          </a:p>
        </p:txBody>
      </p:sp>
    </p:spTree>
    <p:extLst>
      <p:ext uri="{BB962C8B-B14F-4D97-AF65-F5344CB8AC3E}">
        <p14:creationId xmlns:p14="http://schemas.microsoft.com/office/powerpoint/2010/main" val="724516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Korisnici mogu otići na </a:t>
            </a:r>
            <a:r>
              <a:rPr lang="hr-HR" dirty="0" err="1" smtClean="0"/>
              <a:t>kickstarter</a:t>
            </a:r>
            <a:r>
              <a:rPr lang="hr-HR" dirty="0" smtClean="0"/>
              <a:t> platformu,</a:t>
            </a:r>
            <a:r>
              <a:rPr lang="hr-HR" baseline="0" dirty="0" smtClean="0"/>
              <a:t> pokrenuti projekt, postaviti koliko im novca treba za projekt i početi prikupljati novac od ljudi koji vjeruju u taj projekt.</a:t>
            </a:r>
          </a:p>
          <a:p>
            <a:r>
              <a:rPr lang="hr-HR" baseline="0" dirty="0" err="1" smtClean="0"/>
              <a:t>Kickstarter</a:t>
            </a:r>
            <a:r>
              <a:rPr lang="hr-HR" baseline="0" dirty="0" smtClean="0"/>
              <a:t> predstavlja „treću stranu” koja se nalazi između sponzora i projektnog tima. To znači da obje strane moraju vjerovati </a:t>
            </a:r>
            <a:r>
              <a:rPr lang="hr-HR" baseline="0" dirty="0" err="1" smtClean="0"/>
              <a:t>Kickstarteru</a:t>
            </a:r>
            <a:r>
              <a:rPr lang="hr-HR" baseline="0" dirty="0" smtClean="0"/>
              <a:t> da će rasporediti novac kako je dogovoreno.</a:t>
            </a:r>
          </a:p>
          <a:p>
            <a:endParaRPr lang="hr-HR" dirty="0"/>
          </a:p>
        </p:txBody>
      </p:sp>
      <p:sp>
        <p:nvSpPr>
          <p:cNvPr id="4" name="Slide Number Placeholder 3"/>
          <p:cNvSpPr>
            <a:spLocks noGrp="1"/>
          </p:cNvSpPr>
          <p:nvPr>
            <p:ph type="sldNum" sz="quarter" idx="10"/>
          </p:nvPr>
        </p:nvSpPr>
        <p:spPr/>
        <p:txBody>
          <a:bodyPr/>
          <a:lstStyle/>
          <a:p>
            <a:fld id="{9C2D22A9-534F-42EB-8DA3-B30B01E8A10E}" type="slidenum">
              <a:rPr lang="hr-HR" smtClean="0"/>
              <a:t>26</a:t>
            </a:fld>
            <a:endParaRPr lang="hr-HR"/>
          </a:p>
        </p:txBody>
      </p:sp>
    </p:spTree>
    <p:extLst>
      <p:ext uri="{BB962C8B-B14F-4D97-AF65-F5344CB8AC3E}">
        <p14:creationId xmlns:p14="http://schemas.microsoft.com/office/powerpoint/2010/main" val="5799602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Korištenjem</a:t>
            </a:r>
            <a:r>
              <a:rPr lang="hr-HR" baseline="0" dirty="0" smtClean="0"/>
              <a:t> pametnih ugovora nije potrebna treća strana kao što je </a:t>
            </a:r>
            <a:r>
              <a:rPr lang="hr-HR" baseline="0" dirty="0" err="1" smtClean="0"/>
              <a:t>Kickstarter</a:t>
            </a:r>
            <a:r>
              <a:rPr lang="hr-HR" baseline="0" dirty="0" smtClean="0"/>
              <a:t>.</a:t>
            </a:r>
          </a:p>
          <a:p>
            <a:r>
              <a:rPr lang="hr-HR" sz="1200" kern="1200" dirty="0" smtClean="0">
                <a:solidFill>
                  <a:schemeClr val="tx1"/>
                </a:solidFill>
                <a:effectLst/>
                <a:latin typeface="+mn-lt"/>
                <a:ea typeface="+mn-ea"/>
                <a:cs typeface="+mn-cs"/>
              </a:rPr>
              <a:t>Sponzori projekta će prebaciti novac na pametni ugovor.</a:t>
            </a:r>
          </a:p>
          <a:p>
            <a:r>
              <a:rPr lang="hr-HR" sz="1200" kern="1200" dirty="0" smtClean="0">
                <a:solidFill>
                  <a:schemeClr val="tx1"/>
                </a:solidFill>
                <a:effectLst/>
                <a:latin typeface="+mn-lt"/>
                <a:ea typeface="+mn-ea"/>
                <a:cs typeface="+mn-cs"/>
              </a:rPr>
              <a:t>Ukoliko projekt uspije, prikupljeni novac se automatski šalje projektno timu, u suprotnom se novac vraća sponzorima projekta.</a:t>
            </a:r>
          </a:p>
          <a:p>
            <a:r>
              <a:rPr lang="hr-HR" sz="1200" kern="1200" dirty="0" smtClean="0">
                <a:solidFill>
                  <a:schemeClr val="tx1"/>
                </a:solidFill>
                <a:effectLst/>
                <a:latin typeface="+mn-lt"/>
                <a:ea typeface="+mn-ea"/>
                <a:cs typeface="+mn-cs"/>
              </a:rPr>
              <a:t>Budući</a:t>
            </a:r>
            <a:r>
              <a:rPr lang="hr-HR" sz="1200" kern="1200" baseline="0" dirty="0" smtClean="0">
                <a:solidFill>
                  <a:schemeClr val="tx1"/>
                </a:solidFill>
                <a:effectLst/>
                <a:latin typeface="+mn-lt"/>
                <a:ea typeface="+mn-ea"/>
                <a:cs typeface="+mn-cs"/>
              </a:rPr>
              <a:t> da je pametni ugovor pohranjen unutar lanca blokova, sve je distribuirano što znači da ni jedna strana ne može kontrolirati novac.</a:t>
            </a:r>
          </a:p>
          <a:p>
            <a:r>
              <a:rPr lang="hr-HR" sz="1200" kern="1200" dirty="0" smtClean="0">
                <a:solidFill>
                  <a:schemeClr val="tx1"/>
                </a:solidFill>
                <a:effectLst/>
                <a:latin typeface="+mn-lt"/>
                <a:ea typeface="+mn-ea"/>
                <a:cs typeface="+mn-cs"/>
              </a:rPr>
              <a:t>Zašto vjerovati pametnom ugovoru?</a:t>
            </a:r>
          </a:p>
          <a:p>
            <a:r>
              <a:rPr lang="hr-HR" sz="1200" kern="1200" dirty="0" smtClean="0">
                <a:solidFill>
                  <a:schemeClr val="tx1"/>
                </a:solidFill>
                <a:effectLst/>
                <a:latin typeface="+mn-lt"/>
                <a:ea typeface="+mn-ea"/>
                <a:cs typeface="+mn-cs"/>
              </a:rPr>
              <a:t>Upravo zbog toga što je pametni ugovor pohranjen u bloku unutar lanca bokova.</a:t>
            </a:r>
            <a:r>
              <a:rPr lang="hr-HR" sz="1200" kern="1200" baseline="0" dirty="0" smtClean="0">
                <a:solidFill>
                  <a:schemeClr val="tx1"/>
                </a:solidFill>
                <a:effectLst/>
                <a:latin typeface="+mn-lt"/>
                <a:ea typeface="+mn-ea"/>
                <a:cs typeface="+mn-cs"/>
              </a:rPr>
              <a:t> </a:t>
            </a:r>
            <a:r>
              <a:rPr lang="hr-HR" sz="1200" kern="1200" dirty="0" smtClean="0">
                <a:solidFill>
                  <a:schemeClr val="tx1"/>
                </a:solidFill>
                <a:effectLst/>
                <a:latin typeface="+mn-lt"/>
                <a:ea typeface="+mn-ea"/>
                <a:cs typeface="+mn-cs"/>
              </a:rPr>
              <a:t>Kada se jednom napiše ugovor više ga nitko ne može izmijeniti, pa čak ni osoba koja ga je napisala.</a:t>
            </a:r>
          </a:p>
          <a:p>
            <a:r>
              <a:rPr lang="hr-HR" sz="1200" kern="1200" dirty="0" smtClean="0">
                <a:solidFill>
                  <a:schemeClr val="tx1"/>
                </a:solidFill>
                <a:effectLst/>
                <a:latin typeface="+mn-lt"/>
                <a:ea typeface="+mn-ea"/>
                <a:cs typeface="+mn-cs"/>
              </a:rPr>
              <a:t>Ukoliko netko pokuša promijeniti ugovor, mijenja se identifikator bloka te dolazi to pucanja lanca kao što je već objašnjeno u ranijim poglavljima.</a:t>
            </a:r>
            <a:endParaRPr lang="hr-HR" dirty="0"/>
          </a:p>
        </p:txBody>
      </p:sp>
      <p:sp>
        <p:nvSpPr>
          <p:cNvPr id="4" name="Slide Number Placeholder 3"/>
          <p:cNvSpPr>
            <a:spLocks noGrp="1"/>
          </p:cNvSpPr>
          <p:nvPr>
            <p:ph type="sldNum" sz="quarter" idx="10"/>
          </p:nvPr>
        </p:nvSpPr>
        <p:spPr/>
        <p:txBody>
          <a:bodyPr/>
          <a:lstStyle/>
          <a:p>
            <a:fld id="{9C2D22A9-534F-42EB-8DA3-B30B01E8A10E}" type="slidenum">
              <a:rPr lang="hr-HR" smtClean="0"/>
              <a:t>27</a:t>
            </a:fld>
            <a:endParaRPr lang="hr-HR"/>
          </a:p>
        </p:txBody>
      </p:sp>
    </p:spTree>
    <p:extLst>
      <p:ext uri="{BB962C8B-B14F-4D97-AF65-F5344CB8AC3E}">
        <p14:creationId xmlns:p14="http://schemas.microsoft.com/office/powerpoint/2010/main" val="1196539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sz="1200" kern="1200" dirty="0" smtClean="0">
                <a:solidFill>
                  <a:schemeClr val="tx1"/>
                </a:solidFill>
                <a:effectLst/>
                <a:latin typeface="+mn-lt"/>
                <a:ea typeface="+mn-ea"/>
                <a:cs typeface="+mn-cs"/>
              </a:rPr>
              <a:t>U ovom radu su objašnjeni razni sigurnosni aspekti decentraliziranih aplikacija i sve to zvuči gotovo savršeno, ali jesu li uistinu toliko sigurne?</a:t>
            </a:r>
          </a:p>
          <a:p>
            <a:r>
              <a:rPr lang="hr-HR" sz="1200" kern="1200" dirty="0" smtClean="0">
                <a:solidFill>
                  <a:schemeClr val="tx1"/>
                </a:solidFill>
                <a:effectLst/>
                <a:latin typeface="+mn-lt"/>
                <a:ea typeface="+mn-ea"/>
                <a:cs typeface="+mn-cs"/>
              </a:rPr>
              <a:t>Iako je sam lanac blokova veoma siguran i pouzdan slaba točka su upravo pametni </a:t>
            </a:r>
            <a:r>
              <a:rPr lang="hr-HR" sz="1200" kern="1200" dirty="0" smtClean="0">
                <a:solidFill>
                  <a:schemeClr val="tx1"/>
                </a:solidFill>
                <a:effectLst/>
                <a:latin typeface="+mn-lt"/>
                <a:ea typeface="+mn-ea"/>
                <a:cs typeface="+mn-cs"/>
              </a:rPr>
              <a:t>ugovori.</a:t>
            </a:r>
          </a:p>
          <a:p>
            <a:r>
              <a:rPr lang="hr-HR" sz="1200" kern="1200" dirty="0" smtClean="0">
                <a:solidFill>
                  <a:schemeClr val="tx1"/>
                </a:solidFill>
                <a:effectLst/>
                <a:latin typeface="+mn-lt"/>
                <a:ea typeface="+mn-ea"/>
                <a:cs typeface="+mn-cs"/>
              </a:rPr>
              <a:t>Problem </a:t>
            </a:r>
            <a:r>
              <a:rPr lang="hr-HR" sz="1200" kern="1200" dirty="0" smtClean="0">
                <a:solidFill>
                  <a:schemeClr val="tx1"/>
                </a:solidFill>
                <a:effectLst/>
                <a:latin typeface="+mn-lt"/>
                <a:ea typeface="+mn-ea"/>
                <a:cs typeface="+mn-cs"/>
              </a:rPr>
              <a:t>je u kodu koji se koristi za stvaranje pametnih ugovora jer je podložan raznim kvarovima (engl. Bugs).</a:t>
            </a:r>
          </a:p>
          <a:p>
            <a:r>
              <a:rPr lang="hr-HR" sz="1200" kern="1200" dirty="0" smtClean="0">
                <a:solidFill>
                  <a:schemeClr val="tx1"/>
                </a:solidFill>
                <a:effectLst/>
                <a:latin typeface="+mn-lt"/>
                <a:ea typeface="+mn-ea"/>
                <a:cs typeface="+mn-cs"/>
              </a:rPr>
              <a:t>Ipak, pametni ugovori sigurno predstavljaju novu generaciju tehnologije te je njihova primjena u budućnosti zagarantirana.</a:t>
            </a:r>
            <a:endParaRPr lang="hr-HR" dirty="0"/>
          </a:p>
        </p:txBody>
      </p:sp>
      <p:sp>
        <p:nvSpPr>
          <p:cNvPr id="4" name="Slide Number Placeholder 3"/>
          <p:cNvSpPr>
            <a:spLocks noGrp="1"/>
          </p:cNvSpPr>
          <p:nvPr>
            <p:ph type="sldNum" sz="quarter" idx="10"/>
          </p:nvPr>
        </p:nvSpPr>
        <p:spPr/>
        <p:txBody>
          <a:bodyPr/>
          <a:lstStyle/>
          <a:p>
            <a:fld id="{9C2D22A9-534F-42EB-8DA3-B30B01E8A10E}" type="slidenum">
              <a:rPr lang="hr-HR" smtClean="0"/>
              <a:t>30</a:t>
            </a:fld>
            <a:endParaRPr lang="hr-HR"/>
          </a:p>
        </p:txBody>
      </p:sp>
    </p:spTree>
    <p:extLst>
      <p:ext uri="{BB962C8B-B14F-4D97-AF65-F5344CB8AC3E}">
        <p14:creationId xmlns:p14="http://schemas.microsoft.com/office/powerpoint/2010/main" val="31619730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sz="1200" kern="1200" dirty="0" smtClean="0">
                <a:solidFill>
                  <a:schemeClr val="tx1"/>
                </a:solidFill>
                <a:effectLst/>
                <a:latin typeface="+mn-lt"/>
                <a:ea typeface="+mn-ea"/>
                <a:cs typeface="+mn-cs"/>
              </a:rPr>
              <a:t>Iako su danas najviše rasprostranjene, centralizirane aplikacije imaju veliki broj nedostataka. Svi ti spomenuti nedostaci otvaraju prostor za novu generaciju aplikacija. Novu generaciju aplikacija predstavljaju upravo decentralizirane aplikacije kod kojih nema jednog centralnog čvora na kojem se nalazi cijela aplikacija, nego se taj sustav sastoji od velikog broja čvorova od kojih svaki sadrži svoju kopiju aplikacije. To rezultira tome da pad jednog čvora ne znači pad kompletnog sustava što može biti veliki problem ukoliko se radi o veoma bitnim sustavima. </a:t>
            </a:r>
          </a:p>
          <a:p>
            <a:r>
              <a:rPr lang="hr-HR" sz="1200" kern="1200" dirty="0" smtClean="0">
                <a:solidFill>
                  <a:schemeClr val="tx1"/>
                </a:solidFill>
                <a:effectLst/>
                <a:latin typeface="+mn-lt"/>
                <a:ea typeface="+mn-ea"/>
                <a:cs typeface="+mn-cs"/>
              </a:rPr>
              <a:t>U ovom radu smo također objasnili sigurnosne aspekte decentraliziranih aplikacija. Upravo zbog velike sigurnosti doživjele su tako veliki BOOM. Iako su još u ranim začecima, glavna ideja sigurnosti je objašnjena u ovom radu koja će sigurno predstavljati temelj za njihovu buduću nadogradnju.</a:t>
            </a:r>
          </a:p>
          <a:p>
            <a:r>
              <a:rPr lang="hr-HR" sz="1200" kern="1200" dirty="0" smtClean="0">
                <a:solidFill>
                  <a:schemeClr val="tx1"/>
                </a:solidFill>
                <a:effectLst/>
                <a:latin typeface="+mn-lt"/>
                <a:ea typeface="+mn-ea"/>
                <a:cs typeface="+mn-cs"/>
              </a:rPr>
              <a:t>Na kraju ovog rada trebali bi biti sposobni objasniti prednosti decentraliziranih aplikacija, osnovne sastavnice lanca blokova te osnovne sigurnosne mehanizme. Također, trebali bi dobiti i osnovno znanje o načinu stvaranja decentraliziranih aplikacija. U ovom radu na primjeru jednostavne aplikacije za glasanje objedinili smo sve važne pojmove na konkretnom praktičnom primjeru.</a:t>
            </a:r>
          </a:p>
          <a:p>
            <a:r>
              <a:rPr lang="hr-HR" sz="1200" kern="1200" dirty="0" smtClean="0">
                <a:solidFill>
                  <a:schemeClr val="tx1"/>
                </a:solidFill>
                <a:effectLst/>
                <a:latin typeface="+mn-lt"/>
                <a:ea typeface="+mn-ea"/>
                <a:cs typeface="+mn-cs"/>
              </a:rPr>
              <a:t>Na kraju ovog rada mogu iznijeti zaključak da će decentralizirane aplikacije sigurno predstavljati važnu ulogu u budućnosti. Ukoliko se to i ne dogodi (što je vrlo malo vjerojatno), glavni temelj na koji se oslanjaju ovakve aplikacije će zasigurno naći uporabu u nekim novim idejama upravo zbog niza prednosti koje smo objasnili u ovom radu.</a:t>
            </a:r>
          </a:p>
          <a:p>
            <a:r>
              <a:rPr lang="hr-HR" sz="1200" kern="1200" dirty="0" smtClean="0">
                <a:solidFill>
                  <a:schemeClr val="tx1"/>
                </a:solidFill>
                <a:effectLst/>
                <a:latin typeface="+mn-lt"/>
                <a:ea typeface="+mn-ea"/>
                <a:cs typeface="+mn-cs"/>
              </a:rPr>
              <a:t>Kako bilo da bilo, decentralizirane aplikacije donijele su jedan novi način razmišljanja što predstavlja veliko osvježenje u odnosu na dosadašnje klasične aplikacije. Moguće je da upravo ova tehnologija dovede do razvoja još boljih i naprednijih ideja te neke nove slijedeće generacije aplikacija.</a:t>
            </a:r>
          </a:p>
          <a:p>
            <a:endParaRPr lang="hr-HR" dirty="0"/>
          </a:p>
        </p:txBody>
      </p:sp>
      <p:sp>
        <p:nvSpPr>
          <p:cNvPr id="4" name="Slide Number Placeholder 3"/>
          <p:cNvSpPr>
            <a:spLocks noGrp="1"/>
          </p:cNvSpPr>
          <p:nvPr>
            <p:ph type="sldNum" sz="quarter" idx="10"/>
          </p:nvPr>
        </p:nvSpPr>
        <p:spPr/>
        <p:txBody>
          <a:bodyPr/>
          <a:lstStyle/>
          <a:p>
            <a:fld id="{9C2D22A9-534F-42EB-8DA3-B30B01E8A10E}" type="slidenum">
              <a:rPr lang="hr-HR" smtClean="0"/>
              <a:t>31</a:t>
            </a:fld>
            <a:endParaRPr lang="hr-HR"/>
          </a:p>
        </p:txBody>
      </p:sp>
    </p:spTree>
    <p:extLst>
      <p:ext uri="{BB962C8B-B14F-4D97-AF65-F5344CB8AC3E}">
        <p14:creationId xmlns:p14="http://schemas.microsoft.com/office/powerpoint/2010/main" val="3878423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sz="1200" kern="1200" dirty="0" smtClean="0">
                <a:solidFill>
                  <a:schemeClr val="tx1"/>
                </a:solidFill>
                <a:effectLst/>
                <a:latin typeface="+mn-lt"/>
                <a:ea typeface="+mn-ea"/>
                <a:cs typeface="+mn-cs"/>
              </a:rPr>
              <a:t>Centralizirane </a:t>
            </a:r>
            <a:r>
              <a:rPr lang="hr-HR" sz="1200" kern="1200" baseline="0" dirty="0" smtClean="0">
                <a:solidFill>
                  <a:schemeClr val="tx1"/>
                </a:solidFill>
                <a:effectLst/>
                <a:latin typeface="+mn-lt"/>
                <a:ea typeface="+mn-ea"/>
                <a:cs typeface="+mn-cs"/>
              </a:rPr>
              <a:t>– za male do srednje složene aplikacije. Drugi veliki nedostatak je što jedna kompanija kontrolira ogromnu količinu podataka.</a:t>
            </a:r>
            <a:endParaRPr lang="hr-HR" sz="1200" kern="1200" dirty="0" smtClean="0">
              <a:solidFill>
                <a:schemeClr val="tx1"/>
              </a:solidFill>
              <a:effectLst/>
              <a:latin typeface="+mn-lt"/>
              <a:ea typeface="+mn-ea"/>
              <a:cs typeface="+mn-cs"/>
            </a:endParaRPr>
          </a:p>
          <a:p>
            <a:r>
              <a:rPr lang="hr-HR" sz="1200" kern="1200" dirty="0" smtClean="0">
                <a:solidFill>
                  <a:schemeClr val="tx1"/>
                </a:solidFill>
                <a:effectLst/>
                <a:latin typeface="+mn-lt"/>
                <a:ea typeface="+mn-ea"/>
                <a:cs typeface="+mn-cs"/>
              </a:rPr>
              <a:t>D. aplikacije su pohranjene na velikom broju mrežnih čvorova te ukoliko jedan čvor prestane s radom to neće utjecati na rad aplikacije.</a:t>
            </a:r>
          </a:p>
          <a:p>
            <a:r>
              <a:rPr lang="hr-HR" sz="1200" kern="1200" dirty="0" smtClean="0">
                <a:solidFill>
                  <a:schemeClr val="tx1"/>
                </a:solidFill>
                <a:effectLst/>
                <a:latin typeface="+mn-lt"/>
                <a:ea typeface="+mn-ea"/>
                <a:cs typeface="+mn-cs"/>
              </a:rPr>
              <a:t>Sigurnost je također puno veća upravo zbog toga što jednom napisanu aplikaciju više nitko ne može modificirati pa čak ni sam autor aplikacije.</a:t>
            </a:r>
          </a:p>
          <a:p>
            <a:r>
              <a:rPr lang="hr-HR" sz="1200" kern="1200" dirty="0" smtClean="0">
                <a:solidFill>
                  <a:schemeClr val="tx1"/>
                </a:solidFill>
                <a:effectLst/>
                <a:latin typeface="+mn-lt"/>
                <a:ea typeface="+mn-ea"/>
                <a:cs typeface="+mn-cs"/>
              </a:rPr>
              <a:t>To znači da se mogu programirati vrlo povjerljive aplikacije koje će onemogućiti prevaru jer se jednom napisani i dogovoreni kod više ne može mijenjati.</a:t>
            </a:r>
            <a:endParaRPr lang="hr-HR" dirty="0"/>
          </a:p>
        </p:txBody>
      </p:sp>
      <p:sp>
        <p:nvSpPr>
          <p:cNvPr id="4" name="Slide Number Placeholder 3"/>
          <p:cNvSpPr>
            <a:spLocks noGrp="1"/>
          </p:cNvSpPr>
          <p:nvPr>
            <p:ph type="sldNum" sz="quarter" idx="10"/>
          </p:nvPr>
        </p:nvSpPr>
        <p:spPr/>
        <p:txBody>
          <a:bodyPr/>
          <a:lstStyle/>
          <a:p>
            <a:fld id="{9C2D22A9-534F-42EB-8DA3-B30B01E8A10E}" type="slidenum">
              <a:rPr lang="hr-HR" smtClean="0"/>
              <a:t>5</a:t>
            </a:fld>
            <a:endParaRPr lang="hr-HR"/>
          </a:p>
        </p:txBody>
      </p:sp>
    </p:spTree>
    <p:extLst>
      <p:ext uri="{BB962C8B-B14F-4D97-AF65-F5344CB8AC3E}">
        <p14:creationId xmlns:p14="http://schemas.microsoft.com/office/powerpoint/2010/main" val="85673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9C2D22A9-534F-42EB-8DA3-B30B01E8A10E}" type="slidenum">
              <a:rPr lang="hr-HR" smtClean="0"/>
              <a:t>6</a:t>
            </a:fld>
            <a:endParaRPr lang="hr-HR"/>
          </a:p>
        </p:txBody>
      </p:sp>
    </p:spTree>
    <p:extLst>
      <p:ext uri="{BB962C8B-B14F-4D97-AF65-F5344CB8AC3E}">
        <p14:creationId xmlns:p14="http://schemas.microsoft.com/office/powerpoint/2010/main" val="4027544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Polje podaci</a:t>
            </a:r>
            <a:r>
              <a:rPr lang="hr-HR" baseline="0" dirty="0" smtClean="0"/>
              <a:t> </a:t>
            </a:r>
            <a:r>
              <a:rPr lang="hr-HR" baseline="0" dirty="0" err="1" smtClean="0"/>
              <a:t>npr</a:t>
            </a:r>
            <a:r>
              <a:rPr lang="hr-HR" baseline="0" dirty="0" smtClean="0"/>
              <a:t> kod </a:t>
            </a:r>
            <a:r>
              <a:rPr lang="hr-HR" baseline="0" dirty="0" err="1" smtClean="0"/>
              <a:t>Bitcoina</a:t>
            </a:r>
            <a:r>
              <a:rPr lang="hr-HR" baseline="0" dirty="0" smtClean="0"/>
              <a:t> sadrži: </a:t>
            </a:r>
            <a:r>
              <a:rPr lang="hr-HR" baseline="0" dirty="0" err="1" smtClean="0"/>
              <a:t>From</a:t>
            </a:r>
            <a:r>
              <a:rPr lang="hr-HR" baseline="0" dirty="0" smtClean="0"/>
              <a:t>, To, </a:t>
            </a:r>
            <a:r>
              <a:rPr lang="hr-HR" baseline="0" dirty="0" err="1" smtClean="0"/>
              <a:t>Amount</a:t>
            </a:r>
            <a:r>
              <a:rPr lang="hr-HR" baseline="0" dirty="0" smtClean="0"/>
              <a:t>.</a:t>
            </a:r>
          </a:p>
          <a:p>
            <a:r>
              <a:rPr lang="hr-HR" baseline="0" dirty="0" smtClean="0"/>
              <a:t>Kod </a:t>
            </a:r>
            <a:r>
              <a:rPr lang="hr-HR" baseline="0" dirty="0" err="1" smtClean="0"/>
              <a:t>Ethereum</a:t>
            </a:r>
            <a:r>
              <a:rPr lang="hr-HR" baseline="0" dirty="0" smtClean="0"/>
              <a:t> </a:t>
            </a:r>
            <a:r>
              <a:rPr lang="hr-HR" baseline="0" dirty="0" err="1" smtClean="0"/>
              <a:t>blockchaina</a:t>
            </a:r>
            <a:r>
              <a:rPr lang="hr-HR" baseline="0" dirty="0" smtClean="0"/>
              <a:t> moguće je pohranjivati i nešto što se naziva pametni ugovori što će bit objašnjeno kasnije.</a:t>
            </a:r>
          </a:p>
          <a:p>
            <a:r>
              <a:rPr lang="hr-HR" baseline="0" dirty="0" err="1" smtClean="0"/>
              <a:t>Hash</a:t>
            </a:r>
            <a:r>
              <a:rPr lang="hr-HR" baseline="0" dirty="0" smtClean="0"/>
              <a:t> možemo zamisliti kao funkciju koja uzima određene parametre i vraća jedinstveni </a:t>
            </a:r>
            <a:r>
              <a:rPr lang="hr-HR" baseline="0" dirty="0" err="1" smtClean="0"/>
              <a:t>hash</a:t>
            </a:r>
            <a:r>
              <a:rPr lang="hr-HR" baseline="0" dirty="0" smtClean="0"/>
              <a:t>.</a:t>
            </a:r>
          </a:p>
        </p:txBody>
      </p:sp>
      <p:sp>
        <p:nvSpPr>
          <p:cNvPr id="4" name="Slide Number Placeholder 3"/>
          <p:cNvSpPr>
            <a:spLocks noGrp="1"/>
          </p:cNvSpPr>
          <p:nvPr>
            <p:ph type="sldNum" sz="quarter" idx="10"/>
          </p:nvPr>
        </p:nvSpPr>
        <p:spPr/>
        <p:txBody>
          <a:bodyPr/>
          <a:lstStyle/>
          <a:p>
            <a:fld id="{9C2D22A9-534F-42EB-8DA3-B30B01E8A10E}" type="slidenum">
              <a:rPr lang="hr-HR" smtClean="0"/>
              <a:t>7</a:t>
            </a:fld>
            <a:endParaRPr lang="hr-HR"/>
          </a:p>
        </p:txBody>
      </p:sp>
    </p:spTree>
    <p:extLst>
      <p:ext uri="{BB962C8B-B14F-4D97-AF65-F5344CB8AC3E}">
        <p14:creationId xmlns:p14="http://schemas.microsoft.com/office/powerpoint/2010/main" val="3510236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baseline="0" dirty="0" smtClean="0"/>
              <a:t>Broj nula na početku </a:t>
            </a:r>
            <a:r>
              <a:rPr lang="hr-HR" baseline="0" dirty="0" err="1" smtClean="0"/>
              <a:t>hasha</a:t>
            </a:r>
            <a:r>
              <a:rPr lang="hr-HR" baseline="0" dirty="0" smtClean="0"/>
              <a:t> ovisi o </a:t>
            </a:r>
            <a:r>
              <a:rPr lang="hr-HR" baseline="0" dirty="0" err="1" smtClean="0"/>
              <a:t>blockchainu</a:t>
            </a:r>
            <a:r>
              <a:rPr lang="hr-HR" baseline="0" dirty="0" smtClean="0"/>
              <a:t> i mijenja se s vremenom kako bi za svaki blok trebalo otprilike 10 minuta (</a:t>
            </a:r>
            <a:r>
              <a:rPr lang="hr-HR" baseline="0" dirty="0" err="1" smtClean="0"/>
              <a:t>Bitcoin</a:t>
            </a:r>
            <a:r>
              <a:rPr lang="hr-HR" baseline="0" dirty="0" smtClean="0"/>
              <a:t>)</a:t>
            </a:r>
          </a:p>
          <a:p>
            <a:r>
              <a:rPr lang="hr-HR" baseline="0" dirty="0" smtClean="0"/>
              <a:t>Moderna računala mogu proračunati oko 100 000 </a:t>
            </a:r>
            <a:r>
              <a:rPr lang="hr-HR" baseline="0" dirty="0" err="1" smtClean="0"/>
              <a:t>hash</a:t>
            </a:r>
            <a:r>
              <a:rPr lang="hr-HR" baseline="0" dirty="0" smtClean="0"/>
              <a:t>-ova po sekundi.</a:t>
            </a:r>
          </a:p>
          <a:p>
            <a:endParaRPr lang="hr-HR" dirty="0"/>
          </a:p>
        </p:txBody>
      </p:sp>
      <p:sp>
        <p:nvSpPr>
          <p:cNvPr id="4" name="Slide Number Placeholder 3"/>
          <p:cNvSpPr>
            <a:spLocks noGrp="1"/>
          </p:cNvSpPr>
          <p:nvPr>
            <p:ph type="sldNum" sz="quarter" idx="10"/>
          </p:nvPr>
        </p:nvSpPr>
        <p:spPr/>
        <p:txBody>
          <a:bodyPr/>
          <a:lstStyle/>
          <a:p>
            <a:fld id="{9C2D22A9-534F-42EB-8DA3-B30B01E8A10E}" type="slidenum">
              <a:rPr lang="hr-HR" smtClean="0"/>
              <a:t>8</a:t>
            </a:fld>
            <a:endParaRPr lang="hr-HR"/>
          </a:p>
        </p:txBody>
      </p:sp>
    </p:spTree>
    <p:extLst>
      <p:ext uri="{BB962C8B-B14F-4D97-AF65-F5344CB8AC3E}">
        <p14:creationId xmlns:p14="http://schemas.microsoft.com/office/powerpoint/2010/main" val="1950107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sz="1200" kern="1200" dirty="0" smtClean="0">
                <a:solidFill>
                  <a:schemeClr val="tx1"/>
                </a:solidFill>
                <a:effectLst/>
                <a:latin typeface="+mn-lt"/>
                <a:ea typeface="+mn-ea"/>
                <a:cs typeface="+mn-cs"/>
              </a:rPr>
              <a:t>Dokaz o radu nam daje određena pravila i ograničenja pri određivanju identifikatora bloka.</a:t>
            </a:r>
          </a:p>
          <a:p>
            <a:r>
              <a:rPr lang="hr-HR" sz="1200" kern="1200" dirty="0" smtClean="0">
                <a:solidFill>
                  <a:schemeClr val="tx1"/>
                </a:solidFill>
                <a:effectLst/>
                <a:latin typeface="+mn-lt"/>
                <a:ea typeface="+mn-ea"/>
                <a:cs typeface="+mn-cs"/>
              </a:rPr>
              <a:t>Identifikator bloka je ispravan jedino i samo ako počinje s određenim brojem nula.</a:t>
            </a:r>
          </a:p>
          <a:p>
            <a:r>
              <a:rPr lang="hr-HR" sz="1200" kern="1200" dirty="0" smtClean="0">
                <a:solidFill>
                  <a:schemeClr val="tx1"/>
                </a:solidFill>
                <a:effectLst/>
                <a:latin typeface="+mn-lt"/>
                <a:ea typeface="+mn-ea"/>
                <a:cs typeface="+mn-cs"/>
              </a:rPr>
              <a:t>Broj nula s kojim identifikator mora započinjati se mijenja s vremenom kako bi se postiglo da za stvaranje svakog bloka treba otprilike 10 minuta (kod </a:t>
            </a:r>
            <a:r>
              <a:rPr lang="hr-HR" sz="1200" kern="1200" dirty="0" err="1" smtClean="0">
                <a:solidFill>
                  <a:schemeClr val="tx1"/>
                </a:solidFill>
                <a:effectLst/>
                <a:latin typeface="+mn-lt"/>
                <a:ea typeface="+mn-ea"/>
                <a:cs typeface="+mn-cs"/>
              </a:rPr>
              <a:t>Bitcoin</a:t>
            </a:r>
            <a:r>
              <a:rPr lang="hr-HR" sz="1200" kern="1200" dirty="0" smtClean="0">
                <a:solidFill>
                  <a:schemeClr val="tx1"/>
                </a:solidFill>
                <a:effectLst/>
                <a:latin typeface="+mn-lt"/>
                <a:ea typeface="+mn-ea"/>
                <a:cs typeface="+mn-cs"/>
              </a:rPr>
              <a:t>-a).</a:t>
            </a:r>
            <a:endParaRPr lang="hr-HR" dirty="0"/>
          </a:p>
        </p:txBody>
      </p:sp>
      <p:sp>
        <p:nvSpPr>
          <p:cNvPr id="4" name="Slide Number Placeholder 3"/>
          <p:cNvSpPr>
            <a:spLocks noGrp="1"/>
          </p:cNvSpPr>
          <p:nvPr>
            <p:ph type="sldNum" sz="quarter" idx="10"/>
          </p:nvPr>
        </p:nvSpPr>
        <p:spPr/>
        <p:txBody>
          <a:bodyPr/>
          <a:lstStyle/>
          <a:p>
            <a:fld id="{9C2D22A9-534F-42EB-8DA3-B30B01E8A10E}" type="slidenum">
              <a:rPr lang="hr-HR" smtClean="0"/>
              <a:t>9</a:t>
            </a:fld>
            <a:endParaRPr lang="hr-HR"/>
          </a:p>
        </p:txBody>
      </p:sp>
    </p:spTree>
    <p:extLst>
      <p:ext uri="{BB962C8B-B14F-4D97-AF65-F5344CB8AC3E}">
        <p14:creationId xmlns:p14="http://schemas.microsoft.com/office/powerpoint/2010/main" val="2890294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Još</a:t>
            </a:r>
            <a:r>
              <a:rPr lang="hr-HR" baseline="0" dirty="0" smtClean="0"/>
              <a:t> jedan nivo sigurnosti ovakvog sustava jer svaki korisnik može nadgledati transakcije.</a:t>
            </a:r>
          </a:p>
          <a:p>
            <a:r>
              <a:rPr lang="hr-HR" baseline="0" dirty="0" smtClean="0"/>
              <a:t>Razlog je u tome što svaki sudionik na mreži može nadgledati blokove koji sadrže transakcije.</a:t>
            </a:r>
          </a:p>
          <a:p>
            <a:r>
              <a:rPr lang="hr-HR" sz="1200" kern="1200" dirty="0" smtClean="0">
                <a:solidFill>
                  <a:schemeClr val="tx1"/>
                </a:solidFill>
                <a:effectLst/>
                <a:latin typeface="+mn-lt"/>
                <a:ea typeface="+mn-ea"/>
                <a:cs typeface="+mn-cs"/>
              </a:rPr>
              <a:t>Ukoliko neki od sudionika pokuša prevariti ostale npr. promjenom neke od transakcija želi dobiti veći iznos, svi ostali sudionici na mreži će vidjeti da se njihov lanac blokova razlikuje od lanca blokova zlonamjernog sudionika te će znati kako je ta njegova namjera zlonamjerna te će biti nevažeća.</a:t>
            </a:r>
            <a:endParaRPr lang="hr-HR" baseline="0" dirty="0" smtClean="0"/>
          </a:p>
          <a:p>
            <a:r>
              <a:rPr lang="hr-HR" baseline="0" dirty="0" smtClean="0"/>
              <a:t>Da bi uspio u naumu mora imati više od 50% računalne snage.</a:t>
            </a:r>
          </a:p>
          <a:p>
            <a:r>
              <a:rPr lang="hr-HR" baseline="0" dirty="0" smtClean="0"/>
              <a:t>Iako vrlo lako zvuči činjenica da bi netko mogao imati više od 50% računalne snage (vojska, država) to je gotovo nemoguće. Upravo na tome se temelji velika sigurnost ovog sustava.</a:t>
            </a:r>
          </a:p>
          <a:p>
            <a:r>
              <a:rPr lang="hr-HR" baseline="0" dirty="0" smtClean="0"/>
              <a:t>Sudionici ne slušaju sve transakcije nego samo blokove koji se emitiraju od radara.</a:t>
            </a:r>
          </a:p>
        </p:txBody>
      </p:sp>
      <p:sp>
        <p:nvSpPr>
          <p:cNvPr id="4" name="Slide Number Placeholder 3"/>
          <p:cNvSpPr>
            <a:spLocks noGrp="1"/>
          </p:cNvSpPr>
          <p:nvPr>
            <p:ph type="sldNum" sz="quarter" idx="10"/>
          </p:nvPr>
        </p:nvSpPr>
        <p:spPr/>
        <p:txBody>
          <a:bodyPr/>
          <a:lstStyle/>
          <a:p>
            <a:fld id="{9C2D22A9-534F-42EB-8DA3-B30B01E8A10E}" type="slidenum">
              <a:rPr lang="hr-HR" smtClean="0"/>
              <a:t>10</a:t>
            </a:fld>
            <a:endParaRPr lang="hr-HR"/>
          </a:p>
        </p:txBody>
      </p:sp>
    </p:spTree>
    <p:extLst>
      <p:ext uri="{BB962C8B-B14F-4D97-AF65-F5344CB8AC3E}">
        <p14:creationId xmlns:p14="http://schemas.microsoft.com/office/powerpoint/2010/main" val="3082103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Distribuiranost</a:t>
            </a:r>
            <a:r>
              <a:rPr lang="hr-HR" baseline="0" dirty="0" smtClean="0"/>
              <a:t> se može promatrati iz dva pogleda. Prvi je da je svima omogućeno sudjelovanje, a drugi se odnosi na Minere.</a:t>
            </a:r>
          </a:p>
          <a:p>
            <a:r>
              <a:rPr lang="hr-HR" baseline="0" dirty="0" smtClean="0"/>
              <a:t>Svaka transakcija se ne sprema u svoj blok nego se više transakcija skupi u jedan blok.</a:t>
            </a:r>
          </a:p>
          <a:p>
            <a:r>
              <a:rPr lang="hr-HR" dirty="0" smtClean="0"/>
              <a:t>Kad miner pogodi </a:t>
            </a:r>
            <a:r>
              <a:rPr lang="hr-HR" dirty="0" err="1" smtClean="0"/>
              <a:t>hash</a:t>
            </a:r>
            <a:r>
              <a:rPr lang="hr-HR" dirty="0" smtClean="0"/>
              <a:t> bloka taj se blok potom emitira na mrežu i svi sudionici taj blok dodaju na kraj svog lanca.</a:t>
            </a:r>
            <a:endParaRPr lang="hr-HR" dirty="0"/>
          </a:p>
        </p:txBody>
      </p:sp>
      <p:sp>
        <p:nvSpPr>
          <p:cNvPr id="4" name="Slide Number Placeholder 3"/>
          <p:cNvSpPr>
            <a:spLocks noGrp="1"/>
          </p:cNvSpPr>
          <p:nvPr>
            <p:ph type="sldNum" sz="quarter" idx="10"/>
          </p:nvPr>
        </p:nvSpPr>
        <p:spPr/>
        <p:txBody>
          <a:bodyPr/>
          <a:lstStyle/>
          <a:p>
            <a:fld id="{9C2D22A9-534F-42EB-8DA3-B30B01E8A10E}" type="slidenum">
              <a:rPr lang="hr-HR" smtClean="0"/>
              <a:t>11</a:t>
            </a:fld>
            <a:endParaRPr lang="hr-HR"/>
          </a:p>
        </p:txBody>
      </p:sp>
    </p:spTree>
    <p:extLst>
      <p:ext uri="{BB962C8B-B14F-4D97-AF65-F5344CB8AC3E}">
        <p14:creationId xmlns:p14="http://schemas.microsoft.com/office/powerpoint/2010/main" val="20636770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1E080FD-4FBC-4B63-A75D-5E784B71D0F1}" type="datetime1">
              <a:rPr lang="hr-HR" smtClean="0"/>
              <a:t>2.7.2018.</a:t>
            </a:fld>
            <a:endParaRPr lang="hr-HR"/>
          </a:p>
        </p:txBody>
      </p:sp>
      <p:sp>
        <p:nvSpPr>
          <p:cNvPr id="5" name="Footer Placeholder 4"/>
          <p:cNvSpPr>
            <a:spLocks noGrp="1"/>
          </p:cNvSpPr>
          <p:nvPr>
            <p:ph type="ftr" sz="quarter" idx="11"/>
          </p:nvPr>
        </p:nvSpPr>
        <p:spPr>
          <a:xfrm>
            <a:off x="1876424" y="5410201"/>
            <a:ext cx="5124886" cy="365125"/>
          </a:xfrm>
        </p:spPr>
        <p:txBody>
          <a:bodyPr/>
          <a:lstStyle>
            <a:lvl1pPr>
              <a:defRPr sz="1200"/>
            </a:lvl1pPr>
          </a:lstStyle>
          <a:p>
            <a:r>
              <a:rPr lang="hr-HR" dirty="0" smtClean="0"/>
              <a:t>Ivo Kovačević</a:t>
            </a:r>
            <a:endParaRPr lang="hr-HR" dirty="0"/>
          </a:p>
        </p:txBody>
      </p:sp>
      <p:sp>
        <p:nvSpPr>
          <p:cNvPr id="6" name="Slide Number Placeholder 5"/>
          <p:cNvSpPr>
            <a:spLocks noGrp="1"/>
          </p:cNvSpPr>
          <p:nvPr>
            <p:ph type="sldNum" sz="quarter" idx="12"/>
          </p:nvPr>
        </p:nvSpPr>
        <p:spPr>
          <a:xfrm>
            <a:off x="9896911" y="5410199"/>
            <a:ext cx="771089" cy="365125"/>
          </a:xfrm>
        </p:spPr>
        <p:txBody>
          <a:bodyPr/>
          <a:lstStyle>
            <a:lvl1pPr>
              <a:defRPr sz="1200"/>
            </a:lvl1pPr>
          </a:lstStyle>
          <a:p>
            <a:r>
              <a:rPr lang="hr-HR" dirty="0" smtClean="0"/>
              <a:t> </a:t>
            </a:r>
          </a:p>
        </p:txBody>
      </p:sp>
    </p:spTree>
    <p:extLst>
      <p:ext uri="{BB962C8B-B14F-4D97-AF65-F5344CB8AC3E}">
        <p14:creationId xmlns:p14="http://schemas.microsoft.com/office/powerpoint/2010/main" val="844584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22AE92-7522-44D3-9F9B-A3D7950EDEFE}" type="datetime1">
              <a:rPr lang="hr-HR" smtClean="0"/>
              <a:t>2.7.2018.</a:t>
            </a:fld>
            <a:endParaRPr lang="hr-HR"/>
          </a:p>
        </p:txBody>
      </p:sp>
      <p:sp>
        <p:nvSpPr>
          <p:cNvPr id="6" name="Footer Placeholder 5"/>
          <p:cNvSpPr>
            <a:spLocks noGrp="1"/>
          </p:cNvSpPr>
          <p:nvPr>
            <p:ph type="ftr" sz="quarter" idx="11"/>
          </p:nvPr>
        </p:nvSpPr>
        <p:spPr/>
        <p:txBody>
          <a:bodyPr/>
          <a:lstStyle/>
          <a:p>
            <a:r>
              <a:rPr lang="hr-HR" smtClean="0"/>
              <a:t>Ivo Kovačević</a:t>
            </a:r>
            <a:endParaRPr lang="hr-HR"/>
          </a:p>
        </p:txBody>
      </p:sp>
      <p:sp>
        <p:nvSpPr>
          <p:cNvPr id="7" name="Slide Number Placeholder 6"/>
          <p:cNvSpPr>
            <a:spLocks noGrp="1"/>
          </p:cNvSpPr>
          <p:nvPr>
            <p:ph type="sldNum" sz="quarter" idx="12"/>
          </p:nvPr>
        </p:nvSpPr>
        <p:spPr/>
        <p:txBody>
          <a:bodyPr/>
          <a:lstStyle/>
          <a:p>
            <a:fld id="{69B53375-2ED0-43EB-A923-D697444D301F}" type="slidenum">
              <a:rPr lang="hr-HR" smtClean="0"/>
              <a:t>‹#›</a:t>
            </a:fld>
            <a:endParaRPr lang="hr-HR"/>
          </a:p>
        </p:txBody>
      </p:sp>
    </p:spTree>
    <p:extLst>
      <p:ext uri="{BB962C8B-B14F-4D97-AF65-F5344CB8AC3E}">
        <p14:creationId xmlns:p14="http://schemas.microsoft.com/office/powerpoint/2010/main" val="2745880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24B59A-B0D0-438D-AE1C-2A3D41C3F7BA}" type="datetime1">
              <a:rPr lang="hr-HR" smtClean="0"/>
              <a:t>2.7.2018.</a:t>
            </a:fld>
            <a:endParaRPr lang="hr-HR"/>
          </a:p>
        </p:txBody>
      </p:sp>
      <p:sp>
        <p:nvSpPr>
          <p:cNvPr id="6" name="Footer Placeholder 5"/>
          <p:cNvSpPr>
            <a:spLocks noGrp="1"/>
          </p:cNvSpPr>
          <p:nvPr>
            <p:ph type="ftr" sz="quarter" idx="11"/>
          </p:nvPr>
        </p:nvSpPr>
        <p:spPr/>
        <p:txBody>
          <a:bodyPr/>
          <a:lstStyle/>
          <a:p>
            <a:r>
              <a:rPr lang="hr-HR" smtClean="0"/>
              <a:t>Ivo Kovačević</a:t>
            </a:r>
            <a:endParaRPr lang="hr-HR"/>
          </a:p>
        </p:txBody>
      </p:sp>
      <p:sp>
        <p:nvSpPr>
          <p:cNvPr id="7" name="Slide Number Placeholder 6"/>
          <p:cNvSpPr>
            <a:spLocks noGrp="1"/>
          </p:cNvSpPr>
          <p:nvPr>
            <p:ph type="sldNum" sz="quarter" idx="12"/>
          </p:nvPr>
        </p:nvSpPr>
        <p:spPr/>
        <p:txBody>
          <a:bodyPr/>
          <a:lstStyle/>
          <a:p>
            <a:fld id="{69B53375-2ED0-43EB-A923-D697444D301F}" type="slidenum">
              <a:rPr lang="hr-HR" smtClean="0"/>
              <a:t>‹#›</a:t>
            </a:fld>
            <a:endParaRPr lang="hr-HR"/>
          </a:p>
        </p:txBody>
      </p:sp>
    </p:spTree>
    <p:extLst>
      <p:ext uri="{BB962C8B-B14F-4D97-AF65-F5344CB8AC3E}">
        <p14:creationId xmlns:p14="http://schemas.microsoft.com/office/powerpoint/2010/main" val="1556501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476A9C-B6B4-4D08-AC2A-EE2BE88A275C}" type="datetime1">
              <a:rPr lang="hr-HR" smtClean="0"/>
              <a:t>2.7.2018.</a:t>
            </a:fld>
            <a:endParaRPr lang="hr-HR"/>
          </a:p>
        </p:txBody>
      </p:sp>
      <p:sp>
        <p:nvSpPr>
          <p:cNvPr id="6" name="Footer Placeholder 5"/>
          <p:cNvSpPr>
            <a:spLocks noGrp="1"/>
          </p:cNvSpPr>
          <p:nvPr>
            <p:ph type="ftr" sz="quarter" idx="11"/>
          </p:nvPr>
        </p:nvSpPr>
        <p:spPr/>
        <p:txBody>
          <a:bodyPr/>
          <a:lstStyle/>
          <a:p>
            <a:r>
              <a:rPr lang="hr-HR" smtClean="0"/>
              <a:t>Ivo Kovačević</a:t>
            </a:r>
            <a:endParaRPr lang="hr-HR"/>
          </a:p>
        </p:txBody>
      </p:sp>
      <p:sp>
        <p:nvSpPr>
          <p:cNvPr id="7" name="Slide Number Placeholder 6"/>
          <p:cNvSpPr>
            <a:spLocks noGrp="1"/>
          </p:cNvSpPr>
          <p:nvPr>
            <p:ph type="sldNum" sz="quarter" idx="12"/>
          </p:nvPr>
        </p:nvSpPr>
        <p:spPr/>
        <p:txBody>
          <a:bodyPr/>
          <a:lstStyle/>
          <a:p>
            <a:fld id="{69B53375-2ED0-43EB-A923-D697444D301F}" type="slidenum">
              <a:rPr lang="hr-HR" smtClean="0"/>
              <a:t>‹#›</a:t>
            </a:fld>
            <a:endParaRPr lang="hr-H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39428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F3AF70-A024-4B02-911E-83F9A7BBEE14}" type="datetime1">
              <a:rPr lang="hr-HR" smtClean="0"/>
              <a:t>2.7.2018.</a:t>
            </a:fld>
            <a:endParaRPr lang="hr-HR"/>
          </a:p>
        </p:txBody>
      </p:sp>
      <p:sp>
        <p:nvSpPr>
          <p:cNvPr id="6" name="Footer Placeholder 5"/>
          <p:cNvSpPr>
            <a:spLocks noGrp="1"/>
          </p:cNvSpPr>
          <p:nvPr>
            <p:ph type="ftr" sz="quarter" idx="11"/>
          </p:nvPr>
        </p:nvSpPr>
        <p:spPr/>
        <p:txBody>
          <a:bodyPr/>
          <a:lstStyle/>
          <a:p>
            <a:r>
              <a:rPr lang="hr-HR" smtClean="0"/>
              <a:t>Ivo Kovačević</a:t>
            </a:r>
            <a:endParaRPr lang="hr-HR"/>
          </a:p>
        </p:txBody>
      </p:sp>
      <p:sp>
        <p:nvSpPr>
          <p:cNvPr id="7" name="Slide Number Placeholder 6"/>
          <p:cNvSpPr>
            <a:spLocks noGrp="1"/>
          </p:cNvSpPr>
          <p:nvPr>
            <p:ph type="sldNum" sz="quarter" idx="12"/>
          </p:nvPr>
        </p:nvSpPr>
        <p:spPr/>
        <p:txBody>
          <a:bodyPr/>
          <a:lstStyle/>
          <a:p>
            <a:fld id="{69B53375-2ED0-43EB-A923-D697444D301F}" type="slidenum">
              <a:rPr lang="hr-HR" smtClean="0"/>
              <a:t>‹#›</a:t>
            </a:fld>
            <a:endParaRPr lang="hr-HR"/>
          </a:p>
        </p:txBody>
      </p:sp>
    </p:spTree>
    <p:extLst>
      <p:ext uri="{BB962C8B-B14F-4D97-AF65-F5344CB8AC3E}">
        <p14:creationId xmlns:p14="http://schemas.microsoft.com/office/powerpoint/2010/main" val="1983690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3C9F6B-E3BE-4F77-84FC-0F1AF57BA728}" type="datetime1">
              <a:rPr lang="hr-HR" smtClean="0"/>
              <a:t>2.7.2018.</a:t>
            </a:fld>
            <a:endParaRPr lang="hr-HR"/>
          </a:p>
        </p:txBody>
      </p:sp>
      <p:sp>
        <p:nvSpPr>
          <p:cNvPr id="4" name="Footer Placeholder 3"/>
          <p:cNvSpPr>
            <a:spLocks noGrp="1"/>
          </p:cNvSpPr>
          <p:nvPr>
            <p:ph type="ftr" sz="quarter" idx="11"/>
          </p:nvPr>
        </p:nvSpPr>
        <p:spPr/>
        <p:txBody>
          <a:bodyPr/>
          <a:lstStyle/>
          <a:p>
            <a:r>
              <a:rPr lang="hr-HR" smtClean="0"/>
              <a:t>Ivo Kovačević</a:t>
            </a:r>
            <a:endParaRPr lang="hr-HR"/>
          </a:p>
        </p:txBody>
      </p:sp>
      <p:sp>
        <p:nvSpPr>
          <p:cNvPr id="5" name="Slide Number Placeholder 4"/>
          <p:cNvSpPr>
            <a:spLocks noGrp="1"/>
          </p:cNvSpPr>
          <p:nvPr>
            <p:ph type="sldNum" sz="quarter" idx="12"/>
          </p:nvPr>
        </p:nvSpPr>
        <p:spPr/>
        <p:txBody>
          <a:bodyPr/>
          <a:lstStyle/>
          <a:p>
            <a:fld id="{69B53375-2ED0-43EB-A923-D697444D301F}" type="slidenum">
              <a:rPr lang="hr-HR" smtClean="0"/>
              <a:t>‹#›</a:t>
            </a:fld>
            <a:endParaRPr lang="hr-HR"/>
          </a:p>
        </p:txBody>
      </p:sp>
    </p:spTree>
    <p:extLst>
      <p:ext uri="{BB962C8B-B14F-4D97-AF65-F5344CB8AC3E}">
        <p14:creationId xmlns:p14="http://schemas.microsoft.com/office/powerpoint/2010/main" val="823249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686A462-2482-4F74-A185-1987A72A639B}" type="datetime1">
              <a:rPr lang="hr-HR" smtClean="0"/>
              <a:t>2.7.2018.</a:t>
            </a:fld>
            <a:endParaRPr lang="hr-HR"/>
          </a:p>
        </p:txBody>
      </p:sp>
      <p:sp>
        <p:nvSpPr>
          <p:cNvPr id="4" name="Footer Placeholder 3"/>
          <p:cNvSpPr>
            <a:spLocks noGrp="1"/>
          </p:cNvSpPr>
          <p:nvPr>
            <p:ph type="ftr" sz="quarter" idx="11"/>
          </p:nvPr>
        </p:nvSpPr>
        <p:spPr/>
        <p:txBody>
          <a:bodyPr/>
          <a:lstStyle/>
          <a:p>
            <a:r>
              <a:rPr lang="hr-HR" smtClean="0"/>
              <a:t>Ivo Kovačević</a:t>
            </a:r>
            <a:endParaRPr lang="hr-HR"/>
          </a:p>
        </p:txBody>
      </p:sp>
      <p:sp>
        <p:nvSpPr>
          <p:cNvPr id="5" name="Slide Number Placeholder 4"/>
          <p:cNvSpPr>
            <a:spLocks noGrp="1"/>
          </p:cNvSpPr>
          <p:nvPr>
            <p:ph type="sldNum" sz="quarter" idx="12"/>
          </p:nvPr>
        </p:nvSpPr>
        <p:spPr/>
        <p:txBody>
          <a:bodyPr/>
          <a:lstStyle/>
          <a:p>
            <a:fld id="{69B53375-2ED0-43EB-A923-D697444D301F}" type="slidenum">
              <a:rPr lang="hr-HR" smtClean="0"/>
              <a:t>‹#›</a:t>
            </a:fld>
            <a:endParaRPr lang="hr-HR"/>
          </a:p>
        </p:txBody>
      </p:sp>
    </p:spTree>
    <p:extLst>
      <p:ext uri="{BB962C8B-B14F-4D97-AF65-F5344CB8AC3E}">
        <p14:creationId xmlns:p14="http://schemas.microsoft.com/office/powerpoint/2010/main" val="3948781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45B1F8-ED06-4318-8C82-6E158FCA0B8B}" type="datetime1">
              <a:rPr lang="hr-HR" smtClean="0"/>
              <a:t>2.7.2018.</a:t>
            </a:fld>
            <a:endParaRPr lang="hr-HR"/>
          </a:p>
        </p:txBody>
      </p:sp>
      <p:sp>
        <p:nvSpPr>
          <p:cNvPr id="5" name="Footer Placeholder 4"/>
          <p:cNvSpPr>
            <a:spLocks noGrp="1"/>
          </p:cNvSpPr>
          <p:nvPr>
            <p:ph type="ftr" sz="quarter" idx="11"/>
          </p:nvPr>
        </p:nvSpPr>
        <p:spPr/>
        <p:txBody>
          <a:bodyPr/>
          <a:lstStyle/>
          <a:p>
            <a:r>
              <a:rPr lang="hr-HR" smtClean="0"/>
              <a:t>Ivo Kovačević</a:t>
            </a:r>
            <a:endParaRPr lang="hr-HR"/>
          </a:p>
        </p:txBody>
      </p:sp>
      <p:sp>
        <p:nvSpPr>
          <p:cNvPr id="6" name="Slide Number Placeholder 5"/>
          <p:cNvSpPr>
            <a:spLocks noGrp="1"/>
          </p:cNvSpPr>
          <p:nvPr>
            <p:ph type="sldNum" sz="quarter" idx="12"/>
          </p:nvPr>
        </p:nvSpPr>
        <p:spPr/>
        <p:txBody>
          <a:bodyPr/>
          <a:lstStyle/>
          <a:p>
            <a:fld id="{69B53375-2ED0-43EB-A923-D697444D301F}" type="slidenum">
              <a:rPr lang="hr-HR" smtClean="0"/>
              <a:t>‹#›</a:t>
            </a:fld>
            <a:endParaRPr lang="hr-HR"/>
          </a:p>
        </p:txBody>
      </p:sp>
    </p:spTree>
    <p:extLst>
      <p:ext uri="{BB962C8B-B14F-4D97-AF65-F5344CB8AC3E}">
        <p14:creationId xmlns:p14="http://schemas.microsoft.com/office/powerpoint/2010/main" val="3275231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BCCE5D-0E27-46BB-BE58-E63281459963}" type="datetime1">
              <a:rPr lang="hr-HR" smtClean="0"/>
              <a:t>2.7.2018.</a:t>
            </a:fld>
            <a:endParaRPr lang="hr-HR"/>
          </a:p>
        </p:txBody>
      </p:sp>
      <p:sp>
        <p:nvSpPr>
          <p:cNvPr id="5" name="Footer Placeholder 4"/>
          <p:cNvSpPr>
            <a:spLocks noGrp="1"/>
          </p:cNvSpPr>
          <p:nvPr>
            <p:ph type="ftr" sz="quarter" idx="11"/>
          </p:nvPr>
        </p:nvSpPr>
        <p:spPr/>
        <p:txBody>
          <a:bodyPr/>
          <a:lstStyle/>
          <a:p>
            <a:r>
              <a:rPr lang="hr-HR" smtClean="0"/>
              <a:t>Ivo Kovačević</a:t>
            </a:r>
            <a:endParaRPr lang="hr-HR"/>
          </a:p>
        </p:txBody>
      </p:sp>
      <p:sp>
        <p:nvSpPr>
          <p:cNvPr id="6" name="Slide Number Placeholder 5"/>
          <p:cNvSpPr>
            <a:spLocks noGrp="1"/>
          </p:cNvSpPr>
          <p:nvPr>
            <p:ph type="sldNum" sz="quarter" idx="12"/>
          </p:nvPr>
        </p:nvSpPr>
        <p:spPr/>
        <p:txBody>
          <a:bodyPr/>
          <a:lstStyle/>
          <a:p>
            <a:fld id="{69B53375-2ED0-43EB-A923-D697444D301F}" type="slidenum">
              <a:rPr lang="hr-HR" smtClean="0"/>
              <a:t>‹#›</a:t>
            </a:fld>
            <a:endParaRPr lang="hr-HR"/>
          </a:p>
        </p:txBody>
      </p:sp>
    </p:spTree>
    <p:extLst>
      <p:ext uri="{BB962C8B-B14F-4D97-AF65-F5344CB8AC3E}">
        <p14:creationId xmlns:p14="http://schemas.microsoft.com/office/powerpoint/2010/main" val="4261845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FC0FF3-5D52-4CB5-8B09-1845632286EB}" type="datetime1">
              <a:rPr lang="hr-HR" smtClean="0"/>
              <a:t>2.7.2018.</a:t>
            </a:fld>
            <a:endParaRPr lang="hr-HR"/>
          </a:p>
        </p:txBody>
      </p:sp>
      <p:sp>
        <p:nvSpPr>
          <p:cNvPr id="5" name="Footer Placeholder 4"/>
          <p:cNvSpPr>
            <a:spLocks noGrp="1"/>
          </p:cNvSpPr>
          <p:nvPr>
            <p:ph type="ftr" sz="quarter" idx="11"/>
          </p:nvPr>
        </p:nvSpPr>
        <p:spPr/>
        <p:txBody>
          <a:bodyPr/>
          <a:lstStyle>
            <a:lvl1pPr>
              <a:defRPr sz="1200"/>
            </a:lvl1pPr>
          </a:lstStyle>
          <a:p>
            <a:r>
              <a:rPr lang="hr-HR" dirty="0" smtClean="0"/>
              <a:t>Ivo Kovačević</a:t>
            </a:r>
            <a:endParaRPr lang="hr-HR" dirty="0"/>
          </a:p>
        </p:txBody>
      </p:sp>
      <p:sp>
        <p:nvSpPr>
          <p:cNvPr id="6" name="Slide Number Placeholder 5"/>
          <p:cNvSpPr>
            <a:spLocks noGrp="1"/>
          </p:cNvSpPr>
          <p:nvPr>
            <p:ph type="sldNum" sz="quarter" idx="12"/>
          </p:nvPr>
        </p:nvSpPr>
        <p:spPr/>
        <p:txBody>
          <a:bodyPr/>
          <a:lstStyle>
            <a:lvl1pPr>
              <a:defRPr sz="1200"/>
            </a:lvl1pPr>
          </a:lstStyle>
          <a:p>
            <a:fld id="{69B53375-2ED0-43EB-A923-D697444D301F}" type="slidenum">
              <a:rPr lang="hr-HR" smtClean="0"/>
              <a:pPr/>
              <a:t>‹#›</a:t>
            </a:fld>
            <a:endParaRPr lang="hr-HR" dirty="0"/>
          </a:p>
        </p:txBody>
      </p:sp>
    </p:spTree>
    <p:extLst>
      <p:ext uri="{BB962C8B-B14F-4D97-AF65-F5344CB8AC3E}">
        <p14:creationId xmlns:p14="http://schemas.microsoft.com/office/powerpoint/2010/main" val="40690330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BCDABE-F51A-4D9D-A781-958136CBDDBA}" type="datetime1">
              <a:rPr lang="hr-HR" smtClean="0"/>
              <a:t>2.7.2018.</a:t>
            </a:fld>
            <a:endParaRPr lang="hr-HR"/>
          </a:p>
        </p:txBody>
      </p:sp>
      <p:sp>
        <p:nvSpPr>
          <p:cNvPr id="5" name="Footer Placeholder 4"/>
          <p:cNvSpPr>
            <a:spLocks noGrp="1"/>
          </p:cNvSpPr>
          <p:nvPr>
            <p:ph type="ftr" sz="quarter" idx="11"/>
          </p:nvPr>
        </p:nvSpPr>
        <p:spPr/>
        <p:txBody>
          <a:bodyPr/>
          <a:lstStyle/>
          <a:p>
            <a:r>
              <a:rPr lang="hr-HR" dirty="0" smtClean="0"/>
              <a:t>Ivo Kovačević</a:t>
            </a:r>
            <a:endParaRPr lang="hr-HR" dirty="0"/>
          </a:p>
        </p:txBody>
      </p:sp>
      <p:sp>
        <p:nvSpPr>
          <p:cNvPr id="6" name="Slide Number Placeholder 5"/>
          <p:cNvSpPr>
            <a:spLocks noGrp="1"/>
          </p:cNvSpPr>
          <p:nvPr>
            <p:ph type="sldNum" sz="quarter" idx="12"/>
          </p:nvPr>
        </p:nvSpPr>
        <p:spPr/>
        <p:txBody>
          <a:bodyPr/>
          <a:lstStyle/>
          <a:p>
            <a:fld id="{69B53375-2ED0-43EB-A923-D697444D301F}" type="slidenum">
              <a:rPr lang="hr-HR" smtClean="0"/>
              <a:t>‹#›</a:t>
            </a:fld>
            <a:endParaRPr lang="hr-HR"/>
          </a:p>
        </p:txBody>
      </p:sp>
    </p:spTree>
    <p:extLst>
      <p:ext uri="{BB962C8B-B14F-4D97-AF65-F5344CB8AC3E}">
        <p14:creationId xmlns:p14="http://schemas.microsoft.com/office/powerpoint/2010/main" val="5683422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C89679-15C1-48D2-A499-1F2ADD21614E}" type="datetime1">
              <a:rPr lang="hr-HR" smtClean="0"/>
              <a:t>2.7.2018.</a:t>
            </a:fld>
            <a:endParaRPr lang="hr-HR"/>
          </a:p>
        </p:txBody>
      </p:sp>
      <p:sp>
        <p:nvSpPr>
          <p:cNvPr id="6" name="Footer Placeholder 5"/>
          <p:cNvSpPr>
            <a:spLocks noGrp="1"/>
          </p:cNvSpPr>
          <p:nvPr>
            <p:ph type="ftr" sz="quarter" idx="11"/>
          </p:nvPr>
        </p:nvSpPr>
        <p:spPr/>
        <p:txBody>
          <a:bodyPr/>
          <a:lstStyle/>
          <a:p>
            <a:r>
              <a:rPr lang="hr-HR" smtClean="0"/>
              <a:t>Ivo Kovačević</a:t>
            </a:r>
            <a:endParaRPr lang="hr-HR"/>
          </a:p>
        </p:txBody>
      </p:sp>
      <p:sp>
        <p:nvSpPr>
          <p:cNvPr id="7" name="Slide Number Placeholder 6"/>
          <p:cNvSpPr>
            <a:spLocks noGrp="1"/>
          </p:cNvSpPr>
          <p:nvPr>
            <p:ph type="sldNum" sz="quarter" idx="12"/>
          </p:nvPr>
        </p:nvSpPr>
        <p:spPr/>
        <p:txBody>
          <a:bodyPr/>
          <a:lstStyle/>
          <a:p>
            <a:fld id="{69B53375-2ED0-43EB-A923-D697444D301F}" type="slidenum">
              <a:rPr lang="hr-HR" smtClean="0"/>
              <a:t>‹#›</a:t>
            </a:fld>
            <a:endParaRPr lang="hr-HR"/>
          </a:p>
        </p:txBody>
      </p:sp>
    </p:spTree>
    <p:extLst>
      <p:ext uri="{BB962C8B-B14F-4D97-AF65-F5344CB8AC3E}">
        <p14:creationId xmlns:p14="http://schemas.microsoft.com/office/powerpoint/2010/main" val="1384840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11D594-1FAF-4585-A670-BA5E23B5BD86}" type="datetime1">
              <a:rPr lang="hr-HR" smtClean="0"/>
              <a:t>2.7.2018.</a:t>
            </a:fld>
            <a:endParaRPr lang="hr-HR"/>
          </a:p>
        </p:txBody>
      </p:sp>
      <p:sp>
        <p:nvSpPr>
          <p:cNvPr id="8" name="Footer Placeholder 7"/>
          <p:cNvSpPr>
            <a:spLocks noGrp="1"/>
          </p:cNvSpPr>
          <p:nvPr>
            <p:ph type="ftr" sz="quarter" idx="11"/>
          </p:nvPr>
        </p:nvSpPr>
        <p:spPr/>
        <p:txBody>
          <a:bodyPr/>
          <a:lstStyle/>
          <a:p>
            <a:r>
              <a:rPr lang="hr-HR" smtClean="0"/>
              <a:t>Ivo Kovačević</a:t>
            </a:r>
            <a:endParaRPr lang="hr-HR"/>
          </a:p>
        </p:txBody>
      </p:sp>
      <p:sp>
        <p:nvSpPr>
          <p:cNvPr id="9" name="Slide Number Placeholder 8"/>
          <p:cNvSpPr>
            <a:spLocks noGrp="1"/>
          </p:cNvSpPr>
          <p:nvPr>
            <p:ph type="sldNum" sz="quarter" idx="12"/>
          </p:nvPr>
        </p:nvSpPr>
        <p:spPr/>
        <p:txBody>
          <a:bodyPr/>
          <a:lstStyle/>
          <a:p>
            <a:fld id="{69B53375-2ED0-43EB-A923-D697444D301F}" type="slidenum">
              <a:rPr lang="hr-HR" smtClean="0"/>
              <a:t>‹#›</a:t>
            </a:fld>
            <a:endParaRPr lang="hr-HR"/>
          </a:p>
        </p:txBody>
      </p:sp>
    </p:spTree>
    <p:extLst>
      <p:ext uri="{BB962C8B-B14F-4D97-AF65-F5344CB8AC3E}">
        <p14:creationId xmlns:p14="http://schemas.microsoft.com/office/powerpoint/2010/main" val="1614475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5D841C-1D08-4CE4-B556-DEDBD23582AB}" type="datetime1">
              <a:rPr lang="hr-HR" smtClean="0"/>
              <a:t>2.7.2018.</a:t>
            </a:fld>
            <a:endParaRPr lang="hr-HR"/>
          </a:p>
        </p:txBody>
      </p:sp>
      <p:sp>
        <p:nvSpPr>
          <p:cNvPr id="4" name="Footer Placeholder 3"/>
          <p:cNvSpPr>
            <a:spLocks noGrp="1"/>
          </p:cNvSpPr>
          <p:nvPr>
            <p:ph type="ftr" sz="quarter" idx="11"/>
          </p:nvPr>
        </p:nvSpPr>
        <p:spPr/>
        <p:txBody>
          <a:bodyPr/>
          <a:lstStyle/>
          <a:p>
            <a:r>
              <a:rPr lang="hr-HR" smtClean="0"/>
              <a:t>Ivo Kovačević</a:t>
            </a:r>
            <a:endParaRPr lang="hr-HR"/>
          </a:p>
        </p:txBody>
      </p:sp>
      <p:sp>
        <p:nvSpPr>
          <p:cNvPr id="5" name="Slide Number Placeholder 4"/>
          <p:cNvSpPr>
            <a:spLocks noGrp="1"/>
          </p:cNvSpPr>
          <p:nvPr>
            <p:ph type="sldNum" sz="quarter" idx="12"/>
          </p:nvPr>
        </p:nvSpPr>
        <p:spPr/>
        <p:txBody>
          <a:bodyPr/>
          <a:lstStyle/>
          <a:p>
            <a:fld id="{69B53375-2ED0-43EB-A923-D697444D301F}" type="slidenum">
              <a:rPr lang="hr-HR" smtClean="0"/>
              <a:t>‹#›</a:t>
            </a:fld>
            <a:endParaRPr lang="hr-HR"/>
          </a:p>
        </p:txBody>
      </p:sp>
    </p:spTree>
    <p:extLst>
      <p:ext uri="{BB962C8B-B14F-4D97-AF65-F5344CB8AC3E}">
        <p14:creationId xmlns:p14="http://schemas.microsoft.com/office/powerpoint/2010/main" val="3097013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FA8659-8FDD-4607-8B64-775B0765001B}" type="datetime1">
              <a:rPr lang="hr-HR" smtClean="0"/>
              <a:t>2.7.2018.</a:t>
            </a:fld>
            <a:endParaRPr lang="hr-HR"/>
          </a:p>
        </p:txBody>
      </p:sp>
      <p:sp>
        <p:nvSpPr>
          <p:cNvPr id="3" name="Footer Placeholder 2"/>
          <p:cNvSpPr>
            <a:spLocks noGrp="1"/>
          </p:cNvSpPr>
          <p:nvPr>
            <p:ph type="ftr" sz="quarter" idx="11"/>
          </p:nvPr>
        </p:nvSpPr>
        <p:spPr/>
        <p:txBody>
          <a:bodyPr/>
          <a:lstStyle/>
          <a:p>
            <a:r>
              <a:rPr lang="hr-HR" smtClean="0"/>
              <a:t>Ivo Kovačević</a:t>
            </a:r>
            <a:endParaRPr lang="hr-HR"/>
          </a:p>
        </p:txBody>
      </p:sp>
      <p:sp>
        <p:nvSpPr>
          <p:cNvPr id="4" name="Slide Number Placeholder 3"/>
          <p:cNvSpPr>
            <a:spLocks noGrp="1"/>
          </p:cNvSpPr>
          <p:nvPr>
            <p:ph type="sldNum" sz="quarter" idx="12"/>
          </p:nvPr>
        </p:nvSpPr>
        <p:spPr/>
        <p:txBody>
          <a:bodyPr/>
          <a:lstStyle/>
          <a:p>
            <a:fld id="{69B53375-2ED0-43EB-A923-D697444D301F}" type="slidenum">
              <a:rPr lang="hr-HR" smtClean="0"/>
              <a:t>‹#›</a:t>
            </a:fld>
            <a:endParaRPr lang="hr-HR"/>
          </a:p>
        </p:txBody>
      </p:sp>
    </p:spTree>
    <p:extLst>
      <p:ext uri="{BB962C8B-B14F-4D97-AF65-F5344CB8AC3E}">
        <p14:creationId xmlns:p14="http://schemas.microsoft.com/office/powerpoint/2010/main" val="2318356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DF1082-E96A-4062-BF6E-DF237F1A31E1}" type="datetime1">
              <a:rPr lang="hr-HR" smtClean="0"/>
              <a:t>2.7.2018.</a:t>
            </a:fld>
            <a:endParaRPr lang="hr-HR"/>
          </a:p>
        </p:txBody>
      </p:sp>
      <p:sp>
        <p:nvSpPr>
          <p:cNvPr id="6" name="Footer Placeholder 5"/>
          <p:cNvSpPr>
            <a:spLocks noGrp="1"/>
          </p:cNvSpPr>
          <p:nvPr>
            <p:ph type="ftr" sz="quarter" idx="11"/>
          </p:nvPr>
        </p:nvSpPr>
        <p:spPr/>
        <p:txBody>
          <a:bodyPr/>
          <a:lstStyle/>
          <a:p>
            <a:r>
              <a:rPr lang="hr-HR" smtClean="0"/>
              <a:t>Ivo Kovačević</a:t>
            </a:r>
            <a:endParaRPr lang="hr-HR"/>
          </a:p>
        </p:txBody>
      </p:sp>
      <p:sp>
        <p:nvSpPr>
          <p:cNvPr id="7" name="Slide Number Placeholder 6"/>
          <p:cNvSpPr>
            <a:spLocks noGrp="1"/>
          </p:cNvSpPr>
          <p:nvPr>
            <p:ph type="sldNum" sz="quarter" idx="12"/>
          </p:nvPr>
        </p:nvSpPr>
        <p:spPr/>
        <p:txBody>
          <a:bodyPr/>
          <a:lstStyle/>
          <a:p>
            <a:fld id="{69B53375-2ED0-43EB-A923-D697444D301F}" type="slidenum">
              <a:rPr lang="hr-HR" smtClean="0"/>
              <a:t>‹#›</a:t>
            </a:fld>
            <a:endParaRPr lang="hr-HR"/>
          </a:p>
        </p:txBody>
      </p:sp>
    </p:spTree>
    <p:extLst>
      <p:ext uri="{BB962C8B-B14F-4D97-AF65-F5344CB8AC3E}">
        <p14:creationId xmlns:p14="http://schemas.microsoft.com/office/powerpoint/2010/main" val="254448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40582D-AA47-447D-A536-34228EFDD708}" type="datetime1">
              <a:rPr lang="hr-HR" smtClean="0"/>
              <a:t>2.7.2018.</a:t>
            </a:fld>
            <a:endParaRPr lang="hr-HR"/>
          </a:p>
        </p:txBody>
      </p:sp>
      <p:sp>
        <p:nvSpPr>
          <p:cNvPr id="6" name="Footer Placeholder 5"/>
          <p:cNvSpPr>
            <a:spLocks noGrp="1"/>
          </p:cNvSpPr>
          <p:nvPr>
            <p:ph type="ftr" sz="quarter" idx="11"/>
          </p:nvPr>
        </p:nvSpPr>
        <p:spPr/>
        <p:txBody>
          <a:bodyPr/>
          <a:lstStyle/>
          <a:p>
            <a:r>
              <a:rPr lang="hr-HR" smtClean="0"/>
              <a:t>Ivo Kovačević</a:t>
            </a:r>
            <a:endParaRPr lang="hr-HR"/>
          </a:p>
        </p:txBody>
      </p:sp>
      <p:sp>
        <p:nvSpPr>
          <p:cNvPr id="7" name="Slide Number Placeholder 6"/>
          <p:cNvSpPr>
            <a:spLocks noGrp="1"/>
          </p:cNvSpPr>
          <p:nvPr>
            <p:ph type="sldNum" sz="quarter" idx="12"/>
          </p:nvPr>
        </p:nvSpPr>
        <p:spPr/>
        <p:txBody>
          <a:bodyPr/>
          <a:lstStyle/>
          <a:p>
            <a:fld id="{69B53375-2ED0-43EB-A923-D697444D301F}" type="slidenum">
              <a:rPr lang="hr-HR" smtClean="0"/>
              <a:t>‹#›</a:t>
            </a:fld>
            <a:endParaRPr lang="hr-HR"/>
          </a:p>
        </p:txBody>
      </p:sp>
    </p:spTree>
    <p:extLst>
      <p:ext uri="{BB962C8B-B14F-4D97-AF65-F5344CB8AC3E}">
        <p14:creationId xmlns:p14="http://schemas.microsoft.com/office/powerpoint/2010/main" val="19355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9B4EFB-65B4-47D6-9EB1-01CE007A7DB0}" type="datetime1">
              <a:rPr lang="hr-HR" smtClean="0"/>
              <a:t>2.7.2018.</a:t>
            </a:fld>
            <a:endParaRPr lang="hr-H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hr-HR" smtClean="0"/>
              <a:t>Ivo Kovačević</a:t>
            </a:r>
            <a:endParaRPr lang="hr-H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9B53375-2ED0-43EB-A923-D697444D301F}" type="slidenum">
              <a:rPr lang="hr-HR" smtClean="0"/>
              <a:t>‹#›</a:t>
            </a:fld>
            <a:endParaRPr lang="hr-HR"/>
          </a:p>
        </p:txBody>
      </p:sp>
    </p:spTree>
    <p:extLst>
      <p:ext uri="{BB962C8B-B14F-4D97-AF65-F5344CB8AC3E}">
        <p14:creationId xmlns:p14="http://schemas.microsoft.com/office/powerpoint/2010/main" val="32361304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bBC-nXj3Ng4&amp;t=71s" TargetMode="External"/><Relationship Id="rId2" Type="http://schemas.openxmlformats.org/officeDocument/2006/relationships/hyperlink" Target="https://www.youtube.com/watch?v=gSQXq2_j-mw&amp;t=436s&amp;list=PLv_dedsxCcn_i1CrI9gBSa8UZVtQmpOb2&amp;index=3"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nders.com/blockchain/hash.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r-HR" dirty="0" smtClean="0"/>
              <a:t>Završni rad</a:t>
            </a:r>
            <a:endParaRPr lang="hr-HR" dirty="0"/>
          </a:p>
        </p:txBody>
      </p:sp>
      <p:sp>
        <p:nvSpPr>
          <p:cNvPr id="3" name="Subtitle 2"/>
          <p:cNvSpPr>
            <a:spLocks noGrp="1"/>
          </p:cNvSpPr>
          <p:nvPr>
            <p:ph type="subTitle" idx="1"/>
          </p:nvPr>
        </p:nvSpPr>
        <p:spPr/>
        <p:txBody>
          <a:bodyPr/>
          <a:lstStyle/>
          <a:p>
            <a:r>
              <a:rPr lang="hr-HR" dirty="0" smtClean="0"/>
              <a:t>Decentralizirane aplikacije na </a:t>
            </a:r>
            <a:r>
              <a:rPr lang="hr-HR" dirty="0" err="1" smtClean="0"/>
              <a:t>Ethereum</a:t>
            </a:r>
            <a:r>
              <a:rPr lang="hr-HR" dirty="0" smtClean="0"/>
              <a:t> </a:t>
            </a:r>
            <a:r>
              <a:rPr lang="hr-HR" dirty="0" err="1" smtClean="0"/>
              <a:t>blockchain</a:t>
            </a:r>
            <a:r>
              <a:rPr lang="hr-HR" dirty="0" smtClean="0"/>
              <a:t>-u</a:t>
            </a:r>
            <a:endParaRPr lang="hr-HR" dirty="0"/>
          </a:p>
        </p:txBody>
      </p:sp>
      <p:sp>
        <p:nvSpPr>
          <p:cNvPr id="6" name="Footer Placeholder 5"/>
          <p:cNvSpPr>
            <a:spLocks noGrp="1"/>
          </p:cNvSpPr>
          <p:nvPr>
            <p:ph type="ftr" sz="quarter" idx="11"/>
          </p:nvPr>
        </p:nvSpPr>
        <p:spPr/>
        <p:txBody>
          <a:bodyPr/>
          <a:lstStyle/>
          <a:p>
            <a:r>
              <a:rPr lang="hr-HR" smtClean="0"/>
              <a:t>Ivo Kovačević</a:t>
            </a:r>
            <a:endParaRPr lang="hr-HR" dirty="0"/>
          </a:p>
        </p:txBody>
      </p:sp>
    </p:spTree>
    <p:extLst>
      <p:ext uri="{BB962C8B-B14F-4D97-AF65-F5344CB8AC3E}">
        <p14:creationId xmlns:p14="http://schemas.microsoft.com/office/powerpoint/2010/main" val="1841269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P2p</a:t>
            </a:r>
            <a:endParaRPr lang="hr-HR" dirty="0"/>
          </a:p>
        </p:txBody>
      </p:sp>
      <p:sp>
        <p:nvSpPr>
          <p:cNvPr id="3" name="Content Placeholder 2"/>
          <p:cNvSpPr>
            <a:spLocks noGrp="1"/>
          </p:cNvSpPr>
          <p:nvPr>
            <p:ph idx="1"/>
          </p:nvPr>
        </p:nvSpPr>
        <p:spPr>
          <a:xfrm>
            <a:off x="1141412" y="2249487"/>
            <a:ext cx="9905999" cy="1662113"/>
          </a:xfrm>
        </p:spPr>
        <p:txBody>
          <a:bodyPr/>
          <a:lstStyle/>
          <a:p>
            <a:r>
              <a:rPr lang="hr-HR" dirty="0" err="1" smtClean="0"/>
              <a:t>Blockchain</a:t>
            </a:r>
            <a:r>
              <a:rPr lang="hr-HR" dirty="0" smtClean="0"/>
              <a:t> ima svojstvo distribuiranosti tj. svima je dozvoljeno sudjelovanje koristeći P2P mrežu.</a:t>
            </a:r>
          </a:p>
          <a:p>
            <a:r>
              <a:rPr lang="hr-HR" dirty="0" smtClean="0"/>
              <a:t>Svaki sudionik ima vlastitu kopiju </a:t>
            </a:r>
            <a:r>
              <a:rPr lang="hr-HR" dirty="0" err="1" smtClean="0"/>
              <a:t>blockchaina</a:t>
            </a:r>
            <a:r>
              <a:rPr lang="hr-HR" dirty="0" smtClean="0"/>
              <a:t>.</a:t>
            </a:r>
            <a:endParaRPr lang="hr-HR" dirty="0"/>
          </a:p>
        </p:txBody>
      </p:sp>
      <p:sp>
        <p:nvSpPr>
          <p:cNvPr id="4" name="Footer Placeholder 3"/>
          <p:cNvSpPr>
            <a:spLocks noGrp="1"/>
          </p:cNvSpPr>
          <p:nvPr>
            <p:ph type="ftr" sz="quarter" idx="11"/>
          </p:nvPr>
        </p:nvSpPr>
        <p:spPr/>
        <p:txBody>
          <a:bodyPr/>
          <a:lstStyle/>
          <a:p>
            <a:r>
              <a:rPr lang="hr-HR"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10</a:t>
            </a:fld>
            <a:endParaRPr lang="hr-HR" dirty="0"/>
          </a:p>
        </p:txBody>
      </p:sp>
      <p:pic>
        <p:nvPicPr>
          <p:cNvPr id="6" name="Picture 5"/>
          <p:cNvPicPr/>
          <p:nvPr/>
        </p:nvPicPr>
        <p:blipFill>
          <a:blip r:embed="rId3"/>
          <a:stretch>
            <a:fillRect/>
          </a:stretch>
        </p:blipFill>
        <p:spPr>
          <a:xfrm>
            <a:off x="3713161" y="3888104"/>
            <a:ext cx="4762500" cy="1995170"/>
          </a:xfrm>
          <a:prstGeom prst="rect">
            <a:avLst/>
          </a:prstGeom>
        </p:spPr>
      </p:pic>
    </p:spTree>
    <p:extLst>
      <p:ext uri="{BB962C8B-B14F-4D97-AF65-F5344CB8AC3E}">
        <p14:creationId xmlns:p14="http://schemas.microsoft.com/office/powerpoint/2010/main" val="4115220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Miner</a:t>
            </a:r>
            <a:endParaRPr lang="hr-HR" dirty="0"/>
          </a:p>
        </p:txBody>
      </p:sp>
      <p:sp>
        <p:nvSpPr>
          <p:cNvPr id="3" name="Content Placeholder 2"/>
          <p:cNvSpPr>
            <a:spLocks noGrp="1"/>
          </p:cNvSpPr>
          <p:nvPr>
            <p:ph sz="half" idx="2"/>
          </p:nvPr>
        </p:nvSpPr>
        <p:spPr>
          <a:xfrm>
            <a:off x="1141411" y="2189163"/>
            <a:ext cx="4878391" cy="3694111"/>
          </a:xfrm>
        </p:spPr>
        <p:txBody>
          <a:bodyPr>
            <a:normAutofit fontScale="92500"/>
          </a:bodyPr>
          <a:lstStyle/>
          <a:p>
            <a:r>
              <a:rPr lang="hr-HR" dirty="0" smtClean="0"/>
              <a:t>Na mreži se osluškuju transakcije te kad se skupi određen broj transakcija one se spreme u jedan blok.</a:t>
            </a:r>
          </a:p>
          <a:p>
            <a:r>
              <a:rPr lang="hr-HR" dirty="0" smtClean="0"/>
              <a:t>Mineri se međusobno natječu, a pobjednik je onaj koji prvi pogodi ispravni </a:t>
            </a:r>
            <a:r>
              <a:rPr lang="hr-HR" dirty="0" err="1" smtClean="0"/>
              <a:t>hash</a:t>
            </a:r>
            <a:r>
              <a:rPr lang="hr-HR" dirty="0"/>
              <a:t> </a:t>
            </a:r>
            <a:r>
              <a:rPr lang="hr-HR" dirty="0" smtClean="0"/>
              <a:t>(da započinje s određenim brojem nula).</a:t>
            </a:r>
          </a:p>
          <a:p>
            <a:r>
              <a:rPr lang="hr-HR" dirty="0" smtClean="0"/>
              <a:t>Miner dobiva nagradu.</a:t>
            </a:r>
            <a:endParaRPr lang="hr-HR" dirty="0"/>
          </a:p>
        </p:txBody>
      </p:sp>
      <p:sp>
        <p:nvSpPr>
          <p:cNvPr id="8" name="Text Placeholder 7"/>
          <p:cNvSpPr>
            <a:spLocks noGrp="1"/>
          </p:cNvSpPr>
          <p:nvPr>
            <p:ph type="body" sz="quarter" idx="3"/>
          </p:nvPr>
        </p:nvSpPr>
        <p:spPr/>
        <p:txBody>
          <a:bodyPr/>
          <a:lstStyle/>
          <a:p>
            <a:endParaRPr lang="hr-HR"/>
          </a:p>
        </p:txBody>
      </p:sp>
      <p:sp>
        <p:nvSpPr>
          <p:cNvPr id="4" name="Footer Placeholder 3"/>
          <p:cNvSpPr>
            <a:spLocks noGrp="1"/>
          </p:cNvSpPr>
          <p:nvPr>
            <p:ph type="ftr" sz="quarter" idx="11"/>
          </p:nvPr>
        </p:nvSpPr>
        <p:spPr/>
        <p:txBody>
          <a:bodyPr/>
          <a:lstStyle/>
          <a:p>
            <a:r>
              <a:rPr lang="hr-HR"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11</a:t>
            </a:fld>
            <a:endParaRPr lang="hr-HR" dirty="0"/>
          </a:p>
        </p:txBody>
      </p:sp>
      <p:pic>
        <p:nvPicPr>
          <p:cNvPr id="6" name="Picture 5"/>
          <p:cNvPicPr/>
          <p:nvPr/>
        </p:nvPicPr>
        <p:blipFill>
          <a:blip r:embed="rId3"/>
          <a:stretch>
            <a:fillRect/>
          </a:stretch>
        </p:blipFill>
        <p:spPr>
          <a:xfrm>
            <a:off x="5943598" y="2097087"/>
            <a:ext cx="6096002" cy="3786187"/>
          </a:xfrm>
          <a:prstGeom prst="rect">
            <a:avLst/>
          </a:prstGeom>
        </p:spPr>
      </p:pic>
    </p:spTree>
    <p:extLst>
      <p:ext uri="{BB962C8B-B14F-4D97-AF65-F5344CB8AC3E}">
        <p14:creationId xmlns:p14="http://schemas.microsoft.com/office/powerpoint/2010/main" val="2397932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hr-HR" dirty="0" smtClean="0"/>
              <a:t>Kako ustvari radi </a:t>
            </a:r>
            <a:r>
              <a:rPr lang="hr-HR" dirty="0" err="1" smtClean="0"/>
              <a:t>blockchain</a:t>
            </a:r>
            <a:r>
              <a:rPr lang="hr-HR" dirty="0" smtClean="0"/>
              <a:t>?</a:t>
            </a:r>
            <a:endParaRPr lang="hr-HR" dirty="0"/>
          </a:p>
        </p:txBody>
      </p:sp>
      <p:sp>
        <p:nvSpPr>
          <p:cNvPr id="10" name="Content Placeholder 9"/>
          <p:cNvSpPr>
            <a:spLocks noGrp="1"/>
          </p:cNvSpPr>
          <p:nvPr>
            <p:ph idx="1"/>
          </p:nvPr>
        </p:nvSpPr>
        <p:spPr/>
        <p:txBody>
          <a:bodyPr>
            <a:normAutofit fontScale="92500" lnSpcReduction="10000"/>
          </a:bodyPr>
          <a:lstStyle/>
          <a:p>
            <a:r>
              <a:rPr lang="hr-HR" dirty="0">
                <a:solidFill>
                  <a:srgbClr val="FFFF00"/>
                </a:solidFill>
              </a:rPr>
              <a:t>Decentraliziranost</a:t>
            </a:r>
          </a:p>
          <a:p>
            <a:r>
              <a:rPr lang="hr-HR" dirty="0" err="1">
                <a:solidFill>
                  <a:srgbClr val="FFFF00"/>
                </a:solidFill>
              </a:rPr>
              <a:t>Blockchain</a:t>
            </a:r>
            <a:endParaRPr lang="hr-HR" dirty="0">
              <a:solidFill>
                <a:srgbClr val="FFFF00"/>
              </a:solidFill>
            </a:endParaRPr>
          </a:p>
          <a:p>
            <a:r>
              <a:rPr lang="hr-HR" dirty="0" err="1">
                <a:solidFill>
                  <a:srgbClr val="FFFF00"/>
                </a:solidFill>
              </a:rPr>
              <a:t>Hash</a:t>
            </a:r>
            <a:endParaRPr lang="hr-HR" dirty="0">
              <a:solidFill>
                <a:srgbClr val="FFFF00"/>
              </a:solidFill>
            </a:endParaRPr>
          </a:p>
          <a:p>
            <a:r>
              <a:rPr lang="hr-HR" dirty="0" err="1">
                <a:solidFill>
                  <a:srgbClr val="FFFF00"/>
                </a:solidFill>
              </a:rPr>
              <a:t>Proof</a:t>
            </a:r>
            <a:r>
              <a:rPr lang="hr-HR" dirty="0">
                <a:solidFill>
                  <a:srgbClr val="FFFF00"/>
                </a:solidFill>
              </a:rPr>
              <a:t> </a:t>
            </a:r>
            <a:r>
              <a:rPr lang="hr-HR" dirty="0" err="1">
                <a:solidFill>
                  <a:srgbClr val="FFFF00"/>
                </a:solidFill>
              </a:rPr>
              <a:t>of</a:t>
            </a:r>
            <a:r>
              <a:rPr lang="hr-HR" dirty="0">
                <a:solidFill>
                  <a:srgbClr val="FFFF00"/>
                </a:solidFill>
              </a:rPr>
              <a:t> </a:t>
            </a:r>
            <a:r>
              <a:rPr lang="hr-HR" dirty="0" err="1">
                <a:solidFill>
                  <a:srgbClr val="FFFF00"/>
                </a:solidFill>
              </a:rPr>
              <a:t>work</a:t>
            </a:r>
            <a:endParaRPr lang="hr-HR" dirty="0">
              <a:solidFill>
                <a:srgbClr val="FFFF00"/>
              </a:solidFill>
            </a:endParaRPr>
          </a:p>
          <a:p>
            <a:r>
              <a:rPr lang="hr-HR" dirty="0">
                <a:solidFill>
                  <a:srgbClr val="FFFF00"/>
                </a:solidFill>
              </a:rPr>
              <a:t>P2P</a:t>
            </a:r>
          </a:p>
          <a:p>
            <a:r>
              <a:rPr lang="hr-HR" dirty="0">
                <a:solidFill>
                  <a:srgbClr val="FFFF00"/>
                </a:solidFill>
              </a:rPr>
              <a:t>Miner</a:t>
            </a:r>
          </a:p>
          <a:p>
            <a:r>
              <a:rPr lang="hr-HR" dirty="0" err="1"/>
              <a:t>Smart</a:t>
            </a:r>
            <a:r>
              <a:rPr lang="hr-HR" dirty="0"/>
              <a:t> </a:t>
            </a:r>
            <a:r>
              <a:rPr lang="hr-HR" dirty="0" err="1"/>
              <a:t>contract</a:t>
            </a:r>
            <a:r>
              <a:rPr lang="hr-HR" dirty="0"/>
              <a:t> – osnova decentraliziranih aplikacija</a:t>
            </a:r>
          </a:p>
          <a:p>
            <a:endParaRPr lang="hr-HR" dirty="0"/>
          </a:p>
        </p:txBody>
      </p:sp>
      <p:sp>
        <p:nvSpPr>
          <p:cNvPr id="7" name="Footer Placeholder 6"/>
          <p:cNvSpPr>
            <a:spLocks noGrp="1"/>
          </p:cNvSpPr>
          <p:nvPr>
            <p:ph type="ftr" sz="quarter" idx="11"/>
          </p:nvPr>
        </p:nvSpPr>
        <p:spPr/>
        <p:txBody>
          <a:bodyPr/>
          <a:lstStyle/>
          <a:p>
            <a:r>
              <a:rPr lang="hr-HR" smtClean="0"/>
              <a:t>Ivo Kovačević</a:t>
            </a:r>
            <a:endParaRPr lang="hr-HR"/>
          </a:p>
        </p:txBody>
      </p:sp>
      <p:sp>
        <p:nvSpPr>
          <p:cNvPr id="8" name="Slide Number Placeholder 7"/>
          <p:cNvSpPr>
            <a:spLocks noGrp="1"/>
          </p:cNvSpPr>
          <p:nvPr>
            <p:ph type="sldNum" sz="quarter" idx="12"/>
          </p:nvPr>
        </p:nvSpPr>
        <p:spPr/>
        <p:txBody>
          <a:bodyPr/>
          <a:lstStyle/>
          <a:p>
            <a:fld id="{69B53375-2ED0-43EB-A923-D697444D301F}" type="slidenum">
              <a:rPr lang="hr-HR" smtClean="0"/>
              <a:t>12</a:t>
            </a:fld>
            <a:endParaRPr lang="hr-HR"/>
          </a:p>
        </p:txBody>
      </p:sp>
    </p:spTree>
    <p:extLst>
      <p:ext uri="{BB962C8B-B14F-4D97-AF65-F5344CB8AC3E}">
        <p14:creationId xmlns:p14="http://schemas.microsoft.com/office/powerpoint/2010/main" val="13902666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Kako ustvari radi </a:t>
            </a:r>
            <a:r>
              <a:rPr lang="hr-HR" dirty="0" err="1" smtClean="0"/>
              <a:t>blockchain</a:t>
            </a:r>
            <a:r>
              <a:rPr lang="hr-HR" dirty="0" smtClean="0"/>
              <a:t>?</a:t>
            </a:r>
            <a:endParaRPr lang="hr-HR" dirty="0"/>
          </a:p>
        </p:txBody>
      </p:sp>
      <p:sp>
        <p:nvSpPr>
          <p:cNvPr id="8" name="Content Placeholder 7"/>
          <p:cNvSpPr>
            <a:spLocks noGrp="1"/>
          </p:cNvSpPr>
          <p:nvPr>
            <p:ph sz="half" idx="1"/>
          </p:nvPr>
        </p:nvSpPr>
        <p:spPr/>
        <p:txBody>
          <a:bodyPr>
            <a:normAutofit fontScale="92500" lnSpcReduction="10000"/>
          </a:bodyPr>
          <a:lstStyle/>
          <a:p>
            <a:r>
              <a:rPr lang="hr-HR" dirty="0" smtClean="0"/>
              <a:t>Za početak uzmimo da imamo jednu knjigu u koju pišemo sve transakcije koje se događaju na mreži.</a:t>
            </a:r>
          </a:p>
          <a:p>
            <a:r>
              <a:rPr lang="hr-HR" dirty="0" smtClean="0"/>
              <a:t>Neka imamo vrlo jednostavan protokol koji se sastoji od pravila:</a:t>
            </a:r>
          </a:p>
          <a:p>
            <a:pPr lvl="1"/>
            <a:r>
              <a:rPr lang="hr-HR" dirty="0" smtClean="0"/>
              <a:t>Svatko može dodati transakciju u javnu knjigu</a:t>
            </a:r>
          </a:p>
          <a:p>
            <a:pPr lvl="1"/>
            <a:r>
              <a:rPr lang="hr-HR" dirty="0" smtClean="0"/>
              <a:t>Ne smije se uplatiti više nego što se posjeduje</a:t>
            </a:r>
            <a:endParaRPr lang="hr-HR" dirty="0"/>
          </a:p>
        </p:txBody>
      </p:sp>
      <p:sp>
        <p:nvSpPr>
          <p:cNvPr id="4" name="Footer Placeholder 3"/>
          <p:cNvSpPr>
            <a:spLocks noGrp="1"/>
          </p:cNvSpPr>
          <p:nvPr>
            <p:ph type="ftr" sz="quarter" idx="11"/>
          </p:nvPr>
        </p:nvSpPr>
        <p:spPr/>
        <p:txBody>
          <a:bodyPr/>
          <a:lstStyle/>
          <a:p>
            <a:r>
              <a:rPr lang="hr-HR"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13</a:t>
            </a:fld>
            <a:endParaRPr lang="hr-HR" dirty="0"/>
          </a:p>
        </p:txBody>
      </p:sp>
      <p:pic>
        <p:nvPicPr>
          <p:cNvPr id="10" name="Picture 9"/>
          <p:cNvPicPr/>
          <p:nvPr/>
        </p:nvPicPr>
        <p:blipFill>
          <a:blip r:embed="rId3"/>
          <a:stretch>
            <a:fillRect/>
          </a:stretch>
        </p:blipFill>
        <p:spPr>
          <a:xfrm>
            <a:off x="6094412" y="2249486"/>
            <a:ext cx="5868988" cy="3478212"/>
          </a:xfrm>
          <a:prstGeom prst="rect">
            <a:avLst/>
          </a:prstGeom>
        </p:spPr>
      </p:pic>
    </p:spTree>
    <p:extLst>
      <p:ext uri="{BB962C8B-B14F-4D97-AF65-F5344CB8AC3E}">
        <p14:creationId xmlns:p14="http://schemas.microsoft.com/office/powerpoint/2010/main" val="294879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endParaRPr lang="hr-HR"/>
          </a:p>
        </p:txBody>
      </p:sp>
      <p:sp>
        <p:nvSpPr>
          <p:cNvPr id="4" name="Content Placeholder 3"/>
          <p:cNvSpPr>
            <a:spLocks noGrp="1"/>
          </p:cNvSpPr>
          <p:nvPr>
            <p:ph sz="half" idx="2"/>
          </p:nvPr>
        </p:nvSpPr>
        <p:spPr/>
        <p:txBody>
          <a:bodyPr/>
          <a:lstStyle/>
          <a:p>
            <a:endParaRPr lang="hr-HR"/>
          </a:p>
        </p:txBody>
      </p:sp>
      <p:sp>
        <p:nvSpPr>
          <p:cNvPr id="5" name="Footer Placeholder 4"/>
          <p:cNvSpPr>
            <a:spLocks noGrp="1"/>
          </p:cNvSpPr>
          <p:nvPr>
            <p:ph type="ftr" sz="quarter" idx="11"/>
          </p:nvPr>
        </p:nvSpPr>
        <p:spPr/>
        <p:txBody>
          <a:bodyPr/>
          <a:lstStyle/>
          <a:p>
            <a:r>
              <a:rPr lang="hr-HR" smtClean="0"/>
              <a:t>Ivo Kovačević</a:t>
            </a:r>
            <a:endParaRPr lang="hr-HR"/>
          </a:p>
        </p:txBody>
      </p:sp>
      <p:sp>
        <p:nvSpPr>
          <p:cNvPr id="6" name="Slide Number Placeholder 5"/>
          <p:cNvSpPr>
            <a:spLocks noGrp="1"/>
          </p:cNvSpPr>
          <p:nvPr>
            <p:ph type="sldNum" sz="quarter" idx="12"/>
          </p:nvPr>
        </p:nvSpPr>
        <p:spPr/>
        <p:txBody>
          <a:bodyPr/>
          <a:lstStyle/>
          <a:p>
            <a:fld id="{69B53375-2ED0-43EB-A923-D697444D301F}" type="slidenum">
              <a:rPr lang="hr-HR" smtClean="0"/>
              <a:t>14</a:t>
            </a:fld>
            <a:endParaRPr lang="hr-HR"/>
          </a:p>
        </p:txBody>
      </p:sp>
      <p:pic>
        <p:nvPicPr>
          <p:cNvPr id="7" name="Picture 6"/>
          <p:cNvPicPr/>
          <p:nvPr/>
        </p:nvPicPr>
        <p:blipFill>
          <a:blip r:embed="rId3"/>
          <a:stretch>
            <a:fillRect/>
          </a:stretch>
        </p:blipFill>
        <p:spPr>
          <a:xfrm>
            <a:off x="2683452" y="1297623"/>
            <a:ext cx="6977496" cy="3886517"/>
          </a:xfrm>
          <a:prstGeom prst="rect">
            <a:avLst/>
          </a:prstGeom>
        </p:spPr>
      </p:pic>
    </p:spTree>
    <p:extLst>
      <p:ext uri="{BB962C8B-B14F-4D97-AF65-F5344CB8AC3E}">
        <p14:creationId xmlns:p14="http://schemas.microsoft.com/office/powerpoint/2010/main" val="31419194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41411" y="654842"/>
            <a:ext cx="4878389" cy="5136358"/>
          </a:xfrm>
        </p:spPr>
        <p:txBody>
          <a:bodyPr/>
          <a:lstStyle/>
          <a:p>
            <a:r>
              <a:rPr lang="hr-HR" dirty="0" smtClean="0"/>
              <a:t>Problem se riješi uz malo kriptografije tj. digitalnog potpisa.</a:t>
            </a:r>
          </a:p>
          <a:p>
            <a:r>
              <a:rPr lang="hr-HR" dirty="0" smtClean="0"/>
              <a:t>Ideja e sastoji od toga da postoji nešto što sudionici mogu dodati pored transakcije, označavajući da su vidjeli i odobrili transakciju.</a:t>
            </a:r>
            <a:endParaRPr lang="hr-HR" dirty="0"/>
          </a:p>
        </p:txBody>
      </p:sp>
      <p:sp>
        <p:nvSpPr>
          <p:cNvPr id="5" name="Footer Placeholder 4"/>
          <p:cNvSpPr>
            <a:spLocks noGrp="1"/>
          </p:cNvSpPr>
          <p:nvPr>
            <p:ph type="ftr" sz="quarter" idx="11"/>
          </p:nvPr>
        </p:nvSpPr>
        <p:spPr/>
        <p:txBody>
          <a:bodyPr/>
          <a:lstStyle/>
          <a:p>
            <a:r>
              <a:rPr lang="hr-HR" smtClean="0"/>
              <a:t>Ivo Kovačević</a:t>
            </a:r>
            <a:endParaRPr lang="hr-HR"/>
          </a:p>
        </p:txBody>
      </p:sp>
      <p:sp>
        <p:nvSpPr>
          <p:cNvPr id="6" name="Slide Number Placeholder 5"/>
          <p:cNvSpPr>
            <a:spLocks noGrp="1"/>
          </p:cNvSpPr>
          <p:nvPr>
            <p:ph type="sldNum" sz="quarter" idx="12"/>
          </p:nvPr>
        </p:nvSpPr>
        <p:spPr/>
        <p:txBody>
          <a:bodyPr/>
          <a:lstStyle/>
          <a:p>
            <a:fld id="{69B53375-2ED0-43EB-A923-D697444D301F}" type="slidenum">
              <a:rPr lang="hr-HR" smtClean="0"/>
              <a:t>15</a:t>
            </a:fld>
            <a:endParaRPr lang="hr-HR"/>
          </a:p>
        </p:txBody>
      </p:sp>
      <p:pic>
        <p:nvPicPr>
          <p:cNvPr id="7" name="Picture 6"/>
          <p:cNvPicPr/>
          <p:nvPr/>
        </p:nvPicPr>
        <p:blipFill>
          <a:blip r:embed="rId3"/>
          <a:stretch>
            <a:fillRect/>
          </a:stretch>
        </p:blipFill>
        <p:spPr>
          <a:xfrm>
            <a:off x="7263246" y="654842"/>
            <a:ext cx="4154054" cy="2113758"/>
          </a:xfrm>
          <a:prstGeom prst="rect">
            <a:avLst/>
          </a:prstGeom>
        </p:spPr>
      </p:pic>
    </p:spTree>
    <p:extLst>
      <p:ext uri="{BB962C8B-B14F-4D97-AF65-F5344CB8AC3E}">
        <p14:creationId xmlns:p14="http://schemas.microsoft.com/office/powerpoint/2010/main" val="2808625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1141411" y="750886"/>
            <a:ext cx="9905999" cy="5132387"/>
          </a:xfrm>
        </p:spPr>
        <p:txBody>
          <a:bodyPr>
            <a:normAutofit/>
          </a:bodyPr>
          <a:lstStyle/>
          <a:p>
            <a:r>
              <a:rPr lang="hr-HR" dirty="0" smtClean="0"/>
              <a:t>ŠTO NAS SPRJEČAVA DA KOPIRAMO NEČIJI POTPIS?</a:t>
            </a:r>
          </a:p>
          <a:p>
            <a:r>
              <a:rPr lang="hr-HR" dirty="0" smtClean="0"/>
              <a:t>Potpis (Signature) se generira na osnovu privatnog ključa i ostalog sadržaja bloka. </a:t>
            </a:r>
          </a:p>
          <a:p>
            <a:r>
              <a:rPr lang="hr-HR" dirty="0" smtClean="0"/>
              <a:t>Svaki sudionik mreže posjeduje par </a:t>
            </a:r>
            <a:r>
              <a:rPr lang="hr-HR" dirty="0" err="1" smtClean="0"/>
              <a:t>private</a:t>
            </a:r>
            <a:r>
              <a:rPr lang="hr-HR" dirty="0" smtClean="0"/>
              <a:t>/</a:t>
            </a:r>
            <a:r>
              <a:rPr lang="hr-HR" dirty="0" err="1" smtClean="0"/>
              <a:t>public</a:t>
            </a:r>
            <a:r>
              <a:rPr lang="hr-HR" dirty="0" smtClean="0"/>
              <a:t> </a:t>
            </a:r>
            <a:r>
              <a:rPr lang="hr-HR" dirty="0" err="1" smtClean="0"/>
              <a:t>key</a:t>
            </a:r>
            <a:r>
              <a:rPr lang="hr-HR" dirty="0" smtClean="0"/>
              <a:t>.</a:t>
            </a:r>
          </a:p>
          <a:p>
            <a:r>
              <a:rPr lang="hr-HR" dirty="0" smtClean="0"/>
              <a:t>Generiranje potpisa možemo zamisliti kao funkciju koja kao parametre uzima neke podatke te privatni ključ a vraća jedinstveni potpis.</a:t>
            </a:r>
          </a:p>
          <a:p>
            <a:r>
              <a:rPr lang="hr-HR" dirty="0" smtClean="0"/>
              <a:t>Signature se sastoji od 256 bitova =&gt; SAMO OSOBA KOJA IMA PRIVATNI KLJUČ MOŽE GENERIRATI TAJ POTPIS.</a:t>
            </a:r>
          </a:p>
          <a:p>
            <a:endParaRPr lang="hr-HR" dirty="0"/>
          </a:p>
        </p:txBody>
      </p:sp>
      <p:sp>
        <p:nvSpPr>
          <p:cNvPr id="5" name="Footer Placeholder 4"/>
          <p:cNvSpPr>
            <a:spLocks noGrp="1"/>
          </p:cNvSpPr>
          <p:nvPr>
            <p:ph type="ftr" sz="quarter" idx="11"/>
          </p:nvPr>
        </p:nvSpPr>
        <p:spPr/>
        <p:txBody>
          <a:bodyPr/>
          <a:lstStyle/>
          <a:p>
            <a:r>
              <a:rPr lang="hr-HR" smtClean="0"/>
              <a:t>Ivo Kovačević</a:t>
            </a:r>
            <a:endParaRPr lang="hr-HR"/>
          </a:p>
        </p:txBody>
      </p:sp>
      <p:sp>
        <p:nvSpPr>
          <p:cNvPr id="6" name="Slide Number Placeholder 5"/>
          <p:cNvSpPr>
            <a:spLocks noGrp="1"/>
          </p:cNvSpPr>
          <p:nvPr>
            <p:ph type="sldNum" sz="quarter" idx="12"/>
          </p:nvPr>
        </p:nvSpPr>
        <p:spPr/>
        <p:txBody>
          <a:bodyPr/>
          <a:lstStyle/>
          <a:p>
            <a:fld id="{69B53375-2ED0-43EB-A923-D697444D301F}" type="slidenum">
              <a:rPr lang="hr-HR" smtClean="0"/>
              <a:t>16</a:t>
            </a:fld>
            <a:endParaRPr lang="hr-HR"/>
          </a:p>
        </p:txBody>
      </p:sp>
    </p:spTree>
    <p:extLst>
      <p:ext uri="{BB962C8B-B14F-4D97-AF65-F5344CB8AC3E}">
        <p14:creationId xmlns:p14="http://schemas.microsoft.com/office/powerpoint/2010/main" val="278397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520700"/>
            <a:ext cx="9905999" cy="5270501"/>
          </a:xfrm>
        </p:spPr>
        <p:txBody>
          <a:bodyPr/>
          <a:lstStyle/>
          <a:p>
            <a:r>
              <a:rPr lang="hr-HR" dirty="0" smtClean="0"/>
              <a:t>ŠTO SPRJEČAVA NEKOG DA NAKON PRVE POTVRDE SAMO KOPIRA TU TRANSAKCIJU N-PUTA BUDUĆI DA POZNAJE POTPIS KOJI JE ODOBRIO TU TRANSAKCIJU???</a:t>
            </a:r>
          </a:p>
          <a:p>
            <a:r>
              <a:rPr lang="hr-HR" dirty="0" smtClean="0"/>
              <a:t>A: svaka transakcija nosi svoj ID što znači da signature nikad neće biti isti.</a:t>
            </a:r>
            <a:endParaRPr lang="hr-HR" dirty="0"/>
          </a:p>
        </p:txBody>
      </p:sp>
      <p:sp>
        <p:nvSpPr>
          <p:cNvPr id="4" name="Footer Placeholder 3"/>
          <p:cNvSpPr>
            <a:spLocks noGrp="1"/>
          </p:cNvSpPr>
          <p:nvPr>
            <p:ph type="ftr" sz="quarter" idx="11"/>
          </p:nvPr>
        </p:nvSpPr>
        <p:spPr/>
        <p:txBody>
          <a:bodyPr/>
          <a:lstStyle/>
          <a:p>
            <a:r>
              <a:rPr lang="hr-HR"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17</a:t>
            </a:fld>
            <a:endParaRPr lang="hr-HR" dirty="0"/>
          </a:p>
        </p:txBody>
      </p:sp>
      <p:pic>
        <p:nvPicPr>
          <p:cNvPr id="6" name="Picture 5"/>
          <p:cNvPicPr/>
          <p:nvPr/>
        </p:nvPicPr>
        <p:blipFill>
          <a:blip r:embed="rId2"/>
          <a:stretch>
            <a:fillRect/>
          </a:stretch>
        </p:blipFill>
        <p:spPr>
          <a:xfrm>
            <a:off x="7250112" y="2624137"/>
            <a:ext cx="4167188" cy="2684463"/>
          </a:xfrm>
          <a:prstGeom prst="rect">
            <a:avLst/>
          </a:prstGeom>
        </p:spPr>
      </p:pic>
    </p:spTree>
    <p:extLst>
      <p:ext uri="{BB962C8B-B14F-4D97-AF65-F5344CB8AC3E}">
        <p14:creationId xmlns:p14="http://schemas.microsoft.com/office/powerpoint/2010/main" val="30346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HR"/>
          </a:p>
        </p:txBody>
      </p:sp>
      <p:sp>
        <p:nvSpPr>
          <p:cNvPr id="3" name="Content Placeholder 2"/>
          <p:cNvSpPr>
            <a:spLocks noGrp="1"/>
          </p:cNvSpPr>
          <p:nvPr>
            <p:ph idx="1"/>
          </p:nvPr>
        </p:nvSpPr>
        <p:spPr/>
        <p:txBody>
          <a:bodyPr/>
          <a:lstStyle/>
          <a:p>
            <a:endParaRPr lang="hr-HR"/>
          </a:p>
        </p:txBody>
      </p:sp>
      <p:sp>
        <p:nvSpPr>
          <p:cNvPr id="4" name="Footer Placeholder 3"/>
          <p:cNvSpPr>
            <a:spLocks noGrp="1"/>
          </p:cNvSpPr>
          <p:nvPr>
            <p:ph type="ftr" sz="quarter" idx="11"/>
          </p:nvPr>
        </p:nvSpPr>
        <p:spPr/>
        <p:txBody>
          <a:bodyPr/>
          <a:lstStyle/>
          <a:p>
            <a:r>
              <a:rPr lang="hr-HR"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18</a:t>
            </a:fld>
            <a:endParaRPr lang="hr-HR" dirty="0"/>
          </a:p>
        </p:txBody>
      </p:sp>
      <p:pic>
        <p:nvPicPr>
          <p:cNvPr id="6" name="Picture 5"/>
          <p:cNvPicPr/>
          <p:nvPr/>
        </p:nvPicPr>
        <p:blipFill>
          <a:blip r:embed="rId3"/>
          <a:stretch>
            <a:fillRect/>
          </a:stretch>
        </p:blipFill>
        <p:spPr>
          <a:xfrm>
            <a:off x="2044698" y="1172527"/>
            <a:ext cx="8099425" cy="4351973"/>
          </a:xfrm>
          <a:prstGeom prst="rect">
            <a:avLst/>
          </a:prstGeom>
        </p:spPr>
      </p:pic>
    </p:spTree>
    <p:extLst>
      <p:ext uri="{BB962C8B-B14F-4D97-AF65-F5344CB8AC3E}">
        <p14:creationId xmlns:p14="http://schemas.microsoft.com/office/powerpoint/2010/main" val="1698385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Pokušaj prevare</a:t>
            </a:r>
            <a:endParaRPr lang="hr-HR" dirty="0"/>
          </a:p>
        </p:txBody>
      </p:sp>
      <p:sp>
        <p:nvSpPr>
          <p:cNvPr id="3" name="Content Placeholder 2"/>
          <p:cNvSpPr>
            <a:spLocks noGrp="1"/>
          </p:cNvSpPr>
          <p:nvPr>
            <p:ph idx="1"/>
          </p:nvPr>
        </p:nvSpPr>
        <p:spPr/>
        <p:txBody>
          <a:bodyPr/>
          <a:lstStyle/>
          <a:p>
            <a:r>
              <a:rPr lang="hr-HR" dirty="0" smtClean="0"/>
              <a:t>Uzmimo za primjer da Alice šalje Bobu 100 kuna bez da svoju transakciju emitira mrežom.</a:t>
            </a:r>
            <a:endParaRPr lang="hr-HR" dirty="0"/>
          </a:p>
        </p:txBody>
      </p:sp>
      <p:sp>
        <p:nvSpPr>
          <p:cNvPr id="4" name="Footer Placeholder 3"/>
          <p:cNvSpPr>
            <a:spLocks noGrp="1"/>
          </p:cNvSpPr>
          <p:nvPr>
            <p:ph type="ftr" sz="quarter" idx="11"/>
          </p:nvPr>
        </p:nvSpPr>
        <p:spPr/>
        <p:txBody>
          <a:bodyPr/>
          <a:lstStyle/>
          <a:p>
            <a:r>
              <a:rPr lang="hr-HR"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19</a:t>
            </a:fld>
            <a:endParaRPr lang="hr-HR" dirty="0"/>
          </a:p>
        </p:txBody>
      </p:sp>
      <p:pic>
        <p:nvPicPr>
          <p:cNvPr id="6" name="Picture 5"/>
          <p:cNvPicPr/>
          <p:nvPr/>
        </p:nvPicPr>
        <p:blipFill>
          <a:blip r:embed="rId2"/>
          <a:stretch>
            <a:fillRect/>
          </a:stretch>
        </p:blipFill>
        <p:spPr>
          <a:xfrm>
            <a:off x="3733798" y="2806700"/>
            <a:ext cx="7313612" cy="3937001"/>
          </a:xfrm>
          <a:prstGeom prst="rect">
            <a:avLst/>
          </a:prstGeom>
        </p:spPr>
      </p:pic>
    </p:spTree>
    <p:extLst>
      <p:ext uri="{BB962C8B-B14F-4D97-AF65-F5344CB8AC3E}">
        <p14:creationId xmlns:p14="http://schemas.microsoft.com/office/powerpoint/2010/main" val="1025784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sadržaj</a:t>
            </a:r>
            <a:endParaRPr lang="hr-HR" dirty="0"/>
          </a:p>
        </p:txBody>
      </p:sp>
      <p:sp>
        <p:nvSpPr>
          <p:cNvPr id="3" name="Content Placeholder 2"/>
          <p:cNvSpPr>
            <a:spLocks noGrp="1"/>
          </p:cNvSpPr>
          <p:nvPr>
            <p:ph idx="1"/>
          </p:nvPr>
        </p:nvSpPr>
        <p:spPr/>
        <p:txBody>
          <a:bodyPr/>
          <a:lstStyle/>
          <a:p>
            <a:pPr marL="457200" indent="-457200">
              <a:buFont typeface="+mj-lt"/>
              <a:buAutoNum type="arabicPeriod"/>
            </a:pPr>
            <a:r>
              <a:rPr lang="hr-HR" dirty="0" smtClean="0"/>
              <a:t>Demo aplikacije</a:t>
            </a:r>
          </a:p>
          <a:p>
            <a:pPr marL="457200" indent="-457200">
              <a:buFont typeface="+mj-lt"/>
              <a:buAutoNum type="arabicPeriod"/>
            </a:pPr>
            <a:r>
              <a:rPr lang="hr-HR" dirty="0"/>
              <a:t>U</a:t>
            </a:r>
            <a:r>
              <a:rPr lang="hr-HR" dirty="0" smtClean="0"/>
              <a:t>vod</a:t>
            </a:r>
          </a:p>
          <a:p>
            <a:pPr marL="457200" indent="-457200">
              <a:buFont typeface="+mj-lt"/>
              <a:buAutoNum type="arabicPeriod"/>
            </a:pPr>
            <a:r>
              <a:rPr lang="hr-HR" dirty="0" err="1" smtClean="0"/>
              <a:t>Blockchain</a:t>
            </a:r>
            <a:endParaRPr lang="hr-HR" dirty="0"/>
          </a:p>
          <a:p>
            <a:pPr marL="457200" indent="-457200">
              <a:buFont typeface="+mj-lt"/>
              <a:buAutoNum type="arabicPeriod"/>
            </a:pPr>
            <a:r>
              <a:rPr lang="hr-HR" dirty="0" smtClean="0"/>
              <a:t>Decentralizirane aplikacije</a:t>
            </a:r>
          </a:p>
          <a:p>
            <a:pPr marL="457200" indent="-457200">
              <a:buFont typeface="+mj-lt"/>
              <a:buAutoNum type="arabicPeriod"/>
            </a:pPr>
            <a:r>
              <a:rPr lang="hr-HR" dirty="0" smtClean="0"/>
              <a:t>Zaključak</a:t>
            </a:r>
            <a:endParaRPr lang="hr-HR" dirty="0"/>
          </a:p>
        </p:txBody>
      </p:sp>
      <p:sp>
        <p:nvSpPr>
          <p:cNvPr id="4" name="Footer Placeholder 3"/>
          <p:cNvSpPr>
            <a:spLocks noGrp="1"/>
          </p:cNvSpPr>
          <p:nvPr>
            <p:ph type="ftr" sz="quarter" idx="11"/>
          </p:nvPr>
        </p:nvSpPr>
        <p:spPr/>
        <p:txBody>
          <a:bodyPr/>
          <a:lstStyle/>
          <a:p>
            <a:r>
              <a:rPr lang="hr-HR" dirty="0"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2</a:t>
            </a:fld>
            <a:endParaRPr lang="hr-HR" dirty="0"/>
          </a:p>
        </p:txBody>
      </p:sp>
    </p:spTree>
    <p:extLst>
      <p:ext uri="{BB962C8B-B14F-4D97-AF65-F5344CB8AC3E}">
        <p14:creationId xmlns:p14="http://schemas.microsoft.com/office/powerpoint/2010/main" val="23371950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HR"/>
          </a:p>
        </p:txBody>
      </p:sp>
      <p:sp>
        <p:nvSpPr>
          <p:cNvPr id="3" name="Content Placeholder 2"/>
          <p:cNvSpPr>
            <a:spLocks noGrp="1"/>
          </p:cNvSpPr>
          <p:nvPr>
            <p:ph idx="1"/>
          </p:nvPr>
        </p:nvSpPr>
        <p:spPr/>
        <p:txBody>
          <a:bodyPr/>
          <a:lstStyle/>
          <a:p>
            <a:r>
              <a:rPr lang="hr-HR" dirty="0" smtClean="0"/>
              <a:t>Da bi bilo moguće da blok pošalje samo Bobu, Alice treba pogoditi ispravni </a:t>
            </a:r>
            <a:r>
              <a:rPr lang="hr-HR" dirty="0" err="1" smtClean="0"/>
              <a:t>hash</a:t>
            </a:r>
            <a:r>
              <a:rPr lang="hr-HR" dirty="0" smtClean="0"/>
              <a:t> bloka prije svih ostalih rudara.</a:t>
            </a:r>
          </a:p>
          <a:p>
            <a:r>
              <a:rPr lang="hr-HR" dirty="0"/>
              <a:t>Svi ostali sudionici na mreži tada neće znati za tu transakciju i vjerovat će da Alice ima tih 100 kuna.</a:t>
            </a:r>
          </a:p>
          <a:p>
            <a:endParaRPr lang="hr-HR" dirty="0"/>
          </a:p>
        </p:txBody>
      </p:sp>
      <p:sp>
        <p:nvSpPr>
          <p:cNvPr id="4" name="Footer Placeholder 3"/>
          <p:cNvSpPr>
            <a:spLocks noGrp="1"/>
          </p:cNvSpPr>
          <p:nvPr>
            <p:ph type="ftr" sz="quarter" idx="11"/>
          </p:nvPr>
        </p:nvSpPr>
        <p:spPr/>
        <p:txBody>
          <a:bodyPr/>
          <a:lstStyle/>
          <a:p>
            <a:r>
              <a:rPr lang="hr-HR"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20</a:t>
            </a:fld>
            <a:endParaRPr lang="hr-HR" dirty="0"/>
          </a:p>
        </p:txBody>
      </p:sp>
    </p:spTree>
    <p:extLst>
      <p:ext uri="{BB962C8B-B14F-4D97-AF65-F5344CB8AC3E}">
        <p14:creationId xmlns:p14="http://schemas.microsoft.com/office/powerpoint/2010/main" val="12280017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1" y="547687"/>
            <a:ext cx="9905999" cy="3541714"/>
          </a:xfrm>
        </p:spPr>
        <p:txBody>
          <a:bodyPr/>
          <a:lstStyle/>
          <a:p>
            <a:r>
              <a:rPr lang="hr-HR" dirty="0" smtClean="0"/>
              <a:t>Problem za zlonamjerne sudionike skriva se u tome što će Bob i dalje slušati emitirane blokove od svih rudara na mreži.</a:t>
            </a:r>
          </a:p>
          <a:p>
            <a:r>
              <a:rPr lang="hr-HR" dirty="0" smtClean="0"/>
              <a:t>U jednom trenutku nastat će konflikt između dva lanca blokova te će se lanac od Boba početi granati.</a:t>
            </a:r>
            <a:endParaRPr lang="hr-HR" dirty="0"/>
          </a:p>
        </p:txBody>
      </p:sp>
      <p:sp>
        <p:nvSpPr>
          <p:cNvPr id="4" name="Footer Placeholder 3"/>
          <p:cNvSpPr>
            <a:spLocks noGrp="1"/>
          </p:cNvSpPr>
          <p:nvPr>
            <p:ph type="ftr" sz="quarter" idx="11"/>
          </p:nvPr>
        </p:nvSpPr>
        <p:spPr/>
        <p:txBody>
          <a:bodyPr/>
          <a:lstStyle/>
          <a:p>
            <a:r>
              <a:rPr lang="hr-HR"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21</a:t>
            </a:fld>
            <a:endParaRPr lang="hr-HR" dirty="0"/>
          </a:p>
        </p:txBody>
      </p:sp>
      <p:pic>
        <p:nvPicPr>
          <p:cNvPr id="6" name="Picture 5"/>
          <p:cNvPicPr/>
          <p:nvPr/>
        </p:nvPicPr>
        <p:blipFill>
          <a:blip r:embed="rId3"/>
          <a:stretch>
            <a:fillRect/>
          </a:stretch>
        </p:blipFill>
        <p:spPr>
          <a:xfrm>
            <a:off x="2426707" y="2451101"/>
            <a:ext cx="7335405" cy="3276600"/>
          </a:xfrm>
          <a:prstGeom prst="rect">
            <a:avLst/>
          </a:prstGeom>
        </p:spPr>
      </p:pic>
    </p:spTree>
    <p:extLst>
      <p:ext uri="{BB962C8B-B14F-4D97-AF65-F5344CB8AC3E}">
        <p14:creationId xmlns:p14="http://schemas.microsoft.com/office/powerpoint/2010/main" val="2839391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1" y="636587"/>
            <a:ext cx="9905999" cy="1839913"/>
          </a:xfrm>
        </p:spPr>
        <p:txBody>
          <a:bodyPr/>
          <a:lstStyle/>
          <a:p>
            <a:r>
              <a:rPr lang="hr-HR" b="1" dirty="0" smtClean="0">
                <a:solidFill>
                  <a:srgbClr val="FF0000"/>
                </a:solidFill>
              </a:rPr>
              <a:t>PRAVILO: </a:t>
            </a:r>
          </a:p>
          <a:p>
            <a:r>
              <a:rPr lang="hr-HR" dirty="0" smtClean="0"/>
              <a:t>UVIJEK SE VJERUJE DUŽEM LANCU JER JE U NJEGA ULOŽENO VIŠE RAČUNALNE SNAGE</a:t>
            </a:r>
          </a:p>
          <a:p>
            <a:endParaRPr lang="hr-HR" dirty="0"/>
          </a:p>
        </p:txBody>
      </p:sp>
      <p:sp>
        <p:nvSpPr>
          <p:cNvPr id="4" name="Footer Placeholder 3"/>
          <p:cNvSpPr>
            <a:spLocks noGrp="1"/>
          </p:cNvSpPr>
          <p:nvPr>
            <p:ph type="ftr" sz="quarter" idx="11"/>
          </p:nvPr>
        </p:nvSpPr>
        <p:spPr/>
        <p:txBody>
          <a:bodyPr/>
          <a:lstStyle/>
          <a:p>
            <a:r>
              <a:rPr lang="hr-HR"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22</a:t>
            </a:fld>
            <a:endParaRPr lang="hr-HR" dirty="0"/>
          </a:p>
        </p:txBody>
      </p:sp>
      <p:pic>
        <p:nvPicPr>
          <p:cNvPr id="6" name="Picture 5"/>
          <p:cNvPicPr/>
          <p:nvPr/>
        </p:nvPicPr>
        <p:blipFill>
          <a:blip r:embed="rId2"/>
          <a:stretch>
            <a:fillRect/>
          </a:stretch>
        </p:blipFill>
        <p:spPr>
          <a:xfrm>
            <a:off x="2143124" y="2219325"/>
            <a:ext cx="7458075" cy="3308349"/>
          </a:xfrm>
          <a:prstGeom prst="rect">
            <a:avLst/>
          </a:prstGeom>
        </p:spPr>
      </p:pic>
    </p:spTree>
    <p:extLst>
      <p:ext uri="{BB962C8B-B14F-4D97-AF65-F5344CB8AC3E}">
        <p14:creationId xmlns:p14="http://schemas.microsoft.com/office/powerpoint/2010/main" val="270467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1" y="534987"/>
            <a:ext cx="9905999" cy="3541714"/>
          </a:xfrm>
        </p:spPr>
        <p:txBody>
          <a:bodyPr/>
          <a:lstStyle/>
          <a:p>
            <a:r>
              <a:rPr lang="hr-HR" dirty="0" smtClean="0"/>
              <a:t>Da bi Alice uspjela u svom naumu mora i dalje pogađati ispravne identifikatore blokova prije svih ostalih Minera.</a:t>
            </a:r>
          </a:p>
          <a:p>
            <a:pPr marL="0" indent="0">
              <a:buNone/>
            </a:pPr>
            <a:endParaRPr lang="hr-HR" dirty="0"/>
          </a:p>
        </p:txBody>
      </p:sp>
      <p:sp>
        <p:nvSpPr>
          <p:cNvPr id="4" name="Footer Placeholder 3"/>
          <p:cNvSpPr>
            <a:spLocks noGrp="1"/>
          </p:cNvSpPr>
          <p:nvPr>
            <p:ph type="ftr" sz="quarter" idx="11"/>
          </p:nvPr>
        </p:nvSpPr>
        <p:spPr/>
        <p:txBody>
          <a:bodyPr/>
          <a:lstStyle/>
          <a:p>
            <a:r>
              <a:rPr lang="hr-HR"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23</a:t>
            </a:fld>
            <a:endParaRPr lang="hr-HR" dirty="0"/>
          </a:p>
        </p:txBody>
      </p:sp>
      <p:pic>
        <p:nvPicPr>
          <p:cNvPr id="6" name="Picture 5"/>
          <p:cNvPicPr/>
          <p:nvPr/>
        </p:nvPicPr>
        <p:blipFill>
          <a:blip r:embed="rId3"/>
          <a:stretch>
            <a:fillRect/>
          </a:stretch>
        </p:blipFill>
        <p:spPr>
          <a:xfrm>
            <a:off x="3581832" y="1720852"/>
            <a:ext cx="5803467" cy="3752848"/>
          </a:xfrm>
          <a:prstGeom prst="rect">
            <a:avLst/>
          </a:prstGeom>
        </p:spPr>
      </p:pic>
    </p:spTree>
    <p:extLst>
      <p:ext uri="{BB962C8B-B14F-4D97-AF65-F5344CB8AC3E}">
        <p14:creationId xmlns:p14="http://schemas.microsoft.com/office/powerpoint/2010/main" val="2475246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1" y="598487"/>
            <a:ext cx="9905999" cy="2208213"/>
          </a:xfrm>
        </p:spPr>
        <p:txBody>
          <a:bodyPr/>
          <a:lstStyle/>
          <a:p>
            <a:r>
              <a:rPr lang="hr-HR" dirty="0"/>
              <a:t>S</a:t>
            </a:r>
            <a:r>
              <a:rPr lang="hr-HR" dirty="0" smtClean="0"/>
              <a:t>vi </a:t>
            </a:r>
            <a:r>
              <a:rPr lang="hr-HR" dirty="0"/>
              <a:t>ostali rudar koji rade zajedno će brže </a:t>
            </a:r>
            <a:r>
              <a:rPr lang="hr-HR" dirty="0" smtClean="0"/>
              <a:t>tražiti </a:t>
            </a:r>
            <a:r>
              <a:rPr lang="hr-HR" dirty="0"/>
              <a:t>identifikator bloka nego Alice koja radi sama te će njihov lanac biti duži i Bob će zaključiti kako je </a:t>
            </a:r>
            <a:r>
              <a:rPr lang="hr-HR" dirty="0" err="1"/>
              <a:t>Alicina</a:t>
            </a:r>
            <a:r>
              <a:rPr lang="hr-HR" dirty="0"/>
              <a:t> grana lanca pokušaj </a:t>
            </a:r>
            <a:r>
              <a:rPr lang="hr-HR" dirty="0" smtClean="0"/>
              <a:t>prevare.</a:t>
            </a:r>
          </a:p>
          <a:p>
            <a:r>
              <a:rPr lang="hr-HR" dirty="0" smtClean="0"/>
              <a:t>Potom </a:t>
            </a:r>
            <a:r>
              <a:rPr lang="hr-HR" dirty="0"/>
              <a:t>će odbaciti tu granu lanca i sve se vraća u normalu.</a:t>
            </a:r>
          </a:p>
        </p:txBody>
      </p:sp>
      <p:sp>
        <p:nvSpPr>
          <p:cNvPr id="4" name="Footer Placeholder 3"/>
          <p:cNvSpPr>
            <a:spLocks noGrp="1"/>
          </p:cNvSpPr>
          <p:nvPr>
            <p:ph type="ftr" sz="quarter" idx="11"/>
          </p:nvPr>
        </p:nvSpPr>
        <p:spPr/>
        <p:txBody>
          <a:bodyPr/>
          <a:lstStyle/>
          <a:p>
            <a:r>
              <a:rPr lang="hr-HR"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24</a:t>
            </a:fld>
            <a:endParaRPr lang="hr-HR" dirty="0"/>
          </a:p>
        </p:txBody>
      </p:sp>
      <p:pic>
        <p:nvPicPr>
          <p:cNvPr id="6" name="Picture 5"/>
          <p:cNvPicPr/>
          <p:nvPr/>
        </p:nvPicPr>
        <p:blipFill>
          <a:blip r:embed="rId3"/>
          <a:stretch>
            <a:fillRect/>
          </a:stretch>
        </p:blipFill>
        <p:spPr>
          <a:xfrm>
            <a:off x="2069780" y="2557144"/>
            <a:ext cx="8049260" cy="3208655"/>
          </a:xfrm>
          <a:prstGeom prst="rect">
            <a:avLst/>
          </a:prstGeom>
        </p:spPr>
      </p:pic>
    </p:spTree>
    <p:extLst>
      <p:ext uri="{BB962C8B-B14F-4D97-AF65-F5344CB8AC3E}">
        <p14:creationId xmlns:p14="http://schemas.microsoft.com/office/powerpoint/2010/main" val="3658842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DECENTRALIZIRANE APLIKACIJE – pametni ugovori</a:t>
            </a:r>
            <a:endParaRPr lang="hr-HR" dirty="0"/>
          </a:p>
        </p:txBody>
      </p:sp>
      <p:sp>
        <p:nvSpPr>
          <p:cNvPr id="3" name="Content Placeholder 2"/>
          <p:cNvSpPr>
            <a:spLocks noGrp="1"/>
          </p:cNvSpPr>
          <p:nvPr>
            <p:ph idx="1"/>
          </p:nvPr>
        </p:nvSpPr>
        <p:spPr/>
        <p:txBody>
          <a:bodyPr/>
          <a:lstStyle/>
          <a:p>
            <a:r>
              <a:rPr lang="hr-HR" dirty="0" smtClean="0"/>
              <a:t>Pametni ugovori (engl. </a:t>
            </a:r>
            <a:r>
              <a:rPr lang="hr-HR" dirty="0" err="1" smtClean="0"/>
              <a:t>Smart</a:t>
            </a:r>
            <a:r>
              <a:rPr lang="hr-HR" dirty="0" smtClean="0"/>
              <a:t> </a:t>
            </a:r>
            <a:r>
              <a:rPr lang="hr-HR" dirty="0" err="1" smtClean="0"/>
              <a:t>contracts</a:t>
            </a:r>
            <a:r>
              <a:rPr lang="hr-HR" dirty="0" smtClean="0"/>
              <a:t>) su kao i obični ugovori u stvarnom svijetu.</a:t>
            </a:r>
          </a:p>
          <a:p>
            <a:r>
              <a:rPr lang="hr-HR" dirty="0" smtClean="0"/>
              <a:t>Razlika je u tome što su pametni ugovori „digitalni”.</a:t>
            </a:r>
          </a:p>
          <a:p>
            <a:r>
              <a:rPr lang="hr-HR" dirty="0" smtClean="0"/>
              <a:t>Mali računalni programi koji su pohranjeni unutar </a:t>
            </a:r>
            <a:r>
              <a:rPr lang="hr-HR" dirty="0" err="1" smtClean="0"/>
              <a:t>blockchain</a:t>
            </a:r>
            <a:r>
              <a:rPr lang="hr-HR" dirty="0" smtClean="0"/>
              <a:t>-a.</a:t>
            </a:r>
          </a:p>
          <a:p>
            <a:endParaRPr lang="hr-HR" dirty="0"/>
          </a:p>
        </p:txBody>
      </p:sp>
      <p:sp>
        <p:nvSpPr>
          <p:cNvPr id="4" name="Footer Placeholder 3"/>
          <p:cNvSpPr>
            <a:spLocks noGrp="1"/>
          </p:cNvSpPr>
          <p:nvPr>
            <p:ph type="ftr" sz="quarter" idx="11"/>
          </p:nvPr>
        </p:nvSpPr>
        <p:spPr/>
        <p:txBody>
          <a:bodyPr/>
          <a:lstStyle/>
          <a:p>
            <a:r>
              <a:rPr lang="hr-HR"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25</a:t>
            </a:fld>
            <a:endParaRPr lang="hr-HR" dirty="0"/>
          </a:p>
        </p:txBody>
      </p:sp>
    </p:spTree>
    <p:extLst>
      <p:ext uri="{BB962C8B-B14F-4D97-AF65-F5344CB8AC3E}">
        <p14:creationId xmlns:p14="http://schemas.microsoft.com/office/powerpoint/2010/main" val="18668167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1" y="776287"/>
            <a:ext cx="9905999" cy="3541714"/>
          </a:xfrm>
        </p:spPr>
        <p:txBody>
          <a:bodyPr/>
          <a:lstStyle/>
          <a:p>
            <a:r>
              <a:rPr lang="hr-HR" dirty="0" smtClean="0"/>
              <a:t>Potrebu za pametnim ugovorima pokazat ćemo na primjeru </a:t>
            </a:r>
            <a:r>
              <a:rPr lang="hr-HR" dirty="0" err="1" smtClean="0"/>
              <a:t>Kickstarter</a:t>
            </a:r>
            <a:r>
              <a:rPr lang="hr-HR" dirty="0" smtClean="0"/>
              <a:t> platforme.</a:t>
            </a:r>
          </a:p>
          <a:p>
            <a:r>
              <a:rPr lang="hr-HR" dirty="0" err="1" smtClean="0"/>
              <a:t>Kickstarter</a:t>
            </a:r>
            <a:r>
              <a:rPr lang="hr-HR" dirty="0" smtClean="0"/>
              <a:t> je jedna od najpoznatijih platformi za prikupljanje sredstava.</a:t>
            </a:r>
            <a:endParaRPr lang="hr-HR" dirty="0"/>
          </a:p>
        </p:txBody>
      </p:sp>
      <p:sp>
        <p:nvSpPr>
          <p:cNvPr id="4" name="Footer Placeholder 3"/>
          <p:cNvSpPr>
            <a:spLocks noGrp="1"/>
          </p:cNvSpPr>
          <p:nvPr>
            <p:ph type="ftr" sz="quarter" idx="11"/>
          </p:nvPr>
        </p:nvSpPr>
        <p:spPr/>
        <p:txBody>
          <a:bodyPr/>
          <a:lstStyle/>
          <a:p>
            <a:r>
              <a:rPr lang="hr-HR"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26</a:t>
            </a:fld>
            <a:endParaRPr lang="hr-HR" dirty="0"/>
          </a:p>
        </p:txBody>
      </p:sp>
      <p:pic>
        <p:nvPicPr>
          <p:cNvPr id="6" name="Picture 5"/>
          <p:cNvPicPr/>
          <p:nvPr/>
        </p:nvPicPr>
        <p:blipFill>
          <a:blip r:embed="rId3"/>
          <a:stretch>
            <a:fillRect/>
          </a:stretch>
        </p:blipFill>
        <p:spPr>
          <a:xfrm>
            <a:off x="2042315" y="2470945"/>
            <a:ext cx="8104189" cy="3168650"/>
          </a:xfrm>
          <a:prstGeom prst="rect">
            <a:avLst/>
          </a:prstGeom>
        </p:spPr>
      </p:pic>
    </p:spTree>
    <p:extLst>
      <p:ext uri="{BB962C8B-B14F-4D97-AF65-F5344CB8AC3E}">
        <p14:creationId xmlns:p14="http://schemas.microsoft.com/office/powerpoint/2010/main" val="12840794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57200"/>
            <a:ext cx="9905999" cy="5334001"/>
          </a:xfrm>
        </p:spPr>
        <p:txBody>
          <a:bodyPr/>
          <a:lstStyle/>
          <a:p>
            <a:r>
              <a:rPr lang="hr-HR" dirty="0" smtClean="0"/>
              <a:t>Aplikaciju kao što je </a:t>
            </a:r>
            <a:r>
              <a:rPr lang="hr-HR" dirty="0" err="1" smtClean="0"/>
              <a:t>Kickstarter</a:t>
            </a:r>
            <a:r>
              <a:rPr lang="hr-HR" dirty="0" smtClean="0"/>
              <a:t> moguće je napraviti i korištenjem pametnih ugovora.</a:t>
            </a:r>
          </a:p>
          <a:p>
            <a:endParaRPr lang="hr-HR" dirty="0"/>
          </a:p>
        </p:txBody>
      </p:sp>
      <p:sp>
        <p:nvSpPr>
          <p:cNvPr id="4" name="Footer Placeholder 3"/>
          <p:cNvSpPr>
            <a:spLocks noGrp="1"/>
          </p:cNvSpPr>
          <p:nvPr>
            <p:ph type="ftr" sz="quarter" idx="11"/>
          </p:nvPr>
        </p:nvSpPr>
        <p:spPr/>
        <p:txBody>
          <a:bodyPr/>
          <a:lstStyle/>
          <a:p>
            <a:r>
              <a:rPr lang="hr-HR"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27</a:t>
            </a:fld>
            <a:endParaRPr lang="hr-HR" dirty="0"/>
          </a:p>
        </p:txBody>
      </p:sp>
      <p:pic>
        <p:nvPicPr>
          <p:cNvPr id="6" name="Picture 5"/>
          <p:cNvPicPr/>
          <p:nvPr/>
        </p:nvPicPr>
        <p:blipFill>
          <a:blip r:embed="rId3"/>
          <a:stretch>
            <a:fillRect/>
          </a:stretch>
        </p:blipFill>
        <p:spPr>
          <a:xfrm>
            <a:off x="803275" y="2366010"/>
            <a:ext cx="4441825" cy="2227580"/>
          </a:xfrm>
          <a:prstGeom prst="rect">
            <a:avLst/>
          </a:prstGeom>
        </p:spPr>
      </p:pic>
      <p:pic>
        <p:nvPicPr>
          <p:cNvPr id="7" name="Picture 6"/>
          <p:cNvPicPr/>
          <p:nvPr/>
        </p:nvPicPr>
        <p:blipFill>
          <a:blip r:embed="rId4"/>
          <a:stretch>
            <a:fillRect/>
          </a:stretch>
        </p:blipFill>
        <p:spPr>
          <a:xfrm>
            <a:off x="7054848" y="2366010"/>
            <a:ext cx="4610100" cy="222758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91148" y="3124200"/>
            <a:ext cx="1517652" cy="754273"/>
          </a:xfrm>
          <a:prstGeom prst="rect">
            <a:avLst/>
          </a:prstGeom>
        </p:spPr>
      </p:pic>
    </p:spTree>
    <p:extLst>
      <p:ext uri="{BB962C8B-B14F-4D97-AF65-F5344CB8AC3E}">
        <p14:creationId xmlns:p14="http://schemas.microsoft.com/office/powerpoint/2010/main" val="342907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hr-HR"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28</a:t>
            </a:fld>
            <a:endParaRPr lang="hr-HR" dirty="0"/>
          </a:p>
        </p:txBody>
      </p:sp>
      <p:pic>
        <p:nvPicPr>
          <p:cNvPr id="6" name="Picture 5"/>
          <p:cNvPicPr/>
          <p:nvPr/>
        </p:nvPicPr>
        <p:blipFill>
          <a:blip r:embed="rId2"/>
          <a:stretch>
            <a:fillRect/>
          </a:stretch>
        </p:blipFill>
        <p:spPr>
          <a:xfrm>
            <a:off x="3109912" y="257174"/>
            <a:ext cx="6161088" cy="5991225"/>
          </a:xfrm>
          <a:prstGeom prst="rect">
            <a:avLst/>
          </a:prstGeom>
        </p:spPr>
      </p:pic>
    </p:spTree>
    <p:extLst>
      <p:ext uri="{BB962C8B-B14F-4D97-AF65-F5344CB8AC3E}">
        <p14:creationId xmlns:p14="http://schemas.microsoft.com/office/powerpoint/2010/main" val="35060382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Važni pojmovi</a:t>
            </a:r>
            <a:endParaRPr lang="hr-HR" dirty="0"/>
          </a:p>
        </p:txBody>
      </p:sp>
      <p:sp>
        <p:nvSpPr>
          <p:cNvPr id="3" name="Content Placeholder 2"/>
          <p:cNvSpPr>
            <a:spLocks noGrp="1"/>
          </p:cNvSpPr>
          <p:nvPr>
            <p:ph idx="1"/>
          </p:nvPr>
        </p:nvSpPr>
        <p:spPr/>
        <p:txBody>
          <a:bodyPr>
            <a:normAutofit fontScale="92500" lnSpcReduction="10000"/>
          </a:bodyPr>
          <a:lstStyle/>
          <a:p>
            <a:r>
              <a:rPr lang="hr-HR" dirty="0" smtClean="0">
                <a:solidFill>
                  <a:srgbClr val="FFFF00"/>
                </a:solidFill>
              </a:rPr>
              <a:t>Decentraliziranost</a:t>
            </a:r>
          </a:p>
          <a:p>
            <a:r>
              <a:rPr lang="hr-HR" dirty="0" err="1" smtClean="0">
                <a:solidFill>
                  <a:srgbClr val="FFFF00"/>
                </a:solidFill>
              </a:rPr>
              <a:t>Blockchain</a:t>
            </a:r>
            <a:endParaRPr lang="hr-HR" dirty="0" smtClean="0">
              <a:solidFill>
                <a:srgbClr val="FFFF00"/>
              </a:solidFill>
            </a:endParaRPr>
          </a:p>
          <a:p>
            <a:r>
              <a:rPr lang="hr-HR" dirty="0" err="1" smtClean="0">
                <a:solidFill>
                  <a:srgbClr val="FFFF00"/>
                </a:solidFill>
              </a:rPr>
              <a:t>Hash</a:t>
            </a:r>
            <a:endParaRPr lang="hr-HR" dirty="0" smtClean="0">
              <a:solidFill>
                <a:srgbClr val="FFFF00"/>
              </a:solidFill>
            </a:endParaRPr>
          </a:p>
          <a:p>
            <a:r>
              <a:rPr lang="hr-HR" dirty="0" err="1" smtClean="0">
                <a:solidFill>
                  <a:srgbClr val="FFFF00"/>
                </a:solidFill>
              </a:rPr>
              <a:t>Proof</a:t>
            </a:r>
            <a:r>
              <a:rPr lang="hr-HR" dirty="0" smtClean="0">
                <a:solidFill>
                  <a:srgbClr val="FFFF00"/>
                </a:solidFill>
              </a:rPr>
              <a:t> </a:t>
            </a:r>
            <a:r>
              <a:rPr lang="hr-HR" dirty="0" err="1" smtClean="0">
                <a:solidFill>
                  <a:srgbClr val="FFFF00"/>
                </a:solidFill>
              </a:rPr>
              <a:t>of</a:t>
            </a:r>
            <a:r>
              <a:rPr lang="hr-HR" dirty="0" smtClean="0">
                <a:solidFill>
                  <a:srgbClr val="FFFF00"/>
                </a:solidFill>
              </a:rPr>
              <a:t> </a:t>
            </a:r>
            <a:r>
              <a:rPr lang="hr-HR" dirty="0" err="1" smtClean="0">
                <a:solidFill>
                  <a:srgbClr val="FFFF00"/>
                </a:solidFill>
              </a:rPr>
              <a:t>work</a:t>
            </a:r>
            <a:endParaRPr lang="hr-HR" dirty="0" smtClean="0">
              <a:solidFill>
                <a:srgbClr val="FFFF00"/>
              </a:solidFill>
            </a:endParaRPr>
          </a:p>
          <a:p>
            <a:r>
              <a:rPr lang="hr-HR" dirty="0" smtClean="0">
                <a:solidFill>
                  <a:srgbClr val="FFFF00"/>
                </a:solidFill>
              </a:rPr>
              <a:t>P2P</a:t>
            </a:r>
          </a:p>
          <a:p>
            <a:r>
              <a:rPr lang="hr-HR" dirty="0" smtClean="0">
                <a:solidFill>
                  <a:srgbClr val="FFFF00"/>
                </a:solidFill>
              </a:rPr>
              <a:t>Miner</a:t>
            </a:r>
          </a:p>
          <a:p>
            <a:r>
              <a:rPr lang="hr-HR" dirty="0" err="1">
                <a:solidFill>
                  <a:srgbClr val="FFFF00"/>
                </a:solidFill>
              </a:rPr>
              <a:t>Smart</a:t>
            </a:r>
            <a:r>
              <a:rPr lang="hr-HR" dirty="0">
                <a:solidFill>
                  <a:srgbClr val="FFFF00"/>
                </a:solidFill>
              </a:rPr>
              <a:t> </a:t>
            </a:r>
            <a:r>
              <a:rPr lang="hr-HR" dirty="0" err="1" smtClean="0">
                <a:solidFill>
                  <a:srgbClr val="FFFF00"/>
                </a:solidFill>
              </a:rPr>
              <a:t>contract</a:t>
            </a:r>
            <a:r>
              <a:rPr lang="hr-HR" dirty="0" smtClean="0">
                <a:solidFill>
                  <a:srgbClr val="FFFF00"/>
                </a:solidFill>
              </a:rPr>
              <a:t> – osnova decentraliziranih aplikacija</a:t>
            </a:r>
            <a:endParaRPr lang="hr-HR" dirty="0">
              <a:solidFill>
                <a:srgbClr val="FFFF00"/>
              </a:solidFill>
            </a:endParaRPr>
          </a:p>
        </p:txBody>
      </p:sp>
      <p:sp>
        <p:nvSpPr>
          <p:cNvPr id="4" name="Footer Placeholder 3"/>
          <p:cNvSpPr>
            <a:spLocks noGrp="1"/>
          </p:cNvSpPr>
          <p:nvPr>
            <p:ph type="ftr" sz="quarter" idx="11"/>
          </p:nvPr>
        </p:nvSpPr>
        <p:spPr/>
        <p:txBody>
          <a:bodyPr/>
          <a:lstStyle/>
          <a:p>
            <a:r>
              <a:rPr lang="hr-HR"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29</a:t>
            </a:fld>
            <a:endParaRPr lang="hr-HR" dirty="0"/>
          </a:p>
        </p:txBody>
      </p:sp>
    </p:spTree>
    <p:extLst>
      <p:ext uri="{BB962C8B-B14F-4D97-AF65-F5344CB8AC3E}">
        <p14:creationId xmlns:p14="http://schemas.microsoft.com/office/powerpoint/2010/main" val="2796115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Važni pojmovi</a:t>
            </a:r>
            <a:endParaRPr lang="hr-HR" dirty="0"/>
          </a:p>
        </p:txBody>
      </p:sp>
      <p:sp>
        <p:nvSpPr>
          <p:cNvPr id="3" name="Content Placeholder 2"/>
          <p:cNvSpPr>
            <a:spLocks noGrp="1"/>
          </p:cNvSpPr>
          <p:nvPr>
            <p:ph idx="1"/>
          </p:nvPr>
        </p:nvSpPr>
        <p:spPr/>
        <p:txBody>
          <a:bodyPr>
            <a:normAutofit fontScale="92500" lnSpcReduction="10000"/>
          </a:bodyPr>
          <a:lstStyle/>
          <a:p>
            <a:r>
              <a:rPr lang="hr-HR" dirty="0" smtClean="0"/>
              <a:t>Decentraliziranost</a:t>
            </a:r>
          </a:p>
          <a:p>
            <a:r>
              <a:rPr lang="hr-HR" dirty="0" err="1" smtClean="0"/>
              <a:t>Blockchain</a:t>
            </a:r>
            <a:endParaRPr lang="hr-HR" dirty="0" smtClean="0"/>
          </a:p>
          <a:p>
            <a:r>
              <a:rPr lang="hr-HR" dirty="0" err="1" smtClean="0"/>
              <a:t>Hash</a:t>
            </a:r>
            <a:endParaRPr lang="hr-HR" dirty="0" smtClean="0"/>
          </a:p>
          <a:p>
            <a:r>
              <a:rPr lang="hr-HR" dirty="0" err="1" smtClean="0"/>
              <a:t>Proof</a:t>
            </a:r>
            <a:r>
              <a:rPr lang="hr-HR" dirty="0" smtClean="0"/>
              <a:t> </a:t>
            </a:r>
            <a:r>
              <a:rPr lang="hr-HR" dirty="0" err="1" smtClean="0"/>
              <a:t>of</a:t>
            </a:r>
            <a:r>
              <a:rPr lang="hr-HR" dirty="0" smtClean="0"/>
              <a:t> </a:t>
            </a:r>
            <a:r>
              <a:rPr lang="hr-HR" dirty="0" err="1" smtClean="0"/>
              <a:t>work</a:t>
            </a:r>
            <a:endParaRPr lang="hr-HR" dirty="0" smtClean="0"/>
          </a:p>
          <a:p>
            <a:r>
              <a:rPr lang="hr-HR" dirty="0" smtClean="0"/>
              <a:t>P2P</a:t>
            </a:r>
          </a:p>
          <a:p>
            <a:r>
              <a:rPr lang="hr-HR" dirty="0" smtClean="0"/>
              <a:t>Miner</a:t>
            </a:r>
          </a:p>
          <a:p>
            <a:r>
              <a:rPr lang="hr-HR" dirty="0" err="1"/>
              <a:t>Smart</a:t>
            </a:r>
            <a:r>
              <a:rPr lang="hr-HR" dirty="0"/>
              <a:t> </a:t>
            </a:r>
            <a:r>
              <a:rPr lang="hr-HR" dirty="0" err="1" smtClean="0"/>
              <a:t>contract</a:t>
            </a:r>
            <a:r>
              <a:rPr lang="hr-HR" dirty="0" smtClean="0"/>
              <a:t> – osnova decentraliziranih aplikacija</a:t>
            </a:r>
            <a:endParaRPr lang="hr-HR" dirty="0"/>
          </a:p>
        </p:txBody>
      </p:sp>
      <p:sp>
        <p:nvSpPr>
          <p:cNvPr id="4" name="Footer Placeholder 3"/>
          <p:cNvSpPr>
            <a:spLocks noGrp="1"/>
          </p:cNvSpPr>
          <p:nvPr>
            <p:ph type="ftr" sz="quarter" idx="11"/>
          </p:nvPr>
        </p:nvSpPr>
        <p:spPr/>
        <p:txBody>
          <a:bodyPr/>
          <a:lstStyle/>
          <a:p>
            <a:r>
              <a:rPr lang="hr-HR"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3</a:t>
            </a:fld>
            <a:endParaRPr lang="hr-HR" dirty="0"/>
          </a:p>
        </p:txBody>
      </p:sp>
    </p:spTree>
    <p:extLst>
      <p:ext uri="{BB962C8B-B14F-4D97-AF65-F5344CB8AC3E}">
        <p14:creationId xmlns:p14="http://schemas.microsoft.com/office/powerpoint/2010/main" val="4729242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Pametni ugovori u praksi</a:t>
            </a:r>
            <a:endParaRPr lang="hr-HR" dirty="0"/>
          </a:p>
        </p:txBody>
      </p:sp>
      <p:sp>
        <p:nvSpPr>
          <p:cNvPr id="3" name="Content Placeholder 2"/>
          <p:cNvSpPr>
            <a:spLocks noGrp="1"/>
          </p:cNvSpPr>
          <p:nvPr>
            <p:ph idx="1"/>
          </p:nvPr>
        </p:nvSpPr>
        <p:spPr>
          <a:xfrm>
            <a:off x="1141411" y="2219324"/>
            <a:ext cx="9905999" cy="3541714"/>
          </a:xfrm>
        </p:spPr>
        <p:txBody>
          <a:bodyPr>
            <a:normAutofit lnSpcReduction="10000"/>
          </a:bodyPr>
          <a:lstStyle/>
          <a:p>
            <a:r>
              <a:rPr lang="hr-HR" dirty="0" smtClean="0"/>
              <a:t>Jesu li uistinu toliko sigurni???</a:t>
            </a:r>
          </a:p>
          <a:p>
            <a:r>
              <a:rPr lang="hr-HR" dirty="0" smtClean="0"/>
              <a:t>2016. hakerski napad – haker je zaradio oko 50 milijuna dolara u kripto valutama tako što je ubacio kvar u kod pametnog ugovora.</a:t>
            </a:r>
          </a:p>
          <a:p>
            <a:r>
              <a:rPr lang="hr-HR" dirty="0" smtClean="0"/>
              <a:t>U samo par mjeseci 2017-te godine broj pametnih ugovora je skočio s</a:t>
            </a:r>
            <a:br>
              <a:rPr lang="hr-HR" dirty="0" smtClean="0"/>
            </a:br>
            <a:r>
              <a:rPr lang="hr-HR" dirty="0" smtClean="0"/>
              <a:t>500 000 na oko 2 000 000.</a:t>
            </a:r>
          </a:p>
          <a:p>
            <a:r>
              <a:rPr lang="hr-HR" dirty="0" smtClean="0"/>
              <a:t>Zasigurno će se poraditi i na sigurnosti pametnih ugovora te će uistinu biti sigurni u praksi koliko i u teoriji.</a:t>
            </a:r>
          </a:p>
          <a:p>
            <a:endParaRPr lang="hr-HR" dirty="0"/>
          </a:p>
        </p:txBody>
      </p:sp>
      <p:sp>
        <p:nvSpPr>
          <p:cNvPr id="4" name="Footer Placeholder 3"/>
          <p:cNvSpPr>
            <a:spLocks noGrp="1"/>
          </p:cNvSpPr>
          <p:nvPr>
            <p:ph type="ftr" sz="quarter" idx="11"/>
          </p:nvPr>
        </p:nvSpPr>
        <p:spPr/>
        <p:txBody>
          <a:bodyPr/>
          <a:lstStyle/>
          <a:p>
            <a:r>
              <a:rPr lang="hr-HR"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30</a:t>
            </a:fld>
            <a:endParaRPr lang="hr-HR" dirty="0"/>
          </a:p>
        </p:txBody>
      </p:sp>
    </p:spTree>
    <p:extLst>
      <p:ext uri="{BB962C8B-B14F-4D97-AF65-F5344CB8AC3E}">
        <p14:creationId xmlns:p14="http://schemas.microsoft.com/office/powerpoint/2010/main" val="261816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Zaključak</a:t>
            </a:r>
            <a:endParaRPr lang="hr-HR" dirty="0"/>
          </a:p>
        </p:txBody>
      </p:sp>
      <p:sp>
        <p:nvSpPr>
          <p:cNvPr id="3" name="Content Placeholder 2"/>
          <p:cNvSpPr>
            <a:spLocks noGrp="1"/>
          </p:cNvSpPr>
          <p:nvPr>
            <p:ph idx="1"/>
          </p:nvPr>
        </p:nvSpPr>
        <p:spPr/>
        <p:txBody>
          <a:bodyPr/>
          <a:lstStyle/>
          <a:p>
            <a:r>
              <a:rPr lang="hr-HR" dirty="0" smtClean="0"/>
              <a:t>Nedostatak centraliziranih aplikacija =&gt; nova generacija </a:t>
            </a:r>
            <a:r>
              <a:rPr lang="hr-HR" dirty="0" smtClean="0"/>
              <a:t>aplikacija</a:t>
            </a:r>
          </a:p>
          <a:p>
            <a:r>
              <a:rPr lang="hr-HR" dirty="0" smtClean="0"/>
              <a:t>Velika sigurnost</a:t>
            </a:r>
          </a:p>
          <a:p>
            <a:r>
              <a:rPr lang="hr-HR" dirty="0" smtClean="0"/>
              <a:t>Ova tehnologija je još u ranim začecima</a:t>
            </a:r>
          </a:p>
          <a:p>
            <a:r>
              <a:rPr lang="hr-HR" dirty="0" smtClean="0"/>
              <a:t>Zasigurno će imati veliku ulogu u budućnosti</a:t>
            </a:r>
            <a:endParaRPr lang="hr-HR" dirty="0" smtClean="0"/>
          </a:p>
          <a:p>
            <a:endParaRPr lang="hr-HR" dirty="0" smtClean="0"/>
          </a:p>
          <a:p>
            <a:endParaRPr lang="hr-HR" dirty="0" smtClean="0"/>
          </a:p>
        </p:txBody>
      </p:sp>
      <p:sp>
        <p:nvSpPr>
          <p:cNvPr id="4" name="Footer Placeholder 3"/>
          <p:cNvSpPr>
            <a:spLocks noGrp="1"/>
          </p:cNvSpPr>
          <p:nvPr>
            <p:ph type="ftr" sz="quarter" idx="11"/>
          </p:nvPr>
        </p:nvSpPr>
        <p:spPr/>
        <p:txBody>
          <a:bodyPr/>
          <a:lstStyle/>
          <a:p>
            <a:r>
              <a:rPr lang="hr-HR"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31</a:t>
            </a:fld>
            <a:endParaRPr lang="hr-HR" dirty="0"/>
          </a:p>
        </p:txBody>
      </p:sp>
    </p:spTree>
    <p:extLst>
      <p:ext uri="{BB962C8B-B14F-4D97-AF65-F5344CB8AC3E}">
        <p14:creationId xmlns:p14="http://schemas.microsoft.com/office/powerpoint/2010/main" val="6773193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literatura</a:t>
            </a:r>
            <a:endParaRPr lang="hr-HR" dirty="0"/>
          </a:p>
        </p:txBody>
      </p:sp>
      <p:sp>
        <p:nvSpPr>
          <p:cNvPr id="3" name="Content Placeholder 2"/>
          <p:cNvSpPr>
            <a:spLocks noGrp="1"/>
          </p:cNvSpPr>
          <p:nvPr>
            <p:ph idx="1"/>
          </p:nvPr>
        </p:nvSpPr>
        <p:spPr/>
        <p:txBody>
          <a:bodyPr/>
          <a:lstStyle/>
          <a:p>
            <a:r>
              <a:rPr lang="hr-HR" dirty="0"/>
              <a:t>[1] „A </a:t>
            </a:r>
            <a:r>
              <a:rPr lang="hr-HR" dirty="0" err="1"/>
              <a:t>guide</a:t>
            </a:r>
            <a:r>
              <a:rPr lang="hr-HR" dirty="0"/>
              <a:t> to </a:t>
            </a:r>
            <a:r>
              <a:rPr lang="hr-HR" dirty="0" err="1"/>
              <a:t>BuildingYour</a:t>
            </a:r>
            <a:r>
              <a:rPr lang="hr-HR" dirty="0"/>
              <a:t> First </a:t>
            </a:r>
            <a:r>
              <a:rPr lang="hr-HR" dirty="0" err="1"/>
              <a:t>Decentralized</a:t>
            </a:r>
            <a:r>
              <a:rPr lang="hr-HR" dirty="0"/>
              <a:t> </a:t>
            </a:r>
            <a:r>
              <a:rPr lang="hr-HR" dirty="0" err="1"/>
              <a:t>Application</a:t>
            </a:r>
            <a:r>
              <a:rPr lang="hr-HR" dirty="0"/>
              <a:t>“, s interneta,  </a:t>
            </a:r>
            <a:r>
              <a:rPr lang="hr-HR" u="sng" dirty="0">
                <a:hlinkClick r:id="rId2"/>
              </a:rPr>
              <a:t>https://www.youtube.com/watch?v=gSQXq2_j-mw&amp;t=436s&amp;list=PLv_dedsxCcn_i1CrI9gBSa8UZVtQmpOb2&amp;index=3</a:t>
            </a:r>
            <a:r>
              <a:rPr lang="hr-HR" dirty="0"/>
              <a:t>, 20. svibnja 2018.</a:t>
            </a:r>
          </a:p>
          <a:p>
            <a:r>
              <a:rPr lang="hr-HR" dirty="0"/>
              <a:t>[2] „</a:t>
            </a:r>
            <a:r>
              <a:rPr lang="hr-HR" dirty="0" err="1"/>
              <a:t>Ever</a:t>
            </a:r>
            <a:r>
              <a:rPr lang="hr-HR" dirty="0"/>
              <a:t> </a:t>
            </a:r>
            <a:r>
              <a:rPr lang="hr-HR" dirty="0" err="1"/>
              <a:t>wonder</a:t>
            </a:r>
            <a:r>
              <a:rPr lang="hr-HR" dirty="0"/>
              <a:t> how </a:t>
            </a:r>
            <a:r>
              <a:rPr lang="hr-HR" dirty="0" err="1"/>
              <a:t>Bitcoin</a:t>
            </a:r>
            <a:r>
              <a:rPr lang="hr-HR" dirty="0"/>
              <a:t> (</a:t>
            </a:r>
            <a:r>
              <a:rPr lang="hr-HR" dirty="0" err="1"/>
              <a:t>and</a:t>
            </a:r>
            <a:r>
              <a:rPr lang="hr-HR" dirty="0"/>
              <a:t> </a:t>
            </a:r>
            <a:r>
              <a:rPr lang="hr-HR" dirty="0" err="1"/>
              <a:t>other</a:t>
            </a:r>
            <a:r>
              <a:rPr lang="hr-HR" dirty="0"/>
              <a:t> </a:t>
            </a:r>
            <a:r>
              <a:rPr lang="hr-HR" dirty="0" err="1"/>
              <a:t>cryptocurrencies</a:t>
            </a:r>
            <a:r>
              <a:rPr lang="hr-HR" dirty="0"/>
              <a:t>) </a:t>
            </a:r>
            <a:r>
              <a:rPr lang="hr-HR" dirty="0" err="1"/>
              <a:t>actually</a:t>
            </a:r>
            <a:r>
              <a:rPr lang="hr-HR" dirty="0"/>
              <a:t> </a:t>
            </a:r>
            <a:r>
              <a:rPr lang="hr-HR" dirty="0" err="1"/>
              <a:t>work</a:t>
            </a:r>
            <a:r>
              <a:rPr lang="hr-HR" dirty="0"/>
              <a:t>?“, s interneta, </a:t>
            </a:r>
            <a:r>
              <a:rPr lang="hr-HR" u="sng" dirty="0">
                <a:hlinkClick r:id="rId3"/>
              </a:rPr>
              <a:t>https://www.youtube.com/watch?v=bBC-nXj3Ng4&amp;t=71s</a:t>
            </a:r>
            <a:r>
              <a:rPr lang="hr-HR" dirty="0"/>
              <a:t>, 20. svibnja 2018.</a:t>
            </a:r>
          </a:p>
          <a:p>
            <a:endParaRPr lang="hr-HR" dirty="0"/>
          </a:p>
        </p:txBody>
      </p:sp>
      <p:sp>
        <p:nvSpPr>
          <p:cNvPr id="4" name="Footer Placeholder 3"/>
          <p:cNvSpPr>
            <a:spLocks noGrp="1"/>
          </p:cNvSpPr>
          <p:nvPr>
            <p:ph type="ftr" sz="quarter" idx="11"/>
          </p:nvPr>
        </p:nvSpPr>
        <p:spPr/>
        <p:txBody>
          <a:bodyPr/>
          <a:lstStyle/>
          <a:p>
            <a:r>
              <a:rPr lang="hr-HR"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32</a:t>
            </a:fld>
            <a:endParaRPr lang="hr-HR" dirty="0"/>
          </a:p>
        </p:txBody>
      </p:sp>
    </p:spTree>
    <p:extLst>
      <p:ext uri="{BB962C8B-B14F-4D97-AF65-F5344CB8AC3E}">
        <p14:creationId xmlns:p14="http://schemas.microsoft.com/office/powerpoint/2010/main" val="32520158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Pitanja?</a:t>
            </a:r>
            <a:endParaRPr lang="hr-HR"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0500" y="2097088"/>
            <a:ext cx="6905625" cy="3200400"/>
          </a:xfrm>
        </p:spPr>
      </p:pic>
      <p:sp>
        <p:nvSpPr>
          <p:cNvPr id="4" name="Footer Placeholder 3"/>
          <p:cNvSpPr>
            <a:spLocks noGrp="1"/>
          </p:cNvSpPr>
          <p:nvPr>
            <p:ph type="ftr" sz="quarter" idx="11"/>
          </p:nvPr>
        </p:nvSpPr>
        <p:spPr/>
        <p:txBody>
          <a:bodyPr/>
          <a:lstStyle/>
          <a:p>
            <a:r>
              <a:rPr lang="hr-HR"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33</a:t>
            </a:fld>
            <a:endParaRPr lang="hr-HR" dirty="0"/>
          </a:p>
        </p:txBody>
      </p:sp>
    </p:spTree>
    <p:extLst>
      <p:ext uri="{BB962C8B-B14F-4D97-AF65-F5344CB8AC3E}">
        <p14:creationId xmlns:p14="http://schemas.microsoft.com/office/powerpoint/2010/main" val="19670742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599718"/>
            <a:ext cx="9905998" cy="1478570"/>
          </a:xfrm>
        </p:spPr>
        <p:txBody>
          <a:bodyPr/>
          <a:lstStyle/>
          <a:p>
            <a:pPr algn="ctr"/>
            <a:r>
              <a:rPr lang="hr-HR" dirty="0" smtClean="0"/>
              <a:t>Hvala na pažnji </a:t>
            </a:r>
            <a:r>
              <a:rPr lang="hr-HR" dirty="0" smtClean="0">
                <a:sym typeface="Wingdings" panose="05000000000000000000" pitchFamily="2" charset="2"/>
              </a:rPr>
              <a:t></a:t>
            </a:r>
            <a:endParaRPr lang="hr-HR" dirty="0"/>
          </a:p>
        </p:txBody>
      </p:sp>
      <p:sp>
        <p:nvSpPr>
          <p:cNvPr id="4" name="Footer Placeholder 3"/>
          <p:cNvSpPr>
            <a:spLocks noGrp="1"/>
          </p:cNvSpPr>
          <p:nvPr>
            <p:ph type="ftr" sz="quarter" idx="11"/>
          </p:nvPr>
        </p:nvSpPr>
        <p:spPr/>
        <p:txBody>
          <a:bodyPr/>
          <a:lstStyle/>
          <a:p>
            <a:r>
              <a:rPr lang="hr-HR"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34</a:t>
            </a:fld>
            <a:endParaRPr lang="hr-HR" dirty="0"/>
          </a:p>
        </p:txBody>
      </p:sp>
    </p:spTree>
    <p:extLst>
      <p:ext uri="{BB962C8B-B14F-4D97-AF65-F5344CB8AC3E}">
        <p14:creationId xmlns:p14="http://schemas.microsoft.com/office/powerpoint/2010/main" val="375004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Uvod</a:t>
            </a:r>
            <a:endParaRPr lang="hr-HR" dirty="0"/>
          </a:p>
        </p:txBody>
      </p:sp>
      <p:sp>
        <p:nvSpPr>
          <p:cNvPr id="3" name="Content Placeholder 2"/>
          <p:cNvSpPr>
            <a:spLocks noGrp="1"/>
          </p:cNvSpPr>
          <p:nvPr>
            <p:ph idx="1"/>
          </p:nvPr>
        </p:nvSpPr>
        <p:spPr/>
        <p:txBody>
          <a:bodyPr/>
          <a:lstStyle/>
          <a:p>
            <a:r>
              <a:rPr lang="hr-HR" dirty="0" smtClean="0"/>
              <a:t>Problemi centraliziranih aplikacija</a:t>
            </a:r>
          </a:p>
          <a:p>
            <a:pPr lvl="1"/>
            <a:r>
              <a:rPr lang="hr-HR" dirty="0" smtClean="0"/>
              <a:t>Sigurnost</a:t>
            </a:r>
          </a:p>
          <a:p>
            <a:pPr lvl="1"/>
            <a:r>
              <a:rPr lang="hr-HR" dirty="0" smtClean="0"/>
              <a:t>Preopterećenje centralnog čvora</a:t>
            </a:r>
          </a:p>
          <a:p>
            <a:pPr lvl="1"/>
            <a:r>
              <a:rPr lang="hr-HR" dirty="0" smtClean="0"/>
              <a:t>Prekid rada centralnog čvora znači prekid rada aplikacije</a:t>
            </a:r>
          </a:p>
          <a:p>
            <a:r>
              <a:rPr lang="hr-HR" dirty="0" smtClean="0"/>
              <a:t>Nova generacija aplikacija – decentralizirane aplikacije</a:t>
            </a:r>
            <a:endParaRPr lang="hr-HR" dirty="0"/>
          </a:p>
          <a:p>
            <a:endParaRPr lang="hr-HR" dirty="0" smtClean="0"/>
          </a:p>
          <a:p>
            <a:pPr lvl="1"/>
            <a:endParaRPr lang="hr-HR" dirty="0" smtClean="0"/>
          </a:p>
          <a:p>
            <a:pPr lvl="1"/>
            <a:endParaRPr lang="hr-HR" dirty="0"/>
          </a:p>
        </p:txBody>
      </p:sp>
      <p:sp>
        <p:nvSpPr>
          <p:cNvPr id="4" name="Footer Placeholder 3"/>
          <p:cNvSpPr>
            <a:spLocks noGrp="1"/>
          </p:cNvSpPr>
          <p:nvPr>
            <p:ph type="ftr" sz="quarter" idx="11"/>
          </p:nvPr>
        </p:nvSpPr>
        <p:spPr/>
        <p:txBody>
          <a:bodyPr/>
          <a:lstStyle/>
          <a:p>
            <a:r>
              <a:rPr lang="hr-HR"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4</a:t>
            </a:fld>
            <a:endParaRPr lang="hr-HR" dirty="0"/>
          </a:p>
        </p:txBody>
      </p:sp>
    </p:spTree>
    <p:extLst>
      <p:ext uri="{BB962C8B-B14F-4D97-AF65-F5344CB8AC3E}">
        <p14:creationId xmlns:p14="http://schemas.microsoft.com/office/powerpoint/2010/main" val="43056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Razlika između centraliziranih, decentraliziranih i distribuiranih aplikacija</a:t>
            </a:r>
            <a:endParaRPr lang="hr-HR" dirty="0"/>
          </a:p>
        </p:txBody>
      </p:sp>
      <p:sp>
        <p:nvSpPr>
          <p:cNvPr id="4" name="Footer Placeholder 3"/>
          <p:cNvSpPr>
            <a:spLocks noGrp="1"/>
          </p:cNvSpPr>
          <p:nvPr>
            <p:ph type="ftr" sz="quarter" idx="11"/>
          </p:nvPr>
        </p:nvSpPr>
        <p:spPr/>
        <p:txBody>
          <a:bodyPr/>
          <a:lstStyle/>
          <a:p>
            <a:r>
              <a:rPr lang="hr-HR"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5</a:t>
            </a:fld>
            <a:endParaRPr lang="hr-HR" dirty="0"/>
          </a:p>
        </p:txBody>
      </p:sp>
      <p:grpSp>
        <p:nvGrpSpPr>
          <p:cNvPr id="6" name="Group 5"/>
          <p:cNvGrpSpPr/>
          <p:nvPr/>
        </p:nvGrpSpPr>
        <p:grpSpPr>
          <a:xfrm>
            <a:off x="1141411" y="2394543"/>
            <a:ext cx="2251784" cy="2259234"/>
            <a:chOff x="0" y="311544"/>
            <a:chExt cx="1667837" cy="2140583"/>
          </a:xfrm>
        </p:grpSpPr>
        <p:grpSp>
          <p:nvGrpSpPr>
            <p:cNvPr id="7" name="Group 6"/>
            <p:cNvGrpSpPr/>
            <p:nvPr/>
          </p:nvGrpSpPr>
          <p:grpSpPr>
            <a:xfrm>
              <a:off x="47102" y="691695"/>
              <a:ext cx="1620735" cy="1462489"/>
              <a:chOff x="47102" y="691694"/>
              <a:chExt cx="1793740" cy="1642347"/>
            </a:xfrm>
          </p:grpSpPr>
          <p:sp>
            <p:nvSpPr>
              <p:cNvPr id="20" name="Oval 19"/>
              <p:cNvSpPr/>
              <p:nvPr/>
            </p:nvSpPr>
            <p:spPr>
              <a:xfrm>
                <a:off x="902962" y="1384155"/>
                <a:ext cx="192671" cy="192215"/>
              </a:xfrm>
              <a:prstGeom prst="ellipse">
                <a:avLst/>
              </a:prstGeom>
              <a:solidFill>
                <a:schemeClr val="accent1">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21" name="Oval 20"/>
              <p:cNvSpPr/>
              <p:nvPr/>
            </p:nvSpPr>
            <p:spPr>
              <a:xfrm>
                <a:off x="422376" y="1835006"/>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22" name="Oval 21"/>
              <p:cNvSpPr/>
              <p:nvPr/>
            </p:nvSpPr>
            <p:spPr>
              <a:xfrm>
                <a:off x="257276" y="1307956"/>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23" name="Oval 22"/>
              <p:cNvSpPr/>
              <p:nvPr/>
            </p:nvSpPr>
            <p:spPr>
              <a:xfrm>
                <a:off x="677856" y="2191969"/>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24" name="Oval 23"/>
              <p:cNvSpPr/>
              <p:nvPr/>
            </p:nvSpPr>
            <p:spPr>
              <a:xfrm>
                <a:off x="47102" y="1669361"/>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25" name="Oval 24"/>
              <p:cNvSpPr/>
              <p:nvPr/>
            </p:nvSpPr>
            <p:spPr>
              <a:xfrm>
                <a:off x="1677027" y="1511156"/>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26" name="Oval 25"/>
              <p:cNvSpPr/>
              <p:nvPr/>
            </p:nvSpPr>
            <p:spPr>
              <a:xfrm>
                <a:off x="1701141" y="1148154"/>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27" name="Oval 26"/>
              <p:cNvSpPr/>
              <p:nvPr/>
            </p:nvSpPr>
            <p:spPr>
              <a:xfrm>
                <a:off x="1660626" y="2031856"/>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28" name="Oval 27"/>
              <p:cNvSpPr/>
              <p:nvPr/>
            </p:nvSpPr>
            <p:spPr>
              <a:xfrm>
                <a:off x="1068907" y="1913426"/>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29" name="Oval 28"/>
              <p:cNvSpPr/>
              <p:nvPr/>
            </p:nvSpPr>
            <p:spPr>
              <a:xfrm>
                <a:off x="396976" y="780906"/>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30" name="Oval 29"/>
              <p:cNvSpPr/>
              <p:nvPr/>
            </p:nvSpPr>
            <p:spPr>
              <a:xfrm>
                <a:off x="784326" y="895206"/>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31" name="Oval 30"/>
              <p:cNvSpPr/>
              <p:nvPr/>
            </p:nvSpPr>
            <p:spPr>
              <a:xfrm>
                <a:off x="1393926" y="946006"/>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32" name="Oval 31"/>
              <p:cNvSpPr/>
              <p:nvPr/>
            </p:nvSpPr>
            <p:spPr>
              <a:xfrm>
                <a:off x="1126057" y="691694"/>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cxnSp>
            <p:nvCxnSpPr>
              <p:cNvPr id="33" name="Straight Connector 32"/>
              <p:cNvCxnSpPr>
                <a:stCxn id="20" idx="1"/>
                <a:endCxn id="30" idx="4"/>
              </p:cNvCxnSpPr>
              <p:nvPr/>
            </p:nvCxnSpPr>
            <p:spPr>
              <a:xfrm flipH="1" flipV="1">
                <a:off x="854177" y="1037278"/>
                <a:ext cx="77001" cy="3750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0" idx="1"/>
                <a:endCxn id="29" idx="5"/>
              </p:cNvCxnSpPr>
              <p:nvPr/>
            </p:nvCxnSpPr>
            <p:spPr>
              <a:xfrm flipH="1" flipV="1">
                <a:off x="516218" y="902172"/>
                <a:ext cx="414960" cy="51013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0" idx="2"/>
                <a:endCxn id="22" idx="6"/>
              </p:cNvCxnSpPr>
              <p:nvPr/>
            </p:nvCxnSpPr>
            <p:spPr>
              <a:xfrm flipH="1" flipV="1">
                <a:off x="396977" y="1378992"/>
                <a:ext cx="505985" cy="10127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0" idx="2"/>
                <a:endCxn id="24" idx="6"/>
              </p:cNvCxnSpPr>
              <p:nvPr/>
            </p:nvCxnSpPr>
            <p:spPr>
              <a:xfrm flipH="1">
                <a:off x="186803" y="1480263"/>
                <a:ext cx="716159" cy="26013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0" idx="3"/>
                <a:endCxn id="21" idx="7"/>
              </p:cNvCxnSpPr>
              <p:nvPr/>
            </p:nvCxnSpPr>
            <p:spPr>
              <a:xfrm flipH="1">
                <a:off x="541618" y="1548221"/>
                <a:ext cx="389560" cy="30759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3" idx="0"/>
                <a:endCxn id="20" idx="3"/>
              </p:cNvCxnSpPr>
              <p:nvPr/>
            </p:nvCxnSpPr>
            <p:spPr>
              <a:xfrm flipV="1">
                <a:off x="747707" y="1548221"/>
                <a:ext cx="183471" cy="64374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8" idx="0"/>
                <a:endCxn id="20" idx="4"/>
              </p:cNvCxnSpPr>
              <p:nvPr/>
            </p:nvCxnSpPr>
            <p:spPr>
              <a:xfrm flipH="1" flipV="1">
                <a:off x="999298" y="1576370"/>
                <a:ext cx="139460" cy="33705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7" idx="1"/>
                <a:endCxn id="20" idx="5"/>
              </p:cNvCxnSpPr>
              <p:nvPr/>
            </p:nvCxnSpPr>
            <p:spPr>
              <a:xfrm flipH="1" flipV="1">
                <a:off x="1067417" y="1548221"/>
                <a:ext cx="613668" cy="504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5" idx="2"/>
                <a:endCxn id="20" idx="6"/>
              </p:cNvCxnSpPr>
              <p:nvPr/>
            </p:nvCxnSpPr>
            <p:spPr>
              <a:xfrm flipH="1" flipV="1">
                <a:off x="1095633" y="1480263"/>
                <a:ext cx="581394" cy="10192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0" idx="6"/>
                <a:endCxn id="26" idx="3"/>
              </p:cNvCxnSpPr>
              <p:nvPr/>
            </p:nvCxnSpPr>
            <p:spPr>
              <a:xfrm flipV="1">
                <a:off x="1095633" y="1269420"/>
                <a:ext cx="625967" cy="21084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0" idx="7"/>
                <a:endCxn id="31" idx="3"/>
              </p:cNvCxnSpPr>
              <p:nvPr/>
            </p:nvCxnSpPr>
            <p:spPr>
              <a:xfrm flipV="1">
                <a:off x="1067417" y="1067272"/>
                <a:ext cx="346968" cy="34503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0" idx="0"/>
                <a:endCxn id="32" idx="4"/>
              </p:cNvCxnSpPr>
              <p:nvPr/>
            </p:nvCxnSpPr>
            <p:spPr>
              <a:xfrm flipV="1">
                <a:off x="999298" y="833766"/>
                <a:ext cx="196610" cy="5503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Oval 7"/>
            <p:cNvSpPr/>
            <p:nvPr/>
          </p:nvSpPr>
          <p:spPr>
            <a:xfrm>
              <a:off x="812800" y="311544"/>
              <a:ext cx="126227" cy="126513"/>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9" name="Oval 8"/>
            <p:cNvSpPr/>
            <p:nvPr/>
          </p:nvSpPr>
          <p:spPr>
            <a:xfrm>
              <a:off x="1380565" y="323496"/>
              <a:ext cx="126227" cy="126513"/>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10" name="Oval 9"/>
            <p:cNvSpPr/>
            <p:nvPr/>
          </p:nvSpPr>
          <p:spPr>
            <a:xfrm>
              <a:off x="0" y="759779"/>
              <a:ext cx="126227" cy="126513"/>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11" name="Oval 10"/>
            <p:cNvSpPr/>
            <p:nvPr/>
          </p:nvSpPr>
          <p:spPr>
            <a:xfrm>
              <a:off x="1422399" y="2283778"/>
              <a:ext cx="126227" cy="126513"/>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12" name="Oval 11"/>
            <p:cNvSpPr/>
            <p:nvPr/>
          </p:nvSpPr>
          <p:spPr>
            <a:xfrm>
              <a:off x="824752" y="2325614"/>
              <a:ext cx="126227" cy="126513"/>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13" name="Oval 12"/>
            <p:cNvSpPr/>
            <p:nvPr/>
          </p:nvSpPr>
          <p:spPr>
            <a:xfrm>
              <a:off x="173318" y="2259873"/>
              <a:ext cx="126227" cy="126513"/>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cxnSp>
          <p:nvCxnSpPr>
            <p:cNvPr id="14" name="Straight Connector 13"/>
            <p:cNvCxnSpPr/>
            <p:nvPr/>
          </p:nvCxnSpPr>
          <p:spPr>
            <a:xfrm flipV="1">
              <a:off x="287036" y="1436489"/>
              <a:ext cx="564849" cy="82398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2" idx="0"/>
              <a:endCxn id="20" idx="4"/>
            </p:cNvCxnSpPr>
            <p:nvPr/>
          </p:nvCxnSpPr>
          <p:spPr>
            <a:xfrm flipV="1">
              <a:off x="887866" y="1479486"/>
              <a:ext cx="19591" cy="84612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1"/>
              <a:endCxn id="20" idx="5"/>
            </p:cNvCxnSpPr>
            <p:nvPr/>
          </p:nvCxnSpPr>
          <p:spPr>
            <a:xfrm flipH="1" flipV="1">
              <a:off x="969006" y="1454419"/>
              <a:ext cx="471879" cy="84788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5"/>
              <a:endCxn id="20" idx="1"/>
            </p:cNvCxnSpPr>
            <p:nvPr/>
          </p:nvCxnSpPr>
          <p:spPr>
            <a:xfrm>
              <a:off x="107741" y="867765"/>
              <a:ext cx="738167" cy="46562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20" idx="0"/>
              <a:endCxn id="8" idx="4"/>
            </p:cNvCxnSpPr>
            <p:nvPr/>
          </p:nvCxnSpPr>
          <p:spPr>
            <a:xfrm flipH="1" flipV="1">
              <a:off x="875914" y="438057"/>
              <a:ext cx="31543" cy="87026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0" idx="7"/>
              <a:endCxn id="9" idx="3"/>
            </p:cNvCxnSpPr>
            <p:nvPr/>
          </p:nvCxnSpPr>
          <p:spPr>
            <a:xfrm flipV="1">
              <a:off x="969006" y="431482"/>
              <a:ext cx="430045" cy="90190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1441648" y="5017233"/>
            <a:ext cx="1823431" cy="369332"/>
          </a:xfrm>
          <a:prstGeom prst="rect">
            <a:avLst/>
          </a:prstGeom>
          <a:noFill/>
        </p:spPr>
        <p:txBody>
          <a:bodyPr wrap="square" rtlCol="0">
            <a:spAutoFit/>
          </a:bodyPr>
          <a:lstStyle/>
          <a:p>
            <a:r>
              <a:rPr lang="hr-HR" dirty="0" smtClean="0"/>
              <a:t>a) centralizirane</a:t>
            </a:r>
            <a:endParaRPr lang="hr-HR" dirty="0"/>
          </a:p>
        </p:txBody>
      </p:sp>
      <p:grpSp>
        <p:nvGrpSpPr>
          <p:cNvPr id="46" name="Group 45"/>
          <p:cNvGrpSpPr/>
          <p:nvPr/>
        </p:nvGrpSpPr>
        <p:grpSpPr>
          <a:xfrm>
            <a:off x="4261065" y="2074385"/>
            <a:ext cx="3090433" cy="2726869"/>
            <a:chOff x="1629103" y="-2"/>
            <a:chExt cx="3027846" cy="2894784"/>
          </a:xfrm>
        </p:grpSpPr>
        <p:grpSp>
          <p:nvGrpSpPr>
            <p:cNvPr id="47" name="Group 46"/>
            <p:cNvGrpSpPr/>
            <p:nvPr/>
          </p:nvGrpSpPr>
          <p:grpSpPr>
            <a:xfrm>
              <a:off x="1629103" y="1548306"/>
              <a:ext cx="1468335" cy="1344595"/>
              <a:chOff x="1629098" y="1548310"/>
              <a:chExt cx="1703983" cy="1472617"/>
            </a:xfrm>
          </p:grpSpPr>
          <p:sp>
            <p:nvSpPr>
              <p:cNvPr id="87" name="Oval 86"/>
              <p:cNvSpPr/>
              <p:nvPr/>
            </p:nvSpPr>
            <p:spPr>
              <a:xfrm>
                <a:off x="2395201" y="2259203"/>
                <a:ext cx="192671" cy="192215"/>
              </a:xfrm>
              <a:prstGeom prst="ellipse">
                <a:avLst/>
              </a:prstGeom>
              <a:solidFill>
                <a:schemeClr val="accent1">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88" name="Oval 87"/>
              <p:cNvSpPr/>
              <p:nvPr/>
            </p:nvSpPr>
            <p:spPr>
              <a:xfrm>
                <a:off x="2108387" y="2831404"/>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89" name="Oval 88"/>
              <p:cNvSpPr/>
              <p:nvPr/>
            </p:nvSpPr>
            <p:spPr>
              <a:xfrm>
                <a:off x="1629098" y="2280747"/>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90" name="Oval 89"/>
              <p:cNvSpPr/>
              <p:nvPr/>
            </p:nvSpPr>
            <p:spPr>
              <a:xfrm>
                <a:off x="3193380" y="2023202"/>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91" name="Oval 90"/>
              <p:cNvSpPr/>
              <p:nvPr/>
            </p:nvSpPr>
            <p:spPr>
              <a:xfrm>
                <a:off x="2782617" y="2878855"/>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92" name="Oval 91"/>
              <p:cNvSpPr/>
              <p:nvPr/>
            </p:nvSpPr>
            <p:spPr>
              <a:xfrm>
                <a:off x="1788239" y="1784980"/>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93" name="Oval 92"/>
              <p:cNvSpPr/>
              <p:nvPr/>
            </p:nvSpPr>
            <p:spPr>
              <a:xfrm>
                <a:off x="2422993" y="1548310"/>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cxnSp>
            <p:nvCxnSpPr>
              <p:cNvPr id="94" name="Straight Connector 93"/>
              <p:cNvCxnSpPr/>
              <p:nvPr/>
            </p:nvCxnSpPr>
            <p:spPr>
              <a:xfrm flipH="1" flipV="1">
                <a:off x="1907481" y="1906246"/>
                <a:ext cx="515936" cy="38110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flipV="1">
                <a:off x="1768799" y="2351783"/>
                <a:ext cx="626402" cy="352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2178238" y="2423269"/>
                <a:ext cx="245179" cy="40813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flipV="1">
                <a:off x="2559656" y="2423269"/>
                <a:ext cx="243420" cy="47639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2587872" y="2144468"/>
                <a:ext cx="625967" cy="21084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2491536" y="1690382"/>
                <a:ext cx="1308" cy="56882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2005889" y="555378"/>
              <a:ext cx="1473003" cy="882831"/>
              <a:chOff x="2005893" y="555374"/>
              <a:chExt cx="1743830" cy="1008787"/>
            </a:xfrm>
          </p:grpSpPr>
          <p:sp>
            <p:nvSpPr>
              <p:cNvPr id="78" name="Oval 77"/>
              <p:cNvSpPr/>
              <p:nvPr/>
            </p:nvSpPr>
            <p:spPr>
              <a:xfrm>
                <a:off x="2771995" y="1273475"/>
                <a:ext cx="192672" cy="192215"/>
              </a:xfrm>
              <a:prstGeom prst="ellipse">
                <a:avLst/>
              </a:prstGeom>
              <a:solidFill>
                <a:schemeClr val="accent1">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79" name="Oval 78"/>
              <p:cNvSpPr/>
              <p:nvPr/>
            </p:nvSpPr>
            <p:spPr>
              <a:xfrm>
                <a:off x="2005893" y="1269379"/>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80" name="Oval 79"/>
              <p:cNvSpPr/>
              <p:nvPr/>
            </p:nvSpPr>
            <p:spPr>
              <a:xfrm>
                <a:off x="3610022" y="1422089"/>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81" name="Oval 80"/>
              <p:cNvSpPr/>
              <p:nvPr/>
            </p:nvSpPr>
            <p:spPr>
              <a:xfrm>
                <a:off x="2165034" y="773612"/>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82" name="Oval 81"/>
              <p:cNvSpPr/>
              <p:nvPr/>
            </p:nvSpPr>
            <p:spPr>
              <a:xfrm>
                <a:off x="2995091" y="555374"/>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cxnSp>
            <p:nvCxnSpPr>
              <p:cNvPr id="83" name="Straight Connector 82"/>
              <p:cNvCxnSpPr/>
              <p:nvPr/>
            </p:nvCxnSpPr>
            <p:spPr>
              <a:xfrm flipH="1" flipV="1">
                <a:off x="2284277" y="894879"/>
                <a:ext cx="515934" cy="40674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2145594" y="1340415"/>
                <a:ext cx="626401" cy="2916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964667" y="1369583"/>
                <a:ext cx="645355" cy="12354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2868332" y="697446"/>
                <a:ext cx="196610" cy="57602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128573" y="1622174"/>
              <a:ext cx="1484430" cy="1272608"/>
              <a:chOff x="3128580" y="1622172"/>
              <a:chExt cx="1757360" cy="1454185"/>
            </a:xfrm>
          </p:grpSpPr>
          <p:sp>
            <p:nvSpPr>
              <p:cNvPr id="67" name="Oval 66"/>
              <p:cNvSpPr/>
              <p:nvPr/>
            </p:nvSpPr>
            <p:spPr>
              <a:xfrm>
                <a:off x="3948060" y="2314633"/>
                <a:ext cx="192671" cy="192215"/>
              </a:xfrm>
              <a:prstGeom prst="ellipse">
                <a:avLst/>
              </a:prstGeom>
              <a:solidFill>
                <a:schemeClr val="accent1">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68" name="Oval 67"/>
              <p:cNvSpPr/>
              <p:nvPr/>
            </p:nvSpPr>
            <p:spPr>
              <a:xfrm>
                <a:off x="3661246" y="2886834"/>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69" name="Oval 68"/>
              <p:cNvSpPr/>
              <p:nvPr/>
            </p:nvSpPr>
            <p:spPr>
              <a:xfrm>
                <a:off x="4746239" y="2078632"/>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70" name="Oval 69"/>
              <p:cNvSpPr/>
              <p:nvPr/>
            </p:nvSpPr>
            <p:spPr>
              <a:xfrm>
                <a:off x="4335476" y="2934285"/>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71" name="Oval 70"/>
              <p:cNvSpPr/>
              <p:nvPr/>
            </p:nvSpPr>
            <p:spPr>
              <a:xfrm>
                <a:off x="3128580" y="2192972"/>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72" name="Oval 71"/>
              <p:cNvSpPr/>
              <p:nvPr/>
            </p:nvSpPr>
            <p:spPr>
              <a:xfrm>
                <a:off x="4171155" y="1622172"/>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cxnSp>
            <p:nvCxnSpPr>
              <p:cNvPr id="73" name="Straight Connector 72"/>
              <p:cNvCxnSpPr/>
              <p:nvPr/>
            </p:nvCxnSpPr>
            <p:spPr>
              <a:xfrm flipH="1" flipV="1">
                <a:off x="3268281" y="2264008"/>
                <a:ext cx="679778" cy="14673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3731097" y="2478699"/>
                <a:ext cx="245179" cy="40813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4112515" y="2478699"/>
                <a:ext cx="243420" cy="47639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4140731" y="2199898"/>
                <a:ext cx="625967" cy="21084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4044396" y="1764244"/>
                <a:ext cx="196610" cy="5503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3217604" y="-2"/>
              <a:ext cx="1439345" cy="1275961"/>
              <a:chOff x="3217611" y="0"/>
              <a:chExt cx="1703983" cy="1458016"/>
            </a:xfrm>
          </p:grpSpPr>
          <p:sp>
            <p:nvSpPr>
              <p:cNvPr id="54" name="Oval 53"/>
              <p:cNvSpPr/>
              <p:nvPr/>
            </p:nvSpPr>
            <p:spPr>
              <a:xfrm>
                <a:off x="3983714" y="692461"/>
                <a:ext cx="192671" cy="192215"/>
              </a:xfrm>
              <a:prstGeom prst="ellipse">
                <a:avLst/>
              </a:prstGeom>
              <a:solidFill>
                <a:schemeClr val="accent1">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55" name="Oval 54"/>
              <p:cNvSpPr/>
              <p:nvPr/>
            </p:nvSpPr>
            <p:spPr>
              <a:xfrm>
                <a:off x="3882855" y="1315944"/>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56" name="Oval 55"/>
              <p:cNvSpPr/>
              <p:nvPr/>
            </p:nvSpPr>
            <p:spPr>
              <a:xfrm>
                <a:off x="3217611" y="714005"/>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57" name="Oval 56"/>
              <p:cNvSpPr/>
              <p:nvPr/>
            </p:nvSpPr>
            <p:spPr>
              <a:xfrm>
                <a:off x="4781893" y="456460"/>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58" name="Oval 57"/>
              <p:cNvSpPr/>
              <p:nvPr/>
            </p:nvSpPr>
            <p:spPr>
              <a:xfrm>
                <a:off x="4371130" y="1312113"/>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59" name="Oval 58"/>
              <p:cNvSpPr/>
              <p:nvPr/>
            </p:nvSpPr>
            <p:spPr>
              <a:xfrm>
                <a:off x="3376752" y="218238"/>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60" name="Oval 59"/>
              <p:cNvSpPr/>
              <p:nvPr/>
            </p:nvSpPr>
            <p:spPr>
              <a:xfrm>
                <a:off x="4206809" y="0"/>
                <a:ext cx="139701" cy="142072"/>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cxnSp>
            <p:nvCxnSpPr>
              <p:cNvPr id="61" name="Straight Connector 60"/>
              <p:cNvCxnSpPr/>
              <p:nvPr/>
            </p:nvCxnSpPr>
            <p:spPr>
              <a:xfrm flipH="1" flipV="1">
                <a:off x="3495994" y="339504"/>
                <a:ext cx="515936" cy="38110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flipV="1">
                <a:off x="3357312" y="785041"/>
                <a:ext cx="626402" cy="352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4002098" y="884676"/>
                <a:ext cx="77951" cy="45207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4148169" y="856527"/>
                <a:ext cx="243420" cy="47639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4176385" y="577726"/>
                <a:ext cx="625967" cy="21084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080050" y="142072"/>
                <a:ext cx="196610" cy="5503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1" name="Straight Connector 50"/>
            <p:cNvCxnSpPr/>
            <p:nvPr/>
          </p:nvCxnSpPr>
          <p:spPr>
            <a:xfrm flipV="1">
              <a:off x="2430965" y="1352023"/>
              <a:ext cx="303427" cy="87108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2791932" y="1327389"/>
              <a:ext cx="1052694" cy="92541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791932" y="749576"/>
              <a:ext cx="1096637" cy="45886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0" name="TextBox 99"/>
          <p:cNvSpPr txBox="1"/>
          <p:nvPr/>
        </p:nvSpPr>
        <p:spPr>
          <a:xfrm>
            <a:off x="4903286" y="5001658"/>
            <a:ext cx="2049217" cy="369332"/>
          </a:xfrm>
          <a:prstGeom prst="rect">
            <a:avLst/>
          </a:prstGeom>
          <a:noFill/>
        </p:spPr>
        <p:txBody>
          <a:bodyPr wrap="square" rtlCol="0">
            <a:spAutoFit/>
          </a:bodyPr>
          <a:lstStyle/>
          <a:p>
            <a:r>
              <a:rPr lang="hr-HR" dirty="0" smtClean="0"/>
              <a:t>b) decentralizirane</a:t>
            </a:r>
            <a:endParaRPr lang="hr-HR" dirty="0"/>
          </a:p>
        </p:txBody>
      </p:sp>
      <p:grpSp>
        <p:nvGrpSpPr>
          <p:cNvPr id="101" name="Group 100"/>
          <p:cNvGrpSpPr/>
          <p:nvPr/>
        </p:nvGrpSpPr>
        <p:grpSpPr>
          <a:xfrm>
            <a:off x="8539482" y="2371414"/>
            <a:ext cx="2239707" cy="2208812"/>
            <a:chOff x="4062821" y="385297"/>
            <a:chExt cx="2182125" cy="2304673"/>
          </a:xfrm>
        </p:grpSpPr>
        <p:sp>
          <p:nvSpPr>
            <p:cNvPr id="102" name="Oval 101"/>
            <p:cNvSpPr/>
            <p:nvPr/>
          </p:nvSpPr>
          <p:spPr>
            <a:xfrm>
              <a:off x="5013302" y="842246"/>
              <a:ext cx="126227" cy="126513"/>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103" name="Oval 102"/>
            <p:cNvSpPr/>
            <p:nvPr/>
          </p:nvSpPr>
          <p:spPr>
            <a:xfrm>
              <a:off x="4530207" y="541437"/>
              <a:ext cx="126227" cy="126513"/>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104" name="Oval 103"/>
            <p:cNvSpPr/>
            <p:nvPr/>
          </p:nvSpPr>
          <p:spPr>
            <a:xfrm>
              <a:off x="4600187" y="1378849"/>
              <a:ext cx="126227" cy="126513"/>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105" name="Oval 104"/>
            <p:cNvSpPr/>
            <p:nvPr/>
          </p:nvSpPr>
          <p:spPr>
            <a:xfrm>
              <a:off x="4134817" y="989726"/>
              <a:ext cx="126227" cy="126513"/>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106" name="Oval 105"/>
            <p:cNvSpPr/>
            <p:nvPr/>
          </p:nvSpPr>
          <p:spPr>
            <a:xfrm>
              <a:off x="6057663" y="1342455"/>
              <a:ext cx="126227" cy="126513"/>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107" name="Oval 106"/>
            <p:cNvSpPr/>
            <p:nvPr/>
          </p:nvSpPr>
          <p:spPr>
            <a:xfrm>
              <a:off x="5913819" y="830022"/>
              <a:ext cx="126227" cy="126513"/>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108" name="Oval 107"/>
            <p:cNvSpPr/>
            <p:nvPr/>
          </p:nvSpPr>
          <p:spPr>
            <a:xfrm>
              <a:off x="5448449" y="440899"/>
              <a:ext cx="126227" cy="126513"/>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109" name="Oval 108"/>
            <p:cNvSpPr/>
            <p:nvPr/>
          </p:nvSpPr>
          <p:spPr>
            <a:xfrm>
              <a:off x="5339606" y="1185380"/>
              <a:ext cx="126227" cy="126513"/>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110" name="Oval 109"/>
            <p:cNvSpPr/>
            <p:nvPr/>
          </p:nvSpPr>
          <p:spPr>
            <a:xfrm>
              <a:off x="6118719" y="385297"/>
              <a:ext cx="126227" cy="126513"/>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cxnSp>
          <p:nvCxnSpPr>
            <p:cNvPr id="111" name="Straight Connector 110"/>
            <p:cNvCxnSpPr>
              <a:stCxn id="103" idx="3"/>
              <a:endCxn id="105" idx="7"/>
            </p:cNvCxnSpPr>
            <p:nvPr/>
          </p:nvCxnSpPr>
          <p:spPr>
            <a:xfrm flipH="1">
              <a:off x="4242558" y="649423"/>
              <a:ext cx="306135" cy="35883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04" idx="1"/>
              <a:endCxn id="105" idx="5"/>
            </p:cNvCxnSpPr>
            <p:nvPr/>
          </p:nvCxnSpPr>
          <p:spPr>
            <a:xfrm flipH="1" flipV="1">
              <a:off x="4242558" y="1097712"/>
              <a:ext cx="376115" cy="29966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2" idx="1"/>
              <a:endCxn id="103" idx="5"/>
            </p:cNvCxnSpPr>
            <p:nvPr/>
          </p:nvCxnSpPr>
          <p:spPr>
            <a:xfrm flipH="1" flipV="1">
              <a:off x="4637948" y="649423"/>
              <a:ext cx="393840" cy="21135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04" idx="0"/>
              <a:endCxn id="102" idx="3"/>
            </p:cNvCxnSpPr>
            <p:nvPr/>
          </p:nvCxnSpPr>
          <p:spPr>
            <a:xfrm flipV="1">
              <a:off x="4663301" y="950232"/>
              <a:ext cx="368487" cy="42861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8" idx="3"/>
              <a:endCxn id="102" idx="7"/>
            </p:cNvCxnSpPr>
            <p:nvPr/>
          </p:nvCxnSpPr>
          <p:spPr>
            <a:xfrm flipH="1">
              <a:off x="5121043" y="548885"/>
              <a:ext cx="345892" cy="3118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08" idx="2"/>
              <a:endCxn id="103" idx="7"/>
            </p:cNvCxnSpPr>
            <p:nvPr/>
          </p:nvCxnSpPr>
          <p:spPr>
            <a:xfrm flipH="1">
              <a:off x="4637948" y="504156"/>
              <a:ext cx="810501" cy="5580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0" idx="2"/>
              <a:endCxn id="108" idx="6"/>
            </p:cNvCxnSpPr>
            <p:nvPr/>
          </p:nvCxnSpPr>
          <p:spPr>
            <a:xfrm flipH="1">
              <a:off x="5574676" y="448554"/>
              <a:ext cx="544043" cy="5560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9" idx="1"/>
              <a:endCxn id="102" idx="5"/>
            </p:cNvCxnSpPr>
            <p:nvPr/>
          </p:nvCxnSpPr>
          <p:spPr>
            <a:xfrm flipH="1" flipV="1">
              <a:off x="5121043" y="950232"/>
              <a:ext cx="237049" cy="2536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7" idx="1"/>
              <a:endCxn id="108" idx="5"/>
            </p:cNvCxnSpPr>
            <p:nvPr/>
          </p:nvCxnSpPr>
          <p:spPr>
            <a:xfrm flipH="1" flipV="1">
              <a:off x="5556190" y="548885"/>
              <a:ext cx="376115" cy="29966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07" idx="7"/>
              <a:endCxn id="110" idx="4"/>
            </p:cNvCxnSpPr>
            <p:nvPr/>
          </p:nvCxnSpPr>
          <p:spPr>
            <a:xfrm flipV="1">
              <a:off x="6021560" y="511810"/>
              <a:ext cx="160273" cy="33673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7" idx="3"/>
              <a:endCxn id="109" idx="7"/>
            </p:cNvCxnSpPr>
            <p:nvPr/>
          </p:nvCxnSpPr>
          <p:spPr>
            <a:xfrm flipH="1">
              <a:off x="5447347" y="938008"/>
              <a:ext cx="484958" cy="2658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06" idx="0"/>
              <a:endCxn id="107" idx="5"/>
            </p:cNvCxnSpPr>
            <p:nvPr/>
          </p:nvCxnSpPr>
          <p:spPr>
            <a:xfrm flipH="1" flipV="1">
              <a:off x="6021560" y="938008"/>
              <a:ext cx="99217" cy="40444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rot="11178033">
              <a:off x="4062821" y="1569905"/>
              <a:ext cx="2110129" cy="1120065"/>
              <a:chOff x="4062823" y="1569903"/>
              <a:chExt cx="2110129" cy="1120065"/>
            </a:xfrm>
          </p:grpSpPr>
          <p:sp>
            <p:nvSpPr>
              <p:cNvPr id="132" name="Oval 131"/>
              <p:cNvSpPr/>
              <p:nvPr/>
            </p:nvSpPr>
            <p:spPr>
              <a:xfrm>
                <a:off x="4941308" y="2026852"/>
                <a:ext cx="126227" cy="126513"/>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133" name="Oval 132"/>
              <p:cNvSpPr/>
              <p:nvPr/>
            </p:nvSpPr>
            <p:spPr>
              <a:xfrm>
                <a:off x="4458213" y="1726043"/>
                <a:ext cx="126227" cy="126513"/>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134" name="Oval 133"/>
              <p:cNvSpPr/>
              <p:nvPr/>
            </p:nvSpPr>
            <p:spPr>
              <a:xfrm>
                <a:off x="4528193" y="2563455"/>
                <a:ext cx="126227" cy="126513"/>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135" name="Oval 134"/>
              <p:cNvSpPr/>
              <p:nvPr/>
            </p:nvSpPr>
            <p:spPr>
              <a:xfrm>
                <a:off x="4062823" y="2174332"/>
                <a:ext cx="126227" cy="126513"/>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136" name="Oval 135"/>
              <p:cNvSpPr/>
              <p:nvPr/>
            </p:nvSpPr>
            <p:spPr>
              <a:xfrm>
                <a:off x="5985669" y="2527061"/>
                <a:ext cx="126227" cy="126513"/>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137" name="Oval 136"/>
              <p:cNvSpPr/>
              <p:nvPr/>
            </p:nvSpPr>
            <p:spPr>
              <a:xfrm>
                <a:off x="5841825" y="2014628"/>
                <a:ext cx="126227" cy="126513"/>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138" name="Oval 137"/>
              <p:cNvSpPr/>
              <p:nvPr/>
            </p:nvSpPr>
            <p:spPr>
              <a:xfrm>
                <a:off x="5376455" y="1625505"/>
                <a:ext cx="126227" cy="126513"/>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139" name="Oval 138"/>
              <p:cNvSpPr/>
              <p:nvPr/>
            </p:nvSpPr>
            <p:spPr>
              <a:xfrm>
                <a:off x="5267612" y="2369986"/>
                <a:ext cx="126227" cy="126513"/>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sp>
            <p:nvSpPr>
              <p:cNvPr id="140" name="Oval 139"/>
              <p:cNvSpPr/>
              <p:nvPr/>
            </p:nvSpPr>
            <p:spPr>
              <a:xfrm>
                <a:off x="6046725" y="1569903"/>
                <a:ext cx="126227" cy="126513"/>
              </a:xfrm>
              <a:prstGeom prst="ellipse">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r-HR"/>
              </a:p>
            </p:txBody>
          </p:sp>
          <p:cxnSp>
            <p:nvCxnSpPr>
              <p:cNvPr id="141" name="Straight Connector 140"/>
              <p:cNvCxnSpPr>
                <a:stCxn id="133" idx="3"/>
                <a:endCxn id="135" idx="7"/>
              </p:cNvCxnSpPr>
              <p:nvPr/>
            </p:nvCxnSpPr>
            <p:spPr>
              <a:xfrm flipH="1">
                <a:off x="4170564" y="1834029"/>
                <a:ext cx="306135" cy="35883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34" idx="1"/>
                <a:endCxn id="135" idx="5"/>
              </p:cNvCxnSpPr>
              <p:nvPr/>
            </p:nvCxnSpPr>
            <p:spPr>
              <a:xfrm flipH="1" flipV="1">
                <a:off x="4170564" y="2282318"/>
                <a:ext cx="376115" cy="29966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32" idx="1"/>
                <a:endCxn id="133" idx="5"/>
              </p:cNvCxnSpPr>
              <p:nvPr/>
            </p:nvCxnSpPr>
            <p:spPr>
              <a:xfrm flipH="1" flipV="1">
                <a:off x="4565954" y="1834029"/>
                <a:ext cx="393840" cy="21135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34" idx="0"/>
                <a:endCxn id="132" idx="3"/>
              </p:cNvCxnSpPr>
              <p:nvPr/>
            </p:nvCxnSpPr>
            <p:spPr>
              <a:xfrm flipV="1">
                <a:off x="4591307" y="2134838"/>
                <a:ext cx="368487" cy="42861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38" idx="3"/>
                <a:endCxn id="132" idx="7"/>
              </p:cNvCxnSpPr>
              <p:nvPr/>
            </p:nvCxnSpPr>
            <p:spPr>
              <a:xfrm flipH="1">
                <a:off x="5049049" y="1733491"/>
                <a:ext cx="345892" cy="3118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38" idx="2"/>
                <a:endCxn id="133" idx="7"/>
              </p:cNvCxnSpPr>
              <p:nvPr/>
            </p:nvCxnSpPr>
            <p:spPr>
              <a:xfrm flipH="1">
                <a:off x="4565954" y="1688762"/>
                <a:ext cx="810501" cy="5580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140" idx="2"/>
                <a:endCxn id="138" idx="6"/>
              </p:cNvCxnSpPr>
              <p:nvPr/>
            </p:nvCxnSpPr>
            <p:spPr>
              <a:xfrm flipH="1">
                <a:off x="5502682" y="1633160"/>
                <a:ext cx="544043" cy="5560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39" idx="1"/>
                <a:endCxn id="132" idx="5"/>
              </p:cNvCxnSpPr>
              <p:nvPr/>
            </p:nvCxnSpPr>
            <p:spPr>
              <a:xfrm flipH="1" flipV="1">
                <a:off x="5049049" y="2134838"/>
                <a:ext cx="237049" cy="2536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37" idx="1"/>
                <a:endCxn id="138" idx="5"/>
              </p:cNvCxnSpPr>
              <p:nvPr/>
            </p:nvCxnSpPr>
            <p:spPr>
              <a:xfrm flipH="1" flipV="1">
                <a:off x="5484196" y="1733491"/>
                <a:ext cx="376115" cy="29966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137" idx="7"/>
                <a:endCxn id="140" idx="4"/>
              </p:cNvCxnSpPr>
              <p:nvPr/>
            </p:nvCxnSpPr>
            <p:spPr>
              <a:xfrm flipV="1">
                <a:off x="5949566" y="1696416"/>
                <a:ext cx="160273" cy="33673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137" idx="3"/>
                <a:endCxn id="139" idx="7"/>
              </p:cNvCxnSpPr>
              <p:nvPr/>
            </p:nvCxnSpPr>
            <p:spPr>
              <a:xfrm flipH="1">
                <a:off x="5375353" y="2122614"/>
                <a:ext cx="484958" cy="2658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136" idx="0"/>
                <a:endCxn id="137" idx="5"/>
              </p:cNvCxnSpPr>
              <p:nvPr/>
            </p:nvCxnSpPr>
            <p:spPr>
              <a:xfrm flipH="1" flipV="1">
                <a:off x="5949566" y="2122614"/>
                <a:ext cx="99217" cy="40444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4" name="Straight Connector 123"/>
            <p:cNvCxnSpPr>
              <a:stCxn id="136" idx="2"/>
              <a:endCxn id="104" idx="2"/>
            </p:cNvCxnSpPr>
            <p:nvPr/>
          </p:nvCxnSpPr>
          <p:spPr>
            <a:xfrm flipV="1">
              <a:off x="4305872" y="1442106"/>
              <a:ext cx="294315" cy="13499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04" idx="5"/>
              <a:endCxn id="139" idx="5"/>
            </p:cNvCxnSpPr>
            <p:nvPr/>
          </p:nvCxnSpPr>
          <p:spPr>
            <a:xfrm>
              <a:off x="4707928" y="1486835"/>
              <a:ext cx="192244" cy="26891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04" idx="6"/>
              <a:endCxn id="109" idx="2"/>
            </p:cNvCxnSpPr>
            <p:nvPr/>
          </p:nvCxnSpPr>
          <p:spPr>
            <a:xfrm flipV="1">
              <a:off x="4726414" y="1248637"/>
              <a:ext cx="613192" cy="19346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34" idx="6"/>
              <a:endCxn id="139" idx="2"/>
            </p:cNvCxnSpPr>
            <p:nvPr/>
          </p:nvCxnSpPr>
          <p:spPr>
            <a:xfrm flipH="1">
              <a:off x="5002354" y="1687023"/>
              <a:ext cx="630720" cy="12500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09" idx="5"/>
              <a:endCxn id="134" idx="5"/>
            </p:cNvCxnSpPr>
            <p:nvPr/>
          </p:nvCxnSpPr>
          <p:spPr>
            <a:xfrm>
              <a:off x="5447347" y="1293366"/>
              <a:ext cx="209010" cy="35122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06" idx="3"/>
              <a:endCxn id="134" idx="3"/>
            </p:cNvCxnSpPr>
            <p:nvPr/>
          </p:nvCxnSpPr>
          <p:spPr>
            <a:xfrm flipH="1">
              <a:off x="5745073" y="1450441"/>
              <a:ext cx="331076" cy="20394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05" idx="4"/>
              <a:endCxn id="136" idx="5"/>
            </p:cNvCxnSpPr>
            <p:nvPr/>
          </p:nvCxnSpPr>
          <p:spPr>
            <a:xfrm>
              <a:off x="4197931" y="1116239"/>
              <a:ext cx="5759" cy="40457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06" idx="4"/>
              <a:endCxn id="135" idx="4"/>
            </p:cNvCxnSpPr>
            <p:nvPr/>
          </p:nvCxnSpPr>
          <p:spPr>
            <a:xfrm>
              <a:off x="6120777" y="1468968"/>
              <a:ext cx="1826" cy="59995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3" name="TextBox 152"/>
          <p:cNvSpPr txBox="1"/>
          <p:nvPr/>
        </p:nvSpPr>
        <p:spPr>
          <a:xfrm>
            <a:off x="8688655" y="5001658"/>
            <a:ext cx="1990134" cy="369332"/>
          </a:xfrm>
          <a:prstGeom prst="rect">
            <a:avLst/>
          </a:prstGeom>
          <a:noFill/>
        </p:spPr>
        <p:txBody>
          <a:bodyPr wrap="square" rtlCol="0">
            <a:spAutoFit/>
          </a:bodyPr>
          <a:lstStyle/>
          <a:p>
            <a:r>
              <a:rPr lang="hr-HR" dirty="0" smtClean="0"/>
              <a:t>c) distribuirane</a:t>
            </a:r>
            <a:endParaRPr lang="hr-HR" dirty="0"/>
          </a:p>
        </p:txBody>
      </p:sp>
    </p:spTree>
    <p:extLst>
      <p:ext uri="{BB962C8B-B14F-4D97-AF65-F5344CB8AC3E}">
        <p14:creationId xmlns:p14="http://schemas.microsoft.com/office/powerpoint/2010/main" val="560063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Blockchain</a:t>
            </a:r>
            <a:r>
              <a:rPr lang="hr-HR" dirty="0" smtClean="0"/>
              <a:t> – lanac blokova</a:t>
            </a:r>
            <a:endParaRPr lang="hr-HR" dirty="0"/>
          </a:p>
        </p:txBody>
      </p:sp>
      <p:sp>
        <p:nvSpPr>
          <p:cNvPr id="3" name="Content Placeholder 2"/>
          <p:cNvSpPr>
            <a:spLocks noGrp="1"/>
          </p:cNvSpPr>
          <p:nvPr>
            <p:ph idx="1"/>
          </p:nvPr>
        </p:nvSpPr>
        <p:spPr>
          <a:xfrm>
            <a:off x="1141412" y="2249487"/>
            <a:ext cx="9905999" cy="1165742"/>
          </a:xfrm>
        </p:spPr>
        <p:txBody>
          <a:bodyPr/>
          <a:lstStyle/>
          <a:p>
            <a:r>
              <a:rPr lang="hr-HR" dirty="0" err="1" smtClean="0"/>
              <a:t>Blockchain</a:t>
            </a:r>
            <a:r>
              <a:rPr lang="hr-HR" dirty="0" smtClean="0"/>
              <a:t> nije ništa drugo nego lanac blokova koji sadrže informacije.</a:t>
            </a:r>
          </a:p>
          <a:p>
            <a:r>
              <a:rPr lang="hr-HR" dirty="0" smtClean="0"/>
              <a:t>Svaki blok sadrži vlastiti identifikator te identifikator prethodnog bloka</a:t>
            </a:r>
            <a:endParaRPr lang="hr-HR" dirty="0"/>
          </a:p>
        </p:txBody>
      </p:sp>
      <p:sp>
        <p:nvSpPr>
          <p:cNvPr id="4" name="Footer Placeholder 3"/>
          <p:cNvSpPr>
            <a:spLocks noGrp="1"/>
          </p:cNvSpPr>
          <p:nvPr>
            <p:ph type="ftr" sz="quarter" idx="11"/>
          </p:nvPr>
        </p:nvSpPr>
        <p:spPr/>
        <p:txBody>
          <a:bodyPr/>
          <a:lstStyle/>
          <a:p>
            <a:r>
              <a:rPr lang="hr-HR"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6</a:t>
            </a:fld>
            <a:endParaRPr lang="hr-HR" dirty="0"/>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2378358" y="3415229"/>
            <a:ext cx="6589372" cy="1984873"/>
          </a:xfrm>
          <a:prstGeom prst="rect">
            <a:avLst/>
          </a:prstGeom>
        </p:spPr>
      </p:pic>
      <p:sp>
        <p:nvSpPr>
          <p:cNvPr id="7" name="TextBox 6"/>
          <p:cNvSpPr txBox="1"/>
          <p:nvPr/>
        </p:nvSpPr>
        <p:spPr>
          <a:xfrm>
            <a:off x="2930487" y="5403775"/>
            <a:ext cx="5717754" cy="369332"/>
          </a:xfrm>
          <a:prstGeom prst="rect">
            <a:avLst/>
          </a:prstGeom>
          <a:noFill/>
        </p:spPr>
        <p:txBody>
          <a:bodyPr wrap="square" rtlCol="0">
            <a:spAutoFit/>
          </a:bodyPr>
          <a:lstStyle/>
          <a:p>
            <a:r>
              <a:rPr lang="hr-HR" dirty="0" smtClean="0"/>
              <a:t>Slika: </a:t>
            </a:r>
            <a:r>
              <a:rPr lang="hr-HR" dirty="0" err="1" smtClean="0"/>
              <a:t>blockchain</a:t>
            </a:r>
            <a:r>
              <a:rPr lang="hr-HR" dirty="0" smtClean="0"/>
              <a:t> asocira na već dobro poznate vezane liste</a:t>
            </a:r>
            <a:endParaRPr lang="hr-HR" dirty="0"/>
          </a:p>
        </p:txBody>
      </p:sp>
    </p:spTree>
    <p:extLst>
      <p:ext uri="{BB962C8B-B14F-4D97-AF65-F5344CB8AC3E}">
        <p14:creationId xmlns:p14="http://schemas.microsoft.com/office/powerpoint/2010/main" val="2293156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Blok</a:t>
            </a:r>
            <a:endParaRPr lang="hr-HR" dirty="0"/>
          </a:p>
        </p:txBody>
      </p:sp>
      <p:sp>
        <p:nvSpPr>
          <p:cNvPr id="10" name="Content Placeholder 9"/>
          <p:cNvSpPr>
            <a:spLocks noGrp="1"/>
          </p:cNvSpPr>
          <p:nvPr>
            <p:ph sz="half" idx="2"/>
          </p:nvPr>
        </p:nvSpPr>
        <p:spPr/>
        <p:txBody>
          <a:bodyPr/>
          <a:lstStyle/>
          <a:p>
            <a:r>
              <a:rPr lang="hr-HR" dirty="0" smtClean="0"/>
              <a:t>Polje podaci mogu sadržavati proizvoljne podatke i ovise o vrsti </a:t>
            </a:r>
            <a:r>
              <a:rPr lang="hr-HR" dirty="0" err="1" smtClean="0"/>
              <a:t>blockchaina</a:t>
            </a:r>
            <a:r>
              <a:rPr lang="hr-HR" dirty="0" smtClean="0"/>
              <a:t>.</a:t>
            </a:r>
          </a:p>
          <a:p>
            <a:r>
              <a:rPr lang="hr-HR" dirty="0" err="1" smtClean="0"/>
              <a:t>Hash</a:t>
            </a:r>
            <a:r>
              <a:rPr lang="hr-HR" dirty="0" smtClean="0"/>
              <a:t> bloka se može zamisliti kao otisak prsta koji jedinstveno određuje svaki blok.</a:t>
            </a:r>
          </a:p>
          <a:p>
            <a:endParaRPr lang="hr-HR" dirty="0"/>
          </a:p>
        </p:txBody>
      </p:sp>
      <p:sp>
        <p:nvSpPr>
          <p:cNvPr id="4" name="Footer Placeholder 3"/>
          <p:cNvSpPr>
            <a:spLocks noGrp="1"/>
          </p:cNvSpPr>
          <p:nvPr>
            <p:ph type="ftr" sz="quarter" idx="11"/>
          </p:nvPr>
        </p:nvSpPr>
        <p:spPr/>
        <p:txBody>
          <a:bodyPr/>
          <a:lstStyle/>
          <a:p>
            <a:r>
              <a:rPr lang="hr-HR" dirty="0"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7</a:t>
            </a:fld>
            <a:endParaRPr lang="hr-HR"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141411" y="2249486"/>
            <a:ext cx="4322955" cy="2972509"/>
          </a:xfrm>
          <a:prstGeom prst="rect">
            <a:avLst/>
          </a:prstGeom>
        </p:spPr>
      </p:pic>
    </p:spTree>
    <p:extLst>
      <p:ext uri="{BB962C8B-B14F-4D97-AF65-F5344CB8AC3E}">
        <p14:creationId xmlns:p14="http://schemas.microsoft.com/office/powerpoint/2010/main" val="3683035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Proof</a:t>
            </a:r>
            <a:r>
              <a:rPr lang="hr-HR" dirty="0" smtClean="0"/>
              <a:t> </a:t>
            </a:r>
            <a:r>
              <a:rPr lang="hr-HR" dirty="0" err="1" smtClean="0"/>
              <a:t>of</a:t>
            </a:r>
            <a:r>
              <a:rPr lang="hr-HR" dirty="0" smtClean="0"/>
              <a:t> </a:t>
            </a:r>
            <a:r>
              <a:rPr lang="hr-HR" dirty="0" err="1" smtClean="0"/>
              <a:t>work</a:t>
            </a:r>
            <a:endParaRPr lang="hr-HR" dirty="0"/>
          </a:p>
        </p:txBody>
      </p:sp>
      <p:sp>
        <p:nvSpPr>
          <p:cNvPr id="3" name="Content Placeholder 2"/>
          <p:cNvSpPr>
            <a:spLocks noGrp="1"/>
          </p:cNvSpPr>
          <p:nvPr>
            <p:ph idx="1"/>
          </p:nvPr>
        </p:nvSpPr>
        <p:spPr/>
        <p:txBody>
          <a:bodyPr>
            <a:normAutofit fontScale="92500" lnSpcReduction="10000"/>
          </a:bodyPr>
          <a:lstStyle/>
          <a:p>
            <a:r>
              <a:rPr lang="hr-HR" dirty="0" smtClean="0"/>
              <a:t>Mehanizam koji usporava nastanak novih blokova (</a:t>
            </a:r>
            <a:r>
              <a:rPr lang="hr-HR" dirty="0" err="1" smtClean="0"/>
              <a:t>hash</a:t>
            </a:r>
            <a:r>
              <a:rPr lang="hr-HR" dirty="0" smtClean="0"/>
              <a:t> mora </a:t>
            </a:r>
            <a:r>
              <a:rPr lang="hr-HR" dirty="0" err="1" smtClean="0"/>
              <a:t>započimati</a:t>
            </a:r>
            <a:r>
              <a:rPr lang="hr-HR" dirty="0" smtClean="0"/>
              <a:t> s određenim brojem nula da bi bio ispravan).</a:t>
            </a:r>
          </a:p>
          <a:p>
            <a:r>
              <a:rPr lang="hr-HR" dirty="0" smtClean="0"/>
              <a:t>Razlog? </a:t>
            </a:r>
          </a:p>
          <a:p>
            <a:pPr lvl="1"/>
            <a:r>
              <a:rPr lang="hr-HR" dirty="0" smtClean="0"/>
              <a:t>Sprječavanje raznih napada na mrežu</a:t>
            </a:r>
          </a:p>
          <a:p>
            <a:pPr lvl="1"/>
            <a:r>
              <a:rPr lang="hr-HR" dirty="0" err="1" smtClean="0"/>
              <a:t>Spammanje</a:t>
            </a:r>
            <a:r>
              <a:rPr lang="hr-HR" dirty="0"/>
              <a:t> </a:t>
            </a:r>
            <a:endParaRPr lang="hr-HR" dirty="0" smtClean="0"/>
          </a:p>
          <a:p>
            <a:pPr lvl="1"/>
            <a:r>
              <a:rPr lang="hr-HR" dirty="0" smtClean="0"/>
              <a:t>Lažne transakcije</a:t>
            </a:r>
          </a:p>
          <a:p>
            <a:pPr lvl="1"/>
            <a:r>
              <a:rPr lang="hr-HR" dirty="0" smtClean="0"/>
              <a:t>Mijenjanje sadržaja pojedinog bloka</a:t>
            </a:r>
          </a:p>
          <a:p>
            <a:r>
              <a:rPr lang="hr-HR" dirty="0" smtClean="0"/>
              <a:t>Zahtjeva se određena količina računalnog posla za stvaranje svakog bloka</a:t>
            </a:r>
          </a:p>
          <a:p>
            <a:pPr lvl="1"/>
            <a:endParaRPr lang="hr-HR" dirty="0"/>
          </a:p>
        </p:txBody>
      </p:sp>
      <p:sp>
        <p:nvSpPr>
          <p:cNvPr id="4" name="Footer Placeholder 3"/>
          <p:cNvSpPr>
            <a:spLocks noGrp="1"/>
          </p:cNvSpPr>
          <p:nvPr>
            <p:ph type="ftr" sz="quarter" idx="11"/>
          </p:nvPr>
        </p:nvSpPr>
        <p:spPr/>
        <p:txBody>
          <a:bodyPr/>
          <a:lstStyle/>
          <a:p>
            <a:r>
              <a:rPr lang="hr-HR" smtClean="0"/>
              <a:t>Ivo Kovačević</a:t>
            </a:r>
            <a:endParaRPr lang="hr-HR" dirty="0"/>
          </a:p>
        </p:txBody>
      </p:sp>
      <p:sp>
        <p:nvSpPr>
          <p:cNvPr id="5" name="Slide Number Placeholder 4"/>
          <p:cNvSpPr>
            <a:spLocks noGrp="1"/>
          </p:cNvSpPr>
          <p:nvPr>
            <p:ph type="sldNum" sz="quarter" idx="12"/>
          </p:nvPr>
        </p:nvSpPr>
        <p:spPr/>
        <p:txBody>
          <a:bodyPr/>
          <a:lstStyle/>
          <a:p>
            <a:fld id="{69B53375-2ED0-43EB-A923-D697444D301F}" type="slidenum">
              <a:rPr lang="hr-HR" smtClean="0"/>
              <a:pPr/>
              <a:t>8</a:t>
            </a:fld>
            <a:endParaRPr lang="hr-HR" dirty="0"/>
          </a:p>
        </p:txBody>
      </p:sp>
    </p:spTree>
    <p:extLst>
      <p:ext uri="{BB962C8B-B14F-4D97-AF65-F5344CB8AC3E}">
        <p14:creationId xmlns:p14="http://schemas.microsoft.com/office/powerpoint/2010/main" val="2282911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hr-HR" dirty="0" smtClean="0"/>
              <a:t>Demo </a:t>
            </a:r>
            <a:r>
              <a:rPr lang="hr-HR" dirty="0" err="1" smtClean="0"/>
              <a:t>hash</a:t>
            </a:r>
            <a:r>
              <a:rPr lang="hr-HR" dirty="0" smtClean="0"/>
              <a:t>, </a:t>
            </a:r>
            <a:r>
              <a:rPr lang="hr-HR" dirty="0" err="1" smtClean="0"/>
              <a:t>block</a:t>
            </a:r>
            <a:r>
              <a:rPr lang="hr-HR" dirty="0" smtClean="0"/>
              <a:t>, </a:t>
            </a:r>
            <a:r>
              <a:rPr lang="hr-HR" dirty="0" err="1" smtClean="0"/>
              <a:t>blockchain</a:t>
            </a:r>
            <a:endParaRPr lang="hr-HR" dirty="0"/>
          </a:p>
        </p:txBody>
      </p:sp>
      <p:sp>
        <p:nvSpPr>
          <p:cNvPr id="8" name="Content Placeholder 7"/>
          <p:cNvSpPr>
            <a:spLocks noGrp="1"/>
          </p:cNvSpPr>
          <p:nvPr>
            <p:ph idx="1"/>
          </p:nvPr>
        </p:nvSpPr>
        <p:spPr/>
        <p:txBody>
          <a:bodyPr/>
          <a:lstStyle/>
          <a:p>
            <a:r>
              <a:rPr lang="hr-HR" dirty="0">
                <a:hlinkClick r:id="rId3"/>
              </a:rPr>
              <a:t>https://</a:t>
            </a:r>
            <a:r>
              <a:rPr lang="hr-HR" dirty="0" smtClean="0">
                <a:hlinkClick r:id="rId3"/>
              </a:rPr>
              <a:t>anders.com/blockchain/hash.html</a:t>
            </a:r>
            <a:endParaRPr lang="hr-HR" dirty="0" smtClean="0"/>
          </a:p>
          <a:p>
            <a:endParaRPr lang="hr-HR" dirty="0"/>
          </a:p>
        </p:txBody>
      </p:sp>
      <p:sp>
        <p:nvSpPr>
          <p:cNvPr id="5" name="Footer Placeholder 4"/>
          <p:cNvSpPr>
            <a:spLocks noGrp="1"/>
          </p:cNvSpPr>
          <p:nvPr>
            <p:ph type="ftr" sz="quarter" idx="11"/>
          </p:nvPr>
        </p:nvSpPr>
        <p:spPr/>
        <p:txBody>
          <a:bodyPr/>
          <a:lstStyle/>
          <a:p>
            <a:r>
              <a:rPr lang="hr-HR" smtClean="0"/>
              <a:t>Ivo Kovačević</a:t>
            </a:r>
            <a:endParaRPr lang="hr-HR"/>
          </a:p>
        </p:txBody>
      </p:sp>
      <p:sp>
        <p:nvSpPr>
          <p:cNvPr id="6" name="Slide Number Placeholder 5"/>
          <p:cNvSpPr>
            <a:spLocks noGrp="1"/>
          </p:cNvSpPr>
          <p:nvPr>
            <p:ph type="sldNum" sz="quarter" idx="12"/>
          </p:nvPr>
        </p:nvSpPr>
        <p:spPr/>
        <p:txBody>
          <a:bodyPr/>
          <a:lstStyle/>
          <a:p>
            <a:fld id="{69B53375-2ED0-43EB-A923-D697444D301F}" type="slidenum">
              <a:rPr lang="hr-HR" smtClean="0"/>
              <a:t>9</a:t>
            </a:fld>
            <a:endParaRPr lang="hr-HR"/>
          </a:p>
        </p:txBody>
      </p:sp>
    </p:spTree>
    <p:extLst>
      <p:ext uri="{BB962C8B-B14F-4D97-AF65-F5344CB8AC3E}">
        <p14:creationId xmlns:p14="http://schemas.microsoft.com/office/powerpoint/2010/main" val="10871078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539</TotalTime>
  <Words>2516</Words>
  <Application>Microsoft Office PowerPoint</Application>
  <PresentationFormat>Widescreen</PresentationFormat>
  <Paragraphs>266</Paragraphs>
  <Slides>34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Trebuchet MS</vt:lpstr>
      <vt:lpstr>Tw Cen MT</vt:lpstr>
      <vt:lpstr>Wingdings</vt:lpstr>
      <vt:lpstr>Circuit</vt:lpstr>
      <vt:lpstr>Završni rad</vt:lpstr>
      <vt:lpstr>sadržaj</vt:lpstr>
      <vt:lpstr>Važni pojmovi</vt:lpstr>
      <vt:lpstr>Uvod</vt:lpstr>
      <vt:lpstr>Razlika između centraliziranih, decentraliziranih i distribuiranih aplikacija</vt:lpstr>
      <vt:lpstr>Blockchain – lanac blokova</vt:lpstr>
      <vt:lpstr>Blok</vt:lpstr>
      <vt:lpstr>Proof of work</vt:lpstr>
      <vt:lpstr>Demo hash, block, blockchain</vt:lpstr>
      <vt:lpstr>P2p</vt:lpstr>
      <vt:lpstr>Miner</vt:lpstr>
      <vt:lpstr>Kako ustvari radi blockchain?</vt:lpstr>
      <vt:lpstr>Kako ustvari radi blockchain?</vt:lpstr>
      <vt:lpstr>PowerPoint Presentation</vt:lpstr>
      <vt:lpstr>PowerPoint Presentation</vt:lpstr>
      <vt:lpstr>PowerPoint Presentation</vt:lpstr>
      <vt:lpstr>PowerPoint Presentation</vt:lpstr>
      <vt:lpstr>PowerPoint Presentation</vt:lpstr>
      <vt:lpstr>Pokušaj prevare</vt:lpstr>
      <vt:lpstr>PowerPoint Presentation</vt:lpstr>
      <vt:lpstr>PowerPoint Presentation</vt:lpstr>
      <vt:lpstr>PowerPoint Presentation</vt:lpstr>
      <vt:lpstr>PowerPoint Presentation</vt:lpstr>
      <vt:lpstr>PowerPoint Presentation</vt:lpstr>
      <vt:lpstr>DECENTRALIZIRANE APLIKACIJE – pametni ugovori</vt:lpstr>
      <vt:lpstr>PowerPoint Presentation</vt:lpstr>
      <vt:lpstr>PowerPoint Presentation</vt:lpstr>
      <vt:lpstr>PowerPoint Presentation</vt:lpstr>
      <vt:lpstr>Važni pojmovi</vt:lpstr>
      <vt:lpstr>Pametni ugovori u praksi</vt:lpstr>
      <vt:lpstr>Zaključak</vt:lpstr>
      <vt:lpstr>literatura</vt:lpstr>
      <vt:lpstr>Pitanja?</vt:lpstr>
      <vt:lpstr>Hvala na pažnji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Završni rad</dc:title>
  <dc:creator>ivo kovacevic</dc:creator>
  <cp:lastModifiedBy>ivo kovacevic</cp:lastModifiedBy>
  <cp:revision>25</cp:revision>
  <dcterms:created xsi:type="dcterms:W3CDTF">2018-06-27T16:34:52Z</dcterms:created>
  <dcterms:modified xsi:type="dcterms:W3CDTF">2018-07-02T18:26:14Z</dcterms:modified>
</cp:coreProperties>
</file>