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22"/>
  </p:notesMasterIdLst>
  <p:sldIdLst>
    <p:sldId id="386" r:id="rId2"/>
    <p:sldId id="390" r:id="rId3"/>
    <p:sldId id="387" r:id="rId4"/>
    <p:sldId id="389" r:id="rId5"/>
    <p:sldId id="308" r:id="rId6"/>
    <p:sldId id="388" r:id="rId7"/>
    <p:sldId id="309" r:id="rId8"/>
    <p:sldId id="310" r:id="rId9"/>
    <p:sldId id="311"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 id="382" r:id="rId77"/>
    <p:sldId id="383" r:id="rId78"/>
    <p:sldId id="263" r:id="rId79"/>
    <p:sldId id="264" r:id="rId80"/>
    <p:sldId id="265" r:id="rId81"/>
    <p:sldId id="266" r:id="rId82"/>
    <p:sldId id="267" r:id="rId83"/>
    <p:sldId id="268" r:id="rId84"/>
    <p:sldId id="269" r:id="rId85"/>
    <p:sldId id="270" r:id="rId86"/>
    <p:sldId id="271" r:id="rId87"/>
    <p:sldId id="273" r:id="rId88"/>
    <p:sldId id="274" r:id="rId89"/>
    <p:sldId id="275" r:id="rId90"/>
    <p:sldId id="276" r:id="rId91"/>
    <p:sldId id="277" r:id="rId92"/>
    <p:sldId id="278" r:id="rId93"/>
    <p:sldId id="279" r:id="rId94"/>
    <p:sldId id="280" r:id="rId95"/>
    <p:sldId id="281" r:id="rId96"/>
    <p:sldId id="282" r:id="rId97"/>
    <p:sldId id="283" r:id="rId98"/>
    <p:sldId id="284" r:id="rId99"/>
    <p:sldId id="285" r:id="rId100"/>
    <p:sldId id="286" r:id="rId101"/>
    <p:sldId id="287" r:id="rId102"/>
    <p:sldId id="288" r:id="rId103"/>
    <p:sldId id="289" r:id="rId104"/>
    <p:sldId id="290" r:id="rId105"/>
    <p:sldId id="291" r:id="rId106"/>
    <p:sldId id="292" r:id="rId107"/>
    <p:sldId id="293" r:id="rId108"/>
    <p:sldId id="294" r:id="rId109"/>
    <p:sldId id="295" r:id="rId110"/>
    <p:sldId id="296" r:id="rId111"/>
    <p:sldId id="297" r:id="rId112"/>
    <p:sldId id="298" r:id="rId113"/>
    <p:sldId id="299" r:id="rId114"/>
    <p:sldId id="300" r:id="rId115"/>
    <p:sldId id="301" r:id="rId116"/>
    <p:sldId id="302" r:id="rId117"/>
    <p:sldId id="303" r:id="rId118"/>
    <p:sldId id="304" r:id="rId119"/>
    <p:sldId id="305" r:id="rId120"/>
    <p:sldId id="306" r:id="rId1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4704" autoAdjust="0"/>
  </p:normalViewPr>
  <p:slideViewPr>
    <p:cSldViewPr snapToGrid="0">
      <p:cViewPr>
        <p:scale>
          <a:sx n="80" d="100"/>
          <a:sy n="80" d="100"/>
        </p:scale>
        <p:origin x="-84" y="-90"/>
      </p:cViewPr>
      <p:guideLst>
        <p:guide orient="horz" pos="2160"/>
        <p:guide pos="3840"/>
      </p:guideLst>
    </p:cSldViewPr>
  </p:slideViewPr>
  <p:notesTextViewPr>
    <p:cViewPr>
      <p:scale>
        <a:sx n="1" d="1"/>
        <a:sy n="1" d="1"/>
      </p:scale>
      <p:origin x="0" y="0"/>
    </p:cViewPr>
  </p:notesTextViewPr>
  <p:sorterViewPr>
    <p:cViewPr>
      <p:scale>
        <a:sx n="100" d="100"/>
        <a:sy n="100" d="100"/>
      </p:scale>
      <p:origin x="0" y="104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CBD739-6279-404A-80E5-FEE2E1A119F0}" type="datetimeFigureOut">
              <a:rPr lang="en-US" smtClean="0"/>
              <a:t>6/19/2023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27AA76-67E9-4FBB-9215-8680AAF78B96}" type="slidenum">
              <a:rPr lang="en-US" smtClean="0"/>
              <a:t>‹#›</a:t>
            </a:fld>
            <a:endParaRPr lang="en-US"/>
          </a:p>
        </p:txBody>
      </p:sp>
    </p:spTree>
    <p:extLst>
      <p:ext uri="{BB962C8B-B14F-4D97-AF65-F5344CB8AC3E}">
        <p14:creationId xmlns:p14="http://schemas.microsoft.com/office/powerpoint/2010/main" val="227431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417576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234274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32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292016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5639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2496933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245925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22804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391536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E4487-ECAA-419D-AE5E-E5473193179E}" type="datetimeFigureOut">
              <a:rPr lang="en-NG" smtClean="0"/>
              <a:t>19/06/2023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238359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E4487-ECAA-419D-AE5E-E5473193179E}" type="datetimeFigureOut">
              <a:rPr lang="en-NG" smtClean="0"/>
              <a:t>19/06/2023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306349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E4487-ECAA-419D-AE5E-E5473193179E}" type="datetimeFigureOut">
              <a:rPr lang="en-NG" smtClean="0"/>
              <a:t>19/06/2023</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259965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E4487-ECAA-419D-AE5E-E5473193179E}" type="datetimeFigureOut">
              <a:rPr lang="en-NG" smtClean="0"/>
              <a:t>19/06/2023</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1283007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E4487-ECAA-419D-AE5E-E5473193179E}" type="datetimeFigureOut">
              <a:rPr lang="en-NG" smtClean="0"/>
              <a:t>19/06/2023</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269919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E4487-ECAA-419D-AE5E-E5473193179E}" type="datetimeFigureOut">
              <a:rPr lang="en-NG" smtClean="0"/>
              <a:t>19/06/2023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DD80DA26-6565-4904-88E5-1CCAC4BE0355}" type="slidenum">
              <a:rPr lang="en-NG" smtClean="0"/>
              <a:t>‹#›</a:t>
            </a:fld>
            <a:endParaRPr lang="en-NG"/>
          </a:p>
        </p:txBody>
      </p:sp>
    </p:spTree>
    <p:extLst>
      <p:ext uri="{BB962C8B-B14F-4D97-AF65-F5344CB8AC3E}">
        <p14:creationId xmlns:p14="http://schemas.microsoft.com/office/powerpoint/2010/main" val="9956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DD80DA26-6565-4904-88E5-1CCAC4BE0355}" type="slidenum">
              <a:rPr lang="en-NG" smtClean="0"/>
              <a:t>‹#›</a:t>
            </a:fld>
            <a:endParaRPr lang="en-NG"/>
          </a:p>
        </p:txBody>
      </p:sp>
      <p:sp>
        <p:nvSpPr>
          <p:cNvPr id="5" name="Date Placeholder 4"/>
          <p:cNvSpPr>
            <a:spLocks noGrp="1"/>
          </p:cNvSpPr>
          <p:nvPr>
            <p:ph type="dt" sz="half" idx="10"/>
          </p:nvPr>
        </p:nvSpPr>
        <p:spPr/>
        <p:txBody>
          <a:bodyPr/>
          <a:lstStyle/>
          <a:p>
            <a:fld id="{5A3E4487-ECAA-419D-AE5E-E5473193179E}" type="datetimeFigureOut">
              <a:rPr lang="en-NG" smtClean="0"/>
              <a:t>19/06/2023</a:t>
            </a:fld>
            <a:endParaRPr lang="en-NG"/>
          </a:p>
        </p:txBody>
      </p:sp>
    </p:spTree>
    <p:extLst>
      <p:ext uri="{BB962C8B-B14F-4D97-AF65-F5344CB8AC3E}">
        <p14:creationId xmlns:p14="http://schemas.microsoft.com/office/powerpoint/2010/main" val="46030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3E4487-ECAA-419D-AE5E-E5473193179E}" type="datetimeFigureOut">
              <a:rPr lang="en-NG" smtClean="0"/>
              <a:t>19/06/2023</a:t>
            </a:fld>
            <a:endParaRPr lang="en-N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80DA26-6565-4904-88E5-1CCAC4BE0355}" type="slidenum">
              <a:rPr lang="en-NG" smtClean="0"/>
              <a:t>‹#›</a:t>
            </a:fld>
            <a:endParaRPr lang="en-NG"/>
          </a:p>
        </p:txBody>
      </p:sp>
    </p:spTree>
    <p:extLst>
      <p:ext uri="{BB962C8B-B14F-4D97-AF65-F5344CB8AC3E}">
        <p14:creationId xmlns:p14="http://schemas.microsoft.com/office/powerpoint/2010/main" val="20464187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dirty="0">
                <a:solidFill>
                  <a:srgbClr val="C00000"/>
                </a:solidFill>
              </a:rPr>
              <a:t>Module 6</a:t>
            </a:r>
            <a:br>
              <a:rPr dirty="0">
                <a:solidFill>
                  <a:srgbClr val="C00000"/>
                </a:solidFill>
              </a:rPr>
            </a:br>
            <a:r>
              <a:rPr lang="en-US" dirty="0">
                <a:solidFill>
                  <a:srgbClr val="C00000"/>
                </a:solidFill>
              </a:rPr>
              <a:t>Front-end Dev with Bootstrap </a:t>
            </a:r>
          </a:p>
        </p:txBody>
      </p:sp>
    </p:spTree>
    <p:extLst>
      <p:ext uri="{BB962C8B-B14F-4D97-AF65-F5344CB8AC3E}">
        <p14:creationId xmlns:p14="http://schemas.microsoft.com/office/powerpoint/2010/main" val="389629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EBE5BE-30C9-1581-4D06-43B28D39DEC9}"/>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Create Your First Web Page With Bootstrap 5</a:t>
            </a:r>
            <a:endParaRPr lang="en-NG" dirty="0"/>
          </a:p>
        </p:txBody>
      </p:sp>
      <p:sp>
        <p:nvSpPr>
          <p:cNvPr id="3" name="Content Placeholder 2">
            <a:extLst>
              <a:ext uri="{FF2B5EF4-FFF2-40B4-BE49-F238E27FC236}">
                <a16:creationId xmlns="" xmlns:a16="http://schemas.microsoft.com/office/drawing/2014/main" id="{865B736C-B09A-44A7-1687-010B0DAEC138}"/>
              </a:ext>
            </a:extLst>
          </p:cNvPr>
          <p:cNvSpPr>
            <a:spLocks noGrp="1"/>
          </p:cNvSpPr>
          <p:nvPr>
            <p:ph sz="quarter" idx="1"/>
          </p:nvPr>
        </p:nvSpPr>
        <p:spPr/>
        <p:txBody>
          <a:bodyPr>
            <a:normAutofit/>
          </a:bodyPr>
          <a:lstStyle/>
          <a:p>
            <a:pPr algn="l"/>
            <a:r>
              <a:rPr lang="en-US" b="1" i="0" dirty="0">
                <a:solidFill>
                  <a:srgbClr val="000000"/>
                </a:solidFill>
                <a:effectLst/>
                <a:latin typeface="Verdana" panose="020B0604030504040204" pitchFamily="34" charset="0"/>
              </a:rPr>
              <a:t>1. Add the HTML5 doctype</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Bootstrap 5 uses HTML elements and CSS properties that require the HTML5 doctype.</a:t>
            </a:r>
          </a:p>
          <a:p>
            <a:pPr algn="l"/>
            <a:r>
              <a:rPr lang="en-US" b="0" i="0" dirty="0">
                <a:solidFill>
                  <a:srgbClr val="000000"/>
                </a:solidFill>
                <a:effectLst/>
                <a:latin typeface="Verdana" panose="020B0604030504040204" pitchFamily="34" charset="0"/>
              </a:rPr>
              <a:t>Always include the HTML5 doctype at the beginning of the page, along with the lang attribute and the correct title and character set:</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FF0000"/>
                </a:solidFill>
                <a:effectLst/>
                <a:latin typeface="Consolas" panose="020B0609020204030204" pitchFamily="49" charset="0"/>
              </a:rPr>
              <a:t> lang</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en</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Bootstrap 5 Example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meta</a:t>
            </a:r>
            <a:r>
              <a:rPr lang="en-US" b="0" i="0" dirty="0">
                <a:solidFill>
                  <a:srgbClr val="FF0000"/>
                </a:solidFill>
                <a:effectLst/>
                <a:latin typeface="Consolas" panose="020B0609020204030204" pitchFamily="49" charset="0"/>
              </a:rPr>
              <a:t> charset</a:t>
            </a:r>
            <a:r>
              <a:rPr lang="en-US" b="0" i="0" dirty="0">
                <a:solidFill>
                  <a:srgbClr val="0000CD"/>
                </a:solidFill>
                <a:effectLst/>
                <a:latin typeface="Consolas" panose="020B0609020204030204" pitchFamily="49" charset="0"/>
              </a:rPr>
              <a:t>="utf-8"&gt;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NG" dirty="0"/>
          </a:p>
        </p:txBody>
      </p:sp>
    </p:spTree>
    <p:extLst>
      <p:ext uri="{BB962C8B-B14F-4D97-AF65-F5344CB8AC3E}">
        <p14:creationId xmlns:p14="http://schemas.microsoft.com/office/powerpoint/2010/main" val="25009445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7CF305-4196-0408-F671-8D413EC075DF}"/>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a16="http://schemas.microsoft.com/office/drawing/2014/main" xmlns="" id="{ED1A18A0-A6C2-44B5-6CEB-6BB3F2470BBC}"/>
              </a:ext>
            </a:extLst>
          </p:cNvPr>
          <p:cNvSpPr>
            <a:spLocks noGrp="1"/>
          </p:cNvSpPr>
          <p:nvPr>
            <p:ph idx="1"/>
          </p:nvPr>
        </p:nvSpPr>
        <p:spPr>
          <a:xfrm>
            <a:off x="677334" y="1930400"/>
            <a:ext cx="9256375" cy="4849811"/>
          </a:xfrm>
        </p:spPr>
        <p:txBody>
          <a:bodyPr>
            <a:normAutofit fontScale="92500" lnSpcReduction="20000"/>
          </a:bodyPr>
          <a:lstStyle/>
          <a:p>
            <a:r>
              <a:rPr lang="en-US" dirty="0"/>
              <a:t> &lt;div class="form-check"&gt;</a:t>
            </a:r>
          </a:p>
          <a:p>
            <a:r>
              <a:rPr lang="en-US" dirty="0"/>
              <a:t>      &lt;input type="checkbox" class="form-check-input" id="check2" name="option2" value="something"&gt;</a:t>
            </a:r>
          </a:p>
          <a:p>
            <a:r>
              <a:rPr lang="en-US" dirty="0"/>
              <a:t>      &lt;label class="form-check-label" for="check2"&gt;Option 2&lt;/label&gt;</a:t>
            </a:r>
          </a:p>
          <a:p>
            <a:r>
              <a:rPr lang="en-US" dirty="0"/>
              <a:t>    &lt;/div&gt;</a:t>
            </a:r>
          </a:p>
          <a:p>
            <a:r>
              <a:rPr lang="en-US" dirty="0"/>
              <a:t>    &lt;div class="form-check"&gt;</a:t>
            </a:r>
          </a:p>
          <a:p>
            <a:r>
              <a:rPr lang="en-US" dirty="0"/>
              <a:t>      &lt;input type="checkbox" class="form-check-input" disabled&gt;</a:t>
            </a:r>
          </a:p>
          <a:p>
            <a:r>
              <a:rPr lang="en-US" dirty="0"/>
              <a:t>      &lt;label class="form-check-label"&gt;Option 3&lt;/label&gt;</a:t>
            </a:r>
          </a:p>
          <a:p>
            <a:r>
              <a:rPr lang="en-US" dirty="0"/>
              <a:t>    &lt;/div&gt;</a:t>
            </a:r>
          </a:p>
          <a:p>
            <a:r>
              <a:rPr lang="en-US" dirty="0"/>
              <a:t>    &lt;button type="submit" class="</a:t>
            </a:r>
            <a:r>
              <a:rPr lang="en-US" dirty="0" err="1"/>
              <a:t>btn</a:t>
            </a:r>
            <a:r>
              <a:rPr lang="en-US" dirty="0"/>
              <a:t> </a:t>
            </a:r>
            <a:r>
              <a:rPr lang="en-US" dirty="0" err="1"/>
              <a:t>btn</a:t>
            </a:r>
            <a:r>
              <a:rPr lang="en-US" dirty="0"/>
              <a:t>-primary mt-3"&gt;Submit&lt;/button&gt;</a:t>
            </a:r>
          </a:p>
          <a:p>
            <a:r>
              <a:rPr lang="en-US" dirty="0"/>
              <a:t>  &lt;/form&gt;</a:t>
            </a:r>
          </a:p>
          <a:p>
            <a:r>
              <a:rPr lang="en-US" dirty="0"/>
              <a:t>&lt;/div&gt;</a:t>
            </a:r>
          </a:p>
          <a:p>
            <a:r>
              <a:rPr lang="en-US" dirty="0"/>
              <a:t>&lt;/body&gt;</a:t>
            </a:r>
          </a:p>
          <a:p>
            <a:r>
              <a:rPr lang="en-US" dirty="0"/>
              <a:t>&lt;/html&gt;</a:t>
            </a:r>
            <a:endParaRPr lang="en-NG" dirty="0"/>
          </a:p>
        </p:txBody>
      </p:sp>
    </p:spTree>
    <p:extLst>
      <p:ext uri="{BB962C8B-B14F-4D97-AF65-F5344CB8AC3E}">
        <p14:creationId xmlns:p14="http://schemas.microsoft.com/office/powerpoint/2010/main" val="29471474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16DAC2-EBCB-63D0-25DA-0A534301B99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Radio buttons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6890F68B-0F2E-9A31-9382-4FB408B81EF5}"/>
              </a:ext>
            </a:extLst>
          </p:cNvPr>
          <p:cNvSpPr>
            <a:spLocks noGrp="1"/>
          </p:cNvSpPr>
          <p:nvPr>
            <p:ph idx="1"/>
          </p:nvPr>
        </p:nvSpPr>
        <p:spPr>
          <a:xfrm>
            <a:off x="538788" y="1488613"/>
            <a:ext cx="9325648" cy="5369387"/>
          </a:xfrm>
        </p:spPr>
        <p:txBody>
          <a:bodyPr>
            <a:normAutofit/>
          </a:bodyPr>
          <a:lstStyle/>
          <a:p>
            <a:r>
              <a:rPr lang="en-US" b="0" i="0" dirty="0">
                <a:solidFill>
                  <a:srgbClr val="000000"/>
                </a:solidFill>
                <a:effectLst/>
                <a:latin typeface="Verdana" panose="020B0604030504040204" pitchFamily="34" charset="0"/>
              </a:rPr>
              <a:t>Radio buttons are used if you want to limit the user to just one selection from a list of preset options.</a:t>
            </a:r>
          </a:p>
          <a:p>
            <a:r>
              <a:rPr lang="en-US" dirty="0"/>
              <a:t>&lt;body&gt;</a:t>
            </a:r>
          </a:p>
          <a:p>
            <a:r>
              <a:rPr lang="en-US" dirty="0"/>
              <a:t>&lt;div class="container mt-3"&gt;</a:t>
            </a:r>
          </a:p>
          <a:p>
            <a:r>
              <a:rPr lang="en-US" dirty="0"/>
              <a:t>  &lt;h2&gt;Radio buttons&lt;/h2&gt;</a:t>
            </a:r>
          </a:p>
          <a:p>
            <a:r>
              <a:rPr lang="en-US" dirty="0"/>
              <a:t>  &lt;p&gt;The form below contains three radio buttons. The first option is checked by default, and the last option is disabled:&lt;/p&gt;</a:t>
            </a:r>
          </a:p>
          <a:p>
            <a:r>
              <a:rPr lang="en-US" dirty="0"/>
              <a:t>  &lt;form action="/</a:t>
            </a:r>
            <a:r>
              <a:rPr lang="en-US" dirty="0" err="1"/>
              <a:t>action_page.php</a:t>
            </a:r>
            <a:r>
              <a:rPr lang="en-US" dirty="0"/>
              <a:t>"&gt;</a:t>
            </a:r>
          </a:p>
          <a:p>
            <a:r>
              <a:rPr lang="en-US" dirty="0"/>
              <a:t>    &lt;div class="form-check"&gt;</a:t>
            </a:r>
          </a:p>
          <a:p>
            <a:r>
              <a:rPr lang="en-US" dirty="0"/>
              <a:t>      &lt;input type="radio" class="form-check-input" id="radio1" name="</a:t>
            </a:r>
            <a:r>
              <a:rPr lang="en-US" dirty="0" err="1"/>
              <a:t>optradio</a:t>
            </a:r>
            <a:r>
              <a:rPr lang="en-US" dirty="0"/>
              <a:t>" value="option1" checked&gt;</a:t>
            </a:r>
          </a:p>
          <a:p>
            <a:r>
              <a:rPr lang="en-US" dirty="0"/>
              <a:t>      &lt;label class="form-check-label" for="radio1"&gt;Option 1&lt;/label&gt;</a:t>
            </a:r>
          </a:p>
          <a:p>
            <a:r>
              <a:rPr lang="en-US" dirty="0"/>
              <a:t>    &lt;/div&gt;</a:t>
            </a:r>
          </a:p>
          <a:p>
            <a:endParaRPr lang="en-NG" dirty="0"/>
          </a:p>
        </p:txBody>
      </p:sp>
    </p:spTree>
    <p:extLst>
      <p:ext uri="{BB962C8B-B14F-4D97-AF65-F5344CB8AC3E}">
        <p14:creationId xmlns:p14="http://schemas.microsoft.com/office/powerpoint/2010/main" val="1014730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B3DD0-DE2D-6400-C0B3-42B96B6F9ECA}"/>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a16="http://schemas.microsoft.com/office/drawing/2014/main" xmlns="" id="{3D997BDA-D471-DCA8-5C2B-4AEAF90E4C5C}"/>
              </a:ext>
            </a:extLst>
          </p:cNvPr>
          <p:cNvSpPr>
            <a:spLocks noGrp="1"/>
          </p:cNvSpPr>
          <p:nvPr>
            <p:ph idx="1"/>
          </p:nvPr>
        </p:nvSpPr>
        <p:spPr>
          <a:xfrm>
            <a:off x="677334" y="1675680"/>
            <a:ext cx="9187102" cy="5071484"/>
          </a:xfrm>
        </p:spPr>
        <p:txBody>
          <a:bodyPr>
            <a:normAutofit fontScale="92500" lnSpcReduction="10000"/>
          </a:bodyPr>
          <a:lstStyle/>
          <a:p>
            <a:r>
              <a:rPr lang="en-US" dirty="0"/>
              <a:t> &lt;div class="form-check"&gt;</a:t>
            </a:r>
          </a:p>
          <a:p>
            <a:r>
              <a:rPr lang="en-US" dirty="0"/>
              <a:t>      &lt;input type="radio" class="form-check-input" id="radio2" name="</a:t>
            </a:r>
            <a:r>
              <a:rPr lang="en-US" dirty="0" err="1"/>
              <a:t>optradio</a:t>
            </a:r>
            <a:r>
              <a:rPr lang="en-US" dirty="0"/>
              <a:t>" value="option2"&gt;</a:t>
            </a:r>
          </a:p>
          <a:p>
            <a:r>
              <a:rPr lang="en-US" dirty="0"/>
              <a:t>      &lt;label class="form-check-label" for="radio2"&gt;Option 2&lt;/label&gt;</a:t>
            </a:r>
          </a:p>
          <a:p>
            <a:r>
              <a:rPr lang="en-US" dirty="0"/>
              <a:t>    &lt;/div&gt;</a:t>
            </a:r>
          </a:p>
          <a:p>
            <a:r>
              <a:rPr lang="en-US" dirty="0"/>
              <a:t>    &lt;div class="form-check"&gt;</a:t>
            </a:r>
          </a:p>
          <a:p>
            <a:r>
              <a:rPr lang="en-US" dirty="0"/>
              <a:t>      &lt;input type="radio" class="form-check-input" disabled&gt;</a:t>
            </a:r>
          </a:p>
          <a:p>
            <a:r>
              <a:rPr lang="en-US" dirty="0"/>
              <a:t>      &lt;label class="form-check-label"&gt;Option 3&lt;/label&gt;</a:t>
            </a:r>
          </a:p>
          <a:p>
            <a:r>
              <a:rPr lang="en-US" dirty="0"/>
              <a:t>    &lt;/div&gt;</a:t>
            </a:r>
          </a:p>
          <a:p>
            <a:r>
              <a:rPr lang="en-US" dirty="0"/>
              <a:t>    &lt;button type="submit" class="</a:t>
            </a:r>
            <a:r>
              <a:rPr lang="en-US" dirty="0" err="1"/>
              <a:t>btn</a:t>
            </a:r>
            <a:r>
              <a:rPr lang="en-US" dirty="0"/>
              <a:t> </a:t>
            </a:r>
            <a:r>
              <a:rPr lang="en-US" dirty="0" err="1"/>
              <a:t>btn</a:t>
            </a:r>
            <a:r>
              <a:rPr lang="en-US" dirty="0"/>
              <a:t>-primary mt-3"&gt;Submit&lt;/button&gt;</a:t>
            </a:r>
          </a:p>
          <a:p>
            <a:r>
              <a:rPr lang="en-US" dirty="0"/>
              <a:t>  &lt;/form&gt;</a:t>
            </a:r>
          </a:p>
          <a:p>
            <a:r>
              <a:rPr lang="en-US" dirty="0"/>
              <a:t>&lt;/div&gt;</a:t>
            </a:r>
          </a:p>
          <a:p>
            <a:r>
              <a:rPr lang="en-US" dirty="0"/>
              <a:t>&lt;/body&gt;</a:t>
            </a:r>
          </a:p>
          <a:p>
            <a:r>
              <a:rPr lang="en-US" dirty="0"/>
              <a:t>&lt;/html&gt;</a:t>
            </a:r>
            <a:endParaRPr lang="en-NG" dirty="0"/>
          </a:p>
        </p:txBody>
      </p:sp>
    </p:spTree>
    <p:extLst>
      <p:ext uri="{BB962C8B-B14F-4D97-AF65-F5344CB8AC3E}">
        <p14:creationId xmlns:p14="http://schemas.microsoft.com/office/powerpoint/2010/main" val="3222846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A4A76A-67FD-27B0-FB70-5E242CB78A6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Toggle Switches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3FB51FF6-5227-838B-EF63-58CACF8451BC}"/>
              </a:ext>
            </a:extLst>
          </p:cNvPr>
          <p:cNvSpPr>
            <a:spLocks noGrp="1"/>
          </p:cNvSpPr>
          <p:nvPr>
            <p:ph idx="1"/>
          </p:nvPr>
        </p:nvSpPr>
        <p:spPr>
          <a:xfrm>
            <a:off x="677333" y="1270000"/>
            <a:ext cx="9214811" cy="5394036"/>
          </a:xfrm>
        </p:spPr>
        <p:txBody>
          <a:bodyPr>
            <a:normAutofit fontScale="92500" lnSpcReduction="20000"/>
          </a:bodyPr>
          <a:lstStyle/>
          <a:p>
            <a:r>
              <a:rPr lang="en-US" b="0" i="0" dirty="0">
                <a:solidFill>
                  <a:srgbClr val="000000"/>
                </a:solidFill>
                <a:effectLst/>
                <a:latin typeface="Verdana" panose="020B0604030504040204" pitchFamily="34" charset="0"/>
              </a:rPr>
              <a:t>If you want your checkbox to be styled as a toggle switch, use the .form-switch class together with the .form-check container</a:t>
            </a:r>
          </a:p>
          <a:p>
            <a:r>
              <a:rPr lang="en-US" b="0" i="0" dirty="0">
                <a:solidFill>
                  <a:srgbClr val="000000"/>
                </a:solidFill>
                <a:effectLst/>
                <a:latin typeface="Verdana" panose="020B0604030504040204" pitchFamily="34" charset="0"/>
              </a:rPr>
              <a:t>&lt;body&gt;</a:t>
            </a:r>
          </a:p>
          <a:p>
            <a:r>
              <a:rPr lang="en-US" b="0" i="0" dirty="0">
                <a:solidFill>
                  <a:srgbClr val="000000"/>
                </a:solidFill>
                <a:effectLst/>
                <a:latin typeface="Verdana" panose="020B0604030504040204" pitchFamily="34" charset="0"/>
              </a:rPr>
              <a:t>&lt;div class="container mt-3"&gt;</a:t>
            </a:r>
          </a:p>
          <a:p>
            <a:r>
              <a:rPr lang="en-US" b="0" i="0" dirty="0">
                <a:solidFill>
                  <a:srgbClr val="000000"/>
                </a:solidFill>
                <a:effectLst/>
                <a:latin typeface="Verdana" panose="020B0604030504040204" pitchFamily="34" charset="0"/>
              </a:rPr>
              <a:t>  &lt;h2&gt;Toggle Switch&lt;/h2&gt;</a:t>
            </a:r>
          </a:p>
          <a:p>
            <a:r>
              <a:rPr lang="en-US" b="0" i="0" dirty="0">
                <a:solidFill>
                  <a:srgbClr val="000000"/>
                </a:solidFill>
                <a:effectLst/>
                <a:latin typeface="Verdana" panose="020B0604030504040204" pitchFamily="34" charset="0"/>
              </a:rPr>
              <a:t>  &lt;p&gt;Try to submit the form with and without toggling the switch.&lt;/p&gt;</a:t>
            </a:r>
          </a:p>
          <a:p>
            <a:r>
              <a:rPr lang="en-US" b="0" i="0" dirty="0">
                <a:solidFill>
                  <a:srgbClr val="000000"/>
                </a:solidFill>
                <a:effectLst/>
                <a:latin typeface="Verdana" panose="020B0604030504040204" pitchFamily="34" charset="0"/>
              </a:rPr>
              <a:t>  &lt;form action="/</a:t>
            </a:r>
            <a:r>
              <a:rPr lang="en-US" b="0" i="0" dirty="0" err="1">
                <a:solidFill>
                  <a:srgbClr val="000000"/>
                </a:solidFill>
                <a:effectLst/>
                <a:latin typeface="Verdana" panose="020B0604030504040204" pitchFamily="34" charset="0"/>
              </a:rPr>
              <a:t>action_page.php</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&lt;div class="form-check form-switch"&gt;</a:t>
            </a:r>
          </a:p>
          <a:p>
            <a:r>
              <a:rPr lang="en-US" b="0" i="0" dirty="0">
                <a:solidFill>
                  <a:srgbClr val="000000"/>
                </a:solidFill>
                <a:effectLst/>
                <a:latin typeface="Verdana" panose="020B0604030504040204" pitchFamily="34" charset="0"/>
              </a:rPr>
              <a:t>      &lt;input class="form-check-input" type="checkbox" id="</a:t>
            </a:r>
            <a:r>
              <a:rPr lang="en-US" b="0" i="0" dirty="0" err="1">
                <a:solidFill>
                  <a:srgbClr val="000000"/>
                </a:solidFill>
                <a:effectLst/>
                <a:latin typeface="Verdana" panose="020B0604030504040204" pitchFamily="34" charset="0"/>
              </a:rPr>
              <a:t>mySwitch</a:t>
            </a:r>
            <a:r>
              <a:rPr lang="en-US" b="0" i="0" dirty="0">
                <a:solidFill>
                  <a:srgbClr val="000000"/>
                </a:solidFill>
                <a:effectLst/>
                <a:latin typeface="Verdana" panose="020B0604030504040204" pitchFamily="34" charset="0"/>
              </a:rPr>
              <a:t>" name="</a:t>
            </a:r>
            <a:r>
              <a:rPr lang="en-US" b="0" i="0" dirty="0" err="1">
                <a:solidFill>
                  <a:srgbClr val="000000"/>
                </a:solidFill>
                <a:effectLst/>
                <a:latin typeface="Verdana" panose="020B0604030504040204" pitchFamily="34" charset="0"/>
              </a:rPr>
              <a:t>darkmode</a:t>
            </a:r>
            <a:r>
              <a:rPr lang="en-US" b="0" i="0" dirty="0">
                <a:solidFill>
                  <a:srgbClr val="000000"/>
                </a:solidFill>
                <a:effectLst/>
                <a:latin typeface="Verdana" panose="020B0604030504040204" pitchFamily="34" charset="0"/>
              </a:rPr>
              <a:t>" value="yes" checked&gt;</a:t>
            </a:r>
          </a:p>
          <a:p>
            <a:r>
              <a:rPr lang="en-US" b="0" i="0" dirty="0">
                <a:solidFill>
                  <a:srgbClr val="000000"/>
                </a:solidFill>
                <a:effectLst/>
                <a:latin typeface="Verdana" panose="020B0604030504040204" pitchFamily="34" charset="0"/>
              </a:rPr>
              <a:t>      &lt;label class="form-check-label" for="</a:t>
            </a:r>
            <a:r>
              <a:rPr lang="en-US" b="0" i="0" dirty="0" err="1">
                <a:solidFill>
                  <a:srgbClr val="000000"/>
                </a:solidFill>
                <a:effectLst/>
                <a:latin typeface="Verdana" panose="020B0604030504040204" pitchFamily="34" charset="0"/>
              </a:rPr>
              <a:t>mySwitch</a:t>
            </a:r>
            <a:r>
              <a:rPr lang="en-US" b="0" i="0" dirty="0">
                <a:solidFill>
                  <a:srgbClr val="000000"/>
                </a:solidFill>
                <a:effectLst/>
                <a:latin typeface="Verdana" panose="020B0604030504040204" pitchFamily="34" charset="0"/>
              </a:rPr>
              <a:t>"&gt;Dark Mode&lt;/label&gt;</a:t>
            </a:r>
          </a:p>
          <a:p>
            <a:r>
              <a:rPr lang="en-US" b="0" i="0" dirty="0">
                <a:solidFill>
                  <a:srgbClr val="000000"/>
                </a:solidFill>
                <a:effectLst/>
                <a:latin typeface="Verdana" panose="020B0604030504040204" pitchFamily="34" charset="0"/>
              </a:rPr>
              <a:t>    &lt;/div&gt;</a:t>
            </a:r>
          </a:p>
          <a:p>
            <a:r>
              <a:rPr lang="en-US" b="0" i="0" dirty="0">
                <a:solidFill>
                  <a:srgbClr val="000000"/>
                </a:solidFill>
                <a:effectLst/>
                <a:latin typeface="Verdana" panose="020B0604030504040204" pitchFamily="34" charset="0"/>
              </a:rPr>
              <a:t>    &lt;button type="submit" class="</a:t>
            </a:r>
            <a:r>
              <a:rPr lang="en-US" b="0" i="0" dirty="0" err="1">
                <a:solidFill>
                  <a:srgbClr val="000000"/>
                </a:solidFill>
                <a:effectLst/>
                <a:latin typeface="Verdana" panose="020B0604030504040204" pitchFamily="34" charset="0"/>
              </a:rPr>
              <a:t>btn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btn</a:t>
            </a:r>
            <a:r>
              <a:rPr lang="en-US" b="0" i="0" dirty="0">
                <a:solidFill>
                  <a:srgbClr val="000000"/>
                </a:solidFill>
                <a:effectLst/>
                <a:latin typeface="Verdana" panose="020B0604030504040204" pitchFamily="34" charset="0"/>
              </a:rPr>
              <a:t>-primary mt-3"&gt;Submit&lt;/button&gt;</a:t>
            </a:r>
          </a:p>
          <a:p>
            <a:r>
              <a:rPr lang="en-US" b="0" i="0" dirty="0">
                <a:solidFill>
                  <a:srgbClr val="000000"/>
                </a:solidFill>
                <a:effectLst/>
                <a:latin typeface="Verdana" panose="020B0604030504040204" pitchFamily="34" charset="0"/>
              </a:rPr>
              <a:t>  &lt;/form&gt;</a:t>
            </a:r>
          </a:p>
          <a:p>
            <a:r>
              <a:rPr lang="en-US" b="0" i="0" dirty="0">
                <a:solidFill>
                  <a:srgbClr val="000000"/>
                </a:solidFill>
                <a:effectLst/>
                <a:latin typeface="Verdana" panose="020B0604030504040204" pitchFamily="34" charset="0"/>
              </a:rPr>
              <a:t>&lt;/div&gt;</a:t>
            </a:r>
          </a:p>
          <a:p>
            <a:r>
              <a:rPr lang="en-US" b="0" i="0" dirty="0">
                <a:solidFill>
                  <a:srgbClr val="000000"/>
                </a:solidFill>
                <a:effectLst/>
                <a:latin typeface="Verdana" panose="020B0604030504040204" pitchFamily="34" charset="0"/>
              </a:rPr>
              <a:t>&lt;/body&gt;</a:t>
            </a:r>
          </a:p>
          <a:p>
            <a:r>
              <a:rPr lang="en-US" b="0" i="0" dirty="0">
                <a:solidFill>
                  <a:srgbClr val="000000"/>
                </a:solidFill>
                <a:effectLst/>
                <a:latin typeface="Verdana" panose="020B0604030504040204" pitchFamily="34" charset="0"/>
              </a:rPr>
              <a:t>&lt;/html&gt;</a:t>
            </a:r>
          </a:p>
          <a:p>
            <a:endParaRPr lang="en-NG" dirty="0"/>
          </a:p>
        </p:txBody>
      </p:sp>
    </p:spTree>
    <p:extLst>
      <p:ext uri="{BB962C8B-B14F-4D97-AF65-F5344CB8AC3E}">
        <p14:creationId xmlns:p14="http://schemas.microsoft.com/office/powerpoint/2010/main" val="31513434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E1004-2AFF-F9C7-5DB8-EFF3BDFAC1A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Custom Range</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F65A4229-151D-A230-1AEE-DB141321CAAF}"/>
              </a:ext>
            </a:extLst>
          </p:cNvPr>
          <p:cNvSpPr>
            <a:spLocks noGrp="1"/>
          </p:cNvSpPr>
          <p:nvPr>
            <p:ph idx="1"/>
          </p:nvPr>
        </p:nvSpPr>
        <p:spPr>
          <a:xfrm>
            <a:off x="677334" y="1377777"/>
            <a:ext cx="9187102" cy="5106151"/>
          </a:xfrm>
        </p:spPr>
        <p:txBody>
          <a:bodyPr>
            <a:normAutofit fontScale="92500" lnSpcReduction="20000"/>
          </a:bodyPr>
          <a:lstStyle/>
          <a:p>
            <a:r>
              <a:rPr lang="en-US" b="0" i="0" dirty="0">
                <a:solidFill>
                  <a:srgbClr val="000000"/>
                </a:solidFill>
                <a:effectLst/>
                <a:latin typeface="Verdana" panose="020B0604030504040204" pitchFamily="34" charset="0"/>
              </a:rPr>
              <a:t>To style a range menu, add the .form-range class to the input element with type="range":</a:t>
            </a:r>
          </a:p>
          <a:p>
            <a:r>
              <a:rPr lang="en-US" dirty="0"/>
              <a:t>&lt;body&gt;</a:t>
            </a:r>
          </a:p>
          <a:p>
            <a:r>
              <a:rPr lang="en-US" dirty="0"/>
              <a:t>&lt;div class="container mt-3"&gt;</a:t>
            </a:r>
          </a:p>
          <a:p>
            <a:r>
              <a:rPr lang="en-US" dirty="0"/>
              <a:t>  &lt;h2&gt;Custom Range&lt;/h2&gt;</a:t>
            </a:r>
          </a:p>
          <a:p>
            <a:r>
              <a:rPr lang="en-US" dirty="0"/>
              <a:t>  &lt;p&gt;To create a custom range menu, add the .form-range class to the input element with type="range":&lt;/p&gt;</a:t>
            </a:r>
          </a:p>
          <a:p>
            <a:r>
              <a:rPr lang="en-US" dirty="0"/>
              <a:t>  &lt;form action="/</a:t>
            </a:r>
            <a:r>
              <a:rPr lang="en-US" dirty="0" err="1"/>
              <a:t>action_page.php</a:t>
            </a:r>
            <a:r>
              <a:rPr lang="en-US" dirty="0"/>
              <a:t>"&gt;</a:t>
            </a:r>
          </a:p>
          <a:p>
            <a:r>
              <a:rPr lang="en-US" dirty="0"/>
              <a:t>    &lt;label for="</a:t>
            </a:r>
            <a:r>
              <a:rPr lang="en-US" dirty="0" err="1"/>
              <a:t>customRange</a:t>
            </a:r>
            <a:r>
              <a:rPr lang="en-US" dirty="0"/>
              <a:t>" class="form-label"&gt;Custom range&lt;/label&gt;</a:t>
            </a:r>
          </a:p>
          <a:p>
            <a:r>
              <a:rPr lang="en-US" dirty="0"/>
              <a:t>    &lt;input type="range" class="form-range" id="</a:t>
            </a:r>
            <a:r>
              <a:rPr lang="en-US" dirty="0" err="1"/>
              <a:t>customRange</a:t>
            </a:r>
            <a:r>
              <a:rPr lang="en-US" dirty="0"/>
              <a:t>" name="points"&gt;</a:t>
            </a:r>
          </a:p>
          <a:p>
            <a:r>
              <a:rPr lang="en-US" dirty="0"/>
              <a:t>    </a:t>
            </a:r>
          </a:p>
          <a:p>
            <a:r>
              <a:rPr lang="en-US" dirty="0"/>
              <a:t>    &lt;button type="submit" class="</a:t>
            </a:r>
            <a:r>
              <a:rPr lang="en-US" dirty="0" err="1"/>
              <a:t>btn</a:t>
            </a:r>
            <a:r>
              <a:rPr lang="en-US" dirty="0"/>
              <a:t> </a:t>
            </a:r>
            <a:r>
              <a:rPr lang="en-US" dirty="0" err="1"/>
              <a:t>btn</a:t>
            </a:r>
            <a:r>
              <a:rPr lang="en-US" dirty="0"/>
              <a:t>-primary mt-3"&gt;Submit&lt;/button&gt;</a:t>
            </a:r>
          </a:p>
          <a:p>
            <a:r>
              <a:rPr lang="en-US" dirty="0"/>
              <a:t>  &lt;/form&gt;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19997828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F9650-D838-2C7C-DCD5-0F019CC6AC6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Steps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6992C1C3-4A17-C0B9-90BB-C90D4906B86E}"/>
              </a:ext>
            </a:extLst>
          </p:cNvPr>
          <p:cNvSpPr>
            <a:spLocks noGrp="1"/>
          </p:cNvSpPr>
          <p:nvPr>
            <p:ph idx="1"/>
          </p:nvPr>
        </p:nvSpPr>
        <p:spPr>
          <a:xfrm>
            <a:off x="677333" y="1270000"/>
            <a:ext cx="9408776" cy="5588000"/>
          </a:xfrm>
        </p:spPr>
        <p:txBody>
          <a:bodyPr>
            <a:normAutofit fontScale="92500" lnSpcReduction="10000"/>
          </a:bodyPr>
          <a:lstStyle/>
          <a:p>
            <a:r>
              <a:rPr lang="en-US" b="0" i="0" dirty="0">
                <a:solidFill>
                  <a:srgbClr val="000000"/>
                </a:solidFill>
                <a:effectLst/>
                <a:latin typeface="Verdana" panose="020B0604030504040204" pitchFamily="34" charset="0"/>
              </a:rPr>
              <a:t>By default, the interval between the range numbers is 1. You can change it by using the step attribute</a:t>
            </a:r>
          </a:p>
          <a:p>
            <a:r>
              <a:rPr lang="en-US" dirty="0"/>
              <a:t>&lt;body&gt;</a:t>
            </a:r>
          </a:p>
          <a:p>
            <a:r>
              <a:rPr lang="en-US" dirty="0"/>
              <a:t>&lt;div class="container mt-3"&gt;</a:t>
            </a:r>
          </a:p>
          <a:p>
            <a:r>
              <a:rPr lang="en-US" dirty="0"/>
              <a:t>  &lt;h2&gt;Steps in a Range&lt;/h2&gt;</a:t>
            </a:r>
          </a:p>
          <a:p>
            <a:r>
              <a:rPr lang="en-US" dirty="0"/>
              <a:t>  &lt;p&gt;By default, the interval between the range numbers is 1. You can change it by using the step attribute:&lt;/p&gt;</a:t>
            </a:r>
          </a:p>
          <a:p>
            <a:r>
              <a:rPr lang="en-US" dirty="0"/>
              <a:t>  &lt;form action="/</a:t>
            </a:r>
            <a:r>
              <a:rPr lang="en-US" dirty="0" err="1"/>
              <a:t>action_page.php</a:t>
            </a:r>
            <a:r>
              <a:rPr lang="en-US" dirty="0"/>
              <a:t>"&gt;</a:t>
            </a:r>
          </a:p>
          <a:p>
            <a:r>
              <a:rPr lang="en-US" dirty="0"/>
              <a:t>    &lt;label for="</a:t>
            </a:r>
            <a:r>
              <a:rPr lang="en-US" dirty="0" err="1"/>
              <a:t>customRange</a:t>
            </a:r>
            <a:r>
              <a:rPr lang="en-US" dirty="0"/>
              <a:t>" class="form-label"&gt;Custom range&lt;/label&gt;</a:t>
            </a:r>
          </a:p>
          <a:p>
            <a:r>
              <a:rPr lang="en-US" dirty="0"/>
              <a:t>    &lt;input type="range" class="form-range" id="</a:t>
            </a:r>
            <a:r>
              <a:rPr lang="en-US" dirty="0" err="1"/>
              <a:t>customRange</a:t>
            </a:r>
            <a:r>
              <a:rPr lang="en-US" dirty="0"/>
              <a:t>" step="10" name="points"&gt;</a:t>
            </a:r>
          </a:p>
          <a:p>
            <a:r>
              <a:rPr lang="en-US" dirty="0"/>
              <a:t>    </a:t>
            </a:r>
          </a:p>
          <a:p>
            <a:r>
              <a:rPr lang="en-US" dirty="0"/>
              <a:t>    &lt;button type="submit" class="</a:t>
            </a:r>
            <a:r>
              <a:rPr lang="en-US" dirty="0" err="1"/>
              <a:t>btn</a:t>
            </a:r>
            <a:r>
              <a:rPr lang="en-US" dirty="0"/>
              <a:t> </a:t>
            </a:r>
            <a:r>
              <a:rPr lang="en-US" dirty="0" err="1"/>
              <a:t>btn</a:t>
            </a:r>
            <a:r>
              <a:rPr lang="en-US" dirty="0"/>
              <a:t>-primary mt-3"&gt;Submit&lt;/button&gt;</a:t>
            </a:r>
          </a:p>
          <a:p>
            <a:r>
              <a:rPr lang="en-US" dirty="0"/>
              <a:t>  &lt;/form&gt;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5640769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48E345-0A07-B79F-7CC9-98232256AE38}"/>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Min and Max</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F179364C-87C4-870D-7828-09A45C076043}"/>
              </a:ext>
            </a:extLst>
          </p:cNvPr>
          <p:cNvSpPr>
            <a:spLocks noGrp="1"/>
          </p:cNvSpPr>
          <p:nvPr>
            <p:ph idx="1"/>
          </p:nvPr>
        </p:nvSpPr>
        <p:spPr>
          <a:xfrm>
            <a:off x="677334" y="1270000"/>
            <a:ext cx="9464193" cy="5369387"/>
          </a:xfrm>
        </p:spPr>
        <p:txBody>
          <a:bodyPr>
            <a:normAutofit fontScale="92500" lnSpcReduction="10000"/>
          </a:bodyPr>
          <a:lstStyle/>
          <a:p>
            <a:r>
              <a:rPr lang="en-US" b="0" i="0" dirty="0">
                <a:solidFill>
                  <a:srgbClr val="000000"/>
                </a:solidFill>
                <a:effectLst/>
                <a:latin typeface="Verdana" panose="020B0604030504040204" pitchFamily="34" charset="0"/>
              </a:rPr>
              <a:t>By default, the minimum value is 0 and maximum value is 100. You can use the min and/or max attribute change it:</a:t>
            </a:r>
          </a:p>
          <a:p>
            <a:r>
              <a:rPr lang="en-US" dirty="0"/>
              <a:t>&lt;body&gt;</a:t>
            </a:r>
          </a:p>
          <a:p>
            <a:r>
              <a:rPr lang="en-US" dirty="0"/>
              <a:t>&lt;div class="container mt-3"&gt;</a:t>
            </a:r>
          </a:p>
          <a:p>
            <a:r>
              <a:rPr lang="en-US" dirty="0"/>
              <a:t>  &lt;h2&gt;Min and Max Range&lt;/h2&gt;</a:t>
            </a:r>
          </a:p>
          <a:p>
            <a:r>
              <a:rPr lang="en-US" dirty="0"/>
              <a:t>  &lt;p&gt;Use the min and/or max attribute to specify the minimum/maximum value of a range:&lt;/p&gt;</a:t>
            </a:r>
          </a:p>
          <a:p>
            <a:r>
              <a:rPr lang="en-US" dirty="0"/>
              <a:t>  &lt;form action="/</a:t>
            </a:r>
            <a:r>
              <a:rPr lang="en-US" dirty="0" err="1"/>
              <a:t>action_page.php</a:t>
            </a:r>
            <a:r>
              <a:rPr lang="en-US" dirty="0"/>
              <a:t>"&gt;</a:t>
            </a:r>
          </a:p>
          <a:p>
            <a:r>
              <a:rPr lang="en-US" dirty="0"/>
              <a:t>    &lt;label for="</a:t>
            </a:r>
            <a:r>
              <a:rPr lang="en-US" dirty="0" err="1"/>
              <a:t>customRange</a:t>
            </a:r>
            <a:r>
              <a:rPr lang="en-US" dirty="0"/>
              <a:t>" class="form-label"&gt;Custom range&lt;/label&gt;</a:t>
            </a:r>
          </a:p>
          <a:p>
            <a:r>
              <a:rPr lang="en-US" dirty="0"/>
              <a:t>    &lt;input type="range" class="form-range" id="</a:t>
            </a:r>
            <a:r>
              <a:rPr lang="en-US" dirty="0" err="1"/>
              <a:t>customRange</a:t>
            </a:r>
            <a:r>
              <a:rPr lang="en-US" dirty="0"/>
              <a:t>" name="points" min="0" max="4"&gt;    </a:t>
            </a:r>
          </a:p>
          <a:p>
            <a:r>
              <a:rPr lang="en-US" dirty="0"/>
              <a:t>    &lt;button type="submit" class="</a:t>
            </a:r>
            <a:r>
              <a:rPr lang="en-US" dirty="0" err="1"/>
              <a:t>btn</a:t>
            </a:r>
            <a:r>
              <a:rPr lang="en-US" dirty="0"/>
              <a:t> </a:t>
            </a:r>
            <a:r>
              <a:rPr lang="en-US" dirty="0" err="1"/>
              <a:t>btn</a:t>
            </a:r>
            <a:r>
              <a:rPr lang="en-US" dirty="0"/>
              <a:t>-primary mt-3"&gt;Submit&lt;/button&gt;</a:t>
            </a:r>
          </a:p>
          <a:p>
            <a:r>
              <a:rPr lang="en-US" dirty="0"/>
              <a:t>  &lt;/form&gt;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7376929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F7B7-4B9F-7163-80EB-D88E658FAF7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Input Groups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6B190A6E-94E2-31DB-1764-27ADFE1D4157}"/>
              </a:ext>
            </a:extLst>
          </p:cNvPr>
          <p:cNvSpPr>
            <a:spLocks noGrp="1"/>
          </p:cNvSpPr>
          <p:nvPr>
            <p:ph idx="1"/>
          </p:nvPr>
        </p:nvSpPr>
        <p:spPr>
          <a:xfrm>
            <a:off x="511079" y="1266940"/>
            <a:ext cx="9561176" cy="5591060"/>
          </a:xfrm>
        </p:spPr>
        <p:txBody>
          <a:bodyPr>
            <a:normAutofit/>
          </a:bodyPr>
          <a:lstStyle/>
          <a:p>
            <a:r>
              <a:rPr lang="en-US" b="0" i="0" dirty="0">
                <a:solidFill>
                  <a:srgbClr val="000000"/>
                </a:solidFill>
                <a:effectLst/>
                <a:latin typeface="Verdana" panose="020B0604030504040204" pitchFamily="34" charset="0"/>
              </a:rPr>
              <a:t>The </a:t>
            </a:r>
            <a:r>
              <a:rPr lang="en-US" dirty="0">
                <a:solidFill>
                  <a:srgbClr val="000000"/>
                </a:solidFill>
                <a:latin typeface="Verdana" panose="020B0604030504040204" pitchFamily="34" charset="0"/>
              </a:rPr>
              <a:t>.input-group </a:t>
            </a:r>
            <a:r>
              <a:rPr lang="en-US" b="0" i="0" dirty="0">
                <a:solidFill>
                  <a:srgbClr val="000000"/>
                </a:solidFill>
                <a:effectLst/>
                <a:latin typeface="Verdana" panose="020B0604030504040204" pitchFamily="34" charset="0"/>
              </a:rPr>
              <a:t>class is a container to enhance an input by adding an icon, text or a button in front or behind the input field as a "help text".</a:t>
            </a:r>
          </a:p>
          <a:p>
            <a:r>
              <a:rPr lang="en-US" b="0" i="0" dirty="0">
                <a:solidFill>
                  <a:srgbClr val="000000"/>
                </a:solidFill>
                <a:effectLst/>
                <a:latin typeface="Verdana" panose="020B0604030504040204" pitchFamily="34" charset="0"/>
              </a:rPr>
              <a:t>To style the specified help text, use the</a:t>
            </a:r>
            <a:r>
              <a:rPr lang="en-US" dirty="0">
                <a:solidFill>
                  <a:srgbClr val="000000"/>
                </a:solidFill>
                <a:latin typeface="Verdana" panose="020B0604030504040204" pitchFamily="34" charset="0"/>
              </a:rPr>
              <a:t> .input-group-text class</a:t>
            </a:r>
          </a:p>
          <a:p>
            <a:r>
              <a:rPr lang="en-US" dirty="0"/>
              <a:t>&lt;body&gt;</a:t>
            </a:r>
          </a:p>
          <a:p>
            <a:r>
              <a:rPr lang="en-US" dirty="0"/>
              <a:t>&lt;div class="container mt-3"&gt;</a:t>
            </a:r>
          </a:p>
          <a:p>
            <a:r>
              <a:rPr lang="en-US" dirty="0"/>
              <a:t>  &lt;h2&gt;Input Group&lt;/h2&gt;</a:t>
            </a:r>
          </a:p>
          <a:p>
            <a:r>
              <a:rPr lang="en-US" dirty="0"/>
              <a:t>  &lt;p&gt;The .input-group class is a container to enhance an input by adding an icon, text or a button in front or behind the input field as a "help text".&lt;/p&gt;</a:t>
            </a:r>
          </a:p>
          <a:p>
            <a:r>
              <a:rPr lang="en-US" dirty="0"/>
              <a:t>  &lt;p&gt;Use the .input-group-text class to style the specified help text.&lt;/p&gt;</a:t>
            </a:r>
          </a:p>
          <a:p>
            <a:r>
              <a:rPr lang="en-US" dirty="0"/>
              <a:t>  &lt;form action="/</a:t>
            </a:r>
            <a:r>
              <a:rPr lang="en-US" dirty="0" err="1"/>
              <a:t>action_page.php</a:t>
            </a:r>
            <a:r>
              <a:rPr lang="en-US" dirty="0"/>
              <a:t>"&gt;</a:t>
            </a:r>
          </a:p>
          <a:p>
            <a:r>
              <a:rPr lang="en-US" dirty="0"/>
              <a:t>    &lt;div class="input-group mb-3"&gt;</a:t>
            </a:r>
          </a:p>
          <a:p>
            <a:r>
              <a:rPr lang="en-US" dirty="0"/>
              <a:t>      &lt;span class="input-group-text"&gt;@&lt;/span&gt;</a:t>
            </a:r>
          </a:p>
          <a:p>
            <a:r>
              <a:rPr lang="en-US" dirty="0"/>
              <a:t>      &lt;input type="text" class="form-control" placeholder="Username" name="</a:t>
            </a:r>
            <a:r>
              <a:rPr lang="en-US" dirty="0" err="1"/>
              <a:t>usrname</a:t>
            </a:r>
            <a:r>
              <a:rPr lang="en-US" dirty="0"/>
              <a:t>"&gt;</a:t>
            </a:r>
          </a:p>
          <a:p>
            <a:r>
              <a:rPr lang="en-US" dirty="0"/>
              <a:t>    &lt;/div&gt;</a:t>
            </a:r>
          </a:p>
          <a:p>
            <a:endParaRPr lang="en-NG" dirty="0"/>
          </a:p>
        </p:txBody>
      </p:sp>
    </p:spTree>
    <p:extLst>
      <p:ext uri="{BB962C8B-B14F-4D97-AF65-F5344CB8AC3E}">
        <p14:creationId xmlns:p14="http://schemas.microsoft.com/office/powerpoint/2010/main" val="17426209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45980-9E0F-2B8B-2B1B-2AB4376257E6}"/>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a16="http://schemas.microsoft.com/office/drawing/2014/main" xmlns="" id="{AEA50CAF-091F-9412-9F1A-CD81AABC58AC}"/>
              </a:ext>
            </a:extLst>
          </p:cNvPr>
          <p:cNvSpPr>
            <a:spLocks noGrp="1"/>
          </p:cNvSpPr>
          <p:nvPr>
            <p:ph idx="1"/>
          </p:nvPr>
        </p:nvSpPr>
        <p:spPr>
          <a:xfrm>
            <a:off x="677334" y="1930400"/>
            <a:ext cx="9187102" cy="4733636"/>
          </a:xfrm>
        </p:spPr>
        <p:txBody>
          <a:bodyPr/>
          <a:lstStyle/>
          <a:p>
            <a:r>
              <a:rPr lang="en-US" dirty="0"/>
              <a:t> &lt;div class="input-group mb-3"&gt;</a:t>
            </a:r>
          </a:p>
          <a:p>
            <a:r>
              <a:rPr lang="en-US" dirty="0"/>
              <a:t>      &lt;input type="text" class="form-control" placeholder="Your Email" name="email"&gt;</a:t>
            </a:r>
          </a:p>
          <a:p>
            <a:r>
              <a:rPr lang="en-US" dirty="0"/>
              <a:t>      &lt;span class="input-group-text"&gt;@example.com&lt;/span&gt;</a:t>
            </a:r>
          </a:p>
          <a:p>
            <a:r>
              <a:rPr lang="en-US" dirty="0"/>
              <a:t>    &lt;/div&gt;</a:t>
            </a:r>
          </a:p>
          <a:p>
            <a:r>
              <a:rPr lang="en-US" dirty="0"/>
              <a:t>    &lt;button type="submit" class="</a:t>
            </a:r>
            <a:r>
              <a:rPr lang="en-US" dirty="0" err="1"/>
              <a:t>btn</a:t>
            </a:r>
            <a:r>
              <a:rPr lang="en-US" dirty="0"/>
              <a:t> </a:t>
            </a:r>
            <a:r>
              <a:rPr lang="en-US" dirty="0" err="1"/>
              <a:t>btn</a:t>
            </a:r>
            <a:r>
              <a:rPr lang="en-US" dirty="0"/>
              <a:t>-primary"&gt;Submit&lt;/button&gt;</a:t>
            </a:r>
          </a:p>
          <a:p>
            <a:r>
              <a:rPr lang="en-US" dirty="0"/>
              <a:t>  &lt;/form&gt;</a:t>
            </a:r>
          </a:p>
          <a:p>
            <a:r>
              <a:rPr lang="en-US" dirty="0"/>
              <a:t>&lt;/div&gt;</a:t>
            </a:r>
          </a:p>
          <a:p>
            <a:r>
              <a:rPr lang="en-US" dirty="0"/>
              <a:t>&lt;/body&gt;</a:t>
            </a:r>
          </a:p>
          <a:p>
            <a:r>
              <a:rPr lang="en-US" dirty="0"/>
              <a:t>&lt;/html&gt;</a:t>
            </a:r>
            <a:endParaRPr lang="en-NG" dirty="0"/>
          </a:p>
        </p:txBody>
      </p:sp>
    </p:spTree>
    <p:extLst>
      <p:ext uri="{BB962C8B-B14F-4D97-AF65-F5344CB8AC3E}">
        <p14:creationId xmlns:p14="http://schemas.microsoft.com/office/powerpoint/2010/main" val="35676134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12CDD1-7244-EB7D-EF68-8F5A57475B9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Input Group Size</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A8BEAD80-7F00-A2D1-A645-81E50E5496D6}"/>
              </a:ext>
            </a:extLst>
          </p:cNvPr>
          <p:cNvSpPr>
            <a:spLocks noGrp="1"/>
          </p:cNvSpPr>
          <p:nvPr>
            <p:ph idx="1"/>
          </p:nvPr>
        </p:nvSpPr>
        <p:spPr>
          <a:xfrm>
            <a:off x="677333" y="1391631"/>
            <a:ext cx="9450339" cy="5701896"/>
          </a:xfrm>
        </p:spPr>
        <p:txBody>
          <a:bodyPr>
            <a:normAutofit fontScale="70000" lnSpcReduction="20000"/>
          </a:bodyPr>
          <a:lstStyle/>
          <a:p>
            <a:r>
              <a:rPr lang="en-US" b="0" i="0" dirty="0">
                <a:solidFill>
                  <a:srgbClr val="000000"/>
                </a:solidFill>
                <a:effectLst/>
                <a:latin typeface="Verdana" panose="020B0604030504040204" pitchFamily="34" charset="0"/>
              </a:rPr>
              <a:t>Use the </a:t>
            </a:r>
            <a:r>
              <a:rPr lang="en-US" dirty="0">
                <a:solidFill>
                  <a:srgbClr val="000000"/>
                </a:solidFill>
                <a:latin typeface="Verdana" panose="020B0604030504040204" pitchFamily="34" charset="0"/>
              </a:rPr>
              <a:t>.input-group-</a:t>
            </a:r>
            <a:r>
              <a:rPr lang="en-US" dirty="0" err="1">
                <a:solidFill>
                  <a:srgbClr val="000000"/>
                </a:solidFill>
                <a:latin typeface="Verdana" panose="020B0604030504040204" pitchFamily="34" charset="0"/>
              </a:rPr>
              <a:t>sm</a:t>
            </a:r>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class for small input groups and .input-group-lg for large input groups</a:t>
            </a:r>
          </a:p>
          <a:p>
            <a:r>
              <a:rPr lang="en-US" dirty="0"/>
              <a:t>&lt;body&gt;</a:t>
            </a:r>
          </a:p>
          <a:p>
            <a:r>
              <a:rPr lang="en-US" dirty="0"/>
              <a:t>&lt;div class="container mt-3"&gt;</a:t>
            </a:r>
          </a:p>
          <a:p>
            <a:r>
              <a:rPr lang="en-US" dirty="0"/>
              <a:t>  &lt;h2&gt;Input Group Size&lt;/h2&gt;</a:t>
            </a:r>
          </a:p>
          <a:p>
            <a:r>
              <a:rPr lang="en-US" dirty="0"/>
              <a:t>  &lt;p&gt;Use the .input-group-</a:t>
            </a:r>
            <a:r>
              <a:rPr lang="en-US" dirty="0" err="1"/>
              <a:t>sm</a:t>
            </a:r>
            <a:r>
              <a:rPr lang="en-US" dirty="0"/>
              <a:t> class for small input groups and .input-group-lg for large inputs groups:&lt;/p&gt;</a:t>
            </a:r>
          </a:p>
          <a:p>
            <a:r>
              <a:rPr lang="en-US" dirty="0"/>
              <a:t>  &lt;div class="input-group input-group-</a:t>
            </a:r>
            <a:r>
              <a:rPr lang="en-US" dirty="0" err="1"/>
              <a:t>sm</a:t>
            </a:r>
            <a:r>
              <a:rPr lang="en-US" dirty="0"/>
              <a:t> mb-3"&gt;</a:t>
            </a:r>
          </a:p>
          <a:p>
            <a:r>
              <a:rPr lang="en-US" dirty="0"/>
              <a:t>    &lt;span class="input-group-text"&gt;Small&lt;/span&gt;</a:t>
            </a:r>
          </a:p>
          <a:p>
            <a:r>
              <a:rPr lang="en-US" dirty="0"/>
              <a:t>    &lt;input type="text" class="form-control"&gt;</a:t>
            </a:r>
          </a:p>
          <a:p>
            <a:r>
              <a:rPr lang="en-US" dirty="0"/>
              <a:t>  &lt;/div&gt;</a:t>
            </a:r>
          </a:p>
          <a:p>
            <a:r>
              <a:rPr lang="en-US" dirty="0"/>
              <a:t>  &lt;div class="input-group mb-3"&gt;</a:t>
            </a:r>
          </a:p>
          <a:p>
            <a:r>
              <a:rPr lang="en-US" dirty="0"/>
              <a:t>    &lt;span class="input-group-text"&gt;Default&lt;/span&gt;</a:t>
            </a:r>
          </a:p>
          <a:p>
            <a:r>
              <a:rPr lang="en-US" dirty="0"/>
              <a:t>    &lt;input type="text" class="form-control"&gt;</a:t>
            </a:r>
          </a:p>
          <a:p>
            <a:r>
              <a:rPr lang="en-US" dirty="0"/>
              <a:t>  &lt;/div&gt;</a:t>
            </a:r>
          </a:p>
          <a:p>
            <a:r>
              <a:rPr lang="en-US" dirty="0"/>
              <a:t>  &lt;div class="input-group input-group-lg mb-3"&gt;</a:t>
            </a:r>
          </a:p>
          <a:p>
            <a:r>
              <a:rPr lang="en-US" dirty="0"/>
              <a:t>    &lt;span class="input-group-text"&gt;Large&lt;/span&gt;</a:t>
            </a:r>
          </a:p>
          <a:p>
            <a:r>
              <a:rPr lang="en-US" dirty="0"/>
              <a:t>    &lt;input type="text" class="form-control"&gt;</a:t>
            </a:r>
          </a:p>
          <a:p>
            <a:r>
              <a:rPr lang="en-US" dirty="0"/>
              <a:t>  &lt;/div&gt;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1755345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9E2AB1-415E-B873-6F25-4EEE6BFA2632}"/>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B9F11BBF-12BF-8371-82D9-489BBFE49956}"/>
              </a:ext>
            </a:extLst>
          </p:cNvPr>
          <p:cNvSpPr>
            <a:spLocks noGrp="1"/>
          </p:cNvSpPr>
          <p:nvPr>
            <p:ph sz="quarter" idx="1"/>
          </p:nvPr>
        </p:nvSpPr>
        <p:spPr/>
        <p:txBody>
          <a:bodyPr>
            <a:normAutofit/>
          </a:bodyPr>
          <a:lstStyle/>
          <a:p>
            <a:pPr algn="l"/>
            <a:r>
              <a:rPr lang="en-US" b="1" i="0" dirty="0">
                <a:solidFill>
                  <a:srgbClr val="000000"/>
                </a:solidFill>
                <a:effectLst/>
                <a:latin typeface="Verdana" panose="020B0604030504040204" pitchFamily="34" charset="0"/>
              </a:rPr>
              <a:t>2. Bootstrap 5 is mobile-first</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Bootstrap 5 is designed to be responsive to mobile devices. Mobile-first styles are part of the core framework.</a:t>
            </a:r>
          </a:p>
          <a:p>
            <a:pPr algn="l"/>
            <a:r>
              <a:rPr lang="en-US" b="0" i="0" dirty="0">
                <a:solidFill>
                  <a:srgbClr val="000000"/>
                </a:solidFill>
                <a:effectLst/>
                <a:latin typeface="Verdana" panose="020B0604030504040204" pitchFamily="34" charset="0"/>
              </a:rPr>
              <a:t>To ensure proper rendering and touch zooming, add the following &lt;meta&gt; tag inside the &lt;head&gt; element</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meta</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="viewport"</a:t>
            </a:r>
            <a:r>
              <a:rPr lang="en-US" b="0" i="0" dirty="0">
                <a:solidFill>
                  <a:srgbClr val="FF0000"/>
                </a:solidFill>
                <a:effectLst/>
                <a:latin typeface="Consolas" panose="020B0609020204030204" pitchFamily="49" charset="0"/>
              </a:rPr>
              <a:t> content</a:t>
            </a:r>
            <a:r>
              <a:rPr lang="en-US" b="0" i="0" dirty="0">
                <a:solidFill>
                  <a:srgbClr val="0000CD"/>
                </a:solidFill>
                <a:effectLst/>
                <a:latin typeface="Consolas" panose="020B0609020204030204" pitchFamily="49" charset="0"/>
              </a:rPr>
              <a:t>="width=device-width, initial-scale=1"&gt;</a:t>
            </a:r>
            <a:endParaRPr lang="en-US" dirty="0">
              <a:solidFill>
                <a:srgbClr val="000000"/>
              </a:solidFill>
              <a:latin typeface="Verdana" panose="020B0604030504040204" pitchFamily="34" charset="0"/>
            </a:endParaRPr>
          </a:p>
          <a:p>
            <a:pPr algn="l"/>
            <a:r>
              <a:rPr lang="en-US" b="0" i="0" dirty="0">
                <a:solidFill>
                  <a:srgbClr val="000000"/>
                </a:solidFill>
                <a:effectLst/>
                <a:latin typeface="Verdana" panose="020B0604030504040204" pitchFamily="34" charset="0"/>
              </a:rPr>
              <a:t>The width=device-width part sets the width of the page to follow the screen-width of the device (which will vary depending on the device).</a:t>
            </a:r>
          </a:p>
          <a:p>
            <a:pPr algn="l"/>
            <a:r>
              <a:rPr lang="en-US" b="0" i="0" dirty="0">
                <a:solidFill>
                  <a:srgbClr val="000000"/>
                </a:solidFill>
                <a:effectLst/>
                <a:latin typeface="Verdana" panose="020B0604030504040204" pitchFamily="34" charset="0"/>
              </a:rPr>
              <a:t>The initial-scale=1 part sets the initial zoom level when the page is first loaded by the browser.</a:t>
            </a:r>
          </a:p>
          <a:p>
            <a:endParaRPr lang="en-NG" dirty="0"/>
          </a:p>
        </p:txBody>
      </p:sp>
    </p:spTree>
    <p:extLst>
      <p:ext uri="{BB962C8B-B14F-4D97-AF65-F5344CB8AC3E}">
        <p14:creationId xmlns:p14="http://schemas.microsoft.com/office/powerpoint/2010/main" val="21619237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D8E01-A523-8BF5-9D02-311826587BE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Floating Labels / Animated Labels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D2F76DA5-27FE-6D42-248C-C0AF4334A86A}"/>
              </a:ext>
            </a:extLst>
          </p:cNvPr>
          <p:cNvSpPr>
            <a:spLocks noGrp="1"/>
          </p:cNvSpPr>
          <p:nvPr>
            <p:ph idx="1"/>
          </p:nvPr>
        </p:nvSpPr>
        <p:spPr>
          <a:xfrm>
            <a:off x="346364" y="1270000"/>
            <a:ext cx="8927638" cy="5588000"/>
          </a:xfrm>
        </p:spPr>
        <p:txBody>
          <a:bodyPr>
            <a:normAutofit fontScale="85000" lnSpcReduction="20000"/>
          </a:bodyPr>
          <a:lstStyle/>
          <a:p>
            <a:r>
              <a:rPr lang="en-US" b="0" i="0" dirty="0">
                <a:solidFill>
                  <a:srgbClr val="000000"/>
                </a:solidFill>
                <a:effectLst/>
                <a:latin typeface="Verdana" panose="020B0604030504040204" pitchFamily="34" charset="0"/>
              </a:rPr>
              <a:t>By default, when using labels, they normally appear on top of the input field:</a:t>
            </a:r>
          </a:p>
          <a:p>
            <a:r>
              <a:rPr lang="en-US" b="0" i="0" dirty="0">
                <a:solidFill>
                  <a:srgbClr val="000000"/>
                </a:solidFill>
                <a:effectLst/>
                <a:latin typeface="Verdana" panose="020B0604030504040204" pitchFamily="34" charset="0"/>
              </a:rPr>
              <a:t>With floating labels, you can insert the label inside the input field, and make them float/animate when you click on the input field:</a:t>
            </a:r>
            <a:endParaRPr lang="en-US" dirty="0">
              <a:solidFill>
                <a:srgbClr val="000000"/>
              </a:solidFill>
              <a:latin typeface="Verdana" panose="020B0604030504040204" pitchFamily="34" charset="0"/>
            </a:endParaRPr>
          </a:p>
          <a:p>
            <a:r>
              <a:rPr lang="en-US" dirty="0"/>
              <a:t>div class="container mt-3"&gt;</a:t>
            </a:r>
          </a:p>
          <a:p>
            <a:r>
              <a:rPr lang="en-US" dirty="0"/>
              <a:t>  &lt;h2&gt;Floating Labels - Inputs&lt;/h2&gt;</a:t>
            </a:r>
          </a:p>
          <a:p>
            <a:r>
              <a:rPr lang="en-US" dirty="0"/>
              <a:t>  &lt;p&gt;Click inside the input field to see the floating label effect:&lt;/p&gt;</a:t>
            </a:r>
          </a:p>
          <a:p>
            <a:r>
              <a:rPr lang="en-US" dirty="0"/>
              <a:t>  &lt;form action="/</a:t>
            </a:r>
            <a:r>
              <a:rPr lang="en-US" dirty="0" err="1"/>
              <a:t>action_page.php</a:t>
            </a:r>
            <a:r>
              <a:rPr lang="en-US" dirty="0"/>
              <a:t>"&gt;</a:t>
            </a:r>
          </a:p>
          <a:p>
            <a:r>
              <a:rPr lang="en-US" dirty="0"/>
              <a:t>    &lt;div class="form-floating mb-3 mt-3"&gt;</a:t>
            </a:r>
          </a:p>
          <a:p>
            <a:r>
              <a:rPr lang="en-US" dirty="0"/>
              <a:t>      &lt;input type="text" class="form-control" id="email" placeholder="Enter email" name="email"&gt;</a:t>
            </a:r>
          </a:p>
          <a:p>
            <a:r>
              <a:rPr lang="en-US" dirty="0"/>
              <a:t>      &lt;label for="email"&gt;Email&lt;/label&gt;</a:t>
            </a:r>
          </a:p>
          <a:p>
            <a:r>
              <a:rPr lang="en-US" dirty="0"/>
              <a:t>    &lt;/div&gt;</a:t>
            </a:r>
          </a:p>
          <a:p>
            <a:r>
              <a:rPr lang="en-US" dirty="0"/>
              <a:t>    &lt;div class="form-floating mt-3 mb-3"&gt;</a:t>
            </a:r>
          </a:p>
          <a:p>
            <a:r>
              <a:rPr lang="en-US" dirty="0"/>
              <a:t>      &lt;input type="text" class="form-control" id="</a:t>
            </a:r>
            <a:r>
              <a:rPr lang="en-US" dirty="0" err="1"/>
              <a:t>pwd</a:t>
            </a:r>
            <a:r>
              <a:rPr lang="en-US" dirty="0"/>
              <a:t>" placeholder="Enter password" name="</a:t>
            </a:r>
            <a:r>
              <a:rPr lang="en-US" dirty="0" err="1"/>
              <a:t>pswd</a:t>
            </a:r>
            <a:r>
              <a:rPr lang="en-US" dirty="0"/>
              <a:t>"&gt;</a:t>
            </a:r>
          </a:p>
          <a:p>
            <a:r>
              <a:rPr lang="en-US" dirty="0"/>
              <a:t>      &lt;label for="</a:t>
            </a:r>
            <a:r>
              <a:rPr lang="en-US" dirty="0" err="1"/>
              <a:t>pwd</a:t>
            </a:r>
            <a:r>
              <a:rPr lang="en-US" dirty="0"/>
              <a:t>"&gt;Password&lt;/label&gt;</a:t>
            </a:r>
          </a:p>
          <a:p>
            <a:r>
              <a:rPr lang="en-US" dirty="0"/>
              <a:t>    &lt;/div&gt;</a:t>
            </a:r>
          </a:p>
          <a:p>
            <a:r>
              <a:rPr lang="en-US" dirty="0"/>
              <a:t>    &lt;button type="submit" class="</a:t>
            </a:r>
            <a:r>
              <a:rPr lang="en-US" dirty="0" err="1"/>
              <a:t>btn</a:t>
            </a:r>
            <a:r>
              <a:rPr lang="en-US" dirty="0"/>
              <a:t> </a:t>
            </a:r>
            <a:r>
              <a:rPr lang="en-US" dirty="0" err="1"/>
              <a:t>btn</a:t>
            </a:r>
            <a:r>
              <a:rPr lang="en-US" dirty="0"/>
              <a:t>-primary"&gt;Submit&lt;/button&gt;</a:t>
            </a:r>
          </a:p>
          <a:p>
            <a:r>
              <a:rPr lang="en-US" dirty="0"/>
              <a:t>  &lt;/form&gt;</a:t>
            </a:r>
          </a:p>
          <a:p>
            <a:r>
              <a:rPr lang="en-US" dirty="0"/>
              <a:t>&lt;/div&gt;</a:t>
            </a:r>
            <a:endParaRPr lang="en-NG" dirty="0"/>
          </a:p>
        </p:txBody>
      </p:sp>
    </p:spTree>
    <p:extLst>
      <p:ext uri="{BB962C8B-B14F-4D97-AF65-F5344CB8AC3E}">
        <p14:creationId xmlns:p14="http://schemas.microsoft.com/office/powerpoint/2010/main" val="211668108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08C01-5977-4A33-77B1-7D8E8EC23A31}"/>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a16="http://schemas.microsoft.com/office/drawing/2014/main" xmlns="" id="{84248CAC-C334-9F41-C38D-A39426B599C4}"/>
              </a:ext>
            </a:extLst>
          </p:cNvPr>
          <p:cNvSpPr>
            <a:spLocks noGrp="1"/>
          </p:cNvSpPr>
          <p:nvPr>
            <p:ph idx="1"/>
          </p:nvPr>
        </p:nvSpPr>
        <p:spPr>
          <a:xfrm>
            <a:off x="409826" y="1270000"/>
            <a:ext cx="9537738" cy="5449455"/>
          </a:xfrm>
        </p:spPr>
        <p:txBody>
          <a:bodyPr>
            <a:normAutofit lnSpcReduction="10000"/>
          </a:bodyPr>
          <a:lstStyle/>
          <a:p>
            <a:r>
              <a:rPr lang="en-US" b="0" i="0" dirty="0">
                <a:solidFill>
                  <a:srgbClr val="000000"/>
                </a:solidFill>
                <a:effectLst/>
                <a:latin typeface="Verdana" panose="020B0604030504040204" pitchFamily="34" charset="0"/>
              </a:rPr>
              <a:t>It also works for </a:t>
            </a:r>
            <a:r>
              <a:rPr lang="en-US" b="0" i="0" dirty="0" err="1">
                <a:solidFill>
                  <a:srgbClr val="000000"/>
                </a:solidFill>
                <a:effectLst/>
                <a:latin typeface="Verdana" panose="020B0604030504040204" pitchFamily="34" charset="0"/>
              </a:rPr>
              <a:t>textareas</a:t>
            </a:r>
            <a:r>
              <a:rPr lang="en-US" b="0" i="0" dirty="0">
                <a:solidFill>
                  <a:srgbClr val="000000"/>
                </a:solidFill>
                <a:effectLst/>
                <a:latin typeface="Verdana" panose="020B0604030504040204" pitchFamily="34" charset="0"/>
              </a:rPr>
              <a:t>:</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="form-floating"&gt;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textarea</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="form-control"</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="comment"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placeholder</a:t>
            </a:r>
            <a:r>
              <a:rPr lang="en-US" b="0" i="0" dirty="0">
                <a:solidFill>
                  <a:srgbClr val="0000CD"/>
                </a:solidFill>
                <a:effectLst/>
                <a:latin typeface="Consolas" panose="020B0609020204030204" pitchFamily="49" charset="0"/>
              </a:rPr>
              <a:t>="Comment goes here"&gt;&lt;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textarea</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="comment"&gt;</a:t>
            </a:r>
            <a:r>
              <a:rPr lang="en-US" b="0" i="0" dirty="0">
                <a:solidFill>
                  <a:srgbClr val="000000"/>
                </a:solidFill>
                <a:effectLst/>
                <a:latin typeface="Consolas" panose="020B0609020204030204" pitchFamily="49" charset="0"/>
              </a:rPr>
              <a:t>Comments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You can also use "floating-labels" on select menus. However, they will not float/get animated. The label will always appear in the top left corner, inside the select menu:</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="form-floating"&gt;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select</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="form-select"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="sel1"</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sellist</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2</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/select</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="sel1"</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="form-label"&gt;</a:t>
            </a:r>
            <a:r>
              <a:rPr lang="en-US" b="0" i="0" dirty="0">
                <a:solidFill>
                  <a:srgbClr val="000000"/>
                </a:solidFill>
                <a:effectLst/>
                <a:latin typeface="Consolas" panose="020B0609020204030204" pitchFamily="49" charset="0"/>
              </a:rPr>
              <a:t>Select list (select one):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NG" dirty="0"/>
          </a:p>
        </p:txBody>
      </p:sp>
    </p:spTree>
    <p:extLst>
      <p:ext uri="{BB962C8B-B14F-4D97-AF65-F5344CB8AC3E}">
        <p14:creationId xmlns:p14="http://schemas.microsoft.com/office/powerpoint/2010/main" val="370416956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A86751-6427-63E0-550C-1FE862B0E6F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Form Validation</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68711EE6-B307-ACF7-8DF0-650E7C76A5A5}"/>
              </a:ext>
            </a:extLst>
          </p:cNvPr>
          <p:cNvSpPr>
            <a:spLocks noGrp="1"/>
          </p:cNvSpPr>
          <p:nvPr>
            <p:ph idx="1"/>
          </p:nvPr>
        </p:nvSpPr>
        <p:spPr>
          <a:xfrm>
            <a:off x="502536" y="1357026"/>
            <a:ext cx="8987828" cy="5293156"/>
          </a:xfrm>
        </p:spPr>
        <p:txBody>
          <a:bodyPr/>
          <a:lstStyle/>
          <a:p>
            <a:r>
              <a:rPr lang="en-US" b="0" i="0" dirty="0">
                <a:solidFill>
                  <a:srgbClr val="000000"/>
                </a:solidFill>
                <a:effectLst/>
                <a:latin typeface="Verdana" panose="020B0604030504040204" pitchFamily="34" charset="0"/>
              </a:rPr>
              <a:t>You can use different validation classes to provide valuable feedback to users.</a:t>
            </a:r>
          </a:p>
          <a:p>
            <a:r>
              <a:rPr lang="en-US" b="0" i="0" dirty="0">
                <a:solidFill>
                  <a:srgbClr val="000000"/>
                </a:solidFill>
                <a:effectLst/>
                <a:latin typeface="Verdana" panose="020B0604030504040204" pitchFamily="34" charset="0"/>
              </a:rPr>
              <a:t>Add either</a:t>
            </a:r>
            <a:r>
              <a:rPr lang="en-US" dirty="0">
                <a:solidFill>
                  <a:srgbClr val="000000"/>
                </a:solidFill>
                <a:latin typeface="Verdana" panose="020B0604030504040204" pitchFamily="34" charset="0"/>
              </a:rPr>
              <a:t> .was-validated or .need-validation </a:t>
            </a:r>
            <a:r>
              <a:rPr lang="en-US" b="0" i="0" dirty="0">
                <a:solidFill>
                  <a:srgbClr val="000000"/>
                </a:solidFill>
                <a:effectLst/>
                <a:latin typeface="Verdana" panose="020B0604030504040204" pitchFamily="34" charset="0"/>
              </a:rPr>
              <a:t>to the</a:t>
            </a:r>
            <a:r>
              <a:rPr lang="en-US" dirty="0">
                <a:solidFill>
                  <a:srgbClr val="000000"/>
                </a:solidFill>
                <a:latin typeface="Verdana" panose="020B0604030504040204" pitchFamily="34" charset="0"/>
              </a:rPr>
              <a:t> &lt;form&gt; element </a:t>
            </a:r>
            <a:r>
              <a:rPr lang="en-US" b="0" i="0" dirty="0">
                <a:solidFill>
                  <a:srgbClr val="000000"/>
                </a:solidFill>
                <a:effectLst/>
                <a:latin typeface="Verdana" panose="020B0604030504040204" pitchFamily="34" charset="0"/>
              </a:rPr>
              <a:t>depending on whether you want to provide validation feedback before or after submitting the form. </a:t>
            </a:r>
          </a:p>
          <a:p>
            <a:r>
              <a:rPr lang="en-US" b="0" i="0" dirty="0">
                <a:solidFill>
                  <a:srgbClr val="000000"/>
                </a:solidFill>
                <a:effectLst/>
                <a:latin typeface="Verdana" panose="020B0604030504040204" pitchFamily="34" charset="0"/>
              </a:rPr>
              <a:t>The input fields will have a green (valid) or red (invalid) border to indicate what's missing in the form. </a:t>
            </a:r>
          </a:p>
          <a:p>
            <a:r>
              <a:rPr lang="en-US" b="0" i="0" dirty="0">
                <a:solidFill>
                  <a:srgbClr val="000000"/>
                </a:solidFill>
                <a:effectLst/>
                <a:latin typeface="Verdana" panose="020B0604030504040204" pitchFamily="34" charset="0"/>
              </a:rPr>
              <a:t>You can also add a valid-feedback or invalid-feedback message to tell the user explicitly what's missing, or needs to be done before submitting the form. </a:t>
            </a:r>
            <a:endParaRPr lang="en-NG" dirty="0"/>
          </a:p>
        </p:txBody>
      </p:sp>
    </p:spTree>
    <p:extLst>
      <p:ext uri="{BB962C8B-B14F-4D97-AF65-F5344CB8AC3E}">
        <p14:creationId xmlns:p14="http://schemas.microsoft.com/office/powerpoint/2010/main" val="41832815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AABCA-AA2E-9B01-87BC-E8029DF886AD}"/>
              </a:ext>
            </a:extLst>
          </p:cNvPr>
          <p:cNvSpPr>
            <a:spLocks noGrp="1"/>
          </p:cNvSpPr>
          <p:nvPr>
            <p:ph type="title"/>
          </p:nvPr>
        </p:nvSpPr>
        <p:spPr/>
        <p:txBody>
          <a:bodyPr/>
          <a:lstStyle/>
          <a:p>
            <a:r>
              <a:rPr lang="en-US" dirty="0"/>
              <a:t>Example </a:t>
            </a:r>
            <a:endParaRPr lang="en-NG" dirty="0"/>
          </a:p>
        </p:txBody>
      </p:sp>
      <p:sp>
        <p:nvSpPr>
          <p:cNvPr id="3" name="Content Placeholder 2">
            <a:extLst>
              <a:ext uri="{FF2B5EF4-FFF2-40B4-BE49-F238E27FC236}">
                <a16:creationId xmlns:a16="http://schemas.microsoft.com/office/drawing/2014/main" xmlns="" id="{3237C723-D4B8-D663-B093-6CCA7B6ABDAA}"/>
              </a:ext>
            </a:extLst>
          </p:cNvPr>
          <p:cNvSpPr>
            <a:spLocks noGrp="1"/>
          </p:cNvSpPr>
          <p:nvPr>
            <p:ph idx="1"/>
          </p:nvPr>
        </p:nvSpPr>
        <p:spPr>
          <a:xfrm>
            <a:off x="677334" y="1488613"/>
            <a:ext cx="8826884" cy="4759787"/>
          </a:xfrm>
        </p:spPr>
        <p:txBody>
          <a:bodyPr>
            <a:normAutofit/>
          </a:bodyPr>
          <a:lstStyle/>
          <a:p>
            <a:r>
              <a:rPr lang="en-US" dirty="0"/>
              <a:t>&lt;body&gt;</a:t>
            </a:r>
          </a:p>
          <a:p>
            <a:r>
              <a:rPr lang="en-US" dirty="0"/>
              <a:t>&lt;div class="container mt-3"&gt;</a:t>
            </a:r>
          </a:p>
          <a:p>
            <a:r>
              <a:rPr lang="en-US" dirty="0"/>
              <a:t>  &lt;h3&gt;Form Validation&lt;/h3&gt;</a:t>
            </a:r>
          </a:p>
          <a:p>
            <a:r>
              <a:rPr lang="en-US" dirty="0"/>
              <a:t>  &lt;p&gt;Try to submit the form.&lt;/p&gt;</a:t>
            </a:r>
          </a:p>
          <a:p>
            <a:r>
              <a:rPr lang="en-US" dirty="0"/>
              <a:t>  &lt;form action="/</a:t>
            </a:r>
            <a:r>
              <a:rPr lang="en-US" dirty="0" err="1"/>
              <a:t>action_page.php</a:t>
            </a:r>
            <a:r>
              <a:rPr lang="en-US" dirty="0"/>
              <a:t>" class="was-validated"&gt;</a:t>
            </a:r>
          </a:p>
          <a:p>
            <a:r>
              <a:rPr lang="en-US" dirty="0"/>
              <a:t>    &lt;div class="mb-3 mt-3"&gt;</a:t>
            </a:r>
          </a:p>
          <a:p>
            <a:r>
              <a:rPr lang="en-US" dirty="0"/>
              <a:t>      &lt;label for="</a:t>
            </a:r>
            <a:r>
              <a:rPr lang="en-US" dirty="0" err="1"/>
              <a:t>uname</a:t>
            </a:r>
            <a:r>
              <a:rPr lang="en-US" dirty="0"/>
              <a:t>" class="form-label"&gt;Username:&lt;/label&gt;</a:t>
            </a:r>
          </a:p>
          <a:p>
            <a:r>
              <a:rPr lang="en-US" dirty="0"/>
              <a:t>      &lt;input type="text" class="form-control" id="</a:t>
            </a:r>
            <a:r>
              <a:rPr lang="en-US" dirty="0" err="1"/>
              <a:t>uname</a:t>
            </a:r>
            <a:r>
              <a:rPr lang="en-US" dirty="0"/>
              <a:t>" placeholder="Enter username" name="</a:t>
            </a:r>
            <a:r>
              <a:rPr lang="en-US" dirty="0" err="1"/>
              <a:t>uname</a:t>
            </a:r>
            <a:r>
              <a:rPr lang="en-US" dirty="0"/>
              <a:t>" required&gt;</a:t>
            </a:r>
          </a:p>
          <a:p>
            <a:r>
              <a:rPr lang="en-US" dirty="0"/>
              <a:t>      &lt;div class="valid-feedback"&gt;Valid.&lt;/div&gt;</a:t>
            </a:r>
          </a:p>
          <a:p>
            <a:r>
              <a:rPr lang="en-US" dirty="0"/>
              <a:t>      &lt;div class="invalid-feedback"&gt;Please fill out this field.&lt;/div&gt;</a:t>
            </a:r>
          </a:p>
          <a:p>
            <a:r>
              <a:rPr lang="en-US" dirty="0"/>
              <a:t>    &lt;/div&gt;</a:t>
            </a:r>
          </a:p>
          <a:p>
            <a:endParaRPr lang="en-NG" dirty="0"/>
          </a:p>
        </p:txBody>
      </p:sp>
    </p:spTree>
    <p:extLst>
      <p:ext uri="{BB962C8B-B14F-4D97-AF65-F5344CB8AC3E}">
        <p14:creationId xmlns:p14="http://schemas.microsoft.com/office/powerpoint/2010/main" val="378443710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80F09-A9B4-9164-6A88-616B0AAB7FB1}"/>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a16="http://schemas.microsoft.com/office/drawing/2014/main" xmlns="" id="{E2089B24-F708-1A12-B2A7-27DE55140253}"/>
              </a:ext>
            </a:extLst>
          </p:cNvPr>
          <p:cNvSpPr>
            <a:spLocks noGrp="1"/>
          </p:cNvSpPr>
          <p:nvPr>
            <p:ph idx="1"/>
          </p:nvPr>
        </p:nvSpPr>
        <p:spPr>
          <a:xfrm>
            <a:off x="580352" y="1467861"/>
            <a:ext cx="9173248" cy="5126903"/>
          </a:xfrm>
        </p:spPr>
        <p:txBody>
          <a:bodyPr>
            <a:normAutofit fontScale="85000" lnSpcReduction="20000"/>
          </a:bodyPr>
          <a:lstStyle/>
          <a:p>
            <a:r>
              <a:rPr lang="en-US" dirty="0"/>
              <a:t> &lt;label for="</a:t>
            </a:r>
            <a:r>
              <a:rPr lang="en-US" dirty="0" err="1"/>
              <a:t>pwd</a:t>
            </a:r>
            <a:r>
              <a:rPr lang="en-US" dirty="0"/>
              <a:t>" class="form-label"&gt;Password:&lt;/label&gt;</a:t>
            </a:r>
          </a:p>
          <a:p>
            <a:r>
              <a:rPr lang="en-US" dirty="0"/>
              <a:t>      &lt;input type="password" class="form-control" id="</a:t>
            </a:r>
            <a:r>
              <a:rPr lang="en-US" dirty="0" err="1"/>
              <a:t>pwd</a:t>
            </a:r>
            <a:r>
              <a:rPr lang="en-US" dirty="0"/>
              <a:t>" placeholder="Enter password" name="</a:t>
            </a:r>
            <a:r>
              <a:rPr lang="en-US" dirty="0" err="1"/>
              <a:t>pswd</a:t>
            </a:r>
            <a:r>
              <a:rPr lang="en-US" dirty="0"/>
              <a:t>" required&gt;</a:t>
            </a:r>
          </a:p>
          <a:p>
            <a:r>
              <a:rPr lang="en-US" dirty="0"/>
              <a:t>      &lt;div class="valid-feedback"&gt;Valid.&lt;/div&gt;</a:t>
            </a:r>
          </a:p>
          <a:p>
            <a:r>
              <a:rPr lang="en-US" dirty="0"/>
              <a:t>      &lt;div class="invalid-feedback"&gt;Please fill out this field.&lt;/div&gt;</a:t>
            </a:r>
          </a:p>
          <a:p>
            <a:r>
              <a:rPr lang="en-US" dirty="0"/>
              <a:t>    &lt;/div&gt;</a:t>
            </a:r>
          </a:p>
          <a:p>
            <a:r>
              <a:rPr lang="en-US" dirty="0"/>
              <a:t>    &lt;div class="form-check mb-3"&gt;</a:t>
            </a:r>
          </a:p>
          <a:p>
            <a:r>
              <a:rPr lang="en-US" dirty="0"/>
              <a:t>      &lt;input class="form-check-input" type="checkbox" id="</a:t>
            </a:r>
            <a:r>
              <a:rPr lang="en-US" dirty="0" err="1"/>
              <a:t>myCheck</a:t>
            </a:r>
            <a:r>
              <a:rPr lang="en-US" dirty="0"/>
              <a:t>"  name="remember" required&gt;</a:t>
            </a:r>
          </a:p>
          <a:p>
            <a:r>
              <a:rPr lang="en-US" dirty="0"/>
              <a:t>      &lt;label class="form-check-label" for="</a:t>
            </a:r>
            <a:r>
              <a:rPr lang="en-US" dirty="0" err="1"/>
              <a:t>myCheck</a:t>
            </a:r>
            <a:r>
              <a:rPr lang="en-US" dirty="0"/>
              <a:t>"&gt;I agree on </a:t>
            </a:r>
            <a:r>
              <a:rPr lang="en-US" dirty="0" err="1"/>
              <a:t>blabla</a:t>
            </a:r>
            <a:r>
              <a:rPr lang="en-US" dirty="0"/>
              <a:t>.&lt;/label&gt;</a:t>
            </a:r>
          </a:p>
          <a:p>
            <a:r>
              <a:rPr lang="en-US" dirty="0"/>
              <a:t>      &lt;div class="valid-feedback"&gt;Valid.&lt;/div&gt;</a:t>
            </a:r>
          </a:p>
          <a:p>
            <a:r>
              <a:rPr lang="en-US" dirty="0"/>
              <a:t>      &lt;div class="invalid-feedback"&gt;Check this checkbox to continue.&lt;/div&gt;</a:t>
            </a:r>
          </a:p>
          <a:p>
            <a:r>
              <a:rPr lang="en-US" dirty="0"/>
              <a:t>    &lt;/div&gt;  &lt;div class="mb-3"&gt;</a:t>
            </a:r>
          </a:p>
          <a:p>
            <a:r>
              <a:rPr lang="en-US" dirty="0"/>
              <a:t>&lt;button type="submit" class="</a:t>
            </a:r>
            <a:r>
              <a:rPr lang="en-US" dirty="0" err="1"/>
              <a:t>btn</a:t>
            </a:r>
            <a:r>
              <a:rPr lang="en-US" dirty="0"/>
              <a:t> </a:t>
            </a:r>
            <a:r>
              <a:rPr lang="en-US" dirty="0" err="1"/>
              <a:t>btn</a:t>
            </a:r>
            <a:r>
              <a:rPr lang="en-US" dirty="0"/>
              <a:t>-primary"&gt;Submit&lt;/button&gt;</a:t>
            </a:r>
          </a:p>
          <a:p>
            <a:r>
              <a:rPr lang="en-US" dirty="0"/>
              <a:t>  &lt;/form&gt;</a:t>
            </a:r>
          </a:p>
          <a:p>
            <a:r>
              <a:rPr lang="en-US" dirty="0"/>
              <a:t>&lt;/div&gt;</a:t>
            </a:r>
          </a:p>
          <a:p>
            <a:r>
              <a:rPr lang="en-US" dirty="0"/>
              <a:t>&lt;/body&gt;</a:t>
            </a:r>
          </a:p>
          <a:p>
            <a:r>
              <a:rPr lang="en-US" dirty="0"/>
              <a:t>&lt;/html&gt;</a:t>
            </a:r>
            <a:endParaRPr lang="en-NG" dirty="0"/>
          </a:p>
        </p:txBody>
      </p:sp>
    </p:spTree>
    <p:extLst>
      <p:ext uri="{BB962C8B-B14F-4D97-AF65-F5344CB8AC3E}">
        <p14:creationId xmlns:p14="http://schemas.microsoft.com/office/powerpoint/2010/main" val="2051938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80" y="263912"/>
            <a:ext cx="8596668" cy="1320800"/>
          </a:xfrm>
        </p:spPr>
        <p:txBody>
          <a:bodyPr>
            <a:normAutofit fontScale="90000"/>
          </a:bodyPr>
          <a:lstStyle/>
          <a:p>
            <a:r>
              <a:rPr lang="en-US" dirty="0">
                <a:solidFill>
                  <a:srgbClr val="C00000"/>
                </a:solidFill>
              </a:rPr>
              <a:t>Bootstrap 5 Grid System</a:t>
            </a:r>
            <a:br>
              <a:rPr lang="en-US" dirty="0">
                <a:solidFill>
                  <a:srgbClr val="C00000"/>
                </a:solidFill>
              </a:rPr>
            </a:br>
            <a:r>
              <a:rPr lang="en-US" dirty="0">
                <a:solidFill>
                  <a:srgbClr val="C00000"/>
                </a:solidFill>
              </a:rPr>
              <a:t/>
            </a:r>
            <a:br>
              <a:rPr lang="en-US" dirty="0">
                <a:solidFill>
                  <a:srgbClr val="C00000"/>
                </a:solidFill>
              </a:rPr>
            </a:br>
            <a:r>
              <a:rPr lang="en-US" dirty="0"/>
              <a:t/>
            </a:r>
            <a:br>
              <a:rPr lang="en-US" dirty="0"/>
            </a:br>
            <a:endParaRPr lang="en-US" dirty="0"/>
          </a:p>
        </p:txBody>
      </p:sp>
      <p:sp>
        <p:nvSpPr>
          <p:cNvPr id="3" name="Content Placeholder 2"/>
          <p:cNvSpPr>
            <a:spLocks noGrp="1"/>
          </p:cNvSpPr>
          <p:nvPr>
            <p:ph idx="1"/>
          </p:nvPr>
        </p:nvSpPr>
        <p:spPr>
          <a:xfrm>
            <a:off x="677333" y="1193180"/>
            <a:ext cx="9526033" cy="5352585"/>
          </a:xfrm>
        </p:spPr>
        <p:txBody>
          <a:bodyPr/>
          <a:lstStyle/>
          <a:p>
            <a:r>
              <a:rPr lang="en-US" dirty="0"/>
              <a:t>Bootstrap's grid system is built with </a:t>
            </a:r>
            <a:r>
              <a:rPr lang="en-US" dirty="0" err="1"/>
              <a:t>flexbox</a:t>
            </a:r>
            <a:r>
              <a:rPr lang="en-US" dirty="0"/>
              <a:t> and allows up to 12 columns across the page.</a:t>
            </a:r>
          </a:p>
          <a:p>
            <a:r>
              <a:rPr lang="en-US" dirty="0"/>
              <a:t>If you do not want to use all 12 columns individually, you can group the columns together to create wider columns:</a:t>
            </a:r>
          </a:p>
          <a:p>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43855879"/>
              </p:ext>
            </p:extLst>
          </p:nvPr>
        </p:nvGraphicFramePr>
        <p:xfrm>
          <a:off x="644412" y="2705187"/>
          <a:ext cx="8596308" cy="3749609"/>
        </p:xfrm>
        <a:graphic>
          <a:graphicData uri="http://schemas.openxmlformats.org/drawingml/2006/table">
            <a:tbl>
              <a:tblPr/>
              <a:tblGrid>
                <a:gridCol w="716359"/>
                <a:gridCol w="716359"/>
                <a:gridCol w="716359"/>
                <a:gridCol w="716359"/>
                <a:gridCol w="716359"/>
                <a:gridCol w="716359"/>
                <a:gridCol w="716359"/>
                <a:gridCol w="716359"/>
                <a:gridCol w="716359"/>
                <a:gridCol w="716359"/>
                <a:gridCol w="716359"/>
                <a:gridCol w="716359"/>
              </a:tblGrid>
              <a:tr h="631123">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600">
                          <a:effectLst/>
                        </a:rPr>
                        <a:t>span 1</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r>
              <a:tr h="384162">
                <a:tc gridSpan="4">
                  <a:txBody>
                    <a:bodyPr/>
                    <a:lstStyle/>
                    <a:p>
                      <a:r>
                        <a:rPr lang="en-US" sz="1600">
                          <a:effectLst/>
                        </a:rPr>
                        <a:t> span 4</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n-US" sz="1600">
                          <a:effectLst/>
                        </a:rPr>
                        <a:t> span 4</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n-US" sz="1600">
                          <a:effectLst/>
                        </a:rPr>
                        <a:t> span 4</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84162">
                <a:tc gridSpan="4">
                  <a:txBody>
                    <a:bodyPr/>
                    <a:lstStyle/>
                    <a:p>
                      <a:r>
                        <a:rPr lang="en-US" sz="1600">
                          <a:effectLst/>
                        </a:rPr>
                        <a:t>span 4</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r>
                        <a:rPr lang="en-US" sz="1600">
                          <a:effectLst/>
                        </a:rPr>
                        <a:t>span 8</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4162">
                <a:tc gridSpan="6">
                  <a:txBody>
                    <a:bodyPr/>
                    <a:lstStyle/>
                    <a:p>
                      <a:r>
                        <a:rPr lang="en-US" sz="1600">
                          <a:effectLst/>
                        </a:rPr>
                        <a:t>span 6</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r>
                        <a:rPr lang="en-US" sz="1600">
                          <a:effectLst/>
                        </a:rPr>
                        <a:t>span 6</a:t>
                      </a: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4162">
                <a:tc gridSpan="12">
                  <a:txBody>
                    <a:bodyPr/>
                    <a:lstStyle/>
                    <a:p>
                      <a:r>
                        <a:rPr lang="en-US" sz="1600" dirty="0">
                          <a:effectLst/>
                        </a:rPr>
                        <a:t>span </a:t>
                      </a:r>
                      <a:r>
                        <a:rPr lang="en-US" sz="1600" dirty="0" smtClean="0">
                          <a:effectLst/>
                        </a:rPr>
                        <a:t>12</a:t>
                      </a:r>
                    </a:p>
                    <a:p>
                      <a:endParaRPr lang="en-US" sz="16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The grid system is responsive, and the columns will re-arrange automatically depending on the screen size.</a:t>
                      </a:r>
                    </a:p>
                    <a:p>
                      <a:r>
                        <a:rPr lang="en-US" sz="1800" b="0" i="0" kern="1200" dirty="0" smtClean="0">
                          <a:solidFill>
                            <a:schemeClr val="tx1"/>
                          </a:solidFill>
                          <a:effectLst/>
                          <a:latin typeface="+mn-lt"/>
                          <a:ea typeface="+mn-ea"/>
                          <a:cs typeface="+mn-cs"/>
                        </a:rPr>
                        <a:t>Make sure that the sum adds up to 12 or fewer (it is not required that you use all 12 available columns).</a:t>
                      </a:r>
                    </a:p>
                    <a:p>
                      <a:endParaRPr lang="en-US" sz="1600" dirty="0">
                        <a:effectLst/>
                      </a:endParaRPr>
                    </a:p>
                  </a:txBody>
                  <a:tcPr marL="68600" marR="68600" marT="68600" marB="68600">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02130516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8517"/>
            <a:ext cx="8596668" cy="1320800"/>
          </a:xfrm>
        </p:spPr>
        <p:txBody>
          <a:bodyPr/>
          <a:lstStyle/>
          <a:p>
            <a:r>
              <a:rPr lang="en-US" dirty="0">
                <a:solidFill>
                  <a:srgbClr val="C00000"/>
                </a:solidFill>
              </a:rPr>
              <a:t>Grid Classes</a:t>
            </a:r>
            <a:r>
              <a:rPr lang="en-US" dirty="0"/>
              <a:t/>
            </a:r>
            <a:br>
              <a:rPr lang="en-US" dirty="0"/>
            </a:br>
            <a:endParaRPr lang="en-US" dirty="0"/>
          </a:p>
        </p:txBody>
      </p:sp>
      <p:sp>
        <p:nvSpPr>
          <p:cNvPr id="3" name="Content Placeholder 2"/>
          <p:cNvSpPr>
            <a:spLocks noGrp="1"/>
          </p:cNvSpPr>
          <p:nvPr>
            <p:ph idx="1"/>
          </p:nvPr>
        </p:nvSpPr>
        <p:spPr>
          <a:xfrm>
            <a:off x="621578" y="1204332"/>
            <a:ext cx="9548334" cy="5263375"/>
          </a:xfrm>
        </p:spPr>
        <p:txBody>
          <a:bodyPr>
            <a:normAutofit/>
          </a:bodyPr>
          <a:lstStyle/>
          <a:p>
            <a:r>
              <a:rPr lang="en-US" sz="2000" dirty="0"/>
              <a:t>The Bootstrap 5 grid system has six classes</a:t>
            </a:r>
            <a:r>
              <a:rPr lang="en-US" sz="2000" dirty="0" smtClean="0"/>
              <a:t>:</a:t>
            </a:r>
          </a:p>
          <a:p>
            <a:r>
              <a:rPr lang="en-US" sz="2000" dirty="0"/>
              <a:t>.col- (extra small devices - screen width less than 576px)</a:t>
            </a:r>
          </a:p>
          <a:p>
            <a:r>
              <a:rPr lang="en-US" sz="2000" dirty="0"/>
              <a:t>.col-</a:t>
            </a:r>
            <a:r>
              <a:rPr lang="en-US" sz="2000" dirty="0" err="1"/>
              <a:t>sm</a:t>
            </a:r>
            <a:r>
              <a:rPr lang="en-US" sz="2000" dirty="0"/>
              <a:t>- (small devices - screen width equal to or greater than 576px)</a:t>
            </a:r>
          </a:p>
          <a:p>
            <a:r>
              <a:rPr lang="en-US" sz="2000" dirty="0"/>
              <a:t>.col-md- (medium devices - screen width equal to or greater than 768px)</a:t>
            </a:r>
          </a:p>
          <a:p>
            <a:r>
              <a:rPr lang="en-US" sz="2000" dirty="0"/>
              <a:t>.col-</a:t>
            </a:r>
            <a:r>
              <a:rPr lang="en-US" sz="2000" dirty="0" err="1"/>
              <a:t>lg</a:t>
            </a:r>
            <a:r>
              <a:rPr lang="en-US" sz="2000" dirty="0"/>
              <a:t>- (large devices - screen width equal to or greater than 992px)</a:t>
            </a:r>
          </a:p>
          <a:p>
            <a:r>
              <a:rPr lang="en-US" sz="2000" dirty="0"/>
              <a:t>.col-xl- (</a:t>
            </a:r>
            <a:r>
              <a:rPr lang="en-US" sz="2000" dirty="0" err="1"/>
              <a:t>xlarge</a:t>
            </a:r>
            <a:r>
              <a:rPr lang="en-US" sz="2000" dirty="0"/>
              <a:t> devices - screen width equal to or greater than 1200px)</a:t>
            </a:r>
          </a:p>
          <a:p>
            <a:r>
              <a:rPr lang="en-US" sz="2000" dirty="0"/>
              <a:t>.col-</a:t>
            </a:r>
            <a:r>
              <a:rPr lang="en-US" sz="2000" dirty="0" err="1"/>
              <a:t>xxl</a:t>
            </a:r>
            <a:r>
              <a:rPr lang="en-US" sz="2000" dirty="0"/>
              <a:t>- (</a:t>
            </a:r>
            <a:r>
              <a:rPr lang="en-US" sz="2000" dirty="0" err="1"/>
              <a:t>xxlarge</a:t>
            </a:r>
            <a:r>
              <a:rPr lang="en-US" sz="2000" dirty="0"/>
              <a:t> devices - screen width equal to or greater than 1400px)</a:t>
            </a:r>
          </a:p>
          <a:p>
            <a:r>
              <a:rPr lang="en-US" sz="2000" dirty="0"/>
              <a:t>he classes above can be combined to create more dynamic and flexible layouts.</a:t>
            </a:r>
          </a:p>
          <a:p>
            <a:r>
              <a:rPr lang="en-US" sz="2000" b="1" dirty="0"/>
              <a:t>Tip:</a:t>
            </a:r>
            <a:r>
              <a:rPr lang="en-US" sz="2000" dirty="0"/>
              <a:t> Each class scales up, so if you want to set the same widths for </a:t>
            </a:r>
            <a:r>
              <a:rPr lang="en-US" sz="2000" dirty="0" err="1"/>
              <a:t>sm</a:t>
            </a:r>
            <a:r>
              <a:rPr lang="en-US" sz="2000" dirty="0"/>
              <a:t> and md, you only need to specify sm</a:t>
            </a:r>
            <a:r>
              <a:rPr lang="en-US" sz="2000" dirty="0" smtClean="0"/>
              <a:t>.</a:t>
            </a:r>
          </a:p>
          <a:p>
            <a:endParaRPr lang="en-US" sz="2000" dirty="0"/>
          </a:p>
          <a:p>
            <a:endParaRPr lang="en-US" sz="2000" dirty="0"/>
          </a:p>
          <a:p>
            <a:endParaRPr lang="en-US" sz="2000" dirty="0"/>
          </a:p>
        </p:txBody>
      </p:sp>
    </p:spTree>
    <p:extLst>
      <p:ext uri="{BB962C8B-B14F-4D97-AF65-F5344CB8AC3E}">
        <p14:creationId xmlns:p14="http://schemas.microsoft.com/office/powerpoint/2010/main" val="340578640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959" y="0"/>
            <a:ext cx="8596668" cy="1320800"/>
          </a:xfrm>
        </p:spPr>
        <p:txBody>
          <a:bodyPr/>
          <a:lstStyle/>
          <a:p>
            <a:r>
              <a:rPr lang="en-US" dirty="0">
                <a:solidFill>
                  <a:srgbClr val="C00000"/>
                </a:solidFill>
              </a:rPr>
              <a:t>Basic Structure of a Bootstrap 5 Grid</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a:xfrm>
            <a:off x="498763" y="688769"/>
            <a:ext cx="9999023" cy="6293922"/>
          </a:xfrm>
        </p:spPr>
        <p:txBody>
          <a:bodyPr>
            <a:normAutofit fontScale="92500" lnSpcReduction="20000"/>
          </a:bodyPr>
          <a:lstStyle/>
          <a:p>
            <a:r>
              <a:rPr lang="en-US" dirty="0"/>
              <a:t>The following is a basic structure of a Bootstrap 5 grid</a:t>
            </a:r>
            <a:r>
              <a:rPr lang="en-US" dirty="0" smtClean="0"/>
              <a:t>:</a:t>
            </a:r>
          </a:p>
          <a:p>
            <a:r>
              <a:rPr lang="en-US" dirty="0"/>
              <a:t>&lt;!-- Control the column width, and how they should appear on different devices --&gt;</a:t>
            </a:r>
            <a:br>
              <a:rPr lang="en-US" dirty="0"/>
            </a:br>
            <a:r>
              <a:rPr lang="en-US" dirty="0"/>
              <a:t>&lt;div class="row"&gt;</a:t>
            </a:r>
            <a:br>
              <a:rPr lang="en-US" dirty="0"/>
            </a:br>
            <a:r>
              <a:rPr lang="en-US" dirty="0"/>
              <a:t>  &lt;div class="col-*-*"&gt;&lt;/div&gt;</a:t>
            </a:r>
            <a:br>
              <a:rPr lang="en-US" dirty="0"/>
            </a:br>
            <a:r>
              <a:rPr lang="en-US" dirty="0"/>
              <a:t>  &lt;div class="col-*-*"&gt;&lt;/div&gt;</a:t>
            </a:r>
            <a:br>
              <a:rPr lang="en-US" dirty="0"/>
            </a:br>
            <a:r>
              <a:rPr lang="en-US" dirty="0"/>
              <a:t>&lt;/div&gt;</a:t>
            </a:r>
            <a:br>
              <a:rPr lang="en-US" dirty="0"/>
            </a:br>
            <a:r>
              <a:rPr lang="en-US" dirty="0"/>
              <a:t>&lt;div class="row"&gt;</a:t>
            </a:r>
            <a:br>
              <a:rPr lang="en-US" dirty="0"/>
            </a:br>
            <a:r>
              <a:rPr lang="en-US" dirty="0"/>
              <a:t>  &lt;div class="col-*-*"&gt;&lt;/div&gt;</a:t>
            </a:r>
            <a:br>
              <a:rPr lang="en-US" dirty="0"/>
            </a:br>
            <a:r>
              <a:rPr lang="en-US" dirty="0"/>
              <a:t>  &lt;div class="col-*-*"&gt;&lt;/div&gt;</a:t>
            </a:r>
            <a:br>
              <a:rPr lang="en-US" dirty="0"/>
            </a:br>
            <a:r>
              <a:rPr lang="en-US" dirty="0"/>
              <a:t>  &lt;div class="col-*-*"&gt;&lt;/div&gt;</a:t>
            </a:r>
            <a:br>
              <a:rPr lang="en-US" dirty="0"/>
            </a:br>
            <a:r>
              <a:rPr lang="en-US" dirty="0"/>
              <a:t>&lt;/div&gt;</a:t>
            </a:r>
            <a:br>
              <a:rPr lang="en-US" dirty="0"/>
            </a:br>
            <a:r>
              <a:rPr lang="en-US" dirty="0"/>
              <a:t/>
            </a:r>
            <a:br>
              <a:rPr lang="en-US" dirty="0"/>
            </a:br>
            <a:r>
              <a:rPr lang="en-US" dirty="0"/>
              <a:t>&lt;!-- Or let Bootstrap automatically handle the layout --&gt;</a:t>
            </a:r>
            <a:br>
              <a:rPr lang="en-US" dirty="0"/>
            </a:br>
            <a:r>
              <a:rPr lang="en-US" dirty="0"/>
              <a:t>&lt;div class="row"&gt;</a:t>
            </a:r>
            <a:br>
              <a:rPr lang="en-US" dirty="0"/>
            </a:br>
            <a:r>
              <a:rPr lang="en-US" dirty="0"/>
              <a:t>  &lt;div class="col"&gt;&lt;/div&gt;</a:t>
            </a:r>
            <a:br>
              <a:rPr lang="en-US" dirty="0"/>
            </a:br>
            <a:r>
              <a:rPr lang="en-US" dirty="0"/>
              <a:t>  &lt;div class="col"&gt;&lt;/div&gt;</a:t>
            </a:r>
            <a:br>
              <a:rPr lang="en-US" dirty="0"/>
            </a:br>
            <a:r>
              <a:rPr lang="en-US" dirty="0"/>
              <a:t>  &lt;div class="col"&gt;&lt;/div&gt;</a:t>
            </a:r>
            <a:br>
              <a:rPr lang="en-US" dirty="0"/>
            </a:br>
            <a:r>
              <a:rPr lang="en-US" dirty="0"/>
              <a:t>&lt;/div</a:t>
            </a:r>
            <a:r>
              <a:rPr lang="en-US" dirty="0" smtClean="0"/>
              <a:t>&gt;</a:t>
            </a:r>
          </a:p>
          <a:p>
            <a:r>
              <a:rPr lang="en-US" dirty="0"/>
              <a:t>First example: create a row (&lt;div class="row"&gt;). Then, add the desired number of columns (tags with appropriate .col-*-* classes). The first star (*) represents the responsiveness: </a:t>
            </a:r>
            <a:r>
              <a:rPr lang="en-US" dirty="0" err="1"/>
              <a:t>sm</a:t>
            </a:r>
            <a:r>
              <a:rPr lang="en-US" dirty="0"/>
              <a:t>, md, </a:t>
            </a:r>
            <a:r>
              <a:rPr lang="en-US" dirty="0" err="1"/>
              <a:t>lg</a:t>
            </a:r>
            <a:r>
              <a:rPr lang="en-US" dirty="0"/>
              <a:t>, xl or </a:t>
            </a:r>
            <a:r>
              <a:rPr lang="en-US" dirty="0" err="1"/>
              <a:t>xxl</a:t>
            </a:r>
            <a:r>
              <a:rPr lang="en-US" dirty="0"/>
              <a:t>, while the second star represents a number, which should add up to 12 for each row.</a:t>
            </a:r>
          </a:p>
          <a:p>
            <a:r>
              <a:rPr lang="en-US" dirty="0"/>
              <a:t>Second example: instead of adding a number to each col, let bootstrap handle the layout, to create equal width columns: two "col" elements = 50% width to each col, while three cols = 33.33% width to each col. Four cols = 25% width, etc. You can also use .</a:t>
            </a:r>
            <a:r>
              <a:rPr lang="en-US" dirty="0" err="1"/>
              <a:t>col-sm|md|lg|xl|xxl</a:t>
            </a:r>
            <a:r>
              <a:rPr lang="en-US" dirty="0"/>
              <a:t> to make the columns responsive.</a:t>
            </a:r>
          </a:p>
          <a:p>
            <a:endParaRPr lang="en-US" dirty="0"/>
          </a:p>
        </p:txBody>
      </p:sp>
    </p:spTree>
    <p:extLst>
      <p:ext uri="{BB962C8B-B14F-4D97-AF65-F5344CB8AC3E}">
        <p14:creationId xmlns:p14="http://schemas.microsoft.com/office/powerpoint/2010/main" val="9493035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583" y="146462"/>
            <a:ext cx="8596668" cy="1320800"/>
          </a:xfrm>
        </p:spPr>
        <p:txBody>
          <a:bodyPr/>
          <a:lstStyle/>
          <a:p>
            <a:r>
              <a:rPr lang="en-US" dirty="0">
                <a:solidFill>
                  <a:srgbClr val="C00000"/>
                </a:solidFill>
              </a:rPr>
              <a:t>Grid Options</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a:xfrm>
            <a:off x="594205" y="736270"/>
            <a:ext cx="9499819" cy="5902035"/>
          </a:xfrm>
        </p:spPr>
        <p:txBody>
          <a:bodyPr/>
          <a:lstStyle/>
          <a:p>
            <a:r>
              <a:rPr lang="en-US" dirty="0"/>
              <a:t>The following table summarizes how the Bootstrap 5 grid system works across different screen sizes</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2461559"/>
              </p:ext>
            </p:extLst>
          </p:nvPr>
        </p:nvGraphicFramePr>
        <p:xfrm>
          <a:off x="224772" y="1401285"/>
          <a:ext cx="10961784" cy="5456715"/>
        </p:xfrm>
        <a:graphic>
          <a:graphicData uri="http://schemas.openxmlformats.org/drawingml/2006/table">
            <a:tbl>
              <a:tblPr/>
              <a:tblGrid>
                <a:gridCol w="1499661"/>
                <a:gridCol w="1543972"/>
                <a:gridCol w="1543972"/>
                <a:gridCol w="1543972"/>
                <a:gridCol w="1571880"/>
                <a:gridCol w="1524648"/>
                <a:gridCol w="1733679"/>
              </a:tblGrid>
              <a:tr h="719374">
                <a:tc>
                  <a:txBody>
                    <a:bodyPr/>
                    <a:lstStyle/>
                    <a:p>
                      <a:pPr algn="l" fontAlgn="t"/>
                      <a:r>
                        <a:rPr lang="en-US" sz="700">
                          <a:effectLst/>
                        </a:rPr>
                        <a:t>Extra small (&lt;576px)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Small (&gt;=576px)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Medium (&gt;=768px)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Large (&gt;=992px)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Extra Large (&gt;=1200px)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XXL (&gt;=1400px)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US" sz="700"/>
                    </a:p>
                  </a:txBody>
                  <a:tcPr marL="37442" marR="37442" marT="18721" marB="18721">
                    <a:lnL>
                      <a:noFill/>
                    </a:lnL>
                    <a:lnB w="9525" cap="flat" cmpd="sng" algn="ctr">
                      <a:solidFill>
                        <a:srgbClr val="CCCCCC"/>
                      </a:solidFill>
                      <a:prstDash val="solid"/>
                      <a:round/>
                      <a:headEnd type="none" w="med" len="med"/>
                      <a:tailEnd type="none" w="med" len="med"/>
                    </a:lnB>
                  </a:tcPr>
                </a:tc>
              </a:tr>
              <a:tr h="403552">
                <a:tc>
                  <a:txBody>
                    <a:bodyPr/>
                    <a:lstStyle/>
                    <a:p>
                      <a:pPr algn="l" fontAlgn="t"/>
                      <a:r>
                        <a:rPr lang="en-US" sz="700" b="1">
                          <a:effectLst/>
                        </a:rPr>
                        <a:t>Class prefix</a:t>
                      </a:r>
                      <a:endParaRPr lang="en-US" sz="700">
                        <a:effectLst/>
                      </a:endParaRPr>
                    </a:p>
                  </a:txBody>
                  <a:tcPr marL="62403"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.col-</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.col-sm-</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.col-md-</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.col-lg-</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.col-xl-</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.col-xxl-</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1035196">
                <a:tc>
                  <a:txBody>
                    <a:bodyPr/>
                    <a:lstStyle/>
                    <a:p>
                      <a:pPr algn="l" fontAlgn="t"/>
                      <a:r>
                        <a:rPr lang="en-US" sz="700" b="1">
                          <a:effectLst/>
                        </a:rPr>
                        <a:t>Grid behaviour</a:t>
                      </a:r>
                      <a:endParaRPr lang="en-US" sz="700">
                        <a:effectLst/>
                      </a:endParaRPr>
                    </a:p>
                  </a:txBody>
                  <a:tcPr marL="62403"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Horizontal at all times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Collapsed to start, horizontal above breakpoints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Collapsed to start, horizontal above breakpoints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Collapsed to start, horizontal above breakpoints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Collapsed to start, horizontal above breakpoints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Collapsed to start, horizontal above breakpoints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52">
                <a:tc>
                  <a:txBody>
                    <a:bodyPr/>
                    <a:lstStyle/>
                    <a:p>
                      <a:pPr algn="l" fontAlgn="t"/>
                      <a:r>
                        <a:rPr lang="en-US" sz="700" b="1">
                          <a:effectLst/>
                        </a:rPr>
                        <a:t>Container width</a:t>
                      </a:r>
                      <a:endParaRPr lang="en-US" sz="700">
                        <a:effectLst/>
                      </a:endParaRPr>
                    </a:p>
                  </a:txBody>
                  <a:tcPr marL="62403"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None (auto)</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540px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720px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960px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1140px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1320px</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561461">
                <a:tc>
                  <a:txBody>
                    <a:bodyPr/>
                    <a:lstStyle/>
                    <a:p>
                      <a:pPr algn="l" fontAlgn="t"/>
                      <a:r>
                        <a:rPr lang="en-US" sz="700" b="1">
                          <a:effectLst/>
                        </a:rPr>
                        <a:t>Suitable for</a:t>
                      </a:r>
                      <a:endParaRPr lang="en-US" sz="700">
                        <a:effectLst/>
                      </a:endParaRPr>
                    </a:p>
                  </a:txBody>
                  <a:tcPr marL="62403"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Portrait phones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Landscape phones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Tablets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Laptops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Laptops and Desktops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Laptops and Desktops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52">
                <a:tc>
                  <a:txBody>
                    <a:bodyPr/>
                    <a:lstStyle/>
                    <a:p>
                      <a:pPr algn="l" fontAlgn="t"/>
                      <a:r>
                        <a:rPr lang="en-US" sz="700" b="1">
                          <a:effectLst/>
                        </a:rPr>
                        <a:t># of columns</a:t>
                      </a:r>
                      <a:endParaRPr lang="en-US" sz="700">
                        <a:effectLst/>
                      </a:endParaRPr>
                    </a:p>
                  </a:txBody>
                  <a:tcPr marL="62403"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12</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12</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12</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12</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12</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12</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877285">
                <a:tc>
                  <a:txBody>
                    <a:bodyPr/>
                    <a:lstStyle/>
                    <a:p>
                      <a:pPr algn="l" fontAlgn="t"/>
                      <a:r>
                        <a:rPr lang="en-US" sz="700" b="1">
                          <a:effectLst/>
                        </a:rPr>
                        <a:t>Gutter width</a:t>
                      </a:r>
                      <a:endParaRPr lang="en-US" sz="700">
                        <a:effectLst/>
                      </a:endParaRPr>
                    </a:p>
                  </a:txBody>
                  <a:tcPr marL="62403"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1.5rem (.75rem on each side of a column)</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1.5rem (.75rem on each side of a column)</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1.5rem (.75rem on each side of a column)</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1.5rem (.75rem on each side of a column)</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1.5rem (.75rem on each side of a column)</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1.5rem (.75rem on each side of a column)</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52">
                <a:tc>
                  <a:txBody>
                    <a:bodyPr/>
                    <a:lstStyle/>
                    <a:p>
                      <a:pPr algn="l" fontAlgn="t"/>
                      <a:r>
                        <a:rPr lang="en-US" sz="700" b="1">
                          <a:effectLst/>
                        </a:rPr>
                        <a:t>Nestable</a:t>
                      </a:r>
                      <a:endParaRPr lang="en-US" sz="700">
                        <a:effectLst/>
                      </a:endParaRPr>
                    </a:p>
                  </a:txBody>
                  <a:tcPr marL="62403"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245639">
                <a:tc>
                  <a:txBody>
                    <a:bodyPr/>
                    <a:lstStyle/>
                    <a:p>
                      <a:pPr algn="l" fontAlgn="t"/>
                      <a:r>
                        <a:rPr lang="en-US" sz="700" b="1">
                          <a:effectLst/>
                        </a:rPr>
                        <a:t>Offsets</a:t>
                      </a:r>
                      <a:endParaRPr lang="en-US" sz="700">
                        <a:effectLst/>
                      </a:endParaRPr>
                    </a:p>
                  </a:txBody>
                  <a:tcPr marL="62403"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52">
                <a:tc>
                  <a:txBody>
                    <a:bodyPr/>
                    <a:lstStyle/>
                    <a:p>
                      <a:pPr algn="l" fontAlgn="t"/>
                      <a:r>
                        <a:rPr lang="en-US" sz="700" b="1">
                          <a:effectLst/>
                        </a:rPr>
                        <a:t>Column ordering</a:t>
                      </a:r>
                      <a:endParaRPr lang="en-US" sz="700">
                        <a:effectLst/>
                      </a:endParaRPr>
                    </a:p>
                  </a:txBody>
                  <a:tcPr marL="62403"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70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700" dirty="0">
                          <a:effectLst/>
                        </a:rPr>
                        <a:t>Yes</a:t>
                      </a:r>
                    </a:p>
                  </a:txBody>
                  <a:tcPr marL="31201" marR="31201" marT="31201" marB="31201">
                    <a:lnL>
                      <a:noFill/>
                    </a:lnL>
                    <a:lnR>
                      <a:noFill/>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270564393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459" y="229589"/>
            <a:ext cx="8596668" cy="1320800"/>
          </a:xfrm>
        </p:spPr>
        <p:txBody>
          <a:bodyPr/>
          <a:lstStyle/>
          <a:p>
            <a:r>
              <a:rPr lang="en-US" dirty="0">
                <a:solidFill>
                  <a:srgbClr val="C00000"/>
                </a:solidFill>
              </a:rPr>
              <a:t>Bootstrap 5 Grid Examples</a:t>
            </a:r>
            <a:r>
              <a:rPr lang="en-US" dirty="0"/>
              <a:t/>
            </a:r>
            <a:br>
              <a:rPr lang="en-US" dirty="0"/>
            </a:br>
            <a:endParaRPr lang="en-US" dirty="0"/>
          </a:p>
        </p:txBody>
      </p:sp>
      <p:sp>
        <p:nvSpPr>
          <p:cNvPr id="3" name="Content Placeholder 2"/>
          <p:cNvSpPr>
            <a:spLocks noGrp="1"/>
          </p:cNvSpPr>
          <p:nvPr>
            <p:ph idx="1"/>
          </p:nvPr>
        </p:nvSpPr>
        <p:spPr>
          <a:xfrm>
            <a:off x="558580" y="1127436"/>
            <a:ext cx="9844203" cy="5641499"/>
          </a:xfrm>
        </p:spPr>
        <p:txBody>
          <a:bodyPr>
            <a:normAutofit lnSpcReduction="10000"/>
          </a:bodyPr>
          <a:lstStyle/>
          <a:p>
            <a:r>
              <a:rPr lang="en-US" dirty="0"/>
              <a:t>Three Equal Columns</a:t>
            </a:r>
          </a:p>
          <a:p>
            <a:r>
              <a:rPr lang="en-US" dirty="0"/>
              <a:t>Use the .col class on a specified number of elements and Bootstrap will recognize how many elements there are (and create equal-width columns). In the example below, we use three col elements, which gets a width of 33.33% each.</a:t>
            </a:r>
          </a:p>
          <a:p>
            <a:r>
              <a:rPr lang="en-US" dirty="0"/>
              <a:t>&lt;div class="row"&gt;</a:t>
            </a:r>
            <a:br>
              <a:rPr lang="en-US" dirty="0"/>
            </a:br>
            <a:r>
              <a:rPr lang="en-US" dirty="0"/>
              <a:t>  &lt;div class="col"&gt;col&lt;/div&gt;</a:t>
            </a:r>
            <a:br>
              <a:rPr lang="en-US" dirty="0"/>
            </a:br>
            <a:r>
              <a:rPr lang="en-US" dirty="0"/>
              <a:t>  &lt;div class="col"&gt;col&lt;/div&gt;</a:t>
            </a:r>
            <a:br>
              <a:rPr lang="en-US" dirty="0"/>
            </a:br>
            <a:r>
              <a:rPr lang="en-US" dirty="0"/>
              <a:t>  &lt;div class="col"&gt;col&lt;/div&gt;</a:t>
            </a:r>
            <a:br>
              <a:rPr lang="en-US" dirty="0"/>
            </a:br>
            <a:r>
              <a:rPr lang="en-US" dirty="0"/>
              <a:t>&lt;/div</a:t>
            </a:r>
            <a:r>
              <a:rPr lang="en-US" dirty="0" smtClean="0"/>
              <a:t>&gt;</a:t>
            </a:r>
          </a:p>
          <a:p>
            <a:r>
              <a:rPr lang="en-US" dirty="0"/>
              <a:t>Three Equal Columns Using Numbers</a:t>
            </a:r>
          </a:p>
          <a:p>
            <a:r>
              <a:rPr lang="en-US" dirty="0"/>
              <a:t>You can also use numbers to control the column width. Just make sure that the sum adds up to 12 or fewer (it is not required that you use all 12 available columns</a:t>
            </a:r>
            <a:r>
              <a:rPr lang="en-US" dirty="0" smtClean="0"/>
              <a:t>):</a:t>
            </a:r>
          </a:p>
          <a:p>
            <a:r>
              <a:rPr lang="en-US" dirty="0"/>
              <a:t>Example</a:t>
            </a:r>
          </a:p>
          <a:p>
            <a:r>
              <a:rPr lang="en-US" dirty="0"/>
              <a:t>&lt;div class="row"&gt;</a:t>
            </a:r>
            <a:br>
              <a:rPr lang="en-US" dirty="0"/>
            </a:br>
            <a:r>
              <a:rPr lang="en-US" dirty="0"/>
              <a:t>  &lt;div class="col-4"&gt;col-4&lt;/div&gt;</a:t>
            </a:r>
            <a:br>
              <a:rPr lang="en-US" dirty="0"/>
            </a:br>
            <a:r>
              <a:rPr lang="en-US" dirty="0"/>
              <a:t>  &lt;div class="col-4"&gt;col-4&lt;/div&gt;</a:t>
            </a:r>
            <a:br>
              <a:rPr lang="en-US" dirty="0"/>
            </a:br>
            <a:r>
              <a:rPr lang="en-US" dirty="0"/>
              <a:t>  &lt;div class="col-4"&gt;col-4&lt;/div&gt;</a:t>
            </a:r>
            <a:br>
              <a:rPr lang="en-US" dirty="0"/>
            </a:br>
            <a:r>
              <a:rPr lang="en-US" dirty="0"/>
              <a:t>&lt;/div&gt;</a:t>
            </a:r>
          </a:p>
          <a:p>
            <a:endParaRPr lang="en-US" dirty="0"/>
          </a:p>
        </p:txBody>
      </p:sp>
    </p:spTree>
    <p:extLst>
      <p:ext uri="{BB962C8B-B14F-4D97-AF65-F5344CB8AC3E}">
        <p14:creationId xmlns:p14="http://schemas.microsoft.com/office/powerpoint/2010/main" val="99989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B4A445-8F89-54EB-FB82-3E17B7568D9F}"/>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D12B22C1-8008-4011-2E91-E2DDB9890844}"/>
              </a:ext>
            </a:extLst>
          </p:cNvPr>
          <p:cNvSpPr>
            <a:spLocks noGrp="1"/>
          </p:cNvSpPr>
          <p:nvPr>
            <p:ph sz="quarter" idx="1"/>
          </p:nvPr>
        </p:nvSpPr>
        <p:spPr/>
        <p:txBody>
          <a:bodyPr>
            <a:normAutofit/>
          </a:bodyPr>
          <a:lstStyle/>
          <a:p>
            <a:pPr algn="l"/>
            <a:r>
              <a:rPr lang="en-US" b="1" i="0" dirty="0">
                <a:solidFill>
                  <a:srgbClr val="000000"/>
                </a:solidFill>
                <a:effectLst/>
                <a:latin typeface="Verdana" panose="020B0604030504040204" pitchFamily="34" charset="0"/>
              </a:rPr>
              <a:t>3. Containers</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Bootstrap 5 also requires a containing element to wrap site contents.</a:t>
            </a:r>
          </a:p>
          <a:p>
            <a:pPr algn="l"/>
            <a:r>
              <a:rPr lang="en-US" b="0" i="0" dirty="0">
                <a:solidFill>
                  <a:srgbClr val="000000"/>
                </a:solidFill>
                <a:effectLst/>
                <a:latin typeface="Verdana" panose="020B0604030504040204" pitchFamily="34" charset="0"/>
              </a:rPr>
              <a:t>There are two container classes to choose from:</a:t>
            </a:r>
          </a:p>
          <a:p>
            <a:pPr marL="514350" indent="-514350">
              <a:buFont typeface="+mj-lt"/>
              <a:buAutoNum type="arabicPeriod"/>
            </a:pPr>
            <a:r>
              <a:rPr lang="en-US" dirty="0">
                <a:solidFill>
                  <a:srgbClr val="000000"/>
                </a:solidFill>
                <a:latin typeface="Verdana" panose="020B0604030504040204" pitchFamily="34" charset="0"/>
              </a:rPr>
              <a:t>The .</a:t>
            </a:r>
            <a:r>
              <a:rPr lang="en-US" b="0" i="0" dirty="0">
                <a:solidFill>
                  <a:srgbClr val="000000"/>
                </a:solidFill>
                <a:effectLst/>
                <a:latin typeface="Verdana" panose="020B0604030504040204" pitchFamily="34" charset="0"/>
              </a:rPr>
              <a:t>container class provides a responsive </a:t>
            </a:r>
            <a:r>
              <a:rPr lang="en-US" b="1" i="0" dirty="0">
                <a:solidFill>
                  <a:srgbClr val="000000"/>
                </a:solidFill>
                <a:effectLst/>
                <a:latin typeface="Verdana" panose="020B0604030504040204" pitchFamily="34" charset="0"/>
              </a:rPr>
              <a:t>fixed width container</a:t>
            </a:r>
          </a:p>
          <a:p>
            <a:pPr marL="514350" indent="-514350">
              <a:buFont typeface="+mj-lt"/>
              <a:buAutoNum type="arabicPeriod"/>
            </a:pPr>
            <a:r>
              <a:rPr lang="en-US" b="0" i="0" dirty="0">
                <a:solidFill>
                  <a:srgbClr val="000000"/>
                </a:solidFill>
                <a:effectLst/>
                <a:latin typeface="Verdana" panose="020B0604030504040204" pitchFamily="34" charset="0"/>
              </a:rPr>
              <a:t>The .container-fluid class provides a </a:t>
            </a:r>
            <a:r>
              <a:rPr lang="en-US" b="1" i="0" dirty="0">
                <a:solidFill>
                  <a:srgbClr val="000000"/>
                </a:solidFill>
                <a:effectLst/>
                <a:latin typeface="Verdana" panose="020B0604030504040204" pitchFamily="34" charset="0"/>
              </a:rPr>
              <a:t>full width container</a:t>
            </a:r>
            <a:r>
              <a:rPr lang="en-US" b="0" i="0" dirty="0">
                <a:solidFill>
                  <a:srgbClr val="000000"/>
                </a:solidFill>
                <a:effectLst/>
                <a:latin typeface="Verdana" panose="020B0604030504040204" pitchFamily="34" charset="0"/>
              </a:rPr>
              <a:t>, spanning the entire width of the viewport</a:t>
            </a:r>
            <a:endParaRPr lang="en-US"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5315889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73132"/>
            <a:ext cx="10152963" cy="6305797"/>
          </a:xfrm>
        </p:spPr>
        <p:txBody>
          <a:bodyPr/>
          <a:lstStyle/>
          <a:p>
            <a:r>
              <a:rPr lang="en-US" dirty="0"/>
              <a:t>Three Unequal columns</a:t>
            </a:r>
          </a:p>
          <a:p>
            <a:r>
              <a:rPr lang="en-US" dirty="0"/>
              <a:t>To create unequal columns, you have to use numbers. The following example will create a 25%/50%/25% split:</a:t>
            </a:r>
          </a:p>
          <a:p>
            <a:r>
              <a:rPr lang="en-US" dirty="0"/>
              <a:t>Example</a:t>
            </a:r>
          </a:p>
          <a:p>
            <a:r>
              <a:rPr lang="en-US" dirty="0"/>
              <a:t>&lt;div class="row"&gt;</a:t>
            </a:r>
            <a:br>
              <a:rPr lang="en-US" dirty="0"/>
            </a:br>
            <a:r>
              <a:rPr lang="en-US" dirty="0"/>
              <a:t>  &lt;div class="col-3"&gt;col-3&lt;/div&gt;</a:t>
            </a:r>
            <a:br>
              <a:rPr lang="en-US" dirty="0"/>
            </a:br>
            <a:r>
              <a:rPr lang="en-US" dirty="0"/>
              <a:t>  &lt;div class="col-6"&gt;col-6&lt;/div&gt;</a:t>
            </a:r>
            <a:br>
              <a:rPr lang="en-US" dirty="0"/>
            </a:br>
            <a:r>
              <a:rPr lang="en-US" dirty="0"/>
              <a:t>  &lt;div class="col-3"&gt;col-3&lt;/div&gt;</a:t>
            </a:r>
            <a:br>
              <a:rPr lang="en-US" dirty="0"/>
            </a:br>
            <a:r>
              <a:rPr lang="en-US" dirty="0"/>
              <a:t>&lt;/div&gt;</a:t>
            </a:r>
          </a:p>
          <a:p>
            <a:r>
              <a:rPr lang="en-US" dirty="0"/>
              <a:t>Setting One Column Width</a:t>
            </a:r>
          </a:p>
          <a:p>
            <a:r>
              <a:rPr lang="en-US" dirty="0"/>
              <a:t>However, it is enough to only set the width of one column, and have the sibling columns automatically resize around it. The following example will create a 25%/50%/25% split:</a:t>
            </a:r>
          </a:p>
          <a:p>
            <a:r>
              <a:rPr lang="en-US" dirty="0"/>
              <a:t>Example</a:t>
            </a:r>
          </a:p>
          <a:p>
            <a:r>
              <a:rPr lang="en-US" dirty="0"/>
              <a:t>&lt;div class="row"&gt;</a:t>
            </a:r>
            <a:br>
              <a:rPr lang="en-US" dirty="0"/>
            </a:br>
            <a:r>
              <a:rPr lang="en-US" dirty="0"/>
              <a:t>  &lt;div class="col"&gt;col&lt;/div&gt;</a:t>
            </a:r>
            <a:br>
              <a:rPr lang="en-US" dirty="0"/>
            </a:br>
            <a:r>
              <a:rPr lang="en-US" dirty="0"/>
              <a:t>  &lt;div class="col-6"&gt;col-6&lt;/div&gt;</a:t>
            </a:r>
            <a:br>
              <a:rPr lang="en-US" dirty="0"/>
            </a:br>
            <a:r>
              <a:rPr lang="en-US" dirty="0"/>
              <a:t>  &lt;div class="col"&gt;col&lt;/div&gt;</a:t>
            </a:r>
            <a:br>
              <a:rPr lang="en-US" dirty="0"/>
            </a:br>
            <a:r>
              <a:rPr lang="en-US" dirty="0"/>
              <a:t>&lt;/div&gt;</a:t>
            </a:r>
          </a:p>
          <a:p>
            <a:endParaRPr lang="en-US" dirty="0"/>
          </a:p>
        </p:txBody>
      </p:sp>
    </p:spTree>
    <p:extLst>
      <p:ext uri="{BB962C8B-B14F-4D97-AF65-F5344CB8AC3E}">
        <p14:creationId xmlns:p14="http://schemas.microsoft.com/office/powerpoint/2010/main" val="2298929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7FF861-5D1A-0182-94C8-0F45929C0728}"/>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Two Basic Bootstrap 5 Pages</a:t>
            </a:r>
            <a:endParaRPr lang="en-NG" dirty="0"/>
          </a:p>
        </p:txBody>
      </p:sp>
      <p:sp>
        <p:nvSpPr>
          <p:cNvPr id="3" name="Content Placeholder 2">
            <a:extLst>
              <a:ext uri="{FF2B5EF4-FFF2-40B4-BE49-F238E27FC236}">
                <a16:creationId xmlns="" xmlns:a16="http://schemas.microsoft.com/office/drawing/2014/main" id="{0D5D3EE9-D671-D2F3-59FE-F572482C468D}"/>
              </a:ext>
            </a:extLst>
          </p:cNvPr>
          <p:cNvSpPr>
            <a:spLocks noGrp="1"/>
          </p:cNvSpPr>
          <p:nvPr>
            <p:ph sz="quarter" idx="1"/>
          </p:nvPr>
        </p:nvSpPr>
        <p:spPr>
          <a:xfrm>
            <a:off x="1219200" y="1447800"/>
            <a:ext cx="10363200" cy="4953000"/>
          </a:xfrm>
        </p:spPr>
        <p:txBody>
          <a:bodyPr>
            <a:normAutofit fontScale="85000" lnSpcReduction="20000"/>
          </a:bodyPr>
          <a:lstStyle/>
          <a:p>
            <a:pPr algn="l"/>
            <a:r>
              <a:rPr lang="en-US" b="0" i="0" dirty="0">
                <a:solidFill>
                  <a:srgbClr val="000000"/>
                </a:solidFill>
                <a:effectLst/>
                <a:latin typeface="Verdana" panose="020B0604030504040204" pitchFamily="34" charset="0"/>
              </a:rPr>
              <a:t>The following example shows the code for a basic Bootstrap 5 page (with a responsive fixed width container):</a:t>
            </a:r>
          </a:p>
          <a:p>
            <a:pPr algn="l"/>
            <a:r>
              <a:rPr lang="en-US" b="0" i="0" dirty="0">
                <a:solidFill>
                  <a:srgbClr val="000000"/>
                </a:solidFill>
                <a:effectLst/>
                <a:latin typeface="Segoe UI" panose="020B0502040204020203" pitchFamily="34" charset="0"/>
              </a:rPr>
              <a:t>Container 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FF0000"/>
                </a:solidFill>
                <a:effectLst/>
                <a:latin typeface="Consolas" panose="020B0609020204030204" pitchFamily="49" charset="0"/>
              </a:rPr>
              <a:t> lang</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en</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Bootstrap Example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meta</a:t>
            </a:r>
            <a:r>
              <a:rPr lang="en-US" b="0" i="0" dirty="0">
                <a:solidFill>
                  <a:srgbClr val="FF0000"/>
                </a:solidFill>
                <a:effectLst/>
                <a:latin typeface="Consolas" panose="020B0609020204030204" pitchFamily="49" charset="0"/>
              </a:rPr>
              <a:t> charset</a:t>
            </a:r>
            <a:r>
              <a:rPr lang="en-US" b="0" i="0" dirty="0">
                <a:solidFill>
                  <a:srgbClr val="0000CD"/>
                </a:solidFill>
                <a:effectLst/>
                <a:latin typeface="Consolas" panose="020B0609020204030204" pitchFamily="49" charset="0"/>
              </a:rPr>
              <a:t>="utf-8"&gt;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meta</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="viewport"</a:t>
            </a:r>
            <a:r>
              <a:rPr lang="en-US" b="0" i="0" dirty="0">
                <a:solidFill>
                  <a:srgbClr val="FF0000"/>
                </a:solidFill>
                <a:effectLst/>
                <a:latin typeface="Consolas" panose="020B0609020204030204" pitchFamily="49" charset="0"/>
              </a:rPr>
              <a:t> content</a:t>
            </a:r>
            <a:r>
              <a:rPr lang="en-US" b="0" i="0" dirty="0">
                <a:solidFill>
                  <a:srgbClr val="0000CD"/>
                </a:solidFill>
                <a:effectLst/>
                <a:latin typeface="Consolas" panose="020B0609020204030204" pitchFamily="49" charset="0"/>
              </a:rPr>
              <a:t>="width=device-width, initial-scale=1"&gt;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="https://cdn.jsdelivr.net/</a:t>
            </a:r>
            <a:r>
              <a:rPr lang="en-US" b="0" i="0" dirty="0" err="1">
                <a:solidFill>
                  <a:srgbClr val="0000CD"/>
                </a:solidFill>
                <a:effectLst/>
                <a:latin typeface="Consolas" panose="020B0609020204030204" pitchFamily="49" charset="0"/>
              </a:rPr>
              <a:t>npm</a:t>
            </a:r>
            <a:r>
              <a:rPr lang="en-US" b="0" i="0" dirty="0">
                <a:solidFill>
                  <a:srgbClr val="0000CD"/>
                </a:solidFill>
                <a:effectLst/>
                <a:latin typeface="Consolas" panose="020B0609020204030204" pitchFamily="49" charset="0"/>
              </a:rPr>
              <a:t>/bootstrap@5.1.3/</a:t>
            </a:r>
            <a:r>
              <a:rPr lang="en-US" b="0" i="0" dirty="0" err="1">
                <a:solidFill>
                  <a:srgbClr val="0000CD"/>
                </a:solidFill>
                <a:effectLst/>
                <a:latin typeface="Consolas" panose="020B0609020204030204" pitchFamily="49" charset="0"/>
              </a:rPr>
              <a:t>dist</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css</a:t>
            </a:r>
            <a:r>
              <a:rPr lang="en-US" b="0" i="0" dirty="0">
                <a:solidFill>
                  <a:srgbClr val="0000CD"/>
                </a:solidFill>
                <a:effectLst/>
                <a:latin typeface="Consolas" panose="020B0609020204030204" pitchFamily="49" charset="0"/>
              </a:rPr>
              <a:t>/bootstrap.min.css"</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="https://cdn.jsdelivr.net/</a:t>
            </a:r>
            <a:r>
              <a:rPr lang="en-US" b="0" i="0" dirty="0" err="1">
                <a:solidFill>
                  <a:srgbClr val="0000CD"/>
                </a:solidFill>
                <a:effectLst/>
                <a:latin typeface="Consolas" panose="020B0609020204030204" pitchFamily="49" charset="0"/>
              </a:rPr>
              <a:t>npm</a:t>
            </a:r>
            <a:r>
              <a:rPr lang="en-US" b="0" i="0" dirty="0">
                <a:solidFill>
                  <a:srgbClr val="0000CD"/>
                </a:solidFill>
                <a:effectLst/>
                <a:latin typeface="Consolas" panose="020B0609020204030204" pitchFamily="49" charset="0"/>
              </a:rPr>
              <a:t>/bootstrap@5.1.3/</a:t>
            </a:r>
            <a:r>
              <a:rPr lang="en-US" b="0" i="0" dirty="0" err="1">
                <a:solidFill>
                  <a:srgbClr val="0000CD"/>
                </a:solidFill>
                <a:effectLst/>
                <a:latin typeface="Consolas" panose="020B0609020204030204" pitchFamily="49" charset="0"/>
              </a:rPr>
              <a:t>dist</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js</a:t>
            </a:r>
            <a:r>
              <a:rPr lang="en-US" b="0" i="0" dirty="0">
                <a:solidFill>
                  <a:srgbClr val="0000CD"/>
                </a:solidFill>
                <a:effectLst/>
                <a:latin typeface="Consolas" panose="020B0609020204030204" pitchFamily="49" charset="0"/>
              </a:rPr>
              <a:t>/bootstrap.bundle.min.js"&gt;&lt;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Bootstrap Page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part is inside a .container class.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.container class provides a responsive fixed width container.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NG" dirty="0"/>
          </a:p>
        </p:txBody>
      </p:sp>
    </p:spTree>
    <p:extLst>
      <p:ext uri="{BB962C8B-B14F-4D97-AF65-F5344CB8AC3E}">
        <p14:creationId xmlns:p14="http://schemas.microsoft.com/office/powerpoint/2010/main" val="2151837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78EEEA-6DAB-42C4-9D3A-C177CAB765D6}"/>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16AB5CCD-7F63-DFE6-75C0-5B739BF112A6}"/>
              </a:ext>
            </a:extLst>
          </p:cNvPr>
          <p:cNvSpPr>
            <a:spLocks noGrp="1"/>
          </p:cNvSpPr>
          <p:nvPr>
            <p:ph sz="quarter" idx="1"/>
          </p:nvPr>
        </p:nvSpPr>
        <p:spPr>
          <a:xfrm>
            <a:off x="1219200" y="1417638"/>
            <a:ext cx="10363200" cy="5437904"/>
          </a:xfrm>
        </p:spPr>
        <p:txBody>
          <a:bodyPr>
            <a:normAutofit fontScale="85000" lnSpcReduction="10000"/>
          </a:bodyPr>
          <a:lstStyle/>
          <a:p>
            <a:r>
              <a:rPr lang="en-US" b="0" i="0" dirty="0">
                <a:solidFill>
                  <a:srgbClr val="000000"/>
                </a:solidFill>
                <a:effectLst/>
                <a:latin typeface="Verdana" panose="020B0604030504040204" pitchFamily="34" charset="0"/>
              </a:rPr>
              <a:t>The following example shows the code for a basic Bootstrap 5 page (with a full width container):</a:t>
            </a:r>
          </a:p>
          <a:p>
            <a:pPr algn="l"/>
            <a:r>
              <a:rPr lang="en-US" b="0" i="0" dirty="0">
                <a:solidFill>
                  <a:srgbClr val="000000"/>
                </a:solidFill>
                <a:effectLst/>
                <a:latin typeface="Segoe UI" panose="020B0502040204020203" pitchFamily="34" charset="0"/>
              </a:rPr>
              <a:t>Container Fluid 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FF0000"/>
                </a:solidFill>
                <a:effectLst/>
                <a:latin typeface="Consolas" panose="020B0609020204030204" pitchFamily="49" charset="0"/>
              </a:rPr>
              <a:t> lang</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en</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Bootstrap Example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meta</a:t>
            </a:r>
            <a:r>
              <a:rPr lang="en-US" b="0" i="0" dirty="0">
                <a:solidFill>
                  <a:srgbClr val="FF0000"/>
                </a:solidFill>
                <a:effectLst/>
                <a:latin typeface="Consolas" panose="020B0609020204030204" pitchFamily="49" charset="0"/>
              </a:rPr>
              <a:t> charset</a:t>
            </a:r>
            <a:r>
              <a:rPr lang="en-US" b="0" i="0" dirty="0">
                <a:solidFill>
                  <a:srgbClr val="0000CD"/>
                </a:solidFill>
                <a:effectLst/>
                <a:latin typeface="Consolas" panose="020B0609020204030204" pitchFamily="49" charset="0"/>
              </a:rPr>
              <a:t>="utf-8"&gt;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meta</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="viewport"</a:t>
            </a:r>
            <a:r>
              <a:rPr lang="en-US" b="0" i="0" dirty="0">
                <a:solidFill>
                  <a:srgbClr val="FF0000"/>
                </a:solidFill>
                <a:effectLst/>
                <a:latin typeface="Consolas" panose="020B0609020204030204" pitchFamily="49" charset="0"/>
              </a:rPr>
              <a:t> content</a:t>
            </a:r>
            <a:r>
              <a:rPr lang="en-US" b="0" i="0" dirty="0">
                <a:solidFill>
                  <a:srgbClr val="0000CD"/>
                </a:solidFill>
                <a:effectLst/>
                <a:latin typeface="Consolas" panose="020B0609020204030204" pitchFamily="49" charset="0"/>
              </a:rPr>
              <a:t>="width=device-width, initial-scale=1"&gt;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="https://cdn.jsdelivr.net/</a:t>
            </a:r>
            <a:r>
              <a:rPr lang="en-US" b="0" i="0" dirty="0" err="1">
                <a:solidFill>
                  <a:srgbClr val="0000CD"/>
                </a:solidFill>
                <a:effectLst/>
                <a:latin typeface="Consolas" panose="020B0609020204030204" pitchFamily="49" charset="0"/>
              </a:rPr>
              <a:t>npm</a:t>
            </a:r>
            <a:r>
              <a:rPr lang="en-US" b="0" i="0" dirty="0">
                <a:solidFill>
                  <a:srgbClr val="0000CD"/>
                </a:solidFill>
                <a:effectLst/>
                <a:latin typeface="Consolas" panose="020B0609020204030204" pitchFamily="49" charset="0"/>
              </a:rPr>
              <a:t>/bootstrap@5.1.3/</a:t>
            </a:r>
            <a:r>
              <a:rPr lang="en-US" b="0" i="0" dirty="0" err="1">
                <a:solidFill>
                  <a:srgbClr val="0000CD"/>
                </a:solidFill>
                <a:effectLst/>
                <a:latin typeface="Consolas" panose="020B0609020204030204" pitchFamily="49" charset="0"/>
              </a:rPr>
              <a:t>dist</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css</a:t>
            </a:r>
            <a:r>
              <a:rPr lang="en-US" b="0" i="0" dirty="0">
                <a:solidFill>
                  <a:srgbClr val="0000CD"/>
                </a:solidFill>
                <a:effectLst/>
                <a:latin typeface="Consolas" panose="020B0609020204030204" pitchFamily="49" charset="0"/>
              </a:rPr>
              <a:t>/bootstrap.min.css"</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="https://cdn.jsdelivr.net/</a:t>
            </a:r>
            <a:r>
              <a:rPr lang="en-US" b="0" i="0" dirty="0" err="1">
                <a:solidFill>
                  <a:srgbClr val="0000CD"/>
                </a:solidFill>
                <a:effectLst/>
                <a:latin typeface="Consolas" panose="020B0609020204030204" pitchFamily="49" charset="0"/>
              </a:rPr>
              <a:t>npm</a:t>
            </a:r>
            <a:r>
              <a:rPr lang="en-US" b="0" i="0" dirty="0">
                <a:solidFill>
                  <a:srgbClr val="0000CD"/>
                </a:solidFill>
                <a:effectLst/>
                <a:latin typeface="Consolas" panose="020B0609020204030204" pitchFamily="49" charset="0"/>
              </a:rPr>
              <a:t>/bootstrap@5.1.3/</a:t>
            </a:r>
            <a:r>
              <a:rPr lang="en-US" b="0" i="0" dirty="0" err="1">
                <a:solidFill>
                  <a:srgbClr val="0000CD"/>
                </a:solidFill>
                <a:effectLst/>
                <a:latin typeface="Consolas" panose="020B0609020204030204" pitchFamily="49" charset="0"/>
              </a:rPr>
              <a:t>dist</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js</a:t>
            </a:r>
            <a:r>
              <a:rPr lang="en-US" b="0" i="0" dirty="0">
                <a:solidFill>
                  <a:srgbClr val="0000CD"/>
                </a:solidFill>
                <a:effectLst/>
                <a:latin typeface="Consolas" panose="020B0609020204030204" pitchFamily="49" charset="0"/>
              </a:rPr>
              <a:t>/bootstrap.bundle.min.js"&gt;&lt;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="container-fluid"&gt;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Bootstrap Page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part is inside a .container-fluid class.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.container-fluid class provides a full width container, spanning the entire width of the viewport.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NG" dirty="0"/>
          </a:p>
        </p:txBody>
      </p:sp>
    </p:spTree>
    <p:extLst>
      <p:ext uri="{BB962C8B-B14F-4D97-AF65-F5344CB8AC3E}">
        <p14:creationId xmlns:p14="http://schemas.microsoft.com/office/powerpoint/2010/main" val="3633246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52191-2FBE-73F5-16D3-16A02B946563}"/>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Bootstrap 5 Containers</a:t>
            </a:r>
            <a:endParaRPr lang="en-NG" dirty="0"/>
          </a:p>
        </p:txBody>
      </p:sp>
      <p:sp>
        <p:nvSpPr>
          <p:cNvPr id="3" name="Content Placeholder 2">
            <a:extLst>
              <a:ext uri="{FF2B5EF4-FFF2-40B4-BE49-F238E27FC236}">
                <a16:creationId xmlns="" xmlns:a16="http://schemas.microsoft.com/office/drawing/2014/main" id="{321AAB88-2D83-942C-AD17-BA47ECFCA2F9}"/>
              </a:ext>
            </a:extLst>
          </p:cNvPr>
          <p:cNvSpPr>
            <a:spLocks noGrp="1"/>
          </p:cNvSpPr>
          <p:nvPr>
            <p:ph sz="quarter" idx="1"/>
          </p:nvPr>
        </p:nvSpPr>
        <p:spPr/>
        <p:txBody>
          <a:bodyPr>
            <a:normAutofit/>
          </a:bodyPr>
          <a:lstStyle/>
          <a:p>
            <a:pPr algn="l"/>
            <a:r>
              <a:rPr lang="en-US" b="0" i="0" dirty="0">
                <a:solidFill>
                  <a:srgbClr val="000000"/>
                </a:solidFill>
                <a:effectLst/>
                <a:latin typeface="Verdana" panose="020B0604030504040204" pitchFamily="34" charset="0"/>
              </a:rPr>
              <a:t>You learned from the previous chapter that Bootstrap requires a containing element to wrap site contents.</a:t>
            </a:r>
          </a:p>
          <a:p>
            <a:pPr algn="l"/>
            <a:r>
              <a:rPr lang="en-US" b="0" i="0" dirty="0">
                <a:solidFill>
                  <a:srgbClr val="000000"/>
                </a:solidFill>
                <a:effectLst/>
                <a:latin typeface="Verdana" panose="020B0604030504040204" pitchFamily="34" charset="0"/>
              </a:rPr>
              <a:t>Containers are used to pad the content inside of them, and there are two container classes available:</a:t>
            </a:r>
          </a:p>
          <a:p>
            <a:pPr marL="514350" indent="-514350">
              <a:buFont typeface="+mj-lt"/>
              <a:buAutoNum type="arabicPeriod"/>
            </a:pPr>
            <a:r>
              <a:rPr lang="en-US" dirty="0">
                <a:solidFill>
                  <a:srgbClr val="000000"/>
                </a:solidFill>
                <a:latin typeface="Verdana" panose="020B0604030504040204" pitchFamily="34" charset="0"/>
              </a:rPr>
              <a:t>The .</a:t>
            </a:r>
            <a:r>
              <a:rPr lang="en-US" b="0" i="0" dirty="0">
                <a:solidFill>
                  <a:srgbClr val="000000"/>
                </a:solidFill>
                <a:effectLst/>
                <a:latin typeface="Verdana" panose="020B0604030504040204" pitchFamily="34" charset="0"/>
              </a:rPr>
              <a:t>container class provides a responsive </a:t>
            </a:r>
            <a:r>
              <a:rPr lang="en-US" b="1" i="0" dirty="0">
                <a:solidFill>
                  <a:srgbClr val="000000"/>
                </a:solidFill>
                <a:effectLst/>
                <a:latin typeface="Verdana" panose="020B0604030504040204" pitchFamily="34" charset="0"/>
              </a:rPr>
              <a:t>fixed width container</a:t>
            </a:r>
          </a:p>
          <a:p>
            <a:pPr marL="514350" indent="-514350">
              <a:buFont typeface="+mj-lt"/>
              <a:buAutoNum type="arabicPeriod"/>
            </a:pPr>
            <a:r>
              <a:rPr lang="en-US" b="0" i="0" dirty="0">
                <a:solidFill>
                  <a:srgbClr val="000000"/>
                </a:solidFill>
                <a:effectLst/>
                <a:latin typeface="Verdana" panose="020B0604030504040204" pitchFamily="34" charset="0"/>
              </a:rPr>
              <a:t>The .container-fluid class provides a </a:t>
            </a:r>
            <a:r>
              <a:rPr lang="en-US" b="1" i="0" dirty="0">
                <a:solidFill>
                  <a:srgbClr val="000000"/>
                </a:solidFill>
                <a:effectLst/>
                <a:latin typeface="Verdana" panose="020B0604030504040204" pitchFamily="34" charset="0"/>
              </a:rPr>
              <a:t>full width container</a:t>
            </a:r>
            <a:r>
              <a:rPr lang="en-US" b="0" i="0" dirty="0">
                <a:solidFill>
                  <a:srgbClr val="000000"/>
                </a:solidFill>
                <a:effectLst/>
                <a:latin typeface="Verdana" panose="020B0604030504040204" pitchFamily="34" charset="0"/>
              </a:rPr>
              <a:t>, spanning the entire width of the viewport</a:t>
            </a:r>
            <a:endParaRPr lang="en-US" b="1"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239452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09F51-92A4-FEB3-5C7D-5D84EE89684E}"/>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Fixed Container</a:t>
            </a:r>
            <a:endParaRPr lang="en-NG" dirty="0"/>
          </a:p>
        </p:txBody>
      </p:sp>
      <p:sp>
        <p:nvSpPr>
          <p:cNvPr id="3" name="Content Placeholder 2">
            <a:extLst>
              <a:ext uri="{FF2B5EF4-FFF2-40B4-BE49-F238E27FC236}">
                <a16:creationId xmlns="" xmlns:a16="http://schemas.microsoft.com/office/drawing/2014/main" id="{1F2B3A5C-BC1B-FE88-B389-34B7F21543D8}"/>
              </a:ext>
            </a:extLst>
          </p:cNvPr>
          <p:cNvSpPr>
            <a:spLocks noGrp="1"/>
          </p:cNvSpPr>
          <p:nvPr>
            <p:ph sz="quarter" idx="1"/>
          </p:nvPr>
        </p:nvSpPr>
        <p:spPr/>
        <p:txBody>
          <a:bodyPr>
            <a:normAutofit fontScale="85000" lnSpcReduction="20000"/>
          </a:bodyPr>
          <a:lstStyle/>
          <a:p>
            <a:r>
              <a:rPr lang="en-US" b="0" i="0" dirty="0">
                <a:solidFill>
                  <a:srgbClr val="000000"/>
                </a:solidFill>
                <a:effectLst/>
                <a:latin typeface="Verdana" panose="020B0604030504040204" pitchFamily="34" charset="0"/>
              </a:rPr>
              <a:t>Use the .container class to create a responsive, fixed-width container.</a:t>
            </a:r>
          </a:p>
          <a:p>
            <a:r>
              <a:rPr lang="en-US" b="0" i="0" dirty="0">
                <a:solidFill>
                  <a:srgbClr val="000000"/>
                </a:solidFill>
                <a:effectLst/>
                <a:latin typeface="Verdana" panose="020B0604030504040204" pitchFamily="34" charset="0"/>
              </a:rPr>
              <a:t>Note that its width (max-width) will change on different screen sizes:</a:t>
            </a:r>
          </a:p>
          <a:p>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pPr algn="l"/>
            <a:endParaRPr lang="en-US" b="0" i="0" dirty="0" smtClean="0">
              <a:solidFill>
                <a:srgbClr val="000000"/>
              </a:solidFill>
              <a:effectLst/>
              <a:latin typeface="Verdana" panose="020B0604030504040204" pitchFamily="34" charset="0"/>
            </a:endParaRPr>
          </a:p>
          <a:p>
            <a:pPr algn="l"/>
            <a:r>
              <a:rPr lang="en-US" b="0" i="0" dirty="0" smtClean="0">
                <a:solidFill>
                  <a:srgbClr val="000000"/>
                </a:solidFill>
                <a:effectLst/>
                <a:latin typeface="Verdana" panose="020B0604030504040204" pitchFamily="34" charset="0"/>
              </a:rPr>
              <a:t>Open </a:t>
            </a:r>
            <a:r>
              <a:rPr lang="en-US" b="0" i="0" dirty="0">
                <a:solidFill>
                  <a:srgbClr val="000000"/>
                </a:solidFill>
                <a:effectLst/>
                <a:latin typeface="Verdana" panose="020B0604030504040204" pitchFamily="34" charset="0"/>
              </a:rPr>
              <a:t>the example below and resize the browser window to see that the container width will change at different breakpoints:</a:t>
            </a:r>
          </a:p>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Bootstrap Page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US" b="0" i="0" dirty="0">
              <a:solidFill>
                <a:srgbClr val="000000"/>
              </a:solidFill>
              <a:effectLst/>
              <a:latin typeface="Verdana" panose="020B0604030504040204" pitchFamily="34" charset="0"/>
            </a:endParaRPr>
          </a:p>
          <a:p>
            <a:endParaRPr lang="en-NG" dirty="0"/>
          </a:p>
        </p:txBody>
      </p:sp>
      <p:graphicFrame>
        <p:nvGraphicFramePr>
          <p:cNvPr id="4" name="Table 3">
            <a:extLst>
              <a:ext uri="{FF2B5EF4-FFF2-40B4-BE49-F238E27FC236}">
                <a16:creationId xmlns="" xmlns:a16="http://schemas.microsoft.com/office/drawing/2014/main" id="{C36E93ED-847F-CE46-750D-EA5997229641}"/>
              </a:ext>
            </a:extLst>
          </p:cNvPr>
          <p:cNvGraphicFramePr>
            <a:graphicFrameLocks noGrp="1"/>
          </p:cNvGraphicFramePr>
          <p:nvPr>
            <p:extLst>
              <p:ext uri="{D42A27DB-BD31-4B8C-83A1-F6EECF244321}">
                <p14:modId xmlns:p14="http://schemas.microsoft.com/office/powerpoint/2010/main" val="1778744467"/>
              </p:ext>
            </p:extLst>
          </p:nvPr>
        </p:nvGraphicFramePr>
        <p:xfrm>
          <a:off x="670298" y="3036529"/>
          <a:ext cx="10566395" cy="1092127"/>
        </p:xfrm>
        <a:graphic>
          <a:graphicData uri="http://schemas.openxmlformats.org/drawingml/2006/table">
            <a:tbl>
              <a:tblPr/>
              <a:tblGrid>
                <a:gridCol w="1509485">
                  <a:extLst>
                    <a:ext uri="{9D8B030D-6E8A-4147-A177-3AD203B41FA5}">
                      <a16:colId xmlns="" xmlns:a16="http://schemas.microsoft.com/office/drawing/2014/main" val="4125223556"/>
                    </a:ext>
                  </a:extLst>
                </a:gridCol>
                <a:gridCol w="1509485">
                  <a:extLst>
                    <a:ext uri="{9D8B030D-6E8A-4147-A177-3AD203B41FA5}">
                      <a16:colId xmlns="" xmlns:a16="http://schemas.microsoft.com/office/drawing/2014/main" val="2835016466"/>
                    </a:ext>
                  </a:extLst>
                </a:gridCol>
                <a:gridCol w="1509485">
                  <a:extLst>
                    <a:ext uri="{9D8B030D-6E8A-4147-A177-3AD203B41FA5}">
                      <a16:colId xmlns="" xmlns:a16="http://schemas.microsoft.com/office/drawing/2014/main" val="3132750498"/>
                    </a:ext>
                  </a:extLst>
                </a:gridCol>
                <a:gridCol w="1509485">
                  <a:extLst>
                    <a:ext uri="{9D8B030D-6E8A-4147-A177-3AD203B41FA5}">
                      <a16:colId xmlns="" xmlns:a16="http://schemas.microsoft.com/office/drawing/2014/main" val="1572138484"/>
                    </a:ext>
                  </a:extLst>
                </a:gridCol>
                <a:gridCol w="1509485">
                  <a:extLst>
                    <a:ext uri="{9D8B030D-6E8A-4147-A177-3AD203B41FA5}">
                      <a16:colId xmlns="" xmlns:a16="http://schemas.microsoft.com/office/drawing/2014/main" val="622511982"/>
                    </a:ext>
                  </a:extLst>
                </a:gridCol>
                <a:gridCol w="1509485">
                  <a:extLst>
                    <a:ext uri="{9D8B030D-6E8A-4147-A177-3AD203B41FA5}">
                      <a16:colId xmlns="" xmlns:a16="http://schemas.microsoft.com/office/drawing/2014/main" val="2135742384"/>
                    </a:ext>
                  </a:extLst>
                </a:gridCol>
                <a:gridCol w="1509485">
                  <a:extLst>
                    <a:ext uri="{9D8B030D-6E8A-4147-A177-3AD203B41FA5}">
                      <a16:colId xmlns="" xmlns:a16="http://schemas.microsoft.com/office/drawing/2014/main" val="3235582490"/>
                    </a:ext>
                  </a:extLst>
                </a:gridCol>
              </a:tblGrid>
              <a:tr h="454410">
                <a:tc>
                  <a:txBody>
                    <a:bodyPr/>
                    <a:lstStyle/>
                    <a:p>
                      <a:pPr algn="l" fontAlgn="t"/>
                      <a:r>
                        <a:rPr lang="en-US" sz="1700" dirty="0">
                          <a:effectLst/>
                        </a:rPr>
                        <a:t>Extra small</a:t>
                      </a:r>
                      <a:br>
                        <a:rPr lang="en-US" sz="1700" dirty="0">
                          <a:effectLst/>
                        </a:rPr>
                      </a:br>
                      <a:r>
                        <a:rPr lang="en-US" sz="1700" dirty="0">
                          <a:effectLst/>
                        </a:rPr>
                        <a:t>&lt;576px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Small</a:t>
                      </a:r>
                      <a:br>
                        <a:rPr lang="en-US" sz="1700">
                          <a:effectLst/>
                        </a:rPr>
                      </a:br>
                      <a:r>
                        <a:rPr lang="en-US" sz="1700">
                          <a:effectLst/>
                        </a:rPr>
                        <a:t>≥576px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Medium</a:t>
                      </a:r>
                      <a:br>
                        <a:rPr lang="en-US" sz="1700">
                          <a:effectLst/>
                        </a:rPr>
                      </a:br>
                      <a:r>
                        <a:rPr lang="en-US" sz="1700">
                          <a:effectLst/>
                        </a:rPr>
                        <a:t>≥768px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Large</a:t>
                      </a:r>
                      <a:br>
                        <a:rPr lang="en-US" sz="1700">
                          <a:effectLst/>
                        </a:rPr>
                      </a:br>
                      <a:r>
                        <a:rPr lang="en-US" sz="1700">
                          <a:effectLst/>
                        </a:rPr>
                        <a:t>≥992px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Extra Large</a:t>
                      </a:r>
                      <a:br>
                        <a:rPr lang="en-US" sz="1700">
                          <a:effectLst/>
                        </a:rPr>
                      </a:br>
                      <a:r>
                        <a:rPr lang="en-US" sz="1700">
                          <a:effectLst/>
                        </a:rPr>
                        <a:t>≥1200px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XXL</a:t>
                      </a:r>
                      <a:br>
                        <a:rPr lang="en-US" sz="1700">
                          <a:effectLst/>
                        </a:rPr>
                      </a:br>
                      <a:r>
                        <a:rPr lang="en-US" sz="1700">
                          <a:effectLst/>
                        </a:rPr>
                        <a:t>≥1400px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endParaRPr lang="en-NG" sz="1700"/>
                    </a:p>
                  </a:txBody>
                  <a:tcPr marL="113592" marR="113592" marT="42597" marB="42597">
                    <a:lnL w="9525" cap="flat" cmpd="sng" algn="ctr">
                      <a:solidFill>
                        <a:srgbClr val="CCCCCC"/>
                      </a:solidFill>
                      <a:prstDash val="solid"/>
                      <a:round/>
                      <a:headEnd type="none" w="med" len="med"/>
                      <a:tailEnd type="none" w="med" len="med"/>
                    </a:lnL>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371905228"/>
                  </a:ext>
                </a:extLst>
              </a:tr>
              <a:tr h="431977">
                <a:tc>
                  <a:txBody>
                    <a:bodyPr/>
                    <a:lstStyle/>
                    <a:p>
                      <a:pPr algn="l" fontAlgn="t"/>
                      <a:r>
                        <a:rPr lang="en-US" sz="1700">
                          <a:effectLst/>
                        </a:rPr>
                        <a:t>max-width</a:t>
                      </a:r>
                    </a:p>
                  </a:txBody>
                  <a:tcPr marL="189319"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540px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720px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960px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1140px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1320px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986795310"/>
                  </a:ext>
                </a:extLst>
              </a:tr>
            </a:tbl>
          </a:graphicData>
        </a:graphic>
      </p:graphicFrame>
    </p:spTree>
    <p:extLst>
      <p:ext uri="{BB962C8B-B14F-4D97-AF65-F5344CB8AC3E}">
        <p14:creationId xmlns:p14="http://schemas.microsoft.com/office/powerpoint/2010/main" val="167555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80BED0-054F-9E9C-30A4-D5BA6282D915}"/>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Fluid Container</a:t>
            </a:r>
            <a:endParaRPr lang="en-NG" dirty="0"/>
          </a:p>
        </p:txBody>
      </p:sp>
      <p:sp>
        <p:nvSpPr>
          <p:cNvPr id="3" name="Content Placeholder 2">
            <a:extLst>
              <a:ext uri="{FF2B5EF4-FFF2-40B4-BE49-F238E27FC236}">
                <a16:creationId xmlns="" xmlns:a16="http://schemas.microsoft.com/office/drawing/2014/main" id="{28AAB8DD-BC99-2548-C6CD-55554A5184DC}"/>
              </a:ext>
            </a:extLst>
          </p:cNvPr>
          <p:cNvSpPr>
            <a:spLocks noGrp="1"/>
          </p:cNvSpPr>
          <p:nvPr>
            <p:ph sz="quarter" idx="1"/>
          </p:nvPr>
        </p:nvSpPr>
        <p:spPr/>
        <p:txBody>
          <a:bodyPr/>
          <a:lstStyle/>
          <a:p>
            <a:r>
              <a:rPr lang="en-US" b="0" i="0" dirty="0">
                <a:solidFill>
                  <a:srgbClr val="000000"/>
                </a:solidFill>
                <a:effectLst/>
                <a:latin typeface="Verdana" panose="020B0604030504040204" pitchFamily="34" charset="0"/>
              </a:rPr>
              <a:t>Use the .Container – fluid class to create a full width container, that will always span the entire width of the screen ( width is always 100%)</a:t>
            </a:r>
          </a:p>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="container-fluid"&gt;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Bootstrap Page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NG" dirty="0"/>
          </a:p>
        </p:txBody>
      </p:sp>
    </p:spTree>
    <p:extLst>
      <p:ext uri="{BB962C8B-B14F-4D97-AF65-F5344CB8AC3E}">
        <p14:creationId xmlns:p14="http://schemas.microsoft.com/office/powerpoint/2010/main" val="421101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457718-DFB3-4329-0F37-B2D464703406}"/>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Container Padding</a:t>
            </a:r>
            <a:endParaRPr lang="en-NG" dirty="0"/>
          </a:p>
        </p:txBody>
      </p:sp>
      <p:sp>
        <p:nvSpPr>
          <p:cNvPr id="3" name="Content Placeholder 2">
            <a:extLst>
              <a:ext uri="{FF2B5EF4-FFF2-40B4-BE49-F238E27FC236}">
                <a16:creationId xmlns="" xmlns:a16="http://schemas.microsoft.com/office/drawing/2014/main" id="{08BABA7E-C494-6767-8D7A-D9C8D3F6A567}"/>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By default, containers have left and right padding, with no top or bottom padding. Therefore, we often use </a:t>
            </a:r>
            <a:r>
              <a:rPr lang="en-US" b="1" i="0" dirty="0">
                <a:solidFill>
                  <a:srgbClr val="000000"/>
                </a:solidFill>
                <a:effectLst/>
                <a:latin typeface="Verdana" panose="020B0604030504040204" pitchFamily="34" charset="0"/>
              </a:rPr>
              <a:t>spacing utilities</a:t>
            </a:r>
            <a:r>
              <a:rPr lang="en-US" b="0" i="0" dirty="0">
                <a:solidFill>
                  <a:srgbClr val="000000"/>
                </a:solidFill>
                <a:effectLst/>
                <a:latin typeface="Verdana" panose="020B0604030504040204" pitchFamily="34" charset="0"/>
              </a:rPr>
              <a:t>, such as extra padding and margins to make them look even better. For.pt-5 example, means "add a large </a:t>
            </a:r>
            <a:r>
              <a:rPr lang="en-US" b="1" i="0" dirty="0">
                <a:solidFill>
                  <a:srgbClr val="000000"/>
                </a:solidFill>
                <a:effectLst/>
                <a:latin typeface="Verdana" panose="020B0604030504040204" pitchFamily="34" charset="0"/>
              </a:rPr>
              <a:t>top padding</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 pt-5"&gt;&lt;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NG" dirty="0"/>
          </a:p>
        </p:txBody>
      </p:sp>
    </p:spTree>
    <p:extLst>
      <p:ext uri="{BB962C8B-B14F-4D97-AF65-F5344CB8AC3E}">
        <p14:creationId xmlns:p14="http://schemas.microsoft.com/office/powerpoint/2010/main" val="222589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AC792-10FB-4808-9FBD-B05762A5C0D7}"/>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Container Border and Color</a:t>
            </a:r>
            <a:endParaRPr lang="en-NG" dirty="0"/>
          </a:p>
        </p:txBody>
      </p:sp>
      <p:sp>
        <p:nvSpPr>
          <p:cNvPr id="3" name="Content Placeholder 2">
            <a:extLst>
              <a:ext uri="{FF2B5EF4-FFF2-40B4-BE49-F238E27FC236}">
                <a16:creationId xmlns="" xmlns:a16="http://schemas.microsoft.com/office/drawing/2014/main" id="{1FA10F8A-2501-2672-68BC-AFC212085983}"/>
              </a:ext>
            </a:extLst>
          </p:cNvPr>
          <p:cNvSpPr>
            <a:spLocks noGrp="1"/>
          </p:cNvSpPr>
          <p:nvPr>
            <p:ph sz="quarter" idx="1"/>
          </p:nvPr>
        </p:nvSpPr>
        <p:spPr/>
        <p:txBody>
          <a:bodyPr>
            <a:normAutofit/>
          </a:bodyPr>
          <a:lstStyle/>
          <a:p>
            <a:pPr algn="l"/>
            <a:r>
              <a:rPr lang="en-US" b="0" i="0" dirty="0">
                <a:solidFill>
                  <a:srgbClr val="000000"/>
                </a:solidFill>
                <a:effectLst/>
                <a:latin typeface="Verdana" panose="020B0604030504040204" pitchFamily="34" charset="0"/>
              </a:rPr>
              <a:t>Other utilities, such as borders and colors, are also often used together with containers:</a:t>
            </a:r>
          </a:p>
          <a:p>
            <a:pPr algn="l"/>
            <a:r>
              <a:rPr lang="en-US" b="0" i="0" dirty="0">
                <a:solidFill>
                  <a:srgbClr val="000000"/>
                </a:solidFill>
                <a:effectLst/>
                <a:latin typeface="Segoe UI" panose="020B0502040204020203" pitchFamily="34" charset="0"/>
              </a:rPr>
              <a:t>Example</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 p-5 my-5 border"&gt;&lt;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 p-5 my-5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-dark text-white"&gt;&lt;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 p-5 my-5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-primary text-white"&gt;&lt;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NG" dirty="0"/>
          </a:p>
        </p:txBody>
      </p:sp>
    </p:spTree>
    <p:extLst>
      <p:ext uri="{BB962C8B-B14F-4D97-AF65-F5344CB8AC3E}">
        <p14:creationId xmlns:p14="http://schemas.microsoft.com/office/powerpoint/2010/main" val="266170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F5CD3A-407C-0712-6F04-942582A29E92}"/>
              </a:ext>
            </a:extLst>
          </p:cNvPr>
          <p:cNvSpPr>
            <a:spLocks noGrp="1"/>
          </p:cNvSpPr>
          <p:nvPr>
            <p:ph type="title"/>
          </p:nvPr>
        </p:nvSpPr>
        <p:spPr/>
        <p:txBody>
          <a:bodyPr>
            <a:normAutofit fontScale="90000"/>
          </a:bodyPr>
          <a:lstStyle/>
          <a:p>
            <a:r>
              <a:rPr lang="en-US" dirty="0">
                <a:solidFill>
                  <a:srgbClr val="FF0000"/>
                </a:solidFill>
              </a:rPr>
              <a:t>Module 6 – </a:t>
            </a:r>
            <a:r>
              <a:rPr lang="en-US" dirty="0" smtClean="0">
                <a:solidFill>
                  <a:srgbClr val="FF0000"/>
                </a:solidFill>
              </a:rPr>
              <a:t>Bootstraps</a:t>
            </a:r>
            <a:br>
              <a:rPr lang="en-US" dirty="0" smtClean="0">
                <a:solidFill>
                  <a:srgbClr val="FF0000"/>
                </a:solidFill>
              </a:rPr>
            </a:br>
            <a:r>
              <a:rPr lang="en-US" dirty="0"/>
              <a:t/>
            </a:r>
            <a:br>
              <a:rPr lang="en-US" dirty="0"/>
            </a:br>
            <a:endParaRPr lang="en-NG" dirty="0"/>
          </a:p>
        </p:txBody>
      </p:sp>
      <p:sp>
        <p:nvSpPr>
          <p:cNvPr id="3" name="Content Placeholder 2">
            <a:extLst>
              <a:ext uri="{FF2B5EF4-FFF2-40B4-BE49-F238E27FC236}">
                <a16:creationId xmlns="" xmlns:a16="http://schemas.microsoft.com/office/drawing/2014/main" id="{229AFA66-D858-1A83-1EA4-06352F3A7F25}"/>
              </a:ext>
            </a:extLst>
          </p:cNvPr>
          <p:cNvSpPr>
            <a:spLocks noGrp="1"/>
          </p:cNvSpPr>
          <p:nvPr>
            <p:ph idx="1"/>
          </p:nvPr>
        </p:nvSpPr>
        <p:spPr>
          <a:xfrm>
            <a:off x="458317" y="1412443"/>
            <a:ext cx="9034702" cy="4697411"/>
          </a:xfrm>
        </p:spPr>
        <p:txBody>
          <a:bodyPr>
            <a:normAutofit fontScale="77500" lnSpcReduction="20000"/>
          </a:bodyPr>
          <a:lstStyle/>
          <a:p>
            <a:pPr algn="l">
              <a:buFont typeface="Wingdings" panose="05000000000000000000" pitchFamily="2" charset="2"/>
              <a:buChar char="v"/>
            </a:pPr>
            <a:r>
              <a:rPr lang="en-US" sz="2600" b="0" i="0" dirty="0" smtClean="0">
                <a:solidFill>
                  <a:srgbClr val="000000"/>
                </a:solidFill>
                <a:effectLst/>
                <a:latin typeface="Poppins" panose="020B0502040204020203" pitchFamily="2" charset="0"/>
              </a:rPr>
              <a:t>Introduction</a:t>
            </a:r>
          </a:p>
          <a:p>
            <a:pPr algn="l">
              <a:buFont typeface="Wingdings" panose="05000000000000000000" pitchFamily="2" charset="2"/>
              <a:buChar char="v"/>
            </a:pPr>
            <a:r>
              <a:rPr lang="en-US" sz="2600" b="0" i="0" dirty="0" smtClean="0">
                <a:solidFill>
                  <a:srgbClr val="000000"/>
                </a:solidFill>
                <a:effectLst/>
                <a:latin typeface="Poppins" panose="020B0502040204020203" pitchFamily="2" charset="0"/>
              </a:rPr>
              <a:t>Typography</a:t>
            </a:r>
            <a:endParaRPr lang="en-US" sz="2600" b="0" i="0" dirty="0">
              <a:solidFill>
                <a:srgbClr val="000000"/>
              </a:solidFill>
              <a:effectLst/>
              <a:latin typeface="Poppins" panose="020B0502040204020203" pitchFamily="2" charset="0"/>
            </a:endParaRP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Images</a:t>
            </a: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Tables</a:t>
            </a: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Buttons</a:t>
            </a: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Badges</a:t>
            </a: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Carousel</a:t>
            </a: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Forms</a:t>
            </a: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Jumbotron</a:t>
            </a: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Forms</a:t>
            </a: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Toasts</a:t>
            </a:r>
          </a:p>
          <a:p>
            <a:pPr algn="l">
              <a:buFont typeface="Wingdings" panose="05000000000000000000" pitchFamily="2" charset="2"/>
              <a:buChar char="v"/>
            </a:pPr>
            <a:r>
              <a:rPr lang="en-US" sz="2600" b="0" i="0" dirty="0">
                <a:solidFill>
                  <a:srgbClr val="000000"/>
                </a:solidFill>
                <a:effectLst/>
                <a:latin typeface="Poppins" panose="020B0502040204020203" pitchFamily="2" charset="0"/>
              </a:rPr>
              <a:t>Grid Systems</a:t>
            </a:r>
          </a:p>
          <a:p>
            <a:pPr marL="0" indent="0">
              <a:buNone/>
            </a:pPr>
            <a:endParaRPr lang="en-NG" dirty="0"/>
          </a:p>
        </p:txBody>
      </p:sp>
    </p:spTree>
    <p:extLst>
      <p:ext uri="{BB962C8B-B14F-4D97-AF65-F5344CB8AC3E}">
        <p14:creationId xmlns:p14="http://schemas.microsoft.com/office/powerpoint/2010/main" val="2679094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63CFC-6B62-AF97-7D0E-27D7C8A1DF91}"/>
              </a:ext>
            </a:extLst>
          </p:cNvPr>
          <p:cNvSpPr>
            <a:spLocks noGrp="1"/>
          </p:cNvSpPr>
          <p:nvPr>
            <p:ph type="title"/>
          </p:nvPr>
        </p:nvSpPr>
        <p:spPr>
          <a:xfrm>
            <a:off x="677334" y="229589"/>
            <a:ext cx="8596668" cy="1320800"/>
          </a:xfrm>
        </p:spPr>
        <p:txBody>
          <a:bodyPr>
            <a:normAutofit/>
          </a:bodyPr>
          <a:lstStyle/>
          <a:p>
            <a:r>
              <a:rPr lang="en-US" b="0" i="0" dirty="0">
                <a:solidFill>
                  <a:srgbClr val="000000"/>
                </a:solidFill>
                <a:effectLst/>
                <a:latin typeface="Segoe UI" panose="020B0502040204020203" pitchFamily="34" charset="0"/>
              </a:rPr>
              <a:t>Responsive Containers</a:t>
            </a:r>
            <a:endParaRPr lang="en-NG" dirty="0"/>
          </a:p>
        </p:txBody>
      </p:sp>
      <p:sp>
        <p:nvSpPr>
          <p:cNvPr id="3" name="Content Placeholder 2">
            <a:extLst>
              <a:ext uri="{FF2B5EF4-FFF2-40B4-BE49-F238E27FC236}">
                <a16:creationId xmlns="" xmlns:a16="http://schemas.microsoft.com/office/drawing/2014/main" id="{FD81C45D-4C0E-CC84-E568-5AAA2102B086}"/>
              </a:ext>
            </a:extLst>
          </p:cNvPr>
          <p:cNvSpPr>
            <a:spLocks noGrp="1"/>
          </p:cNvSpPr>
          <p:nvPr>
            <p:ph sz="quarter" idx="1"/>
          </p:nvPr>
        </p:nvSpPr>
        <p:spPr>
          <a:xfrm>
            <a:off x="819839" y="989850"/>
            <a:ext cx="8596668" cy="3880773"/>
          </a:xfrm>
        </p:spPr>
        <p:txBody>
          <a:bodyPr/>
          <a:lstStyle/>
          <a:p>
            <a:r>
              <a:rPr lang="en-US" sz="1600" b="0" i="0" dirty="0">
                <a:solidFill>
                  <a:srgbClr val="000000"/>
                </a:solidFill>
                <a:effectLst/>
                <a:latin typeface="Verdana" panose="020B0604030504040204" pitchFamily="34" charset="0"/>
              </a:rPr>
              <a:t>You can also use the .</a:t>
            </a:r>
            <a:r>
              <a:rPr lang="en-US" sz="1600" b="0" i="0" dirty="0" err="1">
                <a:solidFill>
                  <a:srgbClr val="000000"/>
                </a:solidFill>
                <a:effectLst/>
                <a:latin typeface="Verdana" panose="020B0604030504040204" pitchFamily="34" charset="0"/>
              </a:rPr>
              <a:t>container-sm</a:t>
            </a:r>
            <a:r>
              <a:rPr lang="en-US" sz="1600" dirty="0" err="1">
                <a:solidFill>
                  <a:srgbClr val="000000"/>
                </a:solidFill>
                <a:latin typeface="Verdana" panose="020B0604030504040204" pitchFamily="34" charset="0"/>
              </a:rPr>
              <a:t>|xd|lg|xl</a:t>
            </a:r>
            <a:r>
              <a:rPr lang="en-US" sz="1600" b="0" i="0" dirty="0">
                <a:solidFill>
                  <a:srgbClr val="000000"/>
                </a:solidFill>
                <a:effectLst/>
                <a:latin typeface="Verdana" panose="020B0604030504040204" pitchFamily="34" charset="0"/>
              </a:rPr>
              <a:t> classes to determine when the container should be responsive.</a:t>
            </a:r>
          </a:p>
          <a:p>
            <a:r>
              <a:rPr lang="en-US" sz="1600" b="0" i="0" dirty="0">
                <a:solidFill>
                  <a:srgbClr val="000000"/>
                </a:solidFill>
                <a:effectLst/>
                <a:latin typeface="Verdana" panose="020B0604030504040204" pitchFamily="34" charset="0"/>
              </a:rPr>
              <a:t>The max-width of the container will change on different screen sizes/viewports:</a:t>
            </a:r>
          </a:p>
          <a:p>
            <a:endParaRPr lang="en-NG" dirty="0"/>
          </a:p>
        </p:txBody>
      </p:sp>
      <p:graphicFrame>
        <p:nvGraphicFramePr>
          <p:cNvPr id="4" name="Table 3">
            <a:extLst>
              <a:ext uri="{FF2B5EF4-FFF2-40B4-BE49-F238E27FC236}">
                <a16:creationId xmlns="" xmlns:a16="http://schemas.microsoft.com/office/drawing/2014/main" id="{663445E2-149D-432C-2956-F1A2285E0586}"/>
              </a:ext>
            </a:extLst>
          </p:cNvPr>
          <p:cNvGraphicFramePr>
            <a:graphicFrameLocks noGrp="1"/>
          </p:cNvGraphicFramePr>
          <p:nvPr>
            <p:extLst>
              <p:ext uri="{D42A27DB-BD31-4B8C-83A1-F6EECF244321}">
                <p14:modId xmlns:p14="http://schemas.microsoft.com/office/powerpoint/2010/main" val="1353771083"/>
              </p:ext>
            </p:extLst>
          </p:nvPr>
        </p:nvGraphicFramePr>
        <p:xfrm>
          <a:off x="914400" y="2622462"/>
          <a:ext cx="10363199" cy="3960900"/>
        </p:xfrm>
        <a:graphic>
          <a:graphicData uri="http://schemas.openxmlformats.org/drawingml/2006/table">
            <a:tbl>
              <a:tblPr/>
              <a:tblGrid>
                <a:gridCol w="1480457">
                  <a:extLst>
                    <a:ext uri="{9D8B030D-6E8A-4147-A177-3AD203B41FA5}">
                      <a16:colId xmlns="" xmlns:a16="http://schemas.microsoft.com/office/drawing/2014/main" val="2816570417"/>
                    </a:ext>
                  </a:extLst>
                </a:gridCol>
                <a:gridCol w="1480457">
                  <a:extLst>
                    <a:ext uri="{9D8B030D-6E8A-4147-A177-3AD203B41FA5}">
                      <a16:colId xmlns="" xmlns:a16="http://schemas.microsoft.com/office/drawing/2014/main" val="1155906072"/>
                    </a:ext>
                  </a:extLst>
                </a:gridCol>
                <a:gridCol w="1480457">
                  <a:extLst>
                    <a:ext uri="{9D8B030D-6E8A-4147-A177-3AD203B41FA5}">
                      <a16:colId xmlns="" xmlns:a16="http://schemas.microsoft.com/office/drawing/2014/main" val="3192229581"/>
                    </a:ext>
                  </a:extLst>
                </a:gridCol>
                <a:gridCol w="1480457">
                  <a:extLst>
                    <a:ext uri="{9D8B030D-6E8A-4147-A177-3AD203B41FA5}">
                      <a16:colId xmlns="" xmlns:a16="http://schemas.microsoft.com/office/drawing/2014/main" val="596470898"/>
                    </a:ext>
                  </a:extLst>
                </a:gridCol>
                <a:gridCol w="1480457">
                  <a:extLst>
                    <a:ext uri="{9D8B030D-6E8A-4147-A177-3AD203B41FA5}">
                      <a16:colId xmlns="" xmlns:a16="http://schemas.microsoft.com/office/drawing/2014/main" val="1481622284"/>
                    </a:ext>
                  </a:extLst>
                </a:gridCol>
                <a:gridCol w="1480457">
                  <a:extLst>
                    <a:ext uri="{9D8B030D-6E8A-4147-A177-3AD203B41FA5}">
                      <a16:colId xmlns="" xmlns:a16="http://schemas.microsoft.com/office/drawing/2014/main" val="554737421"/>
                    </a:ext>
                  </a:extLst>
                </a:gridCol>
                <a:gridCol w="1480457">
                  <a:extLst>
                    <a:ext uri="{9D8B030D-6E8A-4147-A177-3AD203B41FA5}">
                      <a16:colId xmlns="" xmlns:a16="http://schemas.microsoft.com/office/drawing/2014/main" val="2688805053"/>
                    </a:ext>
                  </a:extLst>
                </a:gridCol>
              </a:tblGrid>
              <a:tr h="653152">
                <a:tc>
                  <a:txBody>
                    <a:bodyPr/>
                    <a:lstStyle/>
                    <a:p>
                      <a:pPr algn="l" fontAlgn="t"/>
                      <a:r>
                        <a:rPr lang="en-US" sz="1700" dirty="0">
                          <a:effectLst/>
                        </a:rPr>
                        <a:t>Class</a:t>
                      </a:r>
                    </a:p>
                  </a:txBody>
                  <a:tcPr marL="189319"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Extra small</a:t>
                      </a:r>
                      <a:br>
                        <a:rPr lang="en-US" sz="1700">
                          <a:effectLst/>
                        </a:rPr>
                      </a:br>
                      <a:r>
                        <a:rPr lang="en-US" sz="1700">
                          <a:effectLst/>
                        </a:rPr>
                        <a:t>&lt;576px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Small</a:t>
                      </a:r>
                      <a:br>
                        <a:rPr lang="en-US" sz="1700">
                          <a:effectLst/>
                        </a:rPr>
                      </a:br>
                      <a:r>
                        <a:rPr lang="en-US" sz="1700">
                          <a:effectLst/>
                        </a:rPr>
                        <a:t>≥576px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Medium</a:t>
                      </a:r>
                      <a:br>
                        <a:rPr lang="en-US" sz="1700">
                          <a:effectLst/>
                        </a:rPr>
                      </a:br>
                      <a:r>
                        <a:rPr lang="en-US" sz="1700">
                          <a:effectLst/>
                        </a:rPr>
                        <a:t>≥768px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Large</a:t>
                      </a:r>
                      <a:br>
                        <a:rPr lang="en-US" sz="1700">
                          <a:effectLst/>
                        </a:rPr>
                      </a:br>
                      <a:r>
                        <a:rPr lang="en-US" sz="1700">
                          <a:effectLst/>
                        </a:rPr>
                        <a:t>≥992px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Extra large</a:t>
                      </a:r>
                      <a:br>
                        <a:rPr lang="en-US" sz="1700">
                          <a:effectLst/>
                        </a:rPr>
                      </a:br>
                      <a:r>
                        <a:rPr lang="en-US" sz="1700">
                          <a:effectLst/>
                        </a:rPr>
                        <a:t>≥1200px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XXL</a:t>
                      </a:r>
                      <a:br>
                        <a:rPr lang="en-US" sz="1700">
                          <a:effectLst/>
                        </a:rPr>
                      </a:br>
                      <a:r>
                        <a:rPr lang="en-US" sz="1700">
                          <a:effectLst/>
                        </a:rPr>
                        <a:t>≥1400px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175084806"/>
                  </a:ext>
                </a:extLst>
              </a:tr>
              <a:tr h="653152">
                <a:tc>
                  <a:txBody>
                    <a:bodyPr/>
                    <a:lstStyle/>
                    <a:p>
                      <a:pPr algn="l" fontAlgn="t"/>
                      <a:r>
                        <a:rPr lang="en-US" sz="1700">
                          <a:effectLst/>
                        </a:rPr>
                        <a:t>.container-sm</a:t>
                      </a:r>
                    </a:p>
                  </a:txBody>
                  <a:tcPr marL="189319"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540px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720px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960px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1140px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1320px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509653756"/>
                  </a:ext>
                </a:extLst>
              </a:tr>
              <a:tr h="653152">
                <a:tc>
                  <a:txBody>
                    <a:bodyPr/>
                    <a:lstStyle/>
                    <a:p>
                      <a:pPr algn="l" fontAlgn="t"/>
                      <a:r>
                        <a:rPr lang="en-US" sz="1700">
                          <a:effectLst/>
                        </a:rPr>
                        <a:t>.container-md</a:t>
                      </a:r>
                    </a:p>
                  </a:txBody>
                  <a:tcPr marL="189319"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NG" sz="1700" dirty="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720px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960px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1140px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1320px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171370372"/>
                  </a:ext>
                </a:extLst>
              </a:tr>
              <a:tr h="653152">
                <a:tc>
                  <a:txBody>
                    <a:bodyPr/>
                    <a:lstStyle/>
                    <a:p>
                      <a:pPr algn="l" fontAlgn="t"/>
                      <a:r>
                        <a:rPr lang="en-US" sz="1700">
                          <a:effectLst/>
                        </a:rPr>
                        <a:t>.container-lg</a:t>
                      </a:r>
                    </a:p>
                  </a:txBody>
                  <a:tcPr marL="189319"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960px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1140px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1320px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62170585"/>
                  </a:ext>
                </a:extLst>
              </a:tr>
              <a:tr h="653152">
                <a:tc>
                  <a:txBody>
                    <a:bodyPr/>
                    <a:lstStyle/>
                    <a:p>
                      <a:pPr algn="l" fontAlgn="t"/>
                      <a:r>
                        <a:rPr lang="en-US" sz="1700">
                          <a:effectLst/>
                        </a:rPr>
                        <a:t>.container-xl</a:t>
                      </a:r>
                    </a:p>
                  </a:txBody>
                  <a:tcPr marL="189319"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1140px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1320px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1337830"/>
                  </a:ext>
                </a:extLst>
              </a:tr>
              <a:tr h="653152">
                <a:tc>
                  <a:txBody>
                    <a:bodyPr/>
                    <a:lstStyle/>
                    <a:p>
                      <a:pPr algn="l" fontAlgn="t"/>
                      <a:r>
                        <a:rPr lang="en-US" sz="1700">
                          <a:effectLst/>
                        </a:rPr>
                        <a:t>.container-xxl</a:t>
                      </a:r>
                    </a:p>
                  </a:txBody>
                  <a:tcPr marL="189319"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NG" sz="1700">
                          <a:effectLst/>
                        </a:rPr>
                        <a:t>100%</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1320px</a:t>
                      </a:r>
                    </a:p>
                  </a:txBody>
                  <a:tcPr marL="94660" marR="94660" marT="70995" marB="7099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687912196"/>
                  </a:ext>
                </a:extLst>
              </a:tr>
            </a:tbl>
          </a:graphicData>
        </a:graphic>
      </p:graphicFrame>
    </p:spTree>
    <p:extLst>
      <p:ext uri="{BB962C8B-B14F-4D97-AF65-F5344CB8AC3E}">
        <p14:creationId xmlns:p14="http://schemas.microsoft.com/office/powerpoint/2010/main" val="177438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A1D07-6BB4-6207-C9D1-85E0DA020D9E}"/>
              </a:ext>
            </a:extLst>
          </p:cNvPr>
          <p:cNvSpPr>
            <a:spLocks noGrp="1"/>
          </p:cNvSpPr>
          <p:nvPr>
            <p:ph type="title"/>
          </p:nvPr>
        </p:nvSpPr>
        <p:spPr/>
        <p:txBody>
          <a:bodyPr/>
          <a:lstStyle/>
          <a:p>
            <a:r>
              <a:rPr lang="en-US" dirty="0"/>
              <a:t>Example </a:t>
            </a:r>
            <a:endParaRPr lang="en-NG" dirty="0"/>
          </a:p>
        </p:txBody>
      </p:sp>
      <p:sp>
        <p:nvSpPr>
          <p:cNvPr id="3" name="Content Placeholder 2">
            <a:extLst>
              <a:ext uri="{FF2B5EF4-FFF2-40B4-BE49-F238E27FC236}">
                <a16:creationId xmlns="" xmlns:a16="http://schemas.microsoft.com/office/drawing/2014/main" id="{332DA3DA-B8E6-E05F-609F-E15F837DC67F}"/>
              </a:ext>
            </a:extLst>
          </p:cNvPr>
          <p:cNvSpPr>
            <a:spLocks noGrp="1"/>
          </p:cNvSpPr>
          <p:nvPr>
            <p:ph sz="quarter" idx="1"/>
          </p:nvPr>
        </p:nvSpPr>
        <p:spPr/>
        <p:txBody>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a:t>
            </a:r>
            <a:r>
              <a:rPr lang="en-US" b="0" i="0" dirty="0" err="1">
                <a:solidFill>
                  <a:srgbClr val="0000CD"/>
                </a:solidFill>
                <a:effectLst/>
                <a:latin typeface="Consolas" panose="020B0609020204030204" pitchFamily="49" charset="0"/>
              </a:rPr>
              <a:t>sm</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.container-</a:t>
            </a:r>
            <a:r>
              <a:rPr lang="en-US" b="0" i="0" dirty="0" err="1">
                <a:solidFill>
                  <a:srgbClr val="000000"/>
                </a:solidFill>
                <a:effectLst/>
                <a:latin typeface="Consolas" panose="020B0609020204030204" pitchFamily="49" charset="0"/>
              </a:rPr>
              <a:t>sm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="container-md"&gt;</a:t>
            </a:r>
            <a:r>
              <a:rPr lang="en-US" b="0" i="0" dirty="0">
                <a:solidFill>
                  <a:srgbClr val="000000"/>
                </a:solidFill>
                <a:effectLst/>
                <a:latin typeface="Consolas" panose="020B0609020204030204" pitchFamily="49" charset="0"/>
              </a:rPr>
              <a:t>.container-md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="container-lg"&gt;</a:t>
            </a:r>
            <a:r>
              <a:rPr lang="en-US" b="0" i="0" dirty="0">
                <a:solidFill>
                  <a:srgbClr val="000000"/>
                </a:solidFill>
                <a:effectLst/>
                <a:latin typeface="Consolas" panose="020B0609020204030204" pitchFamily="49" charset="0"/>
              </a:rPr>
              <a:t>.container-lg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="container-xl"&gt;</a:t>
            </a:r>
            <a:r>
              <a:rPr lang="en-US" b="0" i="0" dirty="0">
                <a:solidFill>
                  <a:srgbClr val="000000"/>
                </a:solidFill>
                <a:effectLst/>
                <a:latin typeface="Consolas" panose="020B0609020204030204" pitchFamily="49" charset="0"/>
              </a:rPr>
              <a:t>.container-xl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a:t>
            </a:r>
            <a:r>
              <a:rPr lang="en-US" b="0" i="0" dirty="0" err="1">
                <a:solidFill>
                  <a:srgbClr val="0000CD"/>
                </a:solidFill>
                <a:effectLst/>
                <a:latin typeface="Consolas" panose="020B0609020204030204" pitchFamily="49" charset="0"/>
              </a:rPr>
              <a:t>xxl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.container-</a:t>
            </a:r>
            <a:r>
              <a:rPr lang="en-US" b="0" i="0" dirty="0" err="1">
                <a:solidFill>
                  <a:srgbClr val="000000"/>
                </a:solidFill>
                <a:effectLst/>
                <a:latin typeface="Consolas" panose="020B0609020204030204" pitchFamily="49" charset="0"/>
              </a:rPr>
              <a:t>xxl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NG" dirty="0"/>
          </a:p>
        </p:txBody>
      </p:sp>
    </p:spTree>
    <p:extLst>
      <p:ext uri="{BB962C8B-B14F-4D97-AF65-F5344CB8AC3E}">
        <p14:creationId xmlns:p14="http://schemas.microsoft.com/office/powerpoint/2010/main" val="3752174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851292-F311-CFE1-F7C2-8197FF34AA76}"/>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Bootstrap 5 Grid System</a:t>
            </a:r>
            <a:endParaRPr lang="en-NG" dirty="0"/>
          </a:p>
        </p:txBody>
      </p:sp>
      <p:sp>
        <p:nvSpPr>
          <p:cNvPr id="3" name="Content Placeholder 2">
            <a:extLst>
              <a:ext uri="{FF2B5EF4-FFF2-40B4-BE49-F238E27FC236}">
                <a16:creationId xmlns="" xmlns:a16="http://schemas.microsoft.com/office/drawing/2014/main" id="{41BE2108-74B9-FD7D-E9BE-FEF44C2B639F}"/>
              </a:ext>
            </a:extLst>
          </p:cNvPr>
          <p:cNvSpPr>
            <a:spLocks noGrp="1"/>
          </p:cNvSpPr>
          <p:nvPr>
            <p:ph sz="quarter" idx="1"/>
          </p:nvPr>
        </p:nvSpPr>
        <p:spPr/>
        <p:txBody>
          <a:bodyPr>
            <a:normAutofit fontScale="70000" lnSpcReduction="20000"/>
          </a:bodyPr>
          <a:lstStyle/>
          <a:p>
            <a:pPr algn="l"/>
            <a:r>
              <a:rPr lang="en-US" sz="1800" b="0" i="0" dirty="0">
                <a:solidFill>
                  <a:srgbClr val="000000"/>
                </a:solidFill>
                <a:effectLst/>
                <a:latin typeface="Verdana" panose="020B0604030504040204" pitchFamily="34" charset="0"/>
              </a:rPr>
              <a:t>Bootstrap's grid system is built with flexbox and allows up to 12 columns across the page.</a:t>
            </a:r>
          </a:p>
          <a:p>
            <a:pPr algn="l"/>
            <a:r>
              <a:rPr lang="en-US" sz="1800" b="0" i="0" dirty="0">
                <a:solidFill>
                  <a:srgbClr val="000000"/>
                </a:solidFill>
                <a:effectLst/>
                <a:latin typeface="Verdana" panose="020B0604030504040204" pitchFamily="34" charset="0"/>
              </a:rPr>
              <a:t>If you do not want to use all 12 columns individually, you can group the columns together to create wider columns:</a:t>
            </a: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dirty="0">
              <a:solidFill>
                <a:srgbClr val="000000"/>
              </a:solidFill>
              <a:latin typeface="Verdana" panose="020B0604030504040204" pitchFamily="34" charset="0"/>
            </a:endParaRPr>
          </a:p>
          <a:p>
            <a:pPr algn="l"/>
            <a:endParaRPr lang="en-US" sz="1800" b="0" i="0" dirty="0">
              <a:solidFill>
                <a:srgbClr val="000000"/>
              </a:solidFill>
              <a:effectLst/>
              <a:latin typeface="Verdana" panose="020B0604030504040204" pitchFamily="34" charset="0"/>
            </a:endParaRPr>
          </a:p>
          <a:p>
            <a:pPr algn="l"/>
            <a:endParaRPr lang="en-US" sz="1800" b="0" i="0" dirty="0" smtClean="0">
              <a:solidFill>
                <a:srgbClr val="000000"/>
              </a:solidFill>
              <a:effectLst/>
              <a:latin typeface="Verdana" panose="020B0604030504040204" pitchFamily="34" charset="0"/>
            </a:endParaRPr>
          </a:p>
          <a:p>
            <a:pPr algn="l"/>
            <a:r>
              <a:rPr lang="en-US" sz="1800" b="0" i="0" dirty="0" smtClean="0">
                <a:solidFill>
                  <a:srgbClr val="000000"/>
                </a:solidFill>
                <a:effectLst/>
                <a:latin typeface="Verdana" panose="020B0604030504040204" pitchFamily="34" charset="0"/>
              </a:rPr>
              <a:t>The </a:t>
            </a:r>
            <a:r>
              <a:rPr lang="en-US" sz="1800" b="0" i="0" dirty="0">
                <a:solidFill>
                  <a:srgbClr val="000000"/>
                </a:solidFill>
                <a:effectLst/>
                <a:latin typeface="Verdana" panose="020B0604030504040204" pitchFamily="34" charset="0"/>
              </a:rPr>
              <a:t>grid system is responsive, and the columns will re-arrange automatically depending on the screen size.</a:t>
            </a:r>
          </a:p>
          <a:p>
            <a:pPr algn="l"/>
            <a:r>
              <a:rPr lang="en-US" sz="1800" b="0" i="0" dirty="0">
                <a:solidFill>
                  <a:srgbClr val="000000"/>
                </a:solidFill>
                <a:effectLst/>
                <a:latin typeface="Verdana" panose="020B0604030504040204" pitchFamily="34" charset="0"/>
              </a:rPr>
              <a:t>Make sure that the sum adds up to 12 or fewer (it is not required that you use all 12 available columns).</a:t>
            </a:r>
          </a:p>
          <a:p>
            <a:pPr algn="l"/>
            <a:endParaRPr lang="en-US" sz="1800"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endParaRPr lang="en-NG" dirty="0"/>
          </a:p>
        </p:txBody>
      </p:sp>
      <p:graphicFrame>
        <p:nvGraphicFramePr>
          <p:cNvPr id="5" name="Table 4">
            <a:extLst>
              <a:ext uri="{FF2B5EF4-FFF2-40B4-BE49-F238E27FC236}">
                <a16:creationId xmlns="" xmlns:a16="http://schemas.microsoft.com/office/drawing/2014/main" id="{AC6ECD88-A5B4-5EEB-EF41-281CDF749251}"/>
              </a:ext>
            </a:extLst>
          </p:cNvPr>
          <p:cNvGraphicFramePr>
            <a:graphicFrameLocks noGrp="1"/>
          </p:cNvGraphicFramePr>
          <p:nvPr>
            <p:extLst>
              <p:ext uri="{D42A27DB-BD31-4B8C-83A1-F6EECF244321}">
                <p14:modId xmlns:p14="http://schemas.microsoft.com/office/powerpoint/2010/main" val="82650867"/>
              </p:ext>
            </p:extLst>
          </p:nvPr>
        </p:nvGraphicFramePr>
        <p:xfrm>
          <a:off x="1219200" y="2968830"/>
          <a:ext cx="10363200" cy="2005350"/>
        </p:xfrm>
        <a:graphic>
          <a:graphicData uri="http://schemas.openxmlformats.org/drawingml/2006/table">
            <a:tbl>
              <a:tblPr/>
              <a:tblGrid>
                <a:gridCol w="863600">
                  <a:extLst>
                    <a:ext uri="{9D8B030D-6E8A-4147-A177-3AD203B41FA5}">
                      <a16:colId xmlns="" xmlns:a16="http://schemas.microsoft.com/office/drawing/2014/main" val="1548081340"/>
                    </a:ext>
                  </a:extLst>
                </a:gridCol>
                <a:gridCol w="863600">
                  <a:extLst>
                    <a:ext uri="{9D8B030D-6E8A-4147-A177-3AD203B41FA5}">
                      <a16:colId xmlns="" xmlns:a16="http://schemas.microsoft.com/office/drawing/2014/main" val="3699984323"/>
                    </a:ext>
                  </a:extLst>
                </a:gridCol>
                <a:gridCol w="863600">
                  <a:extLst>
                    <a:ext uri="{9D8B030D-6E8A-4147-A177-3AD203B41FA5}">
                      <a16:colId xmlns="" xmlns:a16="http://schemas.microsoft.com/office/drawing/2014/main" val="2299222445"/>
                    </a:ext>
                  </a:extLst>
                </a:gridCol>
                <a:gridCol w="863600">
                  <a:extLst>
                    <a:ext uri="{9D8B030D-6E8A-4147-A177-3AD203B41FA5}">
                      <a16:colId xmlns="" xmlns:a16="http://schemas.microsoft.com/office/drawing/2014/main" val="3708484538"/>
                    </a:ext>
                  </a:extLst>
                </a:gridCol>
                <a:gridCol w="863600">
                  <a:extLst>
                    <a:ext uri="{9D8B030D-6E8A-4147-A177-3AD203B41FA5}">
                      <a16:colId xmlns="" xmlns:a16="http://schemas.microsoft.com/office/drawing/2014/main" val="2412212136"/>
                    </a:ext>
                  </a:extLst>
                </a:gridCol>
                <a:gridCol w="863600">
                  <a:extLst>
                    <a:ext uri="{9D8B030D-6E8A-4147-A177-3AD203B41FA5}">
                      <a16:colId xmlns="" xmlns:a16="http://schemas.microsoft.com/office/drawing/2014/main" val="3085317017"/>
                    </a:ext>
                  </a:extLst>
                </a:gridCol>
                <a:gridCol w="863600">
                  <a:extLst>
                    <a:ext uri="{9D8B030D-6E8A-4147-A177-3AD203B41FA5}">
                      <a16:colId xmlns="" xmlns:a16="http://schemas.microsoft.com/office/drawing/2014/main" val="1132724879"/>
                    </a:ext>
                  </a:extLst>
                </a:gridCol>
                <a:gridCol w="863600">
                  <a:extLst>
                    <a:ext uri="{9D8B030D-6E8A-4147-A177-3AD203B41FA5}">
                      <a16:colId xmlns="" xmlns:a16="http://schemas.microsoft.com/office/drawing/2014/main" val="787143529"/>
                    </a:ext>
                  </a:extLst>
                </a:gridCol>
                <a:gridCol w="863600">
                  <a:extLst>
                    <a:ext uri="{9D8B030D-6E8A-4147-A177-3AD203B41FA5}">
                      <a16:colId xmlns="" xmlns:a16="http://schemas.microsoft.com/office/drawing/2014/main" val="3269036294"/>
                    </a:ext>
                  </a:extLst>
                </a:gridCol>
                <a:gridCol w="863600">
                  <a:extLst>
                    <a:ext uri="{9D8B030D-6E8A-4147-A177-3AD203B41FA5}">
                      <a16:colId xmlns="" xmlns:a16="http://schemas.microsoft.com/office/drawing/2014/main" val="1122085878"/>
                    </a:ext>
                  </a:extLst>
                </a:gridCol>
                <a:gridCol w="863600">
                  <a:extLst>
                    <a:ext uri="{9D8B030D-6E8A-4147-A177-3AD203B41FA5}">
                      <a16:colId xmlns="" xmlns:a16="http://schemas.microsoft.com/office/drawing/2014/main" val="552933988"/>
                    </a:ext>
                  </a:extLst>
                </a:gridCol>
                <a:gridCol w="863600">
                  <a:extLst>
                    <a:ext uri="{9D8B030D-6E8A-4147-A177-3AD203B41FA5}">
                      <a16:colId xmlns="" xmlns:a16="http://schemas.microsoft.com/office/drawing/2014/main" val="1108896512"/>
                    </a:ext>
                  </a:extLst>
                </a:gridCol>
              </a:tblGrid>
              <a:tr h="175239">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a:txBody>
                    <a:bodyPr/>
                    <a:lstStyle/>
                    <a:p>
                      <a:r>
                        <a:rPr lang="en-US" sz="1700">
                          <a:effectLst/>
                        </a:rPr>
                        <a:t>span 1</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extLst>
                  <a:ext uri="{0D108BD9-81ED-4DB2-BD59-A6C34878D82A}">
                    <a16:rowId xmlns="" xmlns:a16="http://schemas.microsoft.com/office/drawing/2014/main" val="1522136509"/>
                  </a:ext>
                </a:extLst>
              </a:tr>
              <a:tr h="397571">
                <a:tc gridSpan="4">
                  <a:txBody>
                    <a:bodyPr/>
                    <a:lstStyle/>
                    <a:p>
                      <a:r>
                        <a:rPr lang="en-US" sz="1700">
                          <a:effectLst/>
                        </a:rPr>
                        <a:t> span 4</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NG"/>
                    </a:p>
                  </a:txBody>
                  <a:tcPr/>
                </a:tc>
                <a:tc hMerge="1">
                  <a:txBody>
                    <a:bodyPr/>
                    <a:lstStyle/>
                    <a:p>
                      <a:endParaRPr lang="en-NG"/>
                    </a:p>
                  </a:txBody>
                  <a:tcPr/>
                </a:tc>
                <a:tc hMerge="1">
                  <a:txBody>
                    <a:bodyPr/>
                    <a:lstStyle/>
                    <a:p>
                      <a:endParaRPr lang="en-NG"/>
                    </a:p>
                  </a:txBody>
                  <a:tcPr/>
                </a:tc>
                <a:tc gridSpan="4">
                  <a:txBody>
                    <a:bodyPr/>
                    <a:lstStyle/>
                    <a:p>
                      <a:r>
                        <a:rPr lang="en-US" sz="1700" dirty="0">
                          <a:effectLst/>
                        </a:rPr>
                        <a:t> span 4</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NG"/>
                    </a:p>
                  </a:txBody>
                  <a:tcPr/>
                </a:tc>
                <a:tc hMerge="1">
                  <a:txBody>
                    <a:bodyPr/>
                    <a:lstStyle/>
                    <a:p>
                      <a:endParaRPr lang="en-NG"/>
                    </a:p>
                  </a:txBody>
                  <a:tcPr/>
                </a:tc>
                <a:tc hMerge="1">
                  <a:txBody>
                    <a:bodyPr/>
                    <a:lstStyle/>
                    <a:p>
                      <a:endParaRPr lang="en-NG"/>
                    </a:p>
                  </a:txBody>
                  <a:tcPr/>
                </a:tc>
                <a:tc gridSpan="4">
                  <a:txBody>
                    <a:bodyPr/>
                    <a:lstStyle/>
                    <a:p>
                      <a:r>
                        <a:rPr lang="en-US" sz="1700">
                          <a:effectLst/>
                        </a:rPr>
                        <a:t> span 4</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NG"/>
                    </a:p>
                  </a:txBody>
                  <a:tcPr/>
                </a:tc>
                <a:tc hMerge="1">
                  <a:txBody>
                    <a:bodyPr/>
                    <a:lstStyle/>
                    <a:p>
                      <a:endParaRPr lang="en-NG"/>
                    </a:p>
                  </a:txBody>
                  <a:tcPr/>
                </a:tc>
                <a:tc hMerge="1">
                  <a:txBody>
                    <a:bodyPr/>
                    <a:lstStyle/>
                    <a:p>
                      <a:endParaRPr lang="en-NG"/>
                    </a:p>
                  </a:txBody>
                  <a:tcPr/>
                </a:tc>
                <a:extLst>
                  <a:ext uri="{0D108BD9-81ED-4DB2-BD59-A6C34878D82A}">
                    <a16:rowId xmlns="" xmlns:a16="http://schemas.microsoft.com/office/drawing/2014/main" val="4236278164"/>
                  </a:ext>
                </a:extLst>
              </a:tr>
              <a:tr h="397571">
                <a:tc gridSpan="4">
                  <a:txBody>
                    <a:bodyPr/>
                    <a:lstStyle/>
                    <a:p>
                      <a:r>
                        <a:rPr lang="en-US" sz="1700">
                          <a:effectLst/>
                        </a:rPr>
                        <a:t>span 4</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NG"/>
                    </a:p>
                  </a:txBody>
                  <a:tcPr/>
                </a:tc>
                <a:tc hMerge="1">
                  <a:txBody>
                    <a:bodyPr/>
                    <a:lstStyle/>
                    <a:p>
                      <a:endParaRPr lang="en-NG"/>
                    </a:p>
                  </a:txBody>
                  <a:tcPr/>
                </a:tc>
                <a:tc hMerge="1">
                  <a:txBody>
                    <a:bodyPr/>
                    <a:lstStyle/>
                    <a:p>
                      <a:endParaRPr lang="en-NG"/>
                    </a:p>
                  </a:txBody>
                  <a:tcPr/>
                </a:tc>
                <a:tc gridSpan="8">
                  <a:txBody>
                    <a:bodyPr/>
                    <a:lstStyle/>
                    <a:p>
                      <a:r>
                        <a:rPr lang="en-US" sz="1700">
                          <a:effectLst/>
                        </a:rPr>
                        <a:t>span 8</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extLst>
                  <a:ext uri="{0D108BD9-81ED-4DB2-BD59-A6C34878D82A}">
                    <a16:rowId xmlns="" xmlns:a16="http://schemas.microsoft.com/office/drawing/2014/main" val="386289437"/>
                  </a:ext>
                </a:extLst>
              </a:tr>
              <a:tr h="397571">
                <a:tc gridSpan="6">
                  <a:txBody>
                    <a:bodyPr/>
                    <a:lstStyle/>
                    <a:p>
                      <a:r>
                        <a:rPr lang="en-US" sz="1700">
                          <a:effectLst/>
                        </a:rPr>
                        <a:t>span 6</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gridSpan="6">
                  <a:txBody>
                    <a:bodyPr/>
                    <a:lstStyle/>
                    <a:p>
                      <a:r>
                        <a:rPr lang="en-US" sz="1700">
                          <a:effectLst/>
                        </a:rPr>
                        <a:t>span 6</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extLst>
                  <a:ext uri="{0D108BD9-81ED-4DB2-BD59-A6C34878D82A}">
                    <a16:rowId xmlns="" xmlns:a16="http://schemas.microsoft.com/office/drawing/2014/main" val="629792308"/>
                  </a:ext>
                </a:extLst>
              </a:tr>
              <a:tr h="397571">
                <a:tc gridSpan="12">
                  <a:txBody>
                    <a:bodyPr/>
                    <a:lstStyle/>
                    <a:p>
                      <a:r>
                        <a:rPr lang="en-US" sz="1700" dirty="0">
                          <a:effectLst/>
                        </a:rPr>
                        <a:t>span 12</a:t>
                      </a:r>
                    </a:p>
                  </a:txBody>
                  <a:tcPr marL="94660" marR="94660" marT="70995" marB="70995">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E9EB"/>
                    </a:solidFill>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tc hMerge="1">
                  <a:txBody>
                    <a:bodyPr/>
                    <a:lstStyle/>
                    <a:p>
                      <a:endParaRPr lang="en-NG"/>
                    </a:p>
                  </a:txBody>
                  <a:tcPr/>
                </a:tc>
                <a:extLst>
                  <a:ext uri="{0D108BD9-81ED-4DB2-BD59-A6C34878D82A}">
                    <a16:rowId xmlns="" xmlns:a16="http://schemas.microsoft.com/office/drawing/2014/main" val="3907709582"/>
                  </a:ext>
                </a:extLst>
              </a:tr>
            </a:tbl>
          </a:graphicData>
        </a:graphic>
      </p:graphicFrame>
    </p:spTree>
    <p:extLst>
      <p:ext uri="{BB962C8B-B14F-4D97-AF65-F5344CB8AC3E}">
        <p14:creationId xmlns:p14="http://schemas.microsoft.com/office/powerpoint/2010/main" val="98157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6880B1-C752-ED7E-4713-FA542C2EA441}"/>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Grid Classes</a:t>
            </a:r>
            <a:endParaRPr lang="en-NG" dirty="0"/>
          </a:p>
        </p:txBody>
      </p:sp>
      <p:sp>
        <p:nvSpPr>
          <p:cNvPr id="3" name="Content Placeholder 2">
            <a:extLst>
              <a:ext uri="{FF2B5EF4-FFF2-40B4-BE49-F238E27FC236}">
                <a16:creationId xmlns="" xmlns:a16="http://schemas.microsoft.com/office/drawing/2014/main" id="{749F15DA-27E9-2981-EE57-4A1C4B7B60BF}"/>
              </a:ext>
            </a:extLst>
          </p:cNvPr>
          <p:cNvSpPr>
            <a:spLocks noGrp="1"/>
          </p:cNvSpPr>
          <p:nvPr>
            <p:ph sz="quarter" idx="1"/>
          </p:nvPr>
        </p:nvSpPr>
        <p:spPr/>
        <p:txBody>
          <a:bodyPr>
            <a:normAutofit fontScale="92500" lnSpcReduction="10000"/>
          </a:bodyPr>
          <a:lstStyle/>
          <a:p>
            <a:r>
              <a:rPr lang="en-US" b="0" i="0" dirty="0">
                <a:solidFill>
                  <a:srgbClr val="000000"/>
                </a:solidFill>
                <a:effectLst/>
                <a:latin typeface="Verdana" panose="020B0604030504040204" pitchFamily="34" charset="0"/>
              </a:rPr>
              <a:t>The Bootstrap 5 grid system has six classes:</a:t>
            </a:r>
          </a:p>
          <a:p>
            <a:r>
              <a:rPr lang="en-US" b="0" i="0" dirty="0">
                <a:solidFill>
                  <a:srgbClr val="000000"/>
                </a:solidFill>
                <a:effectLst/>
                <a:latin typeface="Verdana" panose="020B0604030504040204" pitchFamily="34" charset="0"/>
              </a:rPr>
              <a:t>.col- (extra small devices - screen width less than 576px)</a:t>
            </a:r>
          </a:p>
          <a:p>
            <a:r>
              <a:rPr lang="en-US" b="0" i="0" dirty="0">
                <a:solidFill>
                  <a:srgbClr val="000000"/>
                </a:solidFill>
                <a:effectLst/>
                <a:latin typeface="Verdana" panose="020B0604030504040204" pitchFamily="34" charset="0"/>
              </a:rPr>
              <a:t>.col-</a:t>
            </a:r>
            <a:r>
              <a:rPr lang="en-US" b="0" i="0" dirty="0" err="1">
                <a:solidFill>
                  <a:srgbClr val="000000"/>
                </a:solidFill>
                <a:effectLst/>
                <a:latin typeface="Verdana" panose="020B0604030504040204" pitchFamily="34" charset="0"/>
              </a:rPr>
              <a:t>sm</a:t>
            </a:r>
            <a:r>
              <a:rPr lang="en-US" b="0" i="0" dirty="0">
                <a:solidFill>
                  <a:srgbClr val="000000"/>
                </a:solidFill>
                <a:effectLst/>
                <a:latin typeface="Verdana" panose="020B0604030504040204" pitchFamily="34" charset="0"/>
              </a:rPr>
              <a:t>- (small devices - screen width equal to or greater than 576px)</a:t>
            </a:r>
          </a:p>
          <a:p>
            <a:r>
              <a:rPr lang="en-US" b="0" i="0" dirty="0">
                <a:solidFill>
                  <a:srgbClr val="000000"/>
                </a:solidFill>
                <a:effectLst/>
                <a:latin typeface="Verdana" panose="020B0604030504040204" pitchFamily="34" charset="0"/>
              </a:rPr>
              <a:t>.col-md- (medium devices - screen width equal to or greater than 768px)</a:t>
            </a:r>
          </a:p>
          <a:p>
            <a:r>
              <a:rPr lang="en-US" b="0" i="0" dirty="0">
                <a:solidFill>
                  <a:srgbClr val="000000"/>
                </a:solidFill>
                <a:effectLst/>
                <a:latin typeface="Verdana" panose="020B0604030504040204" pitchFamily="34" charset="0"/>
              </a:rPr>
              <a:t>.col-lg- (large devices - screen width equal to or greater than 992px)</a:t>
            </a:r>
          </a:p>
          <a:p>
            <a:r>
              <a:rPr lang="en-US" b="0" i="0" dirty="0">
                <a:solidFill>
                  <a:srgbClr val="000000"/>
                </a:solidFill>
                <a:effectLst/>
                <a:latin typeface="Verdana" panose="020B0604030504040204" pitchFamily="34" charset="0"/>
              </a:rPr>
              <a:t>.col-xl- (</a:t>
            </a:r>
            <a:r>
              <a:rPr lang="en-US" b="0" i="0" dirty="0" err="1">
                <a:solidFill>
                  <a:srgbClr val="000000"/>
                </a:solidFill>
                <a:effectLst/>
                <a:latin typeface="Verdana" panose="020B0604030504040204" pitchFamily="34" charset="0"/>
              </a:rPr>
              <a:t>xlarge</a:t>
            </a:r>
            <a:r>
              <a:rPr lang="en-US" b="0" i="0" dirty="0">
                <a:solidFill>
                  <a:srgbClr val="000000"/>
                </a:solidFill>
                <a:effectLst/>
                <a:latin typeface="Verdana" panose="020B0604030504040204" pitchFamily="34" charset="0"/>
              </a:rPr>
              <a:t> devices - screen width equal to or greater than 1200px)</a:t>
            </a:r>
          </a:p>
          <a:p>
            <a:r>
              <a:rPr lang="en-US" b="0" i="0" dirty="0">
                <a:solidFill>
                  <a:srgbClr val="000000"/>
                </a:solidFill>
                <a:effectLst/>
                <a:latin typeface="Verdana" panose="020B0604030504040204" pitchFamily="34" charset="0"/>
              </a:rPr>
              <a:t>.col-</a:t>
            </a:r>
            <a:r>
              <a:rPr lang="en-US" b="0" i="0" dirty="0" err="1">
                <a:solidFill>
                  <a:srgbClr val="000000"/>
                </a:solidFill>
                <a:effectLst/>
                <a:latin typeface="Verdana" panose="020B0604030504040204" pitchFamily="34" charset="0"/>
              </a:rPr>
              <a:t>xxl</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xxlarge</a:t>
            </a:r>
            <a:r>
              <a:rPr lang="en-US" b="0" i="0" dirty="0">
                <a:solidFill>
                  <a:srgbClr val="000000"/>
                </a:solidFill>
                <a:effectLst/>
                <a:latin typeface="Verdana" panose="020B0604030504040204" pitchFamily="34" charset="0"/>
              </a:rPr>
              <a:t> devices - screen width equal to or greater than 1400px)</a:t>
            </a:r>
          </a:p>
          <a:p>
            <a:pPr algn="l"/>
            <a:r>
              <a:rPr lang="en-US" b="0" i="0" dirty="0">
                <a:solidFill>
                  <a:srgbClr val="000000"/>
                </a:solidFill>
                <a:effectLst/>
                <a:latin typeface="Verdana" panose="020B0604030504040204" pitchFamily="34" charset="0"/>
              </a:rPr>
              <a:t>The classes above can be combined to create more dynamic and flexible layouts.</a:t>
            </a:r>
          </a:p>
          <a:p>
            <a:pPr algn="l"/>
            <a:r>
              <a:rPr lang="en-US" b="1" i="0" dirty="0">
                <a:solidFill>
                  <a:srgbClr val="000000"/>
                </a:solidFill>
                <a:effectLst/>
                <a:latin typeface="Verdana" panose="020B0604030504040204" pitchFamily="34" charset="0"/>
              </a:rPr>
              <a:t>Tip:</a:t>
            </a:r>
            <a:r>
              <a:rPr lang="en-US" b="0" i="0" dirty="0">
                <a:solidFill>
                  <a:srgbClr val="000000"/>
                </a:solidFill>
                <a:effectLst/>
                <a:latin typeface="Verdana" panose="020B0604030504040204" pitchFamily="34" charset="0"/>
              </a:rPr>
              <a:t> Each class scales up, so if you want to set the same widths for </a:t>
            </a:r>
            <a:r>
              <a:rPr lang="en-US" b="0" i="0" dirty="0" err="1">
                <a:solidFill>
                  <a:srgbClr val="000000"/>
                </a:solidFill>
                <a:effectLst/>
                <a:latin typeface="Verdana" panose="020B0604030504040204" pitchFamily="34" charset="0"/>
              </a:rPr>
              <a:t>sm</a:t>
            </a:r>
            <a:r>
              <a:rPr lang="en-US" b="0" i="0" dirty="0">
                <a:solidFill>
                  <a:srgbClr val="000000"/>
                </a:solidFill>
                <a:effectLst/>
                <a:latin typeface="Verdana" panose="020B0604030504040204" pitchFamily="34" charset="0"/>
              </a:rPr>
              <a:t> and md, you only need to specify </a:t>
            </a:r>
            <a:r>
              <a:rPr lang="en-US" b="0" i="0" dirty="0" err="1">
                <a:solidFill>
                  <a:srgbClr val="000000"/>
                </a:solidFill>
                <a:effectLst/>
                <a:latin typeface="Verdana" panose="020B0604030504040204" pitchFamily="34" charset="0"/>
              </a:rPr>
              <a:t>sm</a:t>
            </a:r>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199231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F0C5-3104-5FEB-F286-C1602F2D5B1A}"/>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Basic Structure of a Bootstrap 5 Grid</a:t>
            </a:r>
            <a:endParaRPr lang="en-NG" dirty="0"/>
          </a:p>
        </p:txBody>
      </p:sp>
      <p:sp>
        <p:nvSpPr>
          <p:cNvPr id="3" name="Content Placeholder 2">
            <a:extLst>
              <a:ext uri="{FF2B5EF4-FFF2-40B4-BE49-F238E27FC236}">
                <a16:creationId xmlns="" xmlns:a16="http://schemas.microsoft.com/office/drawing/2014/main" id="{3F39DF4A-5B08-B815-044A-7E12DB025010}"/>
              </a:ext>
            </a:extLst>
          </p:cNvPr>
          <p:cNvSpPr>
            <a:spLocks noGrp="1"/>
          </p:cNvSpPr>
          <p:nvPr>
            <p:ph sz="quarter" idx="1"/>
          </p:nvPr>
        </p:nvSpPr>
        <p:spPr/>
        <p:txBody>
          <a:bodyPr>
            <a:normAutofit fontScale="85000" lnSpcReduction="20000"/>
          </a:bodyPr>
          <a:lstStyle/>
          <a:p>
            <a:pPr algn="l"/>
            <a:r>
              <a:rPr lang="en-US" b="0" i="0" dirty="0">
                <a:solidFill>
                  <a:srgbClr val="000000"/>
                </a:solidFill>
                <a:effectLst/>
                <a:latin typeface="Verdana" panose="020B0604030504040204" pitchFamily="34" charset="0"/>
              </a:rPr>
              <a:t>The following is a basic structure of a Bootstrap 5 grid:</a:t>
            </a:r>
          </a:p>
          <a:p>
            <a:pPr algn="l"/>
            <a:r>
              <a:rPr lang="en-US" b="0" i="0" dirty="0">
                <a:solidFill>
                  <a:srgbClr val="008000"/>
                </a:solidFill>
                <a:effectLst/>
                <a:latin typeface="Consolas" panose="020B0609020204030204" pitchFamily="49" charset="0"/>
              </a:rPr>
              <a:t>&lt;!-- Control the column width, and how they should appear on different devices --&gt;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8000"/>
                </a:solidFill>
                <a:effectLst/>
                <a:latin typeface="Consolas" panose="020B0609020204030204" pitchFamily="49" charset="0"/>
              </a:rPr>
              <a:t>&lt;!-- Or let Bootstrap automatically handle the layout --&gt;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NG" dirty="0"/>
          </a:p>
        </p:txBody>
      </p:sp>
    </p:spTree>
    <p:extLst>
      <p:ext uri="{BB962C8B-B14F-4D97-AF65-F5344CB8AC3E}">
        <p14:creationId xmlns:p14="http://schemas.microsoft.com/office/powerpoint/2010/main" val="379910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CDDB68-3919-58EE-F843-D0B30504B7EF}"/>
              </a:ext>
            </a:extLst>
          </p:cNvPr>
          <p:cNvSpPr>
            <a:spLocks noGrp="1"/>
          </p:cNvSpPr>
          <p:nvPr>
            <p:ph type="title"/>
          </p:nvPr>
        </p:nvSpPr>
        <p:spPr/>
        <p:txBody>
          <a:bodyPr/>
          <a:lstStyle/>
          <a:p>
            <a:endParaRPr lang="en-NG"/>
          </a:p>
        </p:txBody>
      </p:sp>
      <p:sp>
        <p:nvSpPr>
          <p:cNvPr id="3" name="Content Placeholder 2">
            <a:extLst>
              <a:ext uri="{FF2B5EF4-FFF2-40B4-BE49-F238E27FC236}">
                <a16:creationId xmlns="" xmlns:a16="http://schemas.microsoft.com/office/drawing/2014/main" id="{C26DB982-93D8-45DF-9417-3A9821E08CD9}"/>
              </a:ext>
            </a:extLst>
          </p:cNvPr>
          <p:cNvSpPr>
            <a:spLocks noGrp="1"/>
          </p:cNvSpPr>
          <p:nvPr>
            <p:ph sz="quarter" idx="1"/>
          </p:nvPr>
        </p:nvSpPr>
        <p:spPr/>
        <p:txBody>
          <a:bodyPr>
            <a:normAutofit/>
          </a:bodyPr>
          <a:lstStyle/>
          <a:p>
            <a:r>
              <a:rPr lang="en-US" b="0" i="0" dirty="0">
                <a:solidFill>
                  <a:srgbClr val="000000"/>
                </a:solidFill>
                <a:effectLst/>
                <a:latin typeface="Verdana" panose="020B0604030504040204" pitchFamily="34" charset="0"/>
              </a:rPr>
              <a:t>First example: create a row div class =“row”. Then, add the desired number of columns (tags with appropriate .col-*-* classes).</a:t>
            </a:r>
          </a:p>
          <a:p>
            <a:r>
              <a:rPr lang="en-US" b="0" i="0" dirty="0">
                <a:solidFill>
                  <a:srgbClr val="000000"/>
                </a:solidFill>
                <a:effectLst/>
                <a:latin typeface="Verdana" panose="020B0604030504040204" pitchFamily="34" charset="0"/>
              </a:rPr>
              <a:t>The first star (*) represents the responsiveness: </a:t>
            </a:r>
            <a:r>
              <a:rPr lang="en-US" b="0" i="0" dirty="0" err="1">
                <a:solidFill>
                  <a:srgbClr val="000000"/>
                </a:solidFill>
                <a:effectLst/>
                <a:latin typeface="Verdana" panose="020B0604030504040204" pitchFamily="34" charset="0"/>
              </a:rPr>
              <a:t>sm</a:t>
            </a:r>
            <a:r>
              <a:rPr lang="en-US" b="0" i="0" dirty="0">
                <a:solidFill>
                  <a:srgbClr val="000000"/>
                </a:solidFill>
                <a:effectLst/>
                <a:latin typeface="Verdana" panose="020B0604030504040204" pitchFamily="34" charset="0"/>
              </a:rPr>
              <a:t>, md, lg, xl or </a:t>
            </a:r>
            <a:r>
              <a:rPr lang="en-US" b="0" i="0" dirty="0" err="1">
                <a:solidFill>
                  <a:srgbClr val="000000"/>
                </a:solidFill>
                <a:effectLst/>
                <a:latin typeface="Verdana" panose="020B0604030504040204" pitchFamily="34" charset="0"/>
              </a:rPr>
              <a:t>xxl</a:t>
            </a:r>
            <a:r>
              <a:rPr lang="en-US" b="0" i="0" dirty="0">
                <a:solidFill>
                  <a:srgbClr val="000000"/>
                </a:solidFill>
                <a:effectLst/>
                <a:latin typeface="Verdana" panose="020B0604030504040204" pitchFamily="34" charset="0"/>
              </a:rPr>
              <a:t>, while the second star represents a number, which should add up to 12 for each row.</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Second example: instead of adding a number to each col, let bootstrap handle the layout, to create equal width columns: two “</a:t>
            </a:r>
            <a:r>
              <a:rPr lang="en-US" b="0" i="0" dirty="0" err="1">
                <a:solidFill>
                  <a:srgbClr val="000000"/>
                </a:solidFill>
                <a:effectLst/>
                <a:latin typeface="Verdana" panose="020B0604030504040204" pitchFamily="34" charset="0"/>
              </a:rPr>
              <a:t>col”elements</a:t>
            </a:r>
            <a:r>
              <a:rPr lang="en-US" b="0" i="0" dirty="0">
                <a:solidFill>
                  <a:srgbClr val="000000"/>
                </a:solidFill>
                <a:effectLst/>
                <a:latin typeface="Verdana" panose="020B0604030504040204" pitchFamily="34" charset="0"/>
              </a:rPr>
              <a:t> = 50% width to each col, while three cols = 33.33% width to each col. Four cols = 25% width, etc.</a:t>
            </a:r>
          </a:p>
          <a:p>
            <a:r>
              <a:rPr lang="en-US" b="0" i="0" dirty="0">
                <a:solidFill>
                  <a:srgbClr val="000000"/>
                </a:solidFill>
                <a:effectLst/>
                <a:latin typeface="Verdana" panose="020B0604030504040204" pitchFamily="34" charset="0"/>
              </a:rPr>
              <a:t>You can also use .</a:t>
            </a:r>
            <a:r>
              <a:rPr lang="en-US" b="0" i="0" dirty="0" err="1">
                <a:solidFill>
                  <a:srgbClr val="000000"/>
                </a:solidFill>
                <a:effectLst/>
                <a:latin typeface="Verdana" panose="020B0604030504040204" pitchFamily="34" charset="0"/>
              </a:rPr>
              <a:t>col-sm|md|lg|xl|xxl</a:t>
            </a:r>
            <a:r>
              <a:rPr lang="en-US" b="0" i="0" dirty="0">
                <a:solidFill>
                  <a:srgbClr val="000000"/>
                </a:solidFill>
                <a:effectLst/>
                <a:latin typeface="Verdana" panose="020B0604030504040204" pitchFamily="34" charset="0"/>
              </a:rPr>
              <a:t> to make the columns responsive.</a:t>
            </a:r>
            <a:endParaRPr lang="en-NG" dirty="0"/>
          </a:p>
        </p:txBody>
      </p:sp>
    </p:spTree>
    <p:extLst>
      <p:ext uri="{BB962C8B-B14F-4D97-AF65-F5344CB8AC3E}">
        <p14:creationId xmlns:p14="http://schemas.microsoft.com/office/powerpoint/2010/main" val="539700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95E0A0-BF99-9348-1346-AB6A1DE8EFDB}"/>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Three Equal Columns</a:t>
            </a:r>
            <a:endParaRPr lang="en-NG" dirty="0"/>
          </a:p>
        </p:txBody>
      </p:sp>
      <p:sp>
        <p:nvSpPr>
          <p:cNvPr id="3" name="Content Placeholder 2">
            <a:extLst>
              <a:ext uri="{FF2B5EF4-FFF2-40B4-BE49-F238E27FC236}">
                <a16:creationId xmlns="" xmlns:a16="http://schemas.microsoft.com/office/drawing/2014/main" id="{94E63BC7-55B6-F78D-EA37-58D6C9A0F277}"/>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.col     .col    .col</a:t>
            </a:r>
          </a:p>
          <a:p>
            <a:pPr algn="l"/>
            <a:r>
              <a:rPr lang="en-US" b="0" i="0" dirty="0">
                <a:solidFill>
                  <a:srgbClr val="000000"/>
                </a:solidFill>
                <a:effectLst/>
                <a:latin typeface="Verdana" panose="020B0604030504040204" pitchFamily="34" charset="0"/>
              </a:rPr>
              <a:t>The following example shows how to create three equal-width columns, on all devices and screen widths:</a:t>
            </a:r>
          </a:p>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a:t>
            </a:r>
            <a:r>
              <a:rPr lang="en-US" b="0" i="0" dirty="0">
                <a:solidFill>
                  <a:srgbClr val="000000"/>
                </a:solidFill>
                <a:effectLst/>
                <a:latin typeface="Consolas" panose="020B0609020204030204" pitchFamily="49" charset="0"/>
              </a:rPr>
              <a:t>.col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a:t>
            </a:r>
            <a:r>
              <a:rPr lang="en-US" b="0" i="0" dirty="0">
                <a:solidFill>
                  <a:srgbClr val="000000"/>
                </a:solidFill>
                <a:effectLst/>
                <a:latin typeface="Consolas" panose="020B0609020204030204" pitchFamily="49" charset="0"/>
              </a:rPr>
              <a:t>.col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a:t>
            </a:r>
            <a:r>
              <a:rPr lang="en-US" b="0" i="0" dirty="0">
                <a:solidFill>
                  <a:srgbClr val="000000"/>
                </a:solidFill>
                <a:effectLst/>
                <a:latin typeface="Consolas" panose="020B0609020204030204" pitchFamily="49" charset="0"/>
              </a:rPr>
              <a:t>.col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315252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B18261-E09B-7C82-9CCF-5AA5C0769F54}"/>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Responsive Columns</a:t>
            </a:r>
            <a:endParaRPr lang="en-NG" dirty="0"/>
          </a:p>
        </p:txBody>
      </p:sp>
      <p:sp>
        <p:nvSpPr>
          <p:cNvPr id="3" name="Content Placeholder 2">
            <a:extLst>
              <a:ext uri="{FF2B5EF4-FFF2-40B4-BE49-F238E27FC236}">
                <a16:creationId xmlns="" xmlns:a16="http://schemas.microsoft.com/office/drawing/2014/main" id="{10581055-8B33-C4FF-1858-CFBDD47FF83C}"/>
              </a:ext>
            </a:extLst>
          </p:cNvPr>
          <p:cNvSpPr>
            <a:spLocks noGrp="1"/>
          </p:cNvSpPr>
          <p:nvPr>
            <p:ph sz="quarter" idx="1"/>
          </p:nvPr>
        </p:nvSpPr>
        <p:spPr/>
        <p:txBody>
          <a:bodyPr>
            <a:normAutofit/>
          </a:bodyPr>
          <a:lstStyle/>
          <a:p>
            <a:pPr algn="l"/>
            <a:r>
              <a:rPr lang="en-US" b="0" i="0" dirty="0">
                <a:solidFill>
                  <a:srgbClr val="000000"/>
                </a:solidFill>
                <a:effectLst/>
                <a:latin typeface="Verdana" panose="020B0604030504040204" pitchFamily="34" charset="0"/>
              </a:rPr>
              <a:t>.col-sm-3 .col-sm-3 .col-sm-3 .col-sm-3</a:t>
            </a:r>
          </a:p>
          <a:p>
            <a:pPr algn="l"/>
            <a:r>
              <a:rPr lang="en-US" b="0" i="0" dirty="0">
                <a:solidFill>
                  <a:srgbClr val="000000"/>
                </a:solidFill>
                <a:effectLst/>
                <a:latin typeface="Verdana" panose="020B0604030504040204" pitchFamily="34" charset="0"/>
              </a:rPr>
              <a:t>The following example shows how to create four equal-width columns starting at tablets and scaling to extra large desktops. </a:t>
            </a:r>
            <a:r>
              <a:rPr lang="en-US" b="1" i="0" dirty="0">
                <a:solidFill>
                  <a:srgbClr val="000000"/>
                </a:solidFill>
                <a:effectLst/>
                <a:latin typeface="Verdana" panose="020B0604030504040204" pitchFamily="34" charset="0"/>
              </a:rPr>
              <a:t>On mobile phones or screens that are less than 576px wide, the columns will automatically stack on top of each other</a:t>
            </a:r>
            <a:r>
              <a:rPr lang="en-US" b="0" i="0" dirty="0">
                <a:solidFill>
                  <a:srgbClr val="000000"/>
                </a:solidFill>
                <a:effectLst/>
                <a:latin typeface="Verdana" panose="020B0604030504040204" pitchFamily="34" charset="0"/>
              </a:rPr>
              <a:t>:</a:t>
            </a:r>
          </a:p>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="col-sm-3"&gt;</a:t>
            </a:r>
            <a:r>
              <a:rPr lang="en-US" b="0" i="0" dirty="0">
                <a:solidFill>
                  <a:srgbClr val="000000"/>
                </a:solidFill>
                <a:effectLst/>
                <a:latin typeface="Consolas" panose="020B0609020204030204" pitchFamily="49" charset="0"/>
              </a:rPr>
              <a:t>.col-sm-3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="col-sm-3"&gt;</a:t>
            </a:r>
            <a:r>
              <a:rPr lang="en-US" b="0" i="0" dirty="0">
                <a:solidFill>
                  <a:srgbClr val="000000"/>
                </a:solidFill>
                <a:effectLst/>
                <a:latin typeface="Consolas" panose="020B0609020204030204" pitchFamily="49" charset="0"/>
              </a:rPr>
              <a:t>.col-sm-3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="col-sm-3"&gt;</a:t>
            </a:r>
            <a:r>
              <a:rPr lang="en-US" b="0" i="0" dirty="0">
                <a:solidFill>
                  <a:srgbClr val="000000"/>
                </a:solidFill>
                <a:effectLst/>
                <a:latin typeface="Consolas" panose="020B0609020204030204" pitchFamily="49" charset="0"/>
              </a:rPr>
              <a:t>.col-sm-3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="col-sm-3"&gt;</a:t>
            </a:r>
            <a:r>
              <a:rPr lang="en-US" b="0" i="0" dirty="0">
                <a:solidFill>
                  <a:srgbClr val="000000"/>
                </a:solidFill>
                <a:effectLst/>
                <a:latin typeface="Consolas" panose="020B0609020204030204" pitchFamily="49" charset="0"/>
              </a:rPr>
              <a:t>.col-sm-3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753775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6DCF96-1D73-D6F6-268C-CDFF2FCBDF93}"/>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Two Unequal Responsive Columns</a:t>
            </a:r>
            <a:endParaRPr lang="en-NG" dirty="0"/>
          </a:p>
        </p:txBody>
      </p:sp>
      <p:sp>
        <p:nvSpPr>
          <p:cNvPr id="3" name="Content Placeholder 2">
            <a:extLst>
              <a:ext uri="{FF2B5EF4-FFF2-40B4-BE49-F238E27FC236}">
                <a16:creationId xmlns="" xmlns:a16="http://schemas.microsoft.com/office/drawing/2014/main" id="{B01C8716-4F80-3B26-A9DE-5E6B294AF8CF}"/>
              </a:ext>
            </a:extLst>
          </p:cNvPr>
          <p:cNvSpPr>
            <a:spLocks noGrp="1"/>
          </p:cNvSpPr>
          <p:nvPr>
            <p:ph sz="quarter" idx="1"/>
          </p:nvPr>
        </p:nvSpPr>
        <p:spPr/>
        <p:txBody>
          <a:bodyPr/>
          <a:lstStyle/>
          <a:p>
            <a:pPr algn="l"/>
            <a:r>
              <a:rPr lang="en-US" b="0" i="0" dirty="0">
                <a:solidFill>
                  <a:srgbClr val="000000"/>
                </a:solidFill>
                <a:effectLst/>
                <a:latin typeface="Verdana" panose="020B0604030504040204" pitchFamily="34" charset="0"/>
              </a:rPr>
              <a:t>.col-sm-4  .col-sm-8</a:t>
            </a:r>
          </a:p>
          <a:p>
            <a:pPr algn="l"/>
            <a:r>
              <a:rPr lang="en-US" b="0" i="0" dirty="0">
                <a:solidFill>
                  <a:srgbClr val="000000"/>
                </a:solidFill>
                <a:effectLst/>
                <a:latin typeface="Verdana" panose="020B0604030504040204" pitchFamily="34" charset="0"/>
              </a:rPr>
              <a:t>The following example shows how to get two various-width columns starting at tablets and scaling to large extra desktops:</a:t>
            </a:r>
          </a:p>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="col-sm-4"&gt;</a:t>
            </a:r>
            <a:r>
              <a:rPr lang="en-US" b="0" i="0" dirty="0">
                <a:solidFill>
                  <a:srgbClr val="000000"/>
                </a:solidFill>
                <a:effectLst/>
                <a:latin typeface="Consolas" panose="020B0609020204030204" pitchFamily="49" charset="0"/>
              </a:rPr>
              <a:t>.col-sm-4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="col-sm-8"&gt;</a:t>
            </a:r>
            <a:r>
              <a:rPr lang="en-US" b="0" i="0" dirty="0">
                <a:solidFill>
                  <a:srgbClr val="000000"/>
                </a:solidFill>
                <a:effectLst/>
                <a:latin typeface="Consolas" panose="020B0609020204030204" pitchFamily="49" charset="0"/>
              </a:rPr>
              <a:t>.col-sm-8</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253897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9F6C74-E1E4-A7F2-73DB-F3113133F6F0}"/>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Bootstrap 5 Text/Typography</a:t>
            </a:r>
            <a:endParaRPr lang="en-NG" dirty="0"/>
          </a:p>
        </p:txBody>
      </p:sp>
      <p:sp>
        <p:nvSpPr>
          <p:cNvPr id="3" name="Content Placeholder 2">
            <a:extLst>
              <a:ext uri="{FF2B5EF4-FFF2-40B4-BE49-F238E27FC236}">
                <a16:creationId xmlns="" xmlns:a16="http://schemas.microsoft.com/office/drawing/2014/main" id="{DF09B733-3C60-4BBC-0123-49F7C97DAD18}"/>
              </a:ext>
            </a:extLst>
          </p:cNvPr>
          <p:cNvSpPr>
            <a:spLocks noGrp="1"/>
          </p:cNvSpPr>
          <p:nvPr>
            <p:ph sz="quarter" idx="1"/>
          </p:nvPr>
        </p:nvSpPr>
        <p:spPr/>
        <p:txBody>
          <a:bodyPr>
            <a:normAutofit fontScale="85000" lnSpcReduction="20000"/>
          </a:bodyPr>
          <a:lstStyle/>
          <a:p>
            <a:r>
              <a:rPr lang="en-US" b="0" i="0" dirty="0">
                <a:solidFill>
                  <a:srgbClr val="000000"/>
                </a:solidFill>
                <a:effectLst/>
                <a:latin typeface="Verdana" panose="020B0604030504040204" pitchFamily="34" charset="0"/>
              </a:rPr>
              <a:t>Bootstrap 5 uses a default font size of 1rem (16px by default), and its line-height is 1.5.</a:t>
            </a:r>
          </a:p>
          <a:p>
            <a:r>
              <a:rPr lang="en-US" b="0" i="0" dirty="0">
                <a:solidFill>
                  <a:srgbClr val="000000"/>
                </a:solidFill>
                <a:effectLst/>
                <a:latin typeface="Verdana" panose="020B0604030504040204" pitchFamily="34" charset="0"/>
              </a:rPr>
              <a:t>In addition, all </a:t>
            </a:r>
            <a:r>
              <a:rPr lang="en-US" dirty="0">
                <a:solidFill>
                  <a:srgbClr val="000000"/>
                </a:solidFill>
                <a:latin typeface="Verdana" panose="020B0604030504040204" pitchFamily="34" charset="0"/>
              </a:rPr>
              <a:t>&lt;p&gt; </a:t>
            </a:r>
            <a:r>
              <a:rPr lang="en-US" b="0" i="0" dirty="0">
                <a:solidFill>
                  <a:srgbClr val="000000"/>
                </a:solidFill>
                <a:effectLst/>
                <a:latin typeface="Verdana" panose="020B0604030504040204" pitchFamily="34" charset="0"/>
              </a:rPr>
              <a:t>elements have</a:t>
            </a:r>
            <a:r>
              <a:rPr lang="en-US" dirty="0">
                <a:solidFill>
                  <a:srgbClr val="000000"/>
                </a:solidFill>
                <a:latin typeface="Verdana" panose="020B0604030504040204" pitchFamily="34" charset="0"/>
              </a:rPr>
              <a:t> margin-top: 0 </a:t>
            </a:r>
            <a:r>
              <a:rPr lang="en-US" b="0" i="0" dirty="0">
                <a:solidFill>
                  <a:srgbClr val="000000"/>
                </a:solidFill>
                <a:effectLst/>
                <a:latin typeface="Verdana" panose="020B0604030504040204" pitchFamily="34" charset="0"/>
              </a:rPr>
              <a:t>and margin-bottom: 1rem (16px by default).</a:t>
            </a:r>
          </a:p>
          <a:p>
            <a:r>
              <a:rPr lang="en-US" b="0" i="0" dirty="0">
                <a:solidFill>
                  <a:srgbClr val="000000"/>
                </a:solidFill>
                <a:effectLst/>
                <a:latin typeface="Segoe UI" panose="020B0502040204020203" pitchFamily="34" charset="0"/>
              </a:rPr>
              <a:t>&lt;h1&gt; - &lt;h6&gt;</a:t>
            </a:r>
          </a:p>
          <a:p>
            <a:r>
              <a:rPr lang="en-US" b="0" i="0" dirty="0">
                <a:solidFill>
                  <a:srgbClr val="000000"/>
                </a:solidFill>
                <a:effectLst/>
                <a:latin typeface="Verdana" panose="020B0604030504040204" pitchFamily="34" charset="0"/>
              </a:rPr>
              <a:t>Bootstrap 5 styles HTML headings (h1 to h6)  with a bolder font-weight and a responsive font-size.</a:t>
            </a:r>
          </a:p>
          <a:p>
            <a:r>
              <a:rPr lang="en-US" b="0" i="0" dirty="0">
                <a:solidFill>
                  <a:srgbClr val="000000"/>
                </a:solidFill>
                <a:effectLst/>
                <a:latin typeface="Verdana" panose="020B0604030504040204" pitchFamily="34" charset="0"/>
              </a:rPr>
              <a:t>You can also use .h1 to .h6 classes on other elements to make them behave as headings if you want:</a:t>
            </a:r>
          </a:p>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="h1"&gt;</a:t>
            </a:r>
            <a:r>
              <a:rPr lang="en-US" b="0" i="0" dirty="0">
                <a:solidFill>
                  <a:srgbClr val="000000"/>
                </a:solidFill>
                <a:effectLst/>
                <a:latin typeface="Consolas" panose="020B0609020204030204" pitchFamily="49" charset="0"/>
              </a:rPr>
              <a:t>h1 Bootstrap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="h2"&gt;</a:t>
            </a:r>
            <a:r>
              <a:rPr lang="en-US" b="0" i="0" dirty="0">
                <a:solidFill>
                  <a:srgbClr val="000000"/>
                </a:solidFill>
                <a:effectLst/>
                <a:latin typeface="Consolas" panose="020B0609020204030204" pitchFamily="49" charset="0"/>
              </a:rPr>
              <a:t>h2 Bootstrap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="h3"&gt;</a:t>
            </a:r>
            <a:r>
              <a:rPr lang="en-US" b="0" i="0" dirty="0">
                <a:solidFill>
                  <a:srgbClr val="000000"/>
                </a:solidFill>
                <a:effectLst/>
                <a:latin typeface="Consolas" panose="020B0609020204030204" pitchFamily="49" charset="0"/>
              </a:rPr>
              <a:t>h3 Bootstrap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="h4"&gt;</a:t>
            </a:r>
            <a:r>
              <a:rPr lang="en-US" b="0" i="0" dirty="0">
                <a:solidFill>
                  <a:srgbClr val="000000"/>
                </a:solidFill>
                <a:effectLst/>
                <a:latin typeface="Consolas" panose="020B0609020204030204" pitchFamily="49" charset="0"/>
              </a:rPr>
              <a:t>h4 Bootstrap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="h5"&gt;</a:t>
            </a:r>
            <a:r>
              <a:rPr lang="en-US" b="0" i="0" dirty="0">
                <a:solidFill>
                  <a:srgbClr val="000000"/>
                </a:solidFill>
                <a:effectLst/>
                <a:latin typeface="Consolas" panose="020B0609020204030204" pitchFamily="49" charset="0"/>
              </a:rPr>
              <a:t>h5 Bootstrap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="h6"&gt;</a:t>
            </a:r>
            <a:r>
              <a:rPr lang="en-US" b="0" i="0" dirty="0">
                <a:solidFill>
                  <a:srgbClr val="000000"/>
                </a:solidFill>
                <a:effectLst/>
                <a:latin typeface="Consolas" panose="020B0609020204030204" pitchFamily="49" charset="0"/>
              </a:rPr>
              <a:t>h6 Bootstrap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321732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F5CCC-CDAB-97AA-D88B-AB301613AEB1}"/>
              </a:ext>
            </a:extLst>
          </p:cNvPr>
          <p:cNvSpPr>
            <a:spLocks noGrp="1"/>
          </p:cNvSpPr>
          <p:nvPr>
            <p:ph type="title"/>
          </p:nvPr>
        </p:nvSpPr>
        <p:spPr/>
        <p:txBody>
          <a:bodyPr/>
          <a:lstStyle/>
          <a:p>
            <a:r>
              <a:rPr lang="en-US" dirty="0">
                <a:solidFill>
                  <a:srgbClr val="C00000"/>
                </a:solidFill>
              </a:rPr>
              <a:t>What is </a:t>
            </a:r>
            <a:r>
              <a:rPr lang="en-US" dirty="0" err="1">
                <a:solidFill>
                  <a:srgbClr val="C00000"/>
                </a:solidFill>
              </a:rPr>
              <a:t>boostrap</a:t>
            </a:r>
            <a:r>
              <a:rPr lang="en-US" dirty="0">
                <a:solidFill>
                  <a:srgbClr val="C00000"/>
                </a:solidFill>
              </a:rPr>
              <a:t>?</a:t>
            </a:r>
            <a:endParaRPr lang="en-NG" dirty="0">
              <a:solidFill>
                <a:srgbClr val="C00000"/>
              </a:solidFill>
            </a:endParaRPr>
          </a:p>
        </p:txBody>
      </p:sp>
      <p:sp>
        <p:nvSpPr>
          <p:cNvPr id="3" name="Content Placeholder 2">
            <a:extLst>
              <a:ext uri="{FF2B5EF4-FFF2-40B4-BE49-F238E27FC236}">
                <a16:creationId xmlns="" xmlns:a16="http://schemas.microsoft.com/office/drawing/2014/main" id="{379E2DF2-C7CF-2687-7FC1-964F9A4E39B9}"/>
              </a:ext>
            </a:extLst>
          </p:cNvPr>
          <p:cNvSpPr>
            <a:spLocks noGrp="1"/>
          </p:cNvSpPr>
          <p:nvPr>
            <p:ph sz="quarter" idx="1"/>
          </p:nvPr>
        </p:nvSpPr>
        <p:spPr/>
        <p:txBody>
          <a:bodyPr>
            <a:norm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Bootstrap is a free front-end framework for faster and easier web development</a:t>
            </a:r>
          </a:p>
          <a:p>
            <a:pPr algn="l">
              <a:buFont typeface="Arial" panose="020B0604020202020204" pitchFamily="34" charset="0"/>
              <a:buChar char="•"/>
            </a:pPr>
            <a:r>
              <a:rPr lang="en-US" b="0" i="0" dirty="0">
                <a:solidFill>
                  <a:srgbClr val="000000"/>
                </a:solidFill>
                <a:effectLst/>
                <a:latin typeface="Verdana" panose="020B0604030504040204" pitchFamily="34" charset="0"/>
              </a:rPr>
              <a:t>Bootstrap includes HTML and CSS based design templates for typography, forms, buttons, tables, navigation, modals, image carousels and many other, as well as optional JavaScript plugins</a:t>
            </a:r>
          </a:p>
          <a:p>
            <a:pPr algn="l">
              <a:buFont typeface="Arial" panose="020B0604020202020204" pitchFamily="34" charset="0"/>
              <a:buChar char="•"/>
            </a:pPr>
            <a:r>
              <a:rPr lang="en-US" b="0" i="0" dirty="0">
                <a:solidFill>
                  <a:srgbClr val="000000"/>
                </a:solidFill>
                <a:effectLst/>
                <a:latin typeface="Verdana" panose="020B0604030504040204" pitchFamily="34" charset="0"/>
              </a:rPr>
              <a:t>Bootstrap also gives you the ability to easily create responsive designs</a:t>
            </a:r>
          </a:p>
          <a:p>
            <a:pPr algn="l"/>
            <a:r>
              <a:rPr lang="en-US" b="1" i="0" dirty="0">
                <a:solidFill>
                  <a:srgbClr val="000000"/>
                </a:solidFill>
                <a:effectLst/>
                <a:latin typeface="Verdana" panose="020B0604030504040204" pitchFamily="34" charset="0"/>
              </a:rPr>
              <a:t>What is Responsive Web Design?</a:t>
            </a:r>
            <a:r>
              <a:rPr lang="en-US" b="0" i="0" dirty="0">
                <a:solidFill>
                  <a:srgbClr val="000000"/>
                </a:solidFill>
                <a:effectLst/>
                <a:latin typeface="Verdana" panose="020B0604030504040204" pitchFamily="34" charset="0"/>
              </a:rPr>
              <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Responsive web design is about creating web sites which automatically adjust themselves to look good on all devices, from small phones to large desktops.</a:t>
            </a:r>
          </a:p>
          <a:p>
            <a:endParaRPr lang="en-NG" dirty="0"/>
          </a:p>
        </p:txBody>
      </p:sp>
    </p:spTree>
    <p:extLst>
      <p:ext uri="{BB962C8B-B14F-4D97-AF65-F5344CB8AC3E}">
        <p14:creationId xmlns:p14="http://schemas.microsoft.com/office/powerpoint/2010/main" val="1339570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2F7EEC-0966-CA32-337F-9B4D6586B806}"/>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Display Headings</a:t>
            </a:r>
            <a:endParaRPr lang="en-NG" dirty="0"/>
          </a:p>
        </p:txBody>
      </p:sp>
      <p:sp>
        <p:nvSpPr>
          <p:cNvPr id="3" name="Content Placeholder 2">
            <a:extLst>
              <a:ext uri="{FF2B5EF4-FFF2-40B4-BE49-F238E27FC236}">
                <a16:creationId xmlns="" xmlns:a16="http://schemas.microsoft.com/office/drawing/2014/main" id="{4CAFEBC0-3C7C-7661-B4DA-4D7ED4AE4F61}"/>
              </a:ext>
            </a:extLst>
          </p:cNvPr>
          <p:cNvSpPr>
            <a:spLocks noGrp="1"/>
          </p:cNvSpPr>
          <p:nvPr>
            <p:ph sz="quarter" idx="1"/>
          </p:nvPr>
        </p:nvSpPr>
        <p:spPr/>
        <p:txBody>
          <a:bodyPr>
            <a:normAutofit fontScale="77500" lnSpcReduction="20000"/>
          </a:bodyPr>
          <a:lstStyle/>
          <a:p>
            <a:r>
              <a:rPr lang="en-US" b="0" i="0" dirty="0">
                <a:solidFill>
                  <a:srgbClr val="000000"/>
                </a:solidFill>
                <a:effectLst/>
                <a:latin typeface="Verdana" panose="020B0604030504040204" pitchFamily="34" charset="0"/>
              </a:rPr>
              <a:t>Display headings are used to stand out more than normal headings (larger font-size and lighter font-weight), and there are six classes to choose from: .display-1 to .display-6</a:t>
            </a:r>
          </a:p>
          <a:p>
            <a:r>
              <a:rPr lang="en-US" dirty="0"/>
              <a:t>&lt;div class="container mt-3"&gt;</a:t>
            </a:r>
          </a:p>
          <a:p>
            <a:r>
              <a:rPr lang="en-US" dirty="0"/>
              <a:t>  &lt;h1&gt;Display Headings&lt;/h1&gt;</a:t>
            </a:r>
          </a:p>
          <a:p>
            <a:r>
              <a:rPr lang="en-US" dirty="0"/>
              <a:t>  &lt;p&gt;Display headings are used to stand out more than normal headings (larger font-size and lighter font-weight):&lt;/p&gt;</a:t>
            </a:r>
          </a:p>
          <a:p>
            <a:r>
              <a:rPr lang="en-US" dirty="0"/>
              <a:t>  &lt;h1 class="display-1"&gt;Display 1&lt;/h1&gt;</a:t>
            </a:r>
          </a:p>
          <a:p>
            <a:r>
              <a:rPr lang="en-US" dirty="0"/>
              <a:t>  &lt;h1 class="display-2"&gt;Display 2&lt;/h1&gt;</a:t>
            </a:r>
          </a:p>
          <a:p>
            <a:r>
              <a:rPr lang="en-US" dirty="0"/>
              <a:t>  &lt;h1 class="display-3"&gt;Display 3&lt;/h1&gt;</a:t>
            </a:r>
          </a:p>
          <a:p>
            <a:r>
              <a:rPr lang="en-US" dirty="0"/>
              <a:t>  &lt;h1 class="display-4"&gt;Display 4&lt;/h1&gt;</a:t>
            </a:r>
          </a:p>
          <a:p>
            <a:r>
              <a:rPr lang="en-US" dirty="0"/>
              <a:t>  &lt;h1 class="display-5"&gt;Display 5&lt;/h1&gt;</a:t>
            </a:r>
          </a:p>
          <a:p>
            <a:r>
              <a:rPr lang="en-US" dirty="0"/>
              <a:t>  &lt;h1 class="display-6"&gt;Display 6&lt;/h1&gt;</a:t>
            </a:r>
          </a:p>
          <a:p>
            <a:r>
              <a:rPr lang="en-US" dirty="0"/>
              <a:t>&lt;/div&gt;</a:t>
            </a:r>
            <a:endParaRPr lang="en-NG" dirty="0"/>
          </a:p>
        </p:txBody>
      </p:sp>
    </p:spTree>
    <p:extLst>
      <p:ext uri="{BB962C8B-B14F-4D97-AF65-F5344CB8AC3E}">
        <p14:creationId xmlns:p14="http://schemas.microsoft.com/office/powerpoint/2010/main" val="3791001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B1040F-065C-5509-C0DC-8CB29E00ACC9}"/>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&lt;small&gt;</a:t>
            </a:r>
            <a:endParaRPr lang="en-NG" dirty="0"/>
          </a:p>
        </p:txBody>
      </p:sp>
      <p:sp>
        <p:nvSpPr>
          <p:cNvPr id="3" name="Content Placeholder 2">
            <a:extLst>
              <a:ext uri="{FF2B5EF4-FFF2-40B4-BE49-F238E27FC236}">
                <a16:creationId xmlns="" xmlns:a16="http://schemas.microsoft.com/office/drawing/2014/main" id="{6EBE3D77-AC70-4CF7-70A3-F7F6836291FD}"/>
              </a:ext>
            </a:extLst>
          </p:cNvPr>
          <p:cNvSpPr>
            <a:spLocks noGrp="1"/>
          </p:cNvSpPr>
          <p:nvPr>
            <p:ph sz="quarter" idx="1"/>
          </p:nvPr>
        </p:nvSpPr>
        <p:spPr/>
        <p:txBody>
          <a:bodyPr>
            <a:normAutofit fontScale="77500" lnSpcReduction="20000"/>
          </a:bodyPr>
          <a:lstStyle/>
          <a:p>
            <a:r>
              <a:rPr lang="en-US" b="0" i="0" dirty="0">
                <a:solidFill>
                  <a:srgbClr val="000000"/>
                </a:solidFill>
                <a:effectLst/>
                <a:latin typeface="Verdana" panose="020B0604030504040204" pitchFamily="34" charset="0"/>
              </a:rPr>
              <a:t>In Bootstrap 5 the HTML &lt;small&gt; element (and the .small class) is used to create a smaller, secondary text in any heading:</a:t>
            </a:r>
          </a:p>
          <a:p>
            <a:r>
              <a:rPr lang="en-US" b="0" i="0" dirty="0">
                <a:solidFill>
                  <a:srgbClr val="000000"/>
                </a:solidFill>
                <a:effectLst/>
                <a:latin typeface="Verdana" panose="020B0604030504040204" pitchFamily="34" charset="0"/>
              </a:rPr>
              <a:t>Example </a:t>
            </a:r>
          </a:p>
          <a:p>
            <a:r>
              <a:rPr lang="en-US" dirty="0"/>
              <a:t>&lt;div class="container mt-3"&gt;</a:t>
            </a:r>
          </a:p>
          <a:p>
            <a:r>
              <a:rPr lang="en-US" dirty="0"/>
              <a:t>  &lt;h1&gt;Smaller, Secondary Text&lt;/h1&gt;</a:t>
            </a:r>
          </a:p>
          <a:p>
            <a:r>
              <a:rPr lang="en-US" dirty="0"/>
              <a:t>  &lt;p&gt;The small element (and the .small class) is used to create a smaller, secondary text in any heading:&lt;/p&gt;       </a:t>
            </a:r>
          </a:p>
          <a:p>
            <a:r>
              <a:rPr lang="en-US" dirty="0"/>
              <a:t>  &lt;h1&gt;h1 heading &lt;small&gt;secondary text&lt;/small&gt;&lt;/h1&gt;</a:t>
            </a:r>
          </a:p>
          <a:p>
            <a:r>
              <a:rPr lang="en-US" dirty="0"/>
              <a:t>  &lt;h2&gt;h2 heading &lt;small&gt;secondary text&lt;/small&gt;&lt;/h2&gt;</a:t>
            </a:r>
          </a:p>
          <a:p>
            <a:r>
              <a:rPr lang="en-US" dirty="0"/>
              <a:t>  &lt;h3&gt;h3 heading &lt;small&gt;secondary text&lt;/small&gt;&lt;/h3&gt;</a:t>
            </a:r>
          </a:p>
          <a:p>
            <a:r>
              <a:rPr lang="en-US" dirty="0"/>
              <a:t>  &lt;h4&gt;h4 heading &lt;small&gt;secondary text&lt;/small&gt;&lt;/h4&gt;</a:t>
            </a:r>
          </a:p>
          <a:p>
            <a:r>
              <a:rPr lang="en-US" dirty="0"/>
              <a:t>  &lt;h5&gt;h5 heading &lt;small&gt;secondary text&lt;/small&gt;&lt;/h5&gt;</a:t>
            </a:r>
          </a:p>
          <a:p>
            <a:r>
              <a:rPr lang="en-US" dirty="0"/>
              <a:t>  &lt;h6&gt;h6 heading &lt;small&gt;secondary text&lt;/small&gt;&lt;/h6&gt;</a:t>
            </a:r>
          </a:p>
          <a:p>
            <a:r>
              <a:rPr lang="en-US" dirty="0"/>
              <a:t>&lt;/div&gt;</a:t>
            </a:r>
            <a:endParaRPr lang="en-NG" dirty="0"/>
          </a:p>
        </p:txBody>
      </p:sp>
    </p:spTree>
    <p:extLst>
      <p:ext uri="{BB962C8B-B14F-4D97-AF65-F5344CB8AC3E}">
        <p14:creationId xmlns:p14="http://schemas.microsoft.com/office/powerpoint/2010/main" val="2299121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426B19-ACE3-8F78-45FC-7B9C0B55CD53}"/>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&lt;mark&gt;</a:t>
            </a:r>
            <a:endParaRPr lang="en-NG" dirty="0"/>
          </a:p>
        </p:txBody>
      </p:sp>
      <p:sp>
        <p:nvSpPr>
          <p:cNvPr id="3" name="Content Placeholder 2">
            <a:extLst>
              <a:ext uri="{FF2B5EF4-FFF2-40B4-BE49-F238E27FC236}">
                <a16:creationId xmlns="" xmlns:a16="http://schemas.microsoft.com/office/drawing/2014/main" id="{AFCCFE3D-9D2D-7C31-F24F-0FA35A54DAA4}"/>
              </a:ext>
            </a:extLst>
          </p:cNvPr>
          <p:cNvSpPr>
            <a:spLocks noGrp="1"/>
          </p:cNvSpPr>
          <p:nvPr>
            <p:ph sz="quarter" idx="1"/>
          </p:nvPr>
        </p:nvSpPr>
        <p:spPr/>
        <p:txBody>
          <a:bodyPr>
            <a:normAutofit/>
          </a:bodyPr>
          <a:lstStyle/>
          <a:p>
            <a:r>
              <a:rPr lang="en-US" b="0" i="0" dirty="0">
                <a:solidFill>
                  <a:srgbClr val="000000"/>
                </a:solidFill>
                <a:effectLst/>
                <a:latin typeface="Verdana" panose="020B0604030504040204" pitchFamily="34" charset="0"/>
              </a:rPr>
              <a:t>Bootstrap 5 will style &lt;mark&gt; and .mark with a yellow background color and some padding:</a:t>
            </a:r>
          </a:p>
          <a:p>
            <a:pPr algn="l"/>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Use the mark element to highlight text</a:t>
            </a:r>
          </a:p>
          <a:p>
            <a:pPr algn="l"/>
            <a:r>
              <a:rPr lang="en-US" b="0" i="0" dirty="0">
                <a:solidFill>
                  <a:srgbClr val="000000"/>
                </a:solidFill>
                <a:effectLst/>
                <a:latin typeface="Verdana" panose="020B0604030504040204" pitchFamily="34" charset="0"/>
              </a:rPr>
              <a:t>&lt;div class="container mt-3"&gt;</a:t>
            </a:r>
          </a:p>
          <a:p>
            <a:pPr algn="l"/>
            <a:r>
              <a:rPr lang="en-US" b="0" i="0" dirty="0">
                <a:solidFill>
                  <a:srgbClr val="000000"/>
                </a:solidFill>
                <a:effectLst/>
                <a:latin typeface="Verdana" panose="020B0604030504040204" pitchFamily="34" charset="0"/>
              </a:rPr>
              <a:t>  &lt;h1&gt;Highlight Text&lt;/h1&gt;    </a:t>
            </a:r>
          </a:p>
          <a:p>
            <a:pPr algn="l"/>
            <a:r>
              <a:rPr lang="en-US" b="0" i="0" dirty="0">
                <a:solidFill>
                  <a:srgbClr val="000000"/>
                </a:solidFill>
                <a:effectLst/>
                <a:latin typeface="Verdana" panose="020B0604030504040204" pitchFamily="34" charset="0"/>
              </a:rPr>
              <a:t>  &lt;p&gt;Use the mark element (or the .mark class) to &lt;mark&gt;highlight&lt;/mark&gt; text.&lt;/p&gt;</a:t>
            </a:r>
          </a:p>
          <a:p>
            <a:pPr algn="l"/>
            <a:r>
              <a:rPr lang="en-US" b="0" i="0" dirty="0">
                <a:solidFill>
                  <a:srgbClr val="000000"/>
                </a:solidFill>
                <a:effectLst/>
                <a:latin typeface="Verdana" panose="020B0604030504040204" pitchFamily="34" charset="0"/>
              </a:rPr>
              <a:t>&lt;/div&gt;</a:t>
            </a:r>
          </a:p>
          <a:p>
            <a:endParaRPr lang="en-NG" dirty="0"/>
          </a:p>
        </p:txBody>
      </p:sp>
    </p:spTree>
    <p:extLst>
      <p:ext uri="{BB962C8B-B14F-4D97-AF65-F5344CB8AC3E}">
        <p14:creationId xmlns:p14="http://schemas.microsoft.com/office/powerpoint/2010/main" val="3404144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C53CB-61C4-7009-A8AC-51A024777559}"/>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&lt;</a:t>
            </a:r>
            <a:r>
              <a:rPr lang="en-US" b="0" i="0" dirty="0" err="1">
                <a:solidFill>
                  <a:srgbClr val="000000"/>
                </a:solidFill>
                <a:effectLst/>
                <a:latin typeface="Segoe UI" panose="020B0502040204020203" pitchFamily="34" charset="0"/>
              </a:rPr>
              <a:t>abbr</a:t>
            </a:r>
            <a:r>
              <a:rPr lang="en-US" b="0" i="0" dirty="0">
                <a:solidFill>
                  <a:srgbClr val="000000"/>
                </a:solidFill>
                <a:effectLst/>
                <a:latin typeface="Segoe UI" panose="020B0502040204020203" pitchFamily="34" charset="0"/>
              </a:rPr>
              <a:t>&gt;</a:t>
            </a:r>
            <a:endParaRPr lang="en-NG" dirty="0"/>
          </a:p>
        </p:txBody>
      </p:sp>
      <p:sp>
        <p:nvSpPr>
          <p:cNvPr id="3" name="Content Placeholder 2">
            <a:extLst>
              <a:ext uri="{FF2B5EF4-FFF2-40B4-BE49-F238E27FC236}">
                <a16:creationId xmlns="" xmlns:a16="http://schemas.microsoft.com/office/drawing/2014/main" id="{95B2D72F-04B9-D5BB-DBE4-444CBA76C054}"/>
              </a:ext>
            </a:extLst>
          </p:cNvPr>
          <p:cNvSpPr>
            <a:spLocks noGrp="1"/>
          </p:cNvSpPr>
          <p:nvPr>
            <p:ph sz="quarter" idx="1"/>
          </p:nvPr>
        </p:nvSpPr>
        <p:spPr/>
        <p:txBody>
          <a:bodyPr>
            <a:normAutofit/>
          </a:bodyPr>
          <a:lstStyle/>
          <a:p>
            <a:r>
              <a:rPr lang="en-US" b="0" i="0" dirty="0">
                <a:solidFill>
                  <a:srgbClr val="000000"/>
                </a:solidFill>
                <a:effectLst/>
                <a:latin typeface="Verdana" panose="020B0604030504040204" pitchFamily="34" charset="0"/>
              </a:rPr>
              <a:t>Bootstrap 5 will style the HTML &lt;</a:t>
            </a:r>
            <a:r>
              <a:rPr lang="en-US" b="0" i="0" dirty="0" err="1">
                <a:solidFill>
                  <a:srgbClr val="000000"/>
                </a:solidFill>
                <a:effectLst/>
                <a:latin typeface="Verdana" panose="020B0604030504040204" pitchFamily="34" charset="0"/>
              </a:rPr>
              <a:t>abbr</a:t>
            </a:r>
            <a:r>
              <a:rPr lang="en-US" b="0" i="0" dirty="0">
                <a:solidFill>
                  <a:srgbClr val="000000"/>
                </a:solidFill>
                <a:effectLst/>
                <a:latin typeface="Verdana" panose="020B0604030504040204" pitchFamily="34" charset="0"/>
              </a:rPr>
              <a:t>&gt; element with a dotted border bottom and a cursor with question mark on hover:</a:t>
            </a:r>
          </a:p>
          <a:p>
            <a:r>
              <a:rPr lang="en-US" b="0" i="0" dirty="0">
                <a:solidFill>
                  <a:srgbClr val="000000"/>
                </a:solidFill>
                <a:effectLst/>
                <a:latin typeface="Segoe UI" panose="020B0502040204020203" pitchFamily="34" charset="0"/>
              </a:rPr>
              <a:t>Example</a:t>
            </a:r>
          </a:p>
          <a:p>
            <a:r>
              <a:rPr lang="en-US" dirty="0"/>
              <a:t>&lt;div class="container mt-3"&gt;</a:t>
            </a:r>
          </a:p>
          <a:p>
            <a:r>
              <a:rPr lang="en-US" dirty="0"/>
              <a:t>  &lt;h1&gt;Abbreviations&lt;/h1&gt;</a:t>
            </a:r>
          </a:p>
          <a:p>
            <a:r>
              <a:rPr lang="en-US" dirty="0"/>
              <a:t>  &lt;p&gt;The </a:t>
            </a:r>
            <a:r>
              <a:rPr lang="en-US" dirty="0" err="1"/>
              <a:t>abbr</a:t>
            </a:r>
            <a:r>
              <a:rPr lang="en-US" dirty="0"/>
              <a:t> element is used to mark up an abbreviation or acronym:&lt;/p&gt;</a:t>
            </a:r>
          </a:p>
          <a:p>
            <a:r>
              <a:rPr lang="en-US" dirty="0"/>
              <a:t>  &lt;p&gt;The &lt;</a:t>
            </a:r>
            <a:r>
              <a:rPr lang="en-US" dirty="0" err="1"/>
              <a:t>abbr</a:t>
            </a:r>
            <a:r>
              <a:rPr lang="en-US" dirty="0"/>
              <a:t> title="World Health Organization"&gt;WHO&lt;/</a:t>
            </a:r>
            <a:r>
              <a:rPr lang="en-US" dirty="0" err="1"/>
              <a:t>abbr</a:t>
            </a:r>
            <a:r>
              <a:rPr lang="en-US" dirty="0"/>
              <a:t>&gt; was founded in 1948.&lt;/p&gt;</a:t>
            </a:r>
          </a:p>
          <a:p>
            <a:r>
              <a:rPr lang="en-US" dirty="0"/>
              <a:t>&lt;/div&gt;</a:t>
            </a:r>
            <a:endParaRPr lang="en-NG" dirty="0"/>
          </a:p>
        </p:txBody>
      </p:sp>
    </p:spTree>
    <p:extLst>
      <p:ext uri="{BB962C8B-B14F-4D97-AF65-F5344CB8AC3E}">
        <p14:creationId xmlns:p14="http://schemas.microsoft.com/office/powerpoint/2010/main" val="505081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DD869E-D4A0-4C52-D616-F2B59A197635}"/>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&lt;blockquote&gt;</a:t>
            </a:r>
            <a:endParaRPr lang="en-NG" dirty="0"/>
          </a:p>
        </p:txBody>
      </p:sp>
      <p:sp>
        <p:nvSpPr>
          <p:cNvPr id="3" name="Content Placeholder 2">
            <a:extLst>
              <a:ext uri="{FF2B5EF4-FFF2-40B4-BE49-F238E27FC236}">
                <a16:creationId xmlns="" xmlns:a16="http://schemas.microsoft.com/office/drawing/2014/main" id="{6FCD3681-BFDC-75C3-BD08-EC381CDBCA8C}"/>
              </a:ext>
            </a:extLst>
          </p:cNvPr>
          <p:cNvSpPr>
            <a:spLocks noGrp="1"/>
          </p:cNvSpPr>
          <p:nvPr>
            <p:ph sz="quarter" idx="1"/>
          </p:nvPr>
        </p:nvSpPr>
        <p:spPr>
          <a:xfrm>
            <a:off x="1219200" y="1447800"/>
            <a:ext cx="10363200" cy="4876800"/>
          </a:xfrm>
        </p:spPr>
        <p:txBody>
          <a:bodyPr>
            <a:normAutofit lnSpcReduction="10000"/>
          </a:bodyPr>
          <a:lstStyle/>
          <a:p>
            <a:r>
              <a:rPr lang="en-US" b="0" i="0" dirty="0">
                <a:solidFill>
                  <a:srgbClr val="000000"/>
                </a:solidFill>
                <a:effectLst/>
                <a:latin typeface="Verdana" panose="020B0604030504040204" pitchFamily="34" charset="0"/>
              </a:rPr>
              <a:t>Add the .blockquote  class to a &lt;blockquote&gt; when quoting blocks of content from another source. And when naming a source, like "from WWF's website", use the .blockquote-class </a:t>
            </a:r>
          </a:p>
          <a:p>
            <a:r>
              <a:rPr lang="en-US" b="0" i="0" dirty="0">
                <a:solidFill>
                  <a:srgbClr val="000000"/>
                </a:solidFill>
                <a:effectLst/>
                <a:latin typeface="Segoe UI" panose="020B0502040204020203" pitchFamily="34" charset="0"/>
              </a:rPr>
              <a:t>Example</a:t>
            </a:r>
          </a:p>
          <a:p>
            <a:r>
              <a:rPr lang="en-US" b="0" i="0" dirty="0">
                <a:solidFill>
                  <a:srgbClr val="000000"/>
                </a:solidFill>
                <a:effectLst/>
                <a:latin typeface="Segoe UI" panose="020B0502040204020203" pitchFamily="34" charset="0"/>
              </a:rPr>
              <a:t>&lt;div class="container mt-3"&gt;</a:t>
            </a:r>
          </a:p>
          <a:p>
            <a:r>
              <a:rPr lang="en-US" b="0" i="0" dirty="0">
                <a:solidFill>
                  <a:srgbClr val="000000"/>
                </a:solidFill>
                <a:effectLst/>
                <a:latin typeface="Segoe UI" panose="020B0502040204020203" pitchFamily="34" charset="0"/>
              </a:rPr>
              <a:t>  &lt;h1&gt;Blockquotes&lt;/h1&gt;</a:t>
            </a:r>
          </a:p>
          <a:p>
            <a:r>
              <a:rPr lang="en-US" b="0" i="0" dirty="0">
                <a:solidFill>
                  <a:srgbClr val="000000"/>
                </a:solidFill>
                <a:effectLst/>
                <a:latin typeface="Segoe UI" panose="020B0502040204020203" pitchFamily="34" charset="0"/>
              </a:rPr>
              <a:t>  &lt;p&gt;The blockquote element is used to present content from another source:&lt;/p&gt;</a:t>
            </a:r>
          </a:p>
          <a:p>
            <a:r>
              <a:rPr lang="en-US" b="0" i="0" dirty="0">
                <a:solidFill>
                  <a:srgbClr val="000000"/>
                </a:solidFill>
                <a:effectLst/>
                <a:latin typeface="Segoe UI" panose="020B0502040204020203" pitchFamily="34" charset="0"/>
              </a:rPr>
              <a:t>  &lt;blockquote class="blockquote"&gt;</a:t>
            </a:r>
          </a:p>
          <a:p>
            <a:r>
              <a:rPr lang="en-US" b="0" i="0" dirty="0">
                <a:solidFill>
                  <a:srgbClr val="000000"/>
                </a:solidFill>
                <a:effectLst/>
                <a:latin typeface="Segoe UI" panose="020B0502040204020203" pitchFamily="34" charset="0"/>
              </a:rPr>
              <a:t>    &lt;p&gt;For 50 years, WWF has been protecting the future of nature. The world's leading conservation organization, WWF works in 100 countries and is supported by 1.2 million members in the United States and close to 5 million globally.&lt;/p&gt;</a:t>
            </a:r>
          </a:p>
          <a:p>
            <a:r>
              <a:rPr lang="en-US" b="0" i="0" dirty="0">
                <a:solidFill>
                  <a:srgbClr val="000000"/>
                </a:solidFill>
                <a:effectLst/>
                <a:latin typeface="Segoe UI" panose="020B0502040204020203" pitchFamily="34" charset="0"/>
              </a:rPr>
              <a:t>    &lt;footer class="blockquote-footer"&gt;From WWF's website&lt;/footer&gt;</a:t>
            </a:r>
          </a:p>
          <a:p>
            <a:r>
              <a:rPr lang="en-US" b="0" i="0" dirty="0">
                <a:solidFill>
                  <a:srgbClr val="000000"/>
                </a:solidFill>
                <a:effectLst/>
                <a:latin typeface="Segoe UI" panose="020B0502040204020203" pitchFamily="34" charset="0"/>
              </a:rPr>
              <a:t>  &lt;/blockquote&gt;</a:t>
            </a:r>
          </a:p>
          <a:p>
            <a:r>
              <a:rPr lang="en-US" b="0" i="0" dirty="0">
                <a:solidFill>
                  <a:srgbClr val="000000"/>
                </a:solidFill>
                <a:effectLst/>
                <a:latin typeface="Segoe UI" panose="020B0502040204020203" pitchFamily="34" charset="0"/>
              </a:rPr>
              <a:t>&lt;/div&gt;</a:t>
            </a:r>
          </a:p>
          <a:p>
            <a:endParaRPr lang="en-NG" dirty="0"/>
          </a:p>
        </p:txBody>
      </p:sp>
    </p:spTree>
    <p:extLst>
      <p:ext uri="{BB962C8B-B14F-4D97-AF65-F5344CB8AC3E}">
        <p14:creationId xmlns:p14="http://schemas.microsoft.com/office/powerpoint/2010/main" val="2719037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2FF9CE-AFED-01A3-953D-DF267A26A24A}"/>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&lt;dl&gt;</a:t>
            </a:r>
            <a:endParaRPr lang="en-NG" dirty="0"/>
          </a:p>
        </p:txBody>
      </p:sp>
      <p:sp>
        <p:nvSpPr>
          <p:cNvPr id="3" name="Content Placeholder 2">
            <a:extLst>
              <a:ext uri="{FF2B5EF4-FFF2-40B4-BE49-F238E27FC236}">
                <a16:creationId xmlns="" xmlns:a16="http://schemas.microsoft.com/office/drawing/2014/main" id="{AEB75949-CD82-52D6-B631-FE1B41740DE0}"/>
              </a:ext>
            </a:extLst>
          </p:cNvPr>
          <p:cNvSpPr>
            <a:spLocks noGrp="1"/>
          </p:cNvSpPr>
          <p:nvPr>
            <p:ph sz="quarter" idx="1"/>
          </p:nvPr>
        </p:nvSpPr>
        <p:spPr>
          <a:xfrm>
            <a:off x="1219200" y="1447800"/>
            <a:ext cx="10363200" cy="5257800"/>
          </a:xfrm>
        </p:spPr>
        <p:txBody>
          <a:bodyPr>
            <a:normAutofit/>
          </a:bodyPr>
          <a:lstStyle/>
          <a:p>
            <a:pPr algn="l"/>
            <a:r>
              <a:rPr lang="en-US" b="0" i="0" dirty="0">
                <a:solidFill>
                  <a:srgbClr val="000000"/>
                </a:solidFill>
                <a:effectLst/>
                <a:latin typeface="Verdana" panose="020B0604030504040204" pitchFamily="34" charset="0"/>
              </a:rPr>
              <a:t>Bootstrap 5 will style the HTML &lt;dl&gt; element in the following way:</a:t>
            </a:r>
          </a:p>
          <a:p>
            <a:pPr algn="l"/>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Segoe UI" panose="020B0502040204020203" pitchFamily="34" charset="0"/>
              </a:rPr>
              <a:t>&lt;!DOCTYPE html&gt;</a:t>
            </a:r>
          </a:p>
          <a:p>
            <a:pPr algn="l"/>
            <a:r>
              <a:rPr lang="en-US" b="0" i="0" dirty="0">
                <a:solidFill>
                  <a:srgbClr val="000000"/>
                </a:solidFill>
                <a:effectLst/>
                <a:latin typeface="Segoe UI" panose="020B0502040204020203" pitchFamily="34" charset="0"/>
              </a:rPr>
              <a:t>&lt;html lang="</a:t>
            </a:r>
            <a:r>
              <a:rPr lang="en-US" b="0" i="0" dirty="0" err="1">
                <a:solidFill>
                  <a:srgbClr val="000000"/>
                </a:solidFill>
                <a:effectLst/>
                <a:latin typeface="Segoe UI" panose="020B0502040204020203" pitchFamily="34" charset="0"/>
              </a:rPr>
              <a:t>en</a:t>
            </a:r>
            <a:r>
              <a:rPr lang="en-US" b="0" i="0" dirty="0">
                <a:solidFill>
                  <a:srgbClr val="000000"/>
                </a:solidFill>
                <a:effectLst/>
                <a:latin typeface="Segoe UI" panose="020B0502040204020203" pitchFamily="34" charset="0"/>
              </a:rPr>
              <a:t>"&gt;</a:t>
            </a:r>
          </a:p>
          <a:p>
            <a:pPr algn="l"/>
            <a:r>
              <a:rPr lang="en-US" b="0" i="0" dirty="0">
                <a:solidFill>
                  <a:srgbClr val="000000"/>
                </a:solidFill>
                <a:effectLst/>
                <a:latin typeface="Segoe UI" panose="020B0502040204020203" pitchFamily="34" charset="0"/>
              </a:rPr>
              <a:t>&lt;head&gt;</a:t>
            </a:r>
          </a:p>
          <a:p>
            <a:pPr algn="l"/>
            <a:r>
              <a:rPr lang="en-US" b="0" i="0" dirty="0">
                <a:solidFill>
                  <a:srgbClr val="000000"/>
                </a:solidFill>
                <a:effectLst/>
                <a:latin typeface="Segoe UI" panose="020B0502040204020203" pitchFamily="34" charset="0"/>
              </a:rPr>
              <a:t>  &lt;title&gt;Bootstrap Example&lt;/title&gt;</a:t>
            </a:r>
          </a:p>
          <a:p>
            <a:pPr algn="l"/>
            <a:r>
              <a:rPr lang="en-US" b="0" i="0" dirty="0">
                <a:solidFill>
                  <a:srgbClr val="000000"/>
                </a:solidFill>
                <a:effectLst/>
                <a:latin typeface="Segoe UI" panose="020B0502040204020203" pitchFamily="34" charset="0"/>
              </a:rPr>
              <a:t>  &lt;meta charset="utf-8"&gt;</a:t>
            </a:r>
          </a:p>
          <a:p>
            <a:pPr algn="l"/>
            <a:r>
              <a:rPr lang="en-US" b="0" i="0" dirty="0">
                <a:solidFill>
                  <a:srgbClr val="000000"/>
                </a:solidFill>
                <a:effectLst/>
                <a:latin typeface="Segoe UI" panose="020B0502040204020203" pitchFamily="34" charset="0"/>
              </a:rPr>
              <a:t>  &lt;meta name="viewport" content="width=device-width, initial-scale=1"&gt;</a:t>
            </a:r>
          </a:p>
          <a:p>
            <a:pPr algn="l"/>
            <a:r>
              <a:rPr lang="en-US" b="0" i="0" dirty="0">
                <a:solidFill>
                  <a:srgbClr val="000000"/>
                </a:solidFill>
                <a:effectLst/>
                <a:latin typeface="Segoe UI" panose="020B0502040204020203" pitchFamily="34" charset="0"/>
              </a:rPr>
              <a:t>  &lt;link </a:t>
            </a:r>
            <a:r>
              <a:rPr lang="en-US" b="0" i="0" dirty="0" err="1">
                <a:solidFill>
                  <a:srgbClr val="000000"/>
                </a:solidFill>
                <a:effectLst/>
                <a:latin typeface="Segoe UI" panose="020B0502040204020203" pitchFamily="34" charset="0"/>
              </a:rPr>
              <a:t>href</a:t>
            </a:r>
            <a:r>
              <a:rPr lang="en-US" b="0" i="0" dirty="0">
                <a:solidFill>
                  <a:srgbClr val="000000"/>
                </a:solidFill>
                <a:effectLst/>
                <a:latin typeface="Segoe UI" panose="020B0502040204020203" pitchFamily="34" charset="0"/>
              </a:rPr>
              <a:t>="https://cdn.jsdelivr.net/</a:t>
            </a:r>
            <a:r>
              <a:rPr lang="en-US" b="0" i="0" dirty="0" err="1">
                <a:solidFill>
                  <a:srgbClr val="000000"/>
                </a:solidFill>
                <a:effectLst/>
                <a:latin typeface="Segoe UI" panose="020B0502040204020203" pitchFamily="34" charset="0"/>
              </a:rPr>
              <a:t>npm</a:t>
            </a:r>
            <a:r>
              <a:rPr lang="en-US" b="0" i="0" dirty="0">
                <a:solidFill>
                  <a:srgbClr val="000000"/>
                </a:solidFill>
                <a:effectLst/>
                <a:latin typeface="Segoe UI" panose="020B0502040204020203" pitchFamily="34" charset="0"/>
              </a:rPr>
              <a:t>/bootstrap@5.1.3/</a:t>
            </a:r>
            <a:r>
              <a:rPr lang="en-US" b="0" i="0" dirty="0" err="1">
                <a:solidFill>
                  <a:srgbClr val="000000"/>
                </a:solidFill>
                <a:effectLst/>
                <a:latin typeface="Segoe UI" panose="020B0502040204020203" pitchFamily="34" charset="0"/>
              </a:rPr>
              <a:t>dist</a:t>
            </a:r>
            <a:r>
              <a:rPr lang="en-US" b="0" i="0" dirty="0">
                <a:solidFill>
                  <a:srgbClr val="000000"/>
                </a:solidFill>
                <a:effectLst/>
                <a:latin typeface="Segoe UI" panose="020B0502040204020203" pitchFamily="34" charset="0"/>
              </a:rPr>
              <a:t>/</a:t>
            </a:r>
            <a:r>
              <a:rPr lang="en-US" b="0" i="0" dirty="0" err="1">
                <a:solidFill>
                  <a:srgbClr val="000000"/>
                </a:solidFill>
                <a:effectLst/>
                <a:latin typeface="Segoe UI" panose="020B0502040204020203" pitchFamily="34" charset="0"/>
              </a:rPr>
              <a:t>css</a:t>
            </a:r>
            <a:r>
              <a:rPr lang="en-US" b="0" i="0" dirty="0">
                <a:solidFill>
                  <a:srgbClr val="000000"/>
                </a:solidFill>
                <a:effectLst/>
                <a:latin typeface="Segoe UI" panose="020B0502040204020203" pitchFamily="34" charset="0"/>
              </a:rPr>
              <a:t>/bootstrap.min.css" </a:t>
            </a:r>
            <a:r>
              <a:rPr lang="en-US" b="0" i="0" dirty="0" err="1">
                <a:solidFill>
                  <a:srgbClr val="000000"/>
                </a:solidFill>
                <a:effectLst/>
                <a:latin typeface="Segoe UI" panose="020B0502040204020203" pitchFamily="34" charset="0"/>
              </a:rPr>
              <a:t>rel</a:t>
            </a:r>
            <a:r>
              <a:rPr lang="en-US" b="0" i="0" dirty="0">
                <a:solidFill>
                  <a:srgbClr val="000000"/>
                </a:solidFill>
                <a:effectLst/>
                <a:latin typeface="Segoe UI" panose="020B0502040204020203" pitchFamily="34" charset="0"/>
              </a:rPr>
              <a:t>="stylesheet"&gt;</a:t>
            </a:r>
          </a:p>
          <a:p>
            <a:pPr algn="l"/>
            <a:r>
              <a:rPr lang="en-US" b="0" i="0" dirty="0">
                <a:solidFill>
                  <a:srgbClr val="000000"/>
                </a:solidFill>
                <a:effectLst/>
                <a:latin typeface="Segoe UI" panose="020B0502040204020203" pitchFamily="34" charset="0"/>
              </a:rPr>
              <a:t>  &lt;script </a:t>
            </a:r>
            <a:r>
              <a:rPr lang="en-US" b="0" i="0" dirty="0" err="1">
                <a:solidFill>
                  <a:srgbClr val="000000"/>
                </a:solidFill>
                <a:effectLst/>
                <a:latin typeface="Segoe UI" panose="020B0502040204020203" pitchFamily="34" charset="0"/>
              </a:rPr>
              <a:t>src</a:t>
            </a:r>
            <a:r>
              <a:rPr lang="en-US" b="0" i="0" dirty="0">
                <a:solidFill>
                  <a:srgbClr val="000000"/>
                </a:solidFill>
                <a:effectLst/>
                <a:latin typeface="Segoe UI" panose="020B0502040204020203" pitchFamily="34" charset="0"/>
              </a:rPr>
              <a:t>="https://cdn.jsdelivr.net/</a:t>
            </a:r>
            <a:r>
              <a:rPr lang="en-US" b="0" i="0" dirty="0" err="1">
                <a:solidFill>
                  <a:srgbClr val="000000"/>
                </a:solidFill>
                <a:effectLst/>
                <a:latin typeface="Segoe UI" panose="020B0502040204020203" pitchFamily="34" charset="0"/>
              </a:rPr>
              <a:t>npm</a:t>
            </a:r>
            <a:r>
              <a:rPr lang="en-US" b="0" i="0" dirty="0">
                <a:solidFill>
                  <a:srgbClr val="000000"/>
                </a:solidFill>
                <a:effectLst/>
                <a:latin typeface="Segoe UI" panose="020B0502040204020203" pitchFamily="34" charset="0"/>
              </a:rPr>
              <a:t>/bootstrap@5.1.3/</a:t>
            </a:r>
            <a:r>
              <a:rPr lang="en-US" b="0" i="0" dirty="0" err="1">
                <a:solidFill>
                  <a:srgbClr val="000000"/>
                </a:solidFill>
                <a:effectLst/>
                <a:latin typeface="Segoe UI" panose="020B0502040204020203" pitchFamily="34" charset="0"/>
              </a:rPr>
              <a:t>dist</a:t>
            </a:r>
            <a:r>
              <a:rPr lang="en-US" b="0" i="0" dirty="0">
                <a:solidFill>
                  <a:srgbClr val="000000"/>
                </a:solidFill>
                <a:effectLst/>
                <a:latin typeface="Segoe UI" panose="020B0502040204020203" pitchFamily="34" charset="0"/>
              </a:rPr>
              <a:t>/</a:t>
            </a:r>
            <a:r>
              <a:rPr lang="en-US" b="0" i="0" dirty="0" err="1">
                <a:solidFill>
                  <a:srgbClr val="000000"/>
                </a:solidFill>
                <a:effectLst/>
                <a:latin typeface="Segoe UI" panose="020B0502040204020203" pitchFamily="34" charset="0"/>
              </a:rPr>
              <a:t>js</a:t>
            </a:r>
            <a:r>
              <a:rPr lang="en-US" b="0" i="0" dirty="0">
                <a:solidFill>
                  <a:srgbClr val="000000"/>
                </a:solidFill>
                <a:effectLst/>
                <a:latin typeface="Segoe UI" panose="020B0502040204020203" pitchFamily="34" charset="0"/>
              </a:rPr>
              <a:t>/bootstrap.bundle.min.js"&gt;&lt;/script&gt;</a:t>
            </a:r>
          </a:p>
          <a:p>
            <a:pPr algn="l"/>
            <a:r>
              <a:rPr lang="en-US" b="0" i="0" dirty="0">
                <a:solidFill>
                  <a:srgbClr val="000000"/>
                </a:solidFill>
                <a:effectLst/>
                <a:latin typeface="Segoe UI" panose="020B0502040204020203" pitchFamily="34" charset="0"/>
              </a:rPr>
              <a:t>&lt;/head&gt;</a:t>
            </a:r>
          </a:p>
          <a:p>
            <a:endParaRPr lang="en-NG" dirty="0"/>
          </a:p>
        </p:txBody>
      </p:sp>
    </p:spTree>
    <p:extLst>
      <p:ext uri="{BB962C8B-B14F-4D97-AF65-F5344CB8AC3E}">
        <p14:creationId xmlns:p14="http://schemas.microsoft.com/office/powerpoint/2010/main" val="964618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BA7561-BEA3-6B27-8866-873200A2E706}"/>
              </a:ext>
            </a:extLst>
          </p:cNvPr>
          <p:cNvSpPr>
            <a:spLocks noGrp="1"/>
          </p:cNvSpPr>
          <p:nvPr>
            <p:ph type="title"/>
          </p:nvPr>
        </p:nvSpPr>
        <p:spPr/>
        <p:txBody>
          <a:bodyPr/>
          <a:lstStyle/>
          <a:p>
            <a:r>
              <a:rPr lang="en-US" dirty="0"/>
              <a:t>More</a:t>
            </a:r>
            <a:endParaRPr lang="en-NG" dirty="0"/>
          </a:p>
        </p:txBody>
      </p:sp>
      <p:sp>
        <p:nvSpPr>
          <p:cNvPr id="3" name="Content Placeholder 2">
            <a:extLst>
              <a:ext uri="{FF2B5EF4-FFF2-40B4-BE49-F238E27FC236}">
                <a16:creationId xmlns="" xmlns:a16="http://schemas.microsoft.com/office/drawing/2014/main" id="{EA932EFD-2537-396D-8F90-6C85A25E30CB}"/>
              </a:ext>
            </a:extLst>
          </p:cNvPr>
          <p:cNvSpPr>
            <a:spLocks noGrp="1"/>
          </p:cNvSpPr>
          <p:nvPr>
            <p:ph sz="quarter" idx="1"/>
          </p:nvPr>
        </p:nvSpPr>
        <p:spPr/>
        <p:txBody>
          <a:bodyPr>
            <a:normAutofit fontScale="77500" lnSpcReduction="20000"/>
          </a:bodyPr>
          <a:lstStyle/>
          <a:p>
            <a:pPr algn="l"/>
            <a:r>
              <a:rPr lang="en-US" b="0" i="0" dirty="0">
                <a:solidFill>
                  <a:srgbClr val="000000"/>
                </a:solidFill>
                <a:effectLst/>
                <a:latin typeface="Segoe UI" panose="020B0502040204020203" pitchFamily="34" charset="0"/>
              </a:rPr>
              <a:t>&lt;body&gt;</a:t>
            </a:r>
          </a:p>
          <a:p>
            <a:pPr algn="l"/>
            <a:r>
              <a:rPr lang="en-US" b="0" i="0" dirty="0">
                <a:solidFill>
                  <a:srgbClr val="000000"/>
                </a:solidFill>
                <a:effectLst/>
                <a:latin typeface="Segoe UI" panose="020B0502040204020203" pitchFamily="34" charset="0"/>
              </a:rPr>
              <a:t>&lt;div class="container mt-3"&gt;</a:t>
            </a:r>
          </a:p>
          <a:p>
            <a:pPr algn="l"/>
            <a:r>
              <a:rPr lang="en-US" b="0" i="0" dirty="0">
                <a:solidFill>
                  <a:srgbClr val="000000"/>
                </a:solidFill>
                <a:effectLst/>
                <a:latin typeface="Segoe UI" panose="020B0502040204020203" pitchFamily="34" charset="0"/>
              </a:rPr>
              <a:t>  &lt;h1&gt;Description Lists&lt;/h1&gt;    </a:t>
            </a:r>
          </a:p>
          <a:p>
            <a:pPr algn="l"/>
            <a:r>
              <a:rPr lang="en-US" b="0" i="0" dirty="0">
                <a:solidFill>
                  <a:srgbClr val="000000"/>
                </a:solidFill>
                <a:effectLst/>
                <a:latin typeface="Segoe UI" panose="020B0502040204020203" pitchFamily="34" charset="0"/>
              </a:rPr>
              <a:t>  &lt;p&gt;The dl element indicates a description list:&lt;/p&gt;</a:t>
            </a:r>
          </a:p>
          <a:p>
            <a:pPr algn="l"/>
            <a:r>
              <a:rPr lang="en-US" b="0" i="0" dirty="0">
                <a:solidFill>
                  <a:srgbClr val="000000"/>
                </a:solidFill>
                <a:effectLst/>
                <a:latin typeface="Segoe UI" panose="020B0502040204020203" pitchFamily="34" charset="0"/>
              </a:rPr>
              <a:t>  &lt;dl&gt;</a:t>
            </a:r>
          </a:p>
          <a:p>
            <a:pPr algn="l"/>
            <a:r>
              <a:rPr lang="en-US" b="0" i="0" dirty="0">
                <a:solidFill>
                  <a:srgbClr val="000000"/>
                </a:solidFill>
                <a:effectLst/>
                <a:latin typeface="Segoe UI" panose="020B0502040204020203" pitchFamily="34" charset="0"/>
              </a:rPr>
              <a:t>    &lt;dt&gt;Coffee&lt;/dt&gt;</a:t>
            </a:r>
          </a:p>
          <a:p>
            <a:pPr algn="l"/>
            <a:r>
              <a:rPr lang="en-US" b="0" i="0" dirty="0">
                <a:solidFill>
                  <a:srgbClr val="000000"/>
                </a:solidFill>
                <a:effectLst/>
                <a:latin typeface="Segoe UI" panose="020B0502040204020203" pitchFamily="34" charset="0"/>
              </a:rPr>
              <a:t>    &lt;dd&gt;- black hot drink&lt;/dd&gt;</a:t>
            </a:r>
          </a:p>
          <a:p>
            <a:pPr algn="l"/>
            <a:r>
              <a:rPr lang="en-US" b="0" i="0" dirty="0">
                <a:solidFill>
                  <a:srgbClr val="000000"/>
                </a:solidFill>
                <a:effectLst/>
                <a:latin typeface="Segoe UI" panose="020B0502040204020203" pitchFamily="34" charset="0"/>
              </a:rPr>
              <a:t>    &lt;dt&gt;Milk&lt;/dt&gt;</a:t>
            </a:r>
          </a:p>
          <a:p>
            <a:pPr algn="l"/>
            <a:r>
              <a:rPr lang="en-US" b="0" i="0" dirty="0">
                <a:solidFill>
                  <a:srgbClr val="000000"/>
                </a:solidFill>
                <a:effectLst/>
                <a:latin typeface="Segoe UI" panose="020B0502040204020203" pitchFamily="34" charset="0"/>
              </a:rPr>
              <a:t>    &lt;dd&gt;- white cold drink&lt;/dd&gt;</a:t>
            </a:r>
          </a:p>
          <a:p>
            <a:pPr algn="l"/>
            <a:r>
              <a:rPr lang="en-US" b="0" i="0" dirty="0">
                <a:solidFill>
                  <a:srgbClr val="000000"/>
                </a:solidFill>
                <a:effectLst/>
                <a:latin typeface="Segoe UI" panose="020B0502040204020203" pitchFamily="34" charset="0"/>
              </a:rPr>
              <a:t>  &lt;/dl&gt;     </a:t>
            </a:r>
          </a:p>
          <a:p>
            <a:pPr algn="l"/>
            <a:r>
              <a:rPr lang="en-US" b="0" i="0" dirty="0">
                <a:solidFill>
                  <a:srgbClr val="000000"/>
                </a:solidFill>
                <a:effectLst/>
                <a:latin typeface="Segoe UI" panose="020B0502040204020203" pitchFamily="34" charset="0"/>
              </a:rPr>
              <a:t>&lt;/div&gt;</a:t>
            </a:r>
          </a:p>
          <a:p>
            <a:pPr algn="l"/>
            <a:r>
              <a:rPr lang="en-US" b="0" i="0" dirty="0">
                <a:solidFill>
                  <a:srgbClr val="000000"/>
                </a:solidFill>
                <a:effectLst/>
                <a:latin typeface="Segoe UI" panose="020B0502040204020203" pitchFamily="34" charset="0"/>
              </a:rPr>
              <a:t>&lt;/body&gt;</a:t>
            </a:r>
          </a:p>
          <a:p>
            <a:pPr algn="l"/>
            <a:r>
              <a:rPr lang="en-US" b="0" i="0" dirty="0">
                <a:solidFill>
                  <a:srgbClr val="000000"/>
                </a:solidFill>
                <a:effectLst/>
                <a:latin typeface="Segoe UI" panose="020B0502040204020203" pitchFamily="34" charset="0"/>
              </a:rPr>
              <a:t>&lt;/html&gt;</a:t>
            </a:r>
          </a:p>
          <a:p>
            <a:endParaRPr lang="en-NG" dirty="0"/>
          </a:p>
        </p:txBody>
      </p:sp>
    </p:spTree>
    <p:extLst>
      <p:ext uri="{BB962C8B-B14F-4D97-AF65-F5344CB8AC3E}">
        <p14:creationId xmlns:p14="http://schemas.microsoft.com/office/powerpoint/2010/main" val="4233261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E7557A-0265-92F3-6A16-0B635C2FA26F}"/>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&lt;code&gt;</a:t>
            </a:r>
            <a:endParaRPr lang="en-NG" dirty="0"/>
          </a:p>
        </p:txBody>
      </p:sp>
      <p:sp>
        <p:nvSpPr>
          <p:cNvPr id="3" name="Content Placeholder 2">
            <a:extLst>
              <a:ext uri="{FF2B5EF4-FFF2-40B4-BE49-F238E27FC236}">
                <a16:creationId xmlns="" xmlns:a16="http://schemas.microsoft.com/office/drawing/2014/main" id="{7CC9C263-CC01-EC71-D4A4-F7540DC5A32F}"/>
              </a:ext>
            </a:extLst>
          </p:cNvPr>
          <p:cNvSpPr>
            <a:spLocks noGrp="1"/>
          </p:cNvSpPr>
          <p:nvPr>
            <p:ph sz="quarter" idx="1"/>
          </p:nvPr>
        </p:nvSpPr>
        <p:spPr/>
        <p:txBody>
          <a:bodyPr>
            <a:normAutofit fontScale="77500" lnSpcReduction="20000"/>
          </a:bodyPr>
          <a:lstStyle/>
          <a:p>
            <a:pPr algn="l"/>
            <a:r>
              <a:rPr lang="en-US" b="0" i="0" dirty="0">
                <a:solidFill>
                  <a:srgbClr val="000000"/>
                </a:solidFill>
                <a:effectLst/>
                <a:latin typeface="Verdana" panose="020B0604030504040204" pitchFamily="34" charset="0"/>
              </a:rPr>
              <a:t>Bootstrap 5 will style the HTML &lt;code&gt; element in the following way:</a:t>
            </a:r>
          </a:p>
          <a:p>
            <a:pPr algn="l"/>
            <a:r>
              <a:rPr lang="en-US" b="0" i="0" dirty="0">
                <a:solidFill>
                  <a:srgbClr val="000000"/>
                </a:solidFill>
                <a:effectLst/>
                <a:latin typeface="Segoe UI" panose="020B0502040204020203" pitchFamily="34" charset="0"/>
              </a:rPr>
              <a:t>Example</a:t>
            </a:r>
          </a:p>
          <a:p>
            <a:r>
              <a:rPr lang="en-US" dirty="0"/>
              <a:t>&lt;!DOCTYPE html&gt;</a:t>
            </a:r>
          </a:p>
          <a:p>
            <a:r>
              <a:rPr lang="en-US" dirty="0"/>
              <a:t>&lt;html lang="</a:t>
            </a:r>
            <a:r>
              <a:rPr lang="en-US" dirty="0" err="1"/>
              <a:t>en</a:t>
            </a:r>
            <a:r>
              <a:rPr lang="en-US" dirty="0"/>
              <a:t>"&gt;</a:t>
            </a:r>
          </a:p>
          <a:p>
            <a:r>
              <a:rPr lang="en-US" dirty="0"/>
              <a:t>&lt;head&gt;</a:t>
            </a:r>
          </a:p>
          <a:p>
            <a:r>
              <a:rPr lang="en-US" dirty="0"/>
              <a:t>  &lt;title&gt;Bootstrap Example&lt;/title&gt;</a:t>
            </a:r>
          </a:p>
          <a:p>
            <a:r>
              <a:rPr lang="en-US" dirty="0"/>
              <a:t>  &lt;meta charset="utf-8"&gt;</a:t>
            </a:r>
          </a:p>
          <a:p>
            <a:r>
              <a:rPr lang="en-US" dirty="0"/>
              <a:t>  &lt;meta name="viewport" content="width=device-width, initial-scale=1"&gt;</a:t>
            </a:r>
          </a:p>
          <a:p>
            <a:r>
              <a:rPr lang="en-US" dirty="0"/>
              <a:t>  &lt;link </a:t>
            </a:r>
            <a:r>
              <a:rPr lang="en-US" dirty="0" err="1"/>
              <a:t>href</a:t>
            </a:r>
            <a:r>
              <a:rPr lang="en-US" dirty="0"/>
              <a:t>="https://cdn.jsdelivr.net/</a:t>
            </a:r>
            <a:r>
              <a:rPr lang="en-US" dirty="0" err="1"/>
              <a:t>npm</a:t>
            </a:r>
            <a:r>
              <a:rPr lang="en-US" dirty="0"/>
              <a:t>/bootstrap@5.1.3/</a:t>
            </a:r>
            <a:r>
              <a:rPr lang="en-US" dirty="0" err="1"/>
              <a:t>dist</a:t>
            </a:r>
            <a:r>
              <a:rPr lang="en-US" dirty="0"/>
              <a:t>/</a:t>
            </a:r>
            <a:r>
              <a:rPr lang="en-US" dirty="0" err="1"/>
              <a:t>css</a:t>
            </a:r>
            <a:r>
              <a:rPr lang="en-US" dirty="0"/>
              <a:t>/bootstrap.min.css" </a:t>
            </a:r>
            <a:r>
              <a:rPr lang="en-US" dirty="0" err="1"/>
              <a:t>rel</a:t>
            </a:r>
            <a:r>
              <a:rPr lang="en-US" dirty="0"/>
              <a:t>="stylesheet"&gt;</a:t>
            </a:r>
          </a:p>
          <a:p>
            <a:r>
              <a:rPr lang="en-US" dirty="0"/>
              <a:t>  &lt;script </a:t>
            </a:r>
            <a:r>
              <a:rPr lang="en-US" dirty="0" err="1"/>
              <a:t>src</a:t>
            </a:r>
            <a:r>
              <a:rPr lang="en-US" dirty="0"/>
              <a:t>="https://cdn.jsdelivr.net/</a:t>
            </a:r>
            <a:r>
              <a:rPr lang="en-US" dirty="0" err="1"/>
              <a:t>npm</a:t>
            </a:r>
            <a:r>
              <a:rPr lang="en-US" dirty="0"/>
              <a:t>/bootstrap@5.1.3/</a:t>
            </a:r>
            <a:r>
              <a:rPr lang="en-US" dirty="0" err="1"/>
              <a:t>dist</a:t>
            </a:r>
            <a:r>
              <a:rPr lang="en-US" dirty="0"/>
              <a:t>/</a:t>
            </a:r>
            <a:r>
              <a:rPr lang="en-US" dirty="0" err="1"/>
              <a:t>js</a:t>
            </a:r>
            <a:r>
              <a:rPr lang="en-US" dirty="0"/>
              <a:t>/bootstrap.bundle.min.js"&gt;&lt;/script&gt;</a:t>
            </a:r>
          </a:p>
          <a:p>
            <a:r>
              <a:rPr lang="en-US" dirty="0"/>
              <a:t>&lt;/head&gt;</a:t>
            </a:r>
          </a:p>
          <a:p>
            <a:endParaRPr lang="en-NG" dirty="0"/>
          </a:p>
        </p:txBody>
      </p:sp>
    </p:spTree>
    <p:extLst>
      <p:ext uri="{BB962C8B-B14F-4D97-AF65-F5344CB8AC3E}">
        <p14:creationId xmlns:p14="http://schemas.microsoft.com/office/powerpoint/2010/main" val="2281362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EB3641-1530-1C01-ED88-D3DB2D7BBCF7}"/>
              </a:ext>
            </a:extLst>
          </p:cNvPr>
          <p:cNvSpPr>
            <a:spLocks noGrp="1"/>
          </p:cNvSpPr>
          <p:nvPr>
            <p:ph type="title"/>
          </p:nvPr>
        </p:nvSpPr>
        <p:spPr/>
        <p:txBody>
          <a:bodyPr/>
          <a:lstStyle/>
          <a:p>
            <a:r>
              <a:rPr lang="en-US" dirty="0"/>
              <a:t>More</a:t>
            </a:r>
            <a:endParaRPr lang="en-NG" dirty="0"/>
          </a:p>
        </p:txBody>
      </p:sp>
      <p:sp>
        <p:nvSpPr>
          <p:cNvPr id="3" name="Content Placeholder 2">
            <a:extLst>
              <a:ext uri="{FF2B5EF4-FFF2-40B4-BE49-F238E27FC236}">
                <a16:creationId xmlns="" xmlns:a16="http://schemas.microsoft.com/office/drawing/2014/main" id="{8C1FA9A0-FEFA-37D9-ED53-3A5E5168562D}"/>
              </a:ext>
            </a:extLst>
          </p:cNvPr>
          <p:cNvSpPr>
            <a:spLocks noGrp="1"/>
          </p:cNvSpPr>
          <p:nvPr>
            <p:ph sz="quarter" idx="1"/>
          </p:nvPr>
        </p:nvSpPr>
        <p:spPr/>
        <p:txBody>
          <a:bodyPr>
            <a:normAutofit fontScale="92500" lnSpcReduction="10000"/>
          </a:bodyPr>
          <a:lstStyle/>
          <a:p>
            <a:r>
              <a:rPr lang="en-US" dirty="0"/>
              <a:t>&lt;body&gt;</a:t>
            </a:r>
          </a:p>
          <a:p>
            <a:endParaRPr lang="en-US" dirty="0"/>
          </a:p>
          <a:p>
            <a:r>
              <a:rPr lang="en-US" dirty="0"/>
              <a:t>&lt;div class="container mt-3"&gt;</a:t>
            </a:r>
          </a:p>
          <a:p>
            <a:r>
              <a:rPr lang="en-US" dirty="0"/>
              <a:t>  &lt;h1&gt;Code Snippets&lt;/h1&gt;</a:t>
            </a:r>
          </a:p>
          <a:p>
            <a:r>
              <a:rPr lang="en-US" dirty="0"/>
              <a:t>  &lt;p&gt;Inline snippets of code should be embedded in the code element:&lt;/p&gt;</a:t>
            </a:r>
          </a:p>
          <a:p>
            <a:r>
              <a:rPr lang="en-US" dirty="0"/>
              <a:t>  &lt;p&gt;The following HTML elements: &lt;code&gt;span&lt;/code&gt;, &lt;code&gt;section&lt;/code&gt;, and &lt;code&gt;div&lt;/code&gt; defines a section in a document.&lt;/p&gt;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286415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D2AF21-0606-3B1E-9C8E-7706DE42684A}"/>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&lt;</a:t>
            </a:r>
            <a:r>
              <a:rPr lang="en-US" b="0" i="0" dirty="0" err="1">
                <a:solidFill>
                  <a:srgbClr val="000000"/>
                </a:solidFill>
                <a:effectLst/>
                <a:latin typeface="Segoe UI" panose="020B0502040204020203" pitchFamily="34" charset="0"/>
              </a:rPr>
              <a:t>kbd</a:t>
            </a:r>
            <a:r>
              <a:rPr lang="en-US" b="0" i="0" dirty="0">
                <a:solidFill>
                  <a:srgbClr val="000000"/>
                </a:solidFill>
                <a:effectLst/>
                <a:latin typeface="Segoe UI" panose="020B0502040204020203" pitchFamily="34" charset="0"/>
              </a:rPr>
              <a:t>&gt;</a:t>
            </a:r>
            <a:endParaRPr lang="en-NG" dirty="0"/>
          </a:p>
        </p:txBody>
      </p:sp>
      <p:sp>
        <p:nvSpPr>
          <p:cNvPr id="3" name="Content Placeholder 2">
            <a:extLst>
              <a:ext uri="{FF2B5EF4-FFF2-40B4-BE49-F238E27FC236}">
                <a16:creationId xmlns="" xmlns:a16="http://schemas.microsoft.com/office/drawing/2014/main" id="{CA87A245-5559-B63C-8B9D-7F705A167C39}"/>
              </a:ext>
            </a:extLst>
          </p:cNvPr>
          <p:cNvSpPr>
            <a:spLocks noGrp="1"/>
          </p:cNvSpPr>
          <p:nvPr>
            <p:ph sz="quarter" idx="1"/>
          </p:nvPr>
        </p:nvSpPr>
        <p:spPr/>
        <p:txBody>
          <a:bodyPr>
            <a:normAutofit fontScale="77500" lnSpcReduction="20000"/>
          </a:bodyPr>
          <a:lstStyle/>
          <a:p>
            <a:pPr algn="l"/>
            <a:r>
              <a:rPr lang="en-US" b="0" i="0" dirty="0">
                <a:solidFill>
                  <a:srgbClr val="000000"/>
                </a:solidFill>
                <a:effectLst/>
                <a:latin typeface="Verdana" panose="020B0604030504040204" pitchFamily="34" charset="0"/>
              </a:rPr>
              <a:t>Bootstrap 5 will style the HTML &lt;</a:t>
            </a:r>
            <a:r>
              <a:rPr lang="en-US" b="0" i="0" dirty="0" err="1">
                <a:solidFill>
                  <a:srgbClr val="000000"/>
                </a:solidFill>
                <a:effectLst/>
                <a:latin typeface="Verdana" panose="020B0604030504040204" pitchFamily="34" charset="0"/>
              </a:rPr>
              <a:t>kbd</a:t>
            </a:r>
            <a:r>
              <a:rPr lang="en-US" b="0" i="0" dirty="0">
                <a:solidFill>
                  <a:srgbClr val="000000"/>
                </a:solidFill>
                <a:effectLst/>
                <a:latin typeface="Verdana" panose="020B0604030504040204" pitchFamily="34" charset="0"/>
              </a:rPr>
              <a:t>&gt; element in the following way:</a:t>
            </a:r>
          </a:p>
          <a:p>
            <a:pPr algn="l"/>
            <a:r>
              <a:rPr lang="en-US" b="0" i="0" dirty="0">
                <a:solidFill>
                  <a:srgbClr val="000000"/>
                </a:solidFill>
                <a:effectLst/>
                <a:latin typeface="Segoe UI" panose="020B0502040204020203" pitchFamily="34" charset="0"/>
              </a:rPr>
              <a:t>Example</a:t>
            </a:r>
          </a:p>
          <a:p>
            <a:r>
              <a:rPr lang="en-US" dirty="0"/>
              <a:t>&lt;!DOCTYPE html&gt;</a:t>
            </a:r>
          </a:p>
          <a:p>
            <a:r>
              <a:rPr lang="en-US" dirty="0"/>
              <a:t>&lt;html lang="</a:t>
            </a:r>
            <a:r>
              <a:rPr lang="en-US" dirty="0" err="1"/>
              <a:t>en</a:t>
            </a:r>
            <a:r>
              <a:rPr lang="en-US" dirty="0"/>
              <a:t>"&gt;</a:t>
            </a:r>
          </a:p>
          <a:p>
            <a:r>
              <a:rPr lang="en-US" dirty="0"/>
              <a:t>&lt;head&gt;</a:t>
            </a:r>
          </a:p>
          <a:p>
            <a:r>
              <a:rPr lang="en-US" dirty="0"/>
              <a:t>  &lt;title&gt;Bootstrap Example&lt;/title&gt;</a:t>
            </a:r>
          </a:p>
          <a:p>
            <a:r>
              <a:rPr lang="en-US" dirty="0"/>
              <a:t>  &lt;meta charset="utf-8"&gt;</a:t>
            </a:r>
          </a:p>
          <a:p>
            <a:r>
              <a:rPr lang="en-US" dirty="0"/>
              <a:t>  &lt;meta name="viewport" content="width=device-width, initial-scale=1"&gt;</a:t>
            </a:r>
          </a:p>
          <a:p>
            <a:r>
              <a:rPr lang="en-US" dirty="0"/>
              <a:t>  &lt;link </a:t>
            </a:r>
            <a:r>
              <a:rPr lang="en-US" dirty="0" err="1"/>
              <a:t>href</a:t>
            </a:r>
            <a:r>
              <a:rPr lang="en-US" dirty="0"/>
              <a:t>="https://cdn.jsdelivr.net/</a:t>
            </a:r>
            <a:r>
              <a:rPr lang="en-US" dirty="0" err="1"/>
              <a:t>npm</a:t>
            </a:r>
            <a:r>
              <a:rPr lang="en-US" dirty="0"/>
              <a:t>/bootstrap@5.1.3/</a:t>
            </a:r>
            <a:r>
              <a:rPr lang="en-US" dirty="0" err="1"/>
              <a:t>dist</a:t>
            </a:r>
            <a:r>
              <a:rPr lang="en-US" dirty="0"/>
              <a:t>/</a:t>
            </a:r>
            <a:r>
              <a:rPr lang="en-US" dirty="0" err="1"/>
              <a:t>css</a:t>
            </a:r>
            <a:r>
              <a:rPr lang="en-US" dirty="0"/>
              <a:t>/bootstrap.min.css" </a:t>
            </a:r>
            <a:r>
              <a:rPr lang="en-US" dirty="0" err="1"/>
              <a:t>rel</a:t>
            </a:r>
            <a:r>
              <a:rPr lang="en-US" dirty="0"/>
              <a:t>="stylesheet"&gt;</a:t>
            </a:r>
          </a:p>
          <a:p>
            <a:r>
              <a:rPr lang="en-US" dirty="0"/>
              <a:t>  &lt;script </a:t>
            </a:r>
            <a:r>
              <a:rPr lang="en-US" dirty="0" err="1"/>
              <a:t>src</a:t>
            </a:r>
            <a:r>
              <a:rPr lang="en-US" dirty="0"/>
              <a:t>="https://cdn.jsdelivr.net/</a:t>
            </a:r>
            <a:r>
              <a:rPr lang="en-US" dirty="0" err="1"/>
              <a:t>npm</a:t>
            </a:r>
            <a:r>
              <a:rPr lang="en-US" dirty="0"/>
              <a:t>/bootstrap@5.1.3/</a:t>
            </a:r>
            <a:r>
              <a:rPr lang="en-US" dirty="0" err="1"/>
              <a:t>dist</a:t>
            </a:r>
            <a:r>
              <a:rPr lang="en-US" dirty="0"/>
              <a:t>/</a:t>
            </a:r>
            <a:r>
              <a:rPr lang="en-US" dirty="0" err="1"/>
              <a:t>js</a:t>
            </a:r>
            <a:r>
              <a:rPr lang="en-US" dirty="0"/>
              <a:t>/bootstrap.bundle.min.js"&gt;&lt;/script&gt;</a:t>
            </a:r>
          </a:p>
          <a:p>
            <a:r>
              <a:rPr lang="en-US" dirty="0"/>
              <a:t>&lt;/head&gt;</a:t>
            </a:r>
          </a:p>
          <a:p>
            <a:endParaRPr lang="en-NG" dirty="0"/>
          </a:p>
        </p:txBody>
      </p:sp>
    </p:spTree>
    <p:extLst>
      <p:ext uri="{BB962C8B-B14F-4D97-AF65-F5344CB8AC3E}">
        <p14:creationId xmlns:p14="http://schemas.microsoft.com/office/powerpoint/2010/main" val="277293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5A86E1-5EA4-7D9C-E95D-B18C768F2A68}"/>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Why Use Bootstrap?</a:t>
            </a:r>
            <a:endParaRPr lang="en-NG" dirty="0"/>
          </a:p>
        </p:txBody>
      </p:sp>
      <p:sp>
        <p:nvSpPr>
          <p:cNvPr id="3" name="Content Placeholder 2">
            <a:extLst>
              <a:ext uri="{FF2B5EF4-FFF2-40B4-BE49-F238E27FC236}">
                <a16:creationId xmlns="" xmlns:a16="http://schemas.microsoft.com/office/drawing/2014/main" id="{910DC826-0135-4E44-A0F9-557A0996F2D3}"/>
              </a:ext>
            </a:extLst>
          </p:cNvPr>
          <p:cNvSpPr>
            <a:spLocks noGrp="1"/>
          </p:cNvSpPr>
          <p:nvPr>
            <p:ph sz="quarter" idx="1"/>
          </p:nvPr>
        </p:nvSpPr>
        <p:spPr/>
        <p:txBody>
          <a:bodyPr>
            <a:normAutofit/>
          </a:bodyPr>
          <a:lstStyle/>
          <a:p>
            <a:pPr algn="l"/>
            <a:r>
              <a:rPr lang="en-US" b="0" i="0" dirty="0">
                <a:solidFill>
                  <a:srgbClr val="000000"/>
                </a:solidFill>
                <a:effectLst/>
                <a:latin typeface="Verdana" panose="020B0604030504040204" pitchFamily="34" charset="0"/>
              </a:rPr>
              <a:t>Advantages of Bootstrap:</a:t>
            </a:r>
          </a:p>
          <a:p>
            <a:pPr algn="l">
              <a:buFont typeface="Arial" panose="020B0604020202020204" pitchFamily="34" charset="0"/>
              <a:buChar char="•"/>
            </a:pPr>
            <a:r>
              <a:rPr lang="en-US" b="1" i="0" dirty="0">
                <a:solidFill>
                  <a:srgbClr val="000000"/>
                </a:solidFill>
                <a:effectLst/>
                <a:latin typeface="Verdana" panose="020B0604030504040204" pitchFamily="34" charset="0"/>
              </a:rPr>
              <a:t>Easy to use:</a:t>
            </a:r>
            <a:r>
              <a:rPr lang="en-US" b="0" i="0" dirty="0">
                <a:solidFill>
                  <a:srgbClr val="000000"/>
                </a:solidFill>
                <a:effectLst/>
                <a:latin typeface="Verdana" panose="020B0604030504040204" pitchFamily="34" charset="0"/>
              </a:rPr>
              <a:t> Anybody with just basic knowledge of HTML and CSS can start using Bootstrap</a:t>
            </a:r>
          </a:p>
          <a:p>
            <a:pPr algn="l">
              <a:buFont typeface="Arial" panose="020B0604020202020204" pitchFamily="34" charset="0"/>
              <a:buChar char="•"/>
            </a:pPr>
            <a:r>
              <a:rPr lang="en-US" b="1" i="0" dirty="0">
                <a:solidFill>
                  <a:srgbClr val="000000"/>
                </a:solidFill>
                <a:effectLst/>
                <a:latin typeface="Verdana" panose="020B0604030504040204" pitchFamily="34" charset="0"/>
              </a:rPr>
              <a:t>Responsive features:</a:t>
            </a:r>
            <a:r>
              <a:rPr lang="en-US" b="0" i="0" dirty="0">
                <a:solidFill>
                  <a:srgbClr val="000000"/>
                </a:solidFill>
                <a:effectLst/>
                <a:latin typeface="Verdana" panose="020B0604030504040204" pitchFamily="34" charset="0"/>
              </a:rPr>
              <a:t> Bootstrap's responsive CSS adjusts to phones, tablets, and desktops</a:t>
            </a:r>
          </a:p>
          <a:p>
            <a:pPr algn="l">
              <a:buFont typeface="Arial" panose="020B0604020202020204" pitchFamily="34" charset="0"/>
              <a:buChar char="•"/>
            </a:pPr>
            <a:r>
              <a:rPr lang="en-US" b="1" i="0" dirty="0">
                <a:solidFill>
                  <a:srgbClr val="000000"/>
                </a:solidFill>
                <a:effectLst/>
                <a:latin typeface="Verdana" panose="020B0604030504040204" pitchFamily="34" charset="0"/>
              </a:rPr>
              <a:t>Mobile-first approach:</a:t>
            </a:r>
            <a:r>
              <a:rPr lang="en-US" b="0" i="0" dirty="0">
                <a:solidFill>
                  <a:srgbClr val="000000"/>
                </a:solidFill>
                <a:effectLst/>
                <a:latin typeface="Verdana" panose="020B0604030504040204" pitchFamily="34" charset="0"/>
              </a:rPr>
              <a:t> In Bootstrap, mobile-first styles are part of the core framework</a:t>
            </a:r>
          </a:p>
          <a:p>
            <a:pPr algn="l">
              <a:buFont typeface="Arial" panose="020B0604020202020204" pitchFamily="34" charset="0"/>
              <a:buChar char="•"/>
            </a:pPr>
            <a:r>
              <a:rPr lang="en-US" b="1" i="0" dirty="0">
                <a:solidFill>
                  <a:srgbClr val="000000"/>
                </a:solidFill>
                <a:effectLst/>
                <a:latin typeface="Verdana" panose="020B0604030504040204" pitchFamily="34" charset="0"/>
              </a:rPr>
              <a:t>Browser compatibility:</a:t>
            </a:r>
            <a:r>
              <a:rPr lang="en-US" b="0" i="0" dirty="0">
                <a:solidFill>
                  <a:srgbClr val="000000"/>
                </a:solidFill>
                <a:effectLst/>
                <a:latin typeface="Verdana" panose="020B0604030504040204" pitchFamily="34" charset="0"/>
              </a:rPr>
              <a:t> Bootstrap 5 is compatible with all modern browsers (Chrome, Firefox, Edge, Safari, and Opera). </a:t>
            </a:r>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that if you need support for IE11 and down, you must use either BS4 or BS3.</a:t>
            </a:r>
          </a:p>
          <a:p>
            <a:endParaRPr lang="en-NG" dirty="0"/>
          </a:p>
        </p:txBody>
      </p:sp>
    </p:spTree>
    <p:extLst>
      <p:ext uri="{BB962C8B-B14F-4D97-AF65-F5344CB8AC3E}">
        <p14:creationId xmlns:p14="http://schemas.microsoft.com/office/powerpoint/2010/main" val="2366325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3383F2-33ED-B380-C9C6-92340A485D97}"/>
              </a:ext>
            </a:extLst>
          </p:cNvPr>
          <p:cNvSpPr>
            <a:spLocks noGrp="1"/>
          </p:cNvSpPr>
          <p:nvPr>
            <p:ph type="title"/>
          </p:nvPr>
        </p:nvSpPr>
        <p:spPr/>
        <p:txBody>
          <a:bodyPr/>
          <a:lstStyle/>
          <a:p>
            <a:r>
              <a:rPr lang="en-US" dirty="0"/>
              <a:t>More</a:t>
            </a:r>
            <a:endParaRPr lang="en-NG" dirty="0"/>
          </a:p>
        </p:txBody>
      </p:sp>
      <p:sp>
        <p:nvSpPr>
          <p:cNvPr id="3" name="Content Placeholder 2">
            <a:extLst>
              <a:ext uri="{FF2B5EF4-FFF2-40B4-BE49-F238E27FC236}">
                <a16:creationId xmlns="" xmlns:a16="http://schemas.microsoft.com/office/drawing/2014/main" id="{B6C1B76B-DA31-83BD-F884-D60996471B77}"/>
              </a:ext>
            </a:extLst>
          </p:cNvPr>
          <p:cNvSpPr>
            <a:spLocks noGrp="1"/>
          </p:cNvSpPr>
          <p:nvPr>
            <p:ph sz="quarter" idx="1"/>
          </p:nvPr>
        </p:nvSpPr>
        <p:spPr/>
        <p:txBody>
          <a:bodyPr>
            <a:normAutofit fontScale="92500" lnSpcReduction="10000"/>
          </a:bodyPr>
          <a:lstStyle/>
          <a:p>
            <a:r>
              <a:rPr lang="en-US" dirty="0"/>
              <a:t>&lt;body&gt;</a:t>
            </a:r>
          </a:p>
          <a:p>
            <a:endParaRPr lang="en-US" dirty="0"/>
          </a:p>
          <a:p>
            <a:r>
              <a:rPr lang="en-US" dirty="0"/>
              <a:t>&lt;div class="container mt-3"&gt;</a:t>
            </a:r>
          </a:p>
          <a:p>
            <a:r>
              <a:rPr lang="en-US" dirty="0"/>
              <a:t>  &lt;h1&gt;Keyboard Inputs&lt;/h1&gt;</a:t>
            </a:r>
          </a:p>
          <a:p>
            <a:r>
              <a:rPr lang="en-US" dirty="0"/>
              <a:t>  &lt;p&gt;To indicate input that is typically entered via the keyboard, use the </a:t>
            </a:r>
            <a:r>
              <a:rPr lang="en-US" dirty="0" err="1"/>
              <a:t>kbd</a:t>
            </a:r>
            <a:r>
              <a:rPr lang="en-US" dirty="0"/>
              <a:t> element:&lt;/p&gt;</a:t>
            </a:r>
          </a:p>
          <a:p>
            <a:r>
              <a:rPr lang="en-US" dirty="0"/>
              <a:t>  &lt;p&gt;Use &lt;</a:t>
            </a:r>
            <a:r>
              <a:rPr lang="en-US" dirty="0" err="1"/>
              <a:t>kbd</a:t>
            </a:r>
            <a:r>
              <a:rPr lang="en-US" dirty="0"/>
              <a:t>&gt;ctrl + p&lt;/</a:t>
            </a:r>
            <a:r>
              <a:rPr lang="en-US" dirty="0" err="1"/>
              <a:t>kbd</a:t>
            </a:r>
            <a:r>
              <a:rPr lang="en-US" dirty="0"/>
              <a:t>&gt; to open the Print dialog box.&lt;/p&gt;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3546949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82C5D3-08E4-6B40-9AA0-B2C996D03C58}"/>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&lt;pre&gt;</a:t>
            </a:r>
            <a:endParaRPr lang="en-NG" dirty="0"/>
          </a:p>
        </p:txBody>
      </p:sp>
      <p:sp>
        <p:nvSpPr>
          <p:cNvPr id="3" name="Content Placeholder 2">
            <a:extLst>
              <a:ext uri="{FF2B5EF4-FFF2-40B4-BE49-F238E27FC236}">
                <a16:creationId xmlns="" xmlns:a16="http://schemas.microsoft.com/office/drawing/2014/main" id="{0B5872C2-CEBC-9CF2-2152-66EA8DACCF2D}"/>
              </a:ext>
            </a:extLst>
          </p:cNvPr>
          <p:cNvSpPr>
            <a:spLocks noGrp="1"/>
          </p:cNvSpPr>
          <p:nvPr>
            <p:ph sz="quarter" idx="1"/>
          </p:nvPr>
        </p:nvSpPr>
        <p:spPr/>
        <p:txBody>
          <a:bodyPr>
            <a:normAutofit fontScale="77500" lnSpcReduction="20000"/>
          </a:bodyPr>
          <a:lstStyle/>
          <a:p>
            <a:pPr algn="l"/>
            <a:r>
              <a:rPr lang="en-US" b="0" i="0" dirty="0">
                <a:solidFill>
                  <a:srgbClr val="000000"/>
                </a:solidFill>
                <a:effectLst/>
                <a:latin typeface="Verdana" panose="020B0604030504040204" pitchFamily="34" charset="0"/>
              </a:rPr>
              <a:t>Bootstrap 5 will style the HTML &lt;pre&gt; element in the following way:</a:t>
            </a:r>
          </a:p>
          <a:p>
            <a:pPr algn="l"/>
            <a:r>
              <a:rPr lang="en-US" b="0" i="0" dirty="0">
                <a:solidFill>
                  <a:srgbClr val="000000"/>
                </a:solidFill>
                <a:effectLst/>
                <a:latin typeface="Segoe UI" panose="020B0502040204020203" pitchFamily="34" charset="0"/>
              </a:rPr>
              <a:t>Example</a:t>
            </a:r>
          </a:p>
          <a:p>
            <a:r>
              <a:rPr lang="en-US" dirty="0"/>
              <a:t>&lt;!DOCTYPE html&gt;</a:t>
            </a:r>
          </a:p>
          <a:p>
            <a:r>
              <a:rPr lang="en-US" dirty="0"/>
              <a:t>&lt;html lang="</a:t>
            </a:r>
            <a:r>
              <a:rPr lang="en-US" dirty="0" err="1"/>
              <a:t>en</a:t>
            </a:r>
            <a:r>
              <a:rPr lang="en-US" dirty="0"/>
              <a:t>"&gt;</a:t>
            </a:r>
          </a:p>
          <a:p>
            <a:r>
              <a:rPr lang="en-US" dirty="0"/>
              <a:t>&lt;head&gt;</a:t>
            </a:r>
          </a:p>
          <a:p>
            <a:r>
              <a:rPr lang="en-US" dirty="0"/>
              <a:t>  &lt;title&gt;Bootstrap Example&lt;/title&gt;</a:t>
            </a:r>
          </a:p>
          <a:p>
            <a:r>
              <a:rPr lang="en-US" dirty="0"/>
              <a:t>  &lt;meta charset="utf-8"&gt;</a:t>
            </a:r>
          </a:p>
          <a:p>
            <a:r>
              <a:rPr lang="en-US" dirty="0"/>
              <a:t>  &lt;meta name="viewport" content="width=device-width, initial-scale=1"&gt;</a:t>
            </a:r>
          </a:p>
          <a:p>
            <a:r>
              <a:rPr lang="en-US" dirty="0"/>
              <a:t>  &lt;link </a:t>
            </a:r>
            <a:r>
              <a:rPr lang="en-US" dirty="0" err="1"/>
              <a:t>href</a:t>
            </a:r>
            <a:r>
              <a:rPr lang="en-US" dirty="0"/>
              <a:t>="https://cdn.jsdelivr.net/</a:t>
            </a:r>
            <a:r>
              <a:rPr lang="en-US" dirty="0" err="1"/>
              <a:t>npm</a:t>
            </a:r>
            <a:r>
              <a:rPr lang="en-US" dirty="0"/>
              <a:t>/bootstrap@5.1.3/</a:t>
            </a:r>
            <a:r>
              <a:rPr lang="en-US" dirty="0" err="1"/>
              <a:t>dist</a:t>
            </a:r>
            <a:r>
              <a:rPr lang="en-US" dirty="0"/>
              <a:t>/</a:t>
            </a:r>
            <a:r>
              <a:rPr lang="en-US" dirty="0" err="1"/>
              <a:t>css</a:t>
            </a:r>
            <a:r>
              <a:rPr lang="en-US" dirty="0"/>
              <a:t>/bootstrap.min.css" </a:t>
            </a:r>
            <a:r>
              <a:rPr lang="en-US" dirty="0" err="1"/>
              <a:t>rel</a:t>
            </a:r>
            <a:r>
              <a:rPr lang="en-US" dirty="0"/>
              <a:t>="stylesheet"&gt;</a:t>
            </a:r>
          </a:p>
          <a:p>
            <a:r>
              <a:rPr lang="en-US" dirty="0"/>
              <a:t>  &lt;script </a:t>
            </a:r>
            <a:r>
              <a:rPr lang="en-US" dirty="0" err="1"/>
              <a:t>src</a:t>
            </a:r>
            <a:r>
              <a:rPr lang="en-US" dirty="0"/>
              <a:t>="https://cdn.jsdelivr.net/</a:t>
            </a:r>
            <a:r>
              <a:rPr lang="en-US" dirty="0" err="1"/>
              <a:t>npm</a:t>
            </a:r>
            <a:r>
              <a:rPr lang="en-US" dirty="0"/>
              <a:t>/bootstrap@5.1.3/</a:t>
            </a:r>
            <a:r>
              <a:rPr lang="en-US" dirty="0" err="1"/>
              <a:t>dist</a:t>
            </a:r>
            <a:r>
              <a:rPr lang="en-US" dirty="0"/>
              <a:t>/</a:t>
            </a:r>
            <a:r>
              <a:rPr lang="en-US" dirty="0" err="1"/>
              <a:t>js</a:t>
            </a:r>
            <a:r>
              <a:rPr lang="en-US" dirty="0"/>
              <a:t>/bootstrap.bundle.min.js"&gt;&lt;/script&gt;</a:t>
            </a:r>
          </a:p>
          <a:p>
            <a:r>
              <a:rPr lang="en-US" dirty="0"/>
              <a:t>&lt;/head&gt;</a:t>
            </a:r>
          </a:p>
          <a:p>
            <a:endParaRPr lang="en-NG" dirty="0"/>
          </a:p>
        </p:txBody>
      </p:sp>
    </p:spTree>
    <p:extLst>
      <p:ext uri="{BB962C8B-B14F-4D97-AF65-F5344CB8AC3E}">
        <p14:creationId xmlns:p14="http://schemas.microsoft.com/office/powerpoint/2010/main" val="2713443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8C977B-6AA1-F9D0-17D2-C9A6DAAFE161}"/>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D45D01AB-2750-3ABA-EC8B-0154243F45C6}"/>
              </a:ext>
            </a:extLst>
          </p:cNvPr>
          <p:cNvSpPr>
            <a:spLocks noGrp="1"/>
          </p:cNvSpPr>
          <p:nvPr>
            <p:ph sz="quarter" idx="1"/>
          </p:nvPr>
        </p:nvSpPr>
        <p:spPr>
          <a:xfrm>
            <a:off x="1219200" y="1447800"/>
            <a:ext cx="10363200" cy="5029200"/>
          </a:xfrm>
        </p:spPr>
        <p:txBody>
          <a:bodyPr>
            <a:normAutofit fontScale="85000" lnSpcReduction="20000"/>
          </a:bodyPr>
          <a:lstStyle/>
          <a:p>
            <a:r>
              <a:rPr lang="en-US" dirty="0"/>
              <a:t>&lt;body&gt;</a:t>
            </a:r>
          </a:p>
          <a:p>
            <a:endParaRPr lang="en-US" dirty="0"/>
          </a:p>
          <a:p>
            <a:r>
              <a:rPr lang="en-US" dirty="0"/>
              <a:t>&lt;div class="container mt-3"&gt;</a:t>
            </a:r>
          </a:p>
          <a:p>
            <a:r>
              <a:rPr lang="en-US" dirty="0"/>
              <a:t>&lt;h1&gt;Multiple Code Lines&lt;/h1&gt;</a:t>
            </a:r>
          </a:p>
          <a:p>
            <a:r>
              <a:rPr lang="en-US" dirty="0"/>
              <a:t>&lt;p&gt;For multiple lines of code, use the pre element:&lt;/p&gt;</a:t>
            </a:r>
          </a:p>
          <a:p>
            <a:r>
              <a:rPr lang="en-US" dirty="0"/>
              <a:t>&lt;pre&gt;</a:t>
            </a:r>
          </a:p>
          <a:p>
            <a:r>
              <a:rPr lang="en-US" dirty="0"/>
              <a:t>Text in a pre element</a:t>
            </a:r>
          </a:p>
          <a:p>
            <a:r>
              <a:rPr lang="en-US" dirty="0"/>
              <a:t>is displayed in a fixed-width</a:t>
            </a:r>
          </a:p>
          <a:p>
            <a:r>
              <a:rPr lang="en-US" dirty="0"/>
              <a:t>font, and it preserves</a:t>
            </a:r>
          </a:p>
          <a:p>
            <a:r>
              <a:rPr lang="en-US" dirty="0"/>
              <a:t>both      spaces and</a:t>
            </a:r>
          </a:p>
          <a:p>
            <a:r>
              <a:rPr lang="en-US" dirty="0"/>
              <a:t>line breaks.</a:t>
            </a:r>
          </a:p>
          <a:p>
            <a:r>
              <a:rPr lang="en-US" dirty="0"/>
              <a:t>&lt;/pre&gt;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3198394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032CB3-ECE8-AAA9-9D8A-147892F89E4B}"/>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More Typography Classes</a:t>
            </a:r>
            <a:endParaRPr lang="en-NG" dirty="0"/>
          </a:p>
        </p:txBody>
      </p:sp>
      <p:sp>
        <p:nvSpPr>
          <p:cNvPr id="3" name="Content Placeholder 2">
            <a:extLst>
              <a:ext uri="{FF2B5EF4-FFF2-40B4-BE49-F238E27FC236}">
                <a16:creationId xmlns="" xmlns:a16="http://schemas.microsoft.com/office/drawing/2014/main" id="{054A43D4-3685-0F14-FC5B-9826490A8E99}"/>
              </a:ext>
            </a:extLst>
          </p:cNvPr>
          <p:cNvSpPr>
            <a:spLocks noGrp="1"/>
          </p:cNvSpPr>
          <p:nvPr>
            <p:ph sz="quarter" idx="1"/>
          </p:nvPr>
        </p:nvSpPr>
        <p:spPr>
          <a:xfrm>
            <a:off x="1219200" y="1447800"/>
            <a:ext cx="10363200" cy="5562600"/>
          </a:xfrm>
        </p:spPr>
        <p:txBody>
          <a:bodyPr>
            <a:normAutofit fontScale="62500" lnSpcReduction="20000"/>
          </a:bodyPr>
          <a:lstStyle/>
          <a:p>
            <a:r>
              <a:rPr lang="en-US" sz="2500" b="0" i="0" dirty="0">
                <a:solidFill>
                  <a:srgbClr val="000000"/>
                </a:solidFill>
                <a:effectLst/>
                <a:latin typeface="Verdana" panose="020B0604030504040204" pitchFamily="34" charset="0"/>
              </a:rPr>
              <a:t>.lead </a:t>
            </a:r>
            <a:r>
              <a:rPr lang="en-US" sz="2500" dirty="0">
                <a:solidFill>
                  <a:srgbClr val="000000"/>
                </a:solidFill>
                <a:latin typeface="Verdana" panose="020B0604030504040204" pitchFamily="34" charset="0"/>
              </a:rPr>
              <a:t>m</a:t>
            </a:r>
            <a:r>
              <a:rPr lang="en-US" sz="2500" b="0" i="0" dirty="0">
                <a:solidFill>
                  <a:srgbClr val="000000"/>
                </a:solidFill>
                <a:effectLst/>
                <a:latin typeface="Verdana" panose="020B0604030504040204" pitchFamily="34" charset="0"/>
              </a:rPr>
              <a:t>akes a paragraph stand out</a:t>
            </a:r>
          </a:p>
          <a:p>
            <a:r>
              <a:rPr lang="en-US" sz="2500" dirty="0"/>
              <a:t>&lt;!DOCTYPE html&gt;</a:t>
            </a:r>
          </a:p>
          <a:p>
            <a:r>
              <a:rPr lang="en-US" sz="2500" dirty="0"/>
              <a:t>&lt;html&gt;</a:t>
            </a:r>
          </a:p>
          <a:p>
            <a:r>
              <a:rPr lang="en-US" sz="2500" dirty="0"/>
              <a:t>&lt;head&gt;</a:t>
            </a:r>
          </a:p>
          <a:p>
            <a:r>
              <a:rPr lang="en-US" sz="2500" dirty="0"/>
              <a:t>  &lt;meta name="viewport" content="width=device-width, initial-scale=1"&gt;</a:t>
            </a:r>
          </a:p>
          <a:p>
            <a:r>
              <a:rPr lang="en-US" sz="2500" dirty="0"/>
              <a:t>  &lt;link </a:t>
            </a:r>
            <a:r>
              <a:rPr lang="en-US" sz="2500" dirty="0" err="1"/>
              <a:t>href</a:t>
            </a:r>
            <a:r>
              <a:rPr lang="en-US" sz="2500" dirty="0"/>
              <a:t>="https://cdn.jsdelivr.net/</a:t>
            </a:r>
            <a:r>
              <a:rPr lang="en-US" sz="2500" dirty="0" err="1"/>
              <a:t>npm</a:t>
            </a:r>
            <a:r>
              <a:rPr lang="en-US" sz="2500" dirty="0"/>
              <a:t>/bootstrap@5.1.3/</a:t>
            </a:r>
            <a:r>
              <a:rPr lang="en-US" sz="2500" dirty="0" err="1"/>
              <a:t>dist</a:t>
            </a:r>
            <a:r>
              <a:rPr lang="en-US" sz="2500" dirty="0"/>
              <a:t>/</a:t>
            </a:r>
            <a:r>
              <a:rPr lang="en-US" sz="2500" dirty="0" err="1"/>
              <a:t>css</a:t>
            </a:r>
            <a:r>
              <a:rPr lang="en-US" sz="2500" dirty="0"/>
              <a:t>/bootstrap.min.css" </a:t>
            </a:r>
            <a:r>
              <a:rPr lang="en-US" sz="2500" dirty="0" err="1"/>
              <a:t>rel</a:t>
            </a:r>
            <a:r>
              <a:rPr lang="en-US" sz="2500" dirty="0"/>
              <a:t>="stylesheet"&gt;</a:t>
            </a:r>
          </a:p>
          <a:p>
            <a:r>
              <a:rPr lang="en-US" sz="2500" dirty="0"/>
              <a:t>  &lt;script </a:t>
            </a:r>
            <a:r>
              <a:rPr lang="en-US" sz="2500" dirty="0" err="1"/>
              <a:t>src</a:t>
            </a:r>
            <a:r>
              <a:rPr lang="en-US" sz="2500" dirty="0"/>
              <a:t>="https://cdn.jsdelivr.net/</a:t>
            </a:r>
            <a:r>
              <a:rPr lang="en-US" sz="2500" dirty="0" err="1"/>
              <a:t>npm</a:t>
            </a:r>
            <a:r>
              <a:rPr lang="en-US" sz="2500" dirty="0"/>
              <a:t>/bootstrap@5.1.3/</a:t>
            </a:r>
            <a:r>
              <a:rPr lang="en-US" sz="2500" dirty="0" err="1"/>
              <a:t>dist</a:t>
            </a:r>
            <a:r>
              <a:rPr lang="en-US" sz="2500" dirty="0"/>
              <a:t>/</a:t>
            </a:r>
            <a:r>
              <a:rPr lang="en-US" sz="2500" dirty="0" err="1"/>
              <a:t>js</a:t>
            </a:r>
            <a:r>
              <a:rPr lang="en-US" sz="2500" dirty="0"/>
              <a:t>/bootstrap.bundle.min.js"&gt;&lt;/script&gt;</a:t>
            </a:r>
          </a:p>
          <a:p>
            <a:r>
              <a:rPr lang="en-US" sz="2500" dirty="0"/>
              <a:t>&lt;/head&gt;</a:t>
            </a:r>
          </a:p>
          <a:p>
            <a:r>
              <a:rPr lang="en-US" sz="2500" dirty="0"/>
              <a:t>&lt;body&gt;</a:t>
            </a:r>
          </a:p>
          <a:p>
            <a:r>
              <a:rPr lang="en-US" sz="2500" dirty="0"/>
              <a:t>&lt;div class="container mt-3"&gt;</a:t>
            </a:r>
          </a:p>
          <a:p>
            <a:r>
              <a:rPr lang="en-US" sz="2500" dirty="0"/>
              <a:t>  &lt;h2&gt;Typography&lt;/h2&gt;</a:t>
            </a:r>
          </a:p>
          <a:p>
            <a:r>
              <a:rPr lang="en-US" sz="2500" dirty="0"/>
              <a:t>  &lt;p&gt;Use the .lead class to make a paragraph "stand out":&lt;/p&gt;</a:t>
            </a:r>
          </a:p>
          <a:p>
            <a:r>
              <a:rPr lang="en-US" sz="2500" dirty="0"/>
              <a:t>  &lt;p class="lead"&gt;This paragraph stands out.&lt;/p&gt;</a:t>
            </a:r>
          </a:p>
          <a:p>
            <a:r>
              <a:rPr lang="en-US" sz="2500" dirty="0"/>
              <a:t>  &lt;p&gt;This is a regular paragraph.&lt;/p&gt;</a:t>
            </a:r>
          </a:p>
          <a:p>
            <a:r>
              <a:rPr lang="en-US" sz="2500" dirty="0"/>
              <a:t>&lt;/div&gt;</a:t>
            </a:r>
          </a:p>
          <a:p>
            <a:r>
              <a:rPr lang="en-US" sz="2500" dirty="0"/>
              <a:t>&lt;/body&gt;</a:t>
            </a:r>
          </a:p>
          <a:p>
            <a:r>
              <a:rPr lang="en-US" sz="2500" dirty="0"/>
              <a:t>&lt;/html&gt;</a:t>
            </a:r>
          </a:p>
          <a:p>
            <a:endParaRPr lang="en-NG" sz="2500" dirty="0"/>
          </a:p>
        </p:txBody>
      </p:sp>
    </p:spTree>
    <p:extLst>
      <p:ext uri="{BB962C8B-B14F-4D97-AF65-F5344CB8AC3E}">
        <p14:creationId xmlns:p14="http://schemas.microsoft.com/office/powerpoint/2010/main" val="4090565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F3CFA5-9D3F-66C9-D166-24E9DBFCA63D}"/>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C619B8B6-E158-213A-3084-9A37CA7D4B35}"/>
              </a:ext>
            </a:extLst>
          </p:cNvPr>
          <p:cNvSpPr>
            <a:spLocks noGrp="1"/>
          </p:cNvSpPr>
          <p:nvPr>
            <p:ph sz="quarter" idx="1"/>
          </p:nvPr>
        </p:nvSpPr>
        <p:spPr/>
        <p:txBody>
          <a:bodyPr>
            <a:normAutofit fontScale="47500" lnSpcReduction="20000"/>
          </a:bodyPr>
          <a:lstStyle/>
          <a:p>
            <a:r>
              <a:rPr lang="en-US" sz="2800" dirty="0"/>
              <a:t>.text-start </a:t>
            </a:r>
            <a:r>
              <a:rPr lang="en-US" sz="2800" dirty="0">
                <a:solidFill>
                  <a:srgbClr val="000000"/>
                </a:solidFill>
              </a:rPr>
              <a:t>i</a:t>
            </a:r>
            <a:r>
              <a:rPr lang="en-US" sz="2800" b="0" i="0" dirty="0">
                <a:solidFill>
                  <a:srgbClr val="000000"/>
                </a:solidFill>
                <a:effectLst/>
              </a:rPr>
              <a:t>ndicates left-aligned text</a:t>
            </a:r>
          </a:p>
          <a:p>
            <a:r>
              <a:rPr lang="en-US" sz="2800" dirty="0"/>
              <a:t>&lt;body&gt;</a:t>
            </a:r>
          </a:p>
          <a:p>
            <a:endParaRPr lang="en-US" sz="2800" dirty="0"/>
          </a:p>
          <a:p>
            <a:r>
              <a:rPr lang="en-US" sz="2800" dirty="0"/>
              <a:t>&lt;div class="container mt-3"&gt;</a:t>
            </a:r>
          </a:p>
          <a:p>
            <a:r>
              <a:rPr lang="en-US" sz="2800" dirty="0"/>
              <a:t>  &lt;h2&gt;Typography&lt;/h2&gt;</a:t>
            </a:r>
          </a:p>
          <a:p>
            <a:r>
              <a:rPr lang="en-US" sz="2800" dirty="0"/>
              <a:t>  &lt;p class="text-start"&gt;Left-aligned text.&lt;/p&gt;</a:t>
            </a:r>
          </a:p>
          <a:p>
            <a:r>
              <a:rPr lang="en-US" sz="2800" dirty="0"/>
              <a:t>  &lt;p class="text-end"&gt;Right-aligned text.&lt;/p&gt;      </a:t>
            </a:r>
          </a:p>
          <a:p>
            <a:r>
              <a:rPr lang="en-US" sz="2800" dirty="0"/>
              <a:t>  &lt;p class="text-center"&gt;Center-aligned text.&lt;/p&gt;</a:t>
            </a:r>
          </a:p>
          <a:p>
            <a:r>
              <a:rPr lang="en-US" sz="2800" dirty="0"/>
              <a:t>  &lt;p class="text-</a:t>
            </a:r>
            <a:r>
              <a:rPr lang="en-US" sz="2800" dirty="0" err="1"/>
              <a:t>nowrap</a:t>
            </a:r>
            <a:r>
              <a:rPr lang="en-US" sz="2800" dirty="0"/>
              <a:t>"&gt;No wrap text. No wrap text. No wrap text. No wrap text.&lt;/p&gt;</a:t>
            </a:r>
          </a:p>
          <a:p>
            <a:r>
              <a:rPr lang="en-US" sz="2800" dirty="0"/>
              <a:t>&lt;/div&gt;</a:t>
            </a:r>
          </a:p>
          <a:p>
            <a:endParaRPr lang="en-US" sz="2800" dirty="0"/>
          </a:p>
          <a:p>
            <a:r>
              <a:rPr lang="en-US" sz="2800" dirty="0"/>
              <a:t>&lt;/body&gt;</a:t>
            </a:r>
          </a:p>
          <a:p>
            <a:r>
              <a:rPr lang="en-US" sz="2800" dirty="0"/>
              <a:t>&lt;/html&gt;</a:t>
            </a:r>
          </a:p>
          <a:p>
            <a:endParaRPr lang="en-NG" sz="2800" dirty="0"/>
          </a:p>
        </p:txBody>
      </p:sp>
    </p:spTree>
    <p:extLst>
      <p:ext uri="{BB962C8B-B14F-4D97-AF65-F5344CB8AC3E}">
        <p14:creationId xmlns:p14="http://schemas.microsoft.com/office/powerpoint/2010/main" val="4215133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5E5073-8342-18BE-EB78-693C4463D809}"/>
              </a:ext>
            </a:extLst>
          </p:cNvPr>
          <p:cNvSpPr>
            <a:spLocks noGrp="1"/>
          </p:cNvSpPr>
          <p:nvPr>
            <p:ph type="title"/>
          </p:nvPr>
        </p:nvSpPr>
        <p:spPr/>
        <p:txBody>
          <a:bodyPr/>
          <a:lstStyle/>
          <a:p>
            <a:r>
              <a:rPr lang="en-US" dirty="0"/>
              <a:t>More</a:t>
            </a:r>
            <a:endParaRPr lang="en-NG" dirty="0"/>
          </a:p>
        </p:txBody>
      </p:sp>
      <p:sp>
        <p:nvSpPr>
          <p:cNvPr id="3" name="Content Placeholder 2">
            <a:extLst>
              <a:ext uri="{FF2B5EF4-FFF2-40B4-BE49-F238E27FC236}">
                <a16:creationId xmlns="" xmlns:a16="http://schemas.microsoft.com/office/drawing/2014/main" id="{92B5D42D-0FDF-9B29-4AD6-635B5104774F}"/>
              </a:ext>
            </a:extLst>
          </p:cNvPr>
          <p:cNvSpPr>
            <a:spLocks noGrp="1"/>
          </p:cNvSpPr>
          <p:nvPr>
            <p:ph sz="quarter" idx="1"/>
          </p:nvPr>
        </p:nvSpPr>
        <p:spPr>
          <a:xfrm>
            <a:off x="1219200" y="1447800"/>
            <a:ext cx="10363200" cy="5410200"/>
          </a:xfrm>
        </p:spPr>
        <p:txBody>
          <a:bodyPr>
            <a:normAutofit fontScale="92500" lnSpcReduction="20000"/>
          </a:bodyPr>
          <a:lstStyle/>
          <a:p>
            <a:r>
              <a:rPr lang="en-US" b="0" i="0" dirty="0">
                <a:solidFill>
                  <a:srgbClr val="000000"/>
                </a:solidFill>
                <a:effectLst/>
                <a:latin typeface="Verdana" panose="020B0604030504040204" pitchFamily="34" charset="0"/>
              </a:rPr>
              <a:t>.text-break prevents long text from breaking layout</a:t>
            </a:r>
          </a:p>
          <a:p>
            <a:r>
              <a:rPr lang="en-US" dirty="0"/>
              <a:t>&lt;body&gt;</a:t>
            </a:r>
          </a:p>
          <a:p>
            <a:r>
              <a:rPr lang="en-US" dirty="0"/>
              <a:t>&lt;div class="container mt-3"&gt;</a:t>
            </a:r>
          </a:p>
          <a:p>
            <a:r>
              <a:rPr lang="en-US" dirty="0"/>
              <a:t>  &lt;h2&gt;Text break / Word break&lt;/h2&gt;</a:t>
            </a:r>
          </a:p>
          <a:p>
            <a:r>
              <a:rPr lang="en-US" dirty="0"/>
              <a:t>  &lt;p&gt;The .text-break class prevents long text from breaking layout.&lt;/p&gt;</a:t>
            </a:r>
          </a:p>
          <a:p>
            <a:r>
              <a:rPr lang="en-US" dirty="0"/>
              <a:t>  &lt;p&gt;With .text-break:&lt;/p&gt;</a:t>
            </a:r>
          </a:p>
          <a:p>
            <a:r>
              <a:rPr lang="en-US" dirty="0"/>
              <a:t>  &lt;p class="text break"&gt;AaBbCcDdEeFfGgHhIiJjKkLlMmNnOoPpQqRrSsTtUuVvWwXxYyZzAaBbCcDdEeFfGgHhIiJjKkLlMmNnOoPpQqRrSsTtUuVvWwXxYyZzAaBbCcDdEeFfGgHhIiJjKkLlMmNnOoPpQqRrSsTtUuVvWwXxYyZzAaBbCcDdEeFfGgHhIiJjKkLlMmNnOoPpQqRrSsTtUuVvWwXxYyZz&lt;/p&gt;</a:t>
            </a:r>
          </a:p>
          <a:p>
            <a:r>
              <a:rPr lang="en-US" dirty="0"/>
              <a:t>  &lt;p&gt;Without .text-break:&lt;/p&gt;</a:t>
            </a:r>
          </a:p>
          <a:p>
            <a:r>
              <a:rPr lang="en-US" dirty="0"/>
              <a:t>&lt;p&gt;AaBbCcDdEeFfGgHhIiJjKkLlMmNnOoPpQqRrSsTtUuVvWwXxYyZzAaBbCcDdEeFfGgHhIiJjKkLlMmNnOoPpQqRrSsTtUuVvWwXxYyZzAaBbCcDdEeFfGgHhIiJjKkLlMmNnOoPpQqRrSsTtUuVvWwXxYyZzAaBbCcDdEeFfGgHhIiJjKkLlMmNnOoPpQqRrSsTtUuVvWwXxYyZz&lt;/p&gt;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1107846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F6D9A-9081-7B35-2B53-D957BD4BC0B5}"/>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1A4B043E-D3FB-73A8-E646-CB0E8F5C42E3}"/>
              </a:ext>
            </a:extLst>
          </p:cNvPr>
          <p:cNvSpPr>
            <a:spLocks noGrp="1"/>
          </p:cNvSpPr>
          <p:nvPr>
            <p:ph sz="quarter" idx="1"/>
          </p:nvPr>
        </p:nvSpPr>
        <p:spPr/>
        <p:txBody>
          <a:bodyPr>
            <a:normAutofit fontScale="77500" lnSpcReduction="20000"/>
          </a:bodyPr>
          <a:lstStyle/>
          <a:p>
            <a:r>
              <a:rPr lang="en-US" b="0" i="0" dirty="0">
                <a:solidFill>
                  <a:srgbClr val="000000"/>
                </a:solidFill>
                <a:effectLst/>
                <a:latin typeface="Verdana" panose="020B0604030504040204" pitchFamily="34" charset="0"/>
              </a:rPr>
              <a:t>text-center indicates center-aligned text</a:t>
            </a:r>
          </a:p>
          <a:p>
            <a:r>
              <a:rPr lang="en-US" dirty="0"/>
              <a:t>&lt;body&gt;</a:t>
            </a:r>
          </a:p>
          <a:p>
            <a:endParaRPr lang="en-US" dirty="0"/>
          </a:p>
          <a:p>
            <a:r>
              <a:rPr lang="en-US" dirty="0"/>
              <a:t>&lt;div class="container mt-3"&gt;</a:t>
            </a:r>
          </a:p>
          <a:p>
            <a:r>
              <a:rPr lang="en-US" dirty="0"/>
              <a:t>  &lt;h2&gt;Typography&lt;/h2&gt;</a:t>
            </a:r>
          </a:p>
          <a:p>
            <a:r>
              <a:rPr lang="en-US" dirty="0"/>
              <a:t>  &lt;p class="text-start"&gt;Left-aligned text.&lt;/p&gt;</a:t>
            </a:r>
          </a:p>
          <a:p>
            <a:r>
              <a:rPr lang="en-US" dirty="0"/>
              <a:t>  &lt;p class="text-end"&gt;Right-aligned text.&lt;/p&gt;      </a:t>
            </a:r>
          </a:p>
          <a:p>
            <a:r>
              <a:rPr lang="en-US" dirty="0"/>
              <a:t>  &lt;p class="text-center"&gt;Center-aligned text.&lt;/p&gt;</a:t>
            </a:r>
          </a:p>
          <a:p>
            <a:r>
              <a:rPr lang="en-US" dirty="0"/>
              <a:t>  &lt;p class="text-</a:t>
            </a:r>
            <a:r>
              <a:rPr lang="en-US" dirty="0" err="1"/>
              <a:t>nowrap</a:t>
            </a:r>
            <a:r>
              <a:rPr lang="en-US" dirty="0"/>
              <a:t>"&gt;No wrap text. No wrap text. No wrap text. No wrap text.&lt;/p&gt;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3873707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1D2F0-C918-B5DA-D51D-40E174EFBB46}"/>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DEC43A05-916D-7021-B30C-49F4BBC92ACC}"/>
              </a:ext>
            </a:extLst>
          </p:cNvPr>
          <p:cNvSpPr>
            <a:spLocks noGrp="1"/>
          </p:cNvSpPr>
          <p:nvPr>
            <p:ph sz="quarter" idx="1"/>
          </p:nvPr>
        </p:nvSpPr>
        <p:spPr/>
        <p:txBody>
          <a:bodyPr>
            <a:normAutofit fontScale="92500" lnSpcReduction="20000"/>
          </a:bodyPr>
          <a:lstStyle/>
          <a:p>
            <a:r>
              <a:rPr lang="en-US" b="0" i="0" dirty="0">
                <a:solidFill>
                  <a:srgbClr val="000000"/>
                </a:solidFill>
                <a:effectLst/>
                <a:latin typeface="Verdana" panose="020B0604030504040204" pitchFamily="34" charset="0"/>
              </a:rPr>
              <a:t>text-decoration-none removes the underline from a link</a:t>
            </a:r>
          </a:p>
          <a:p>
            <a:r>
              <a:rPr lang="en-US" dirty="0"/>
              <a:t>&lt;body&gt;</a:t>
            </a:r>
          </a:p>
          <a:p>
            <a:endParaRPr lang="en-US" dirty="0"/>
          </a:p>
          <a:p>
            <a:r>
              <a:rPr lang="en-US" dirty="0"/>
              <a:t>&lt;div class="container mt-3"&gt;</a:t>
            </a:r>
          </a:p>
          <a:p>
            <a:r>
              <a:rPr lang="en-US" dirty="0"/>
              <a:t>  &lt;h2&gt;Text Decoration&lt;/h2&gt;</a:t>
            </a:r>
          </a:p>
          <a:p>
            <a:r>
              <a:rPr lang="en-US" dirty="0"/>
              <a:t>  &lt;p&gt;Use the .text-decoration-none class to remove the underline from a link.&lt;/p&gt;</a:t>
            </a:r>
          </a:p>
          <a:p>
            <a:r>
              <a:rPr lang="en-US" dirty="0"/>
              <a:t>  &lt;a </a:t>
            </a:r>
            <a:r>
              <a:rPr lang="en-US" dirty="0" err="1"/>
              <a:t>href</a:t>
            </a:r>
            <a:r>
              <a:rPr lang="en-US" dirty="0"/>
              <a:t>="#" class="text-decoration-none"&gt;A link without underline.&lt;/a&gt;</a:t>
            </a:r>
          </a:p>
          <a:p>
            <a:r>
              <a:rPr lang="en-US" dirty="0"/>
              <a:t>&lt;/div&gt;</a:t>
            </a:r>
          </a:p>
          <a:p>
            <a:endParaRPr lang="en-US" dirty="0"/>
          </a:p>
          <a:p>
            <a:r>
              <a:rPr lang="en-US" dirty="0"/>
              <a:t>&lt;/body&gt;</a:t>
            </a:r>
          </a:p>
          <a:p>
            <a:r>
              <a:rPr lang="en-US" dirty="0"/>
              <a:t>&lt;/html&gt;</a:t>
            </a:r>
            <a:endParaRPr lang="en-NG" dirty="0"/>
          </a:p>
        </p:txBody>
      </p:sp>
    </p:spTree>
    <p:extLst>
      <p:ext uri="{BB962C8B-B14F-4D97-AF65-F5344CB8AC3E}">
        <p14:creationId xmlns:p14="http://schemas.microsoft.com/office/powerpoint/2010/main" val="4228055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9B72-BEA4-255C-5AAB-889C18E9457B}"/>
              </a:ext>
            </a:extLst>
          </p:cNvPr>
          <p:cNvSpPr>
            <a:spLocks noGrp="1"/>
          </p:cNvSpPr>
          <p:nvPr>
            <p:ph type="title"/>
          </p:nvPr>
        </p:nvSpPr>
        <p:spPr/>
        <p:txBody>
          <a:bodyPr/>
          <a:lstStyle/>
          <a:p>
            <a:r>
              <a:rPr lang="en-US" dirty="0"/>
              <a:t>More</a:t>
            </a:r>
            <a:endParaRPr lang="en-NG" dirty="0"/>
          </a:p>
        </p:txBody>
      </p:sp>
      <p:sp>
        <p:nvSpPr>
          <p:cNvPr id="3" name="Content Placeholder 2">
            <a:extLst>
              <a:ext uri="{FF2B5EF4-FFF2-40B4-BE49-F238E27FC236}">
                <a16:creationId xmlns="" xmlns:a16="http://schemas.microsoft.com/office/drawing/2014/main" id="{693371F5-2831-01EC-27F3-490E841BC11B}"/>
              </a:ext>
            </a:extLst>
          </p:cNvPr>
          <p:cNvSpPr>
            <a:spLocks noGrp="1"/>
          </p:cNvSpPr>
          <p:nvPr>
            <p:ph sz="quarter" idx="1"/>
          </p:nvPr>
        </p:nvSpPr>
        <p:spPr/>
        <p:txBody>
          <a:bodyPr>
            <a:normAutofit fontScale="77500" lnSpcReduction="20000"/>
          </a:bodyPr>
          <a:lstStyle/>
          <a:p>
            <a:r>
              <a:rPr lang="en-US" dirty="0">
                <a:solidFill>
                  <a:srgbClr val="000000"/>
                </a:solidFill>
                <a:latin typeface="Verdana" panose="020B0604030504040204" pitchFamily="34" charset="0"/>
              </a:rPr>
              <a:t>Text-end i</a:t>
            </a:r>
            <a:r>
              <a:rPr lang="en-US" b="0" i="0" dirty="0">
                <a:solidFill>
                  <a:srgbClr val="000000"/>
                </a:solidFill>
                <a:effectLst/>
                <a:latin typeface="Verdana" panose="020B0604030504040204" pitchFamily="34" charset="0"/>
              </a:rPr>
              <a:t>ndicates right-aligned text</a:t>
            </a:r>
          </a:p>
          <a:p>
            <a:r>
              <a:rPr lang="en-US" dirty="0"/>
              <a:t>&lt;body&gt;</a:t>
            </a:r>
          </a:p>
          <a:p>
            <a:endParaRPr lang="en-US" dirty="0"/>
          </a:p>
          <a:p>
            <a:r>
              <a:rPr lang="en-US" dirty="0"/>
              <a:t>&lt;div class="container mt-3"&gt;</a:t>
            </a:r>
          </a:p>
          <a:p>
            <a:r>
              <a:rPr lang="en-US" dirty="0"/>
              <a:t>  &lt;h2&gt;Typography&lt;/h2&gt;</a:t>
            </a:r>
          </a:p>
          <a:p>
            <a:r>
              <a:rPr lang="en-US" dirty="0"/>
              <a:t>  &lt;p class="text-start"&gt;Left-aligned text.&lt;/p&gt;</a:t>
            </a:r>
          </a:p>
          <a:p>
            <a:r>
              <a:rPr lang="en-US" dirty="0"/>
              <a:t>  &lt;p class="text-end"&gt;Right-aligned text.&lt;/p&gt;      </a:t>
            </a:r>
          </a:p>
          <a:p>
            <a:r>
              <a:rPr lang="en-US" dirty="0"/>
              <a:t>  &lt;p class="text-center"&gt;Center-aligned text.&lt;/p&gt;</a:t>
            </a:r>
          </a:p>
          <a:p>
            <a:r>
              <a:rPr lang="en-US" dirty="0"/>
              <a:t>  &lt;p class="text-</a:t>
            </a:r>
            <a:r>
              <a:rPr lang="en-US" dirty="0" err="1"/>
              <a:t>nowrap</a:t>
            </a:r>
            <a:r>
              <a:rPr lang="en-US" dirty="0"/>
              <a:t>"&gt;No wrap text. No wrap text. No wrap text. No wrap text.&lt;/p&gt;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913742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421A3-699D-9A37-1B8E-01BED8204D08}"/>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D70BCE68-7728-434F-21F8-3AF7FE6DDBF6}"/>
              </a:ext>
            </a:extLst>
          </p:cNvPr>
          <p:cNvSpPr>
            <a:spLocks noGrp="1"/>
          </p:cNvSpPr>
          <p:nvPr>
            <p:ph sz="quarter" idx="1"/>
          </p:nvPr>
        </p:nvSpPr>
        <p:spPr/>
        <p:txBody>
          <a:bodyPr>
            <a:normAutofit fontScale="77500" lnSpcReduction="20000"/>
          </a:bodyPr>
          <a:lstStyle/>
          <a:p>
            <a:r>
              <a:rPr lang="en-US" dirty="0" err="1">
                <a:solidFill>
                  <a:srgbClr val="000000"/>
                </a:solidFill>
                <a:latin typeface="Verdana" panose="020B0604030504040204" pitchFamily="34" charset="0"/>
              </a:rPr>
              <a:t>Tex-nowrap</a:t>
            </a:r>
            <a:r>
              <a:rPr lang="en-US" dirty="0">
                <a:solidFill>
                  <a:srgbClr val="000000"/>
                </a:solidFill>
                <a:latin typeface="Verdana" panose="020B0604030504040204" pitchFamily="34" charset="0"/>
              </a:rPr>
              <a:t> i</a:t>
            </a:r>
            <a:r>
              <a:rPr lang="en-US" b="0" i="0" dirty="0">
                <a:solidFill>
                  <a:srgbClr val="000000"/>
                </a:solidFill>
                <a:effectLst/>
                <a:latin typeface="Verdana" panose="020B0604030504040204" pitchFamily="34" charset="0"/>
              </a:rPr>
              <a:t>ndicates no wrap text</a:t>
            </a:r>
          </a:p>
          <a:p>
            <a:r>
              <a:rPr lang="en-US" dirty="0"/>
              <a:t>&lt;body&gt;</a:t>
            </a:r>
          </a:p>
          <a:p>
            <a:endParaRPr lang="en-US" dirty="0"/>
          </a:p>
          <a:p>
            <a:r>
              <a:rPr lang="en-US" dirty="0"/>
              <a:t>&lt;div class="container mt-3"&gt;</a:t>
            </a:r>
          </a:p>
          <a:p>
            <a:r>
              <a:rPr lang="en-US" dirty="0"/>
              <a:t>  &lt;h2&gt;Typography&lt;/h2&gt;</a:t>
            </a:r>
          </a:p>
          <a:p>
            <a:r>
              <a:rPr lang="en-US" dirty="0"/>
              <a:t>  &lt;p class="text-start"&gt;Left-aligned text.&lt;/p&gt;</a:t>
            </a:r>
          </a:p>
          <a:p>
            <a:r>
              <a:rPr lang="en-US" dirty="0"/>
              <a:t>  &lt;p class="text-end"&gt;Right-aligned text.&lt;/p&gt;      </a:t>
            </a:r>
          </a:p>
          <a:p>
            <a:r>
              <a:rPr lang="en-US" dirty="0"/>
              <a:t>  &lt;p class="text-center"&gt;Center-aligned text.&lt;/p&gt;</a:t>
            </a:r>
          </a:p>
          <a:p>
            <a:r>
              <a:rPr lang="en-US" dirty="0"/>
              <a:t>  &lt;p class="text-</a:t>
            </a:r>
            <a:r>
              <a:rPr lang="en-US" dirty="0" err="1"/>
              <a:t>nowrap</a:t>
            </a:r>
            <a:r>
              <a:rPr lang="en-US" dirty="0"/>
              <a:t>"&gt;No wrap text. No wrap text. No wrap text. No wrap text.&lt;/p&gt;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309216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342AC7-4915-E938-F35C-0060790A1535}"/>
              </a:ext>
            </a:extLst>
          </p:cNvPr>
          <p:cNvSpPr>
            <a:spLocks noGrp="1"/>
          </p:cNvSpPr>
          <p:nvPr>
            <p:ph sz="quarter" idx="1"/>
          </p:nvPr>
        </p:nvSpPr>
        <p:spPr/>
        <p:txBody>
          <a:bodyPr>
            <a:normAutofit/>
          </a:bodyPr>
          <a:lstStyle/>
          <a:p>
            <a:r>
              <a:rPr lang="en-US" b="0" i="0" dirty="0">
                <a:effectLst/>
                <a:latin typeface="Source Sans Pro" panose="020B0503030403020204" pitchFamily="34" charset="0"/>
              </a:rPr>
              <a:t>Bootstrap is the world's most famous free CSS framework.</a:t>
            </a:r>
          </a:p>
          <a:p>
            <a:r>
              <a:rPr lang="en-US" dirty="0">
                <a:latin typeface="Source Sans Pro" panose="020B0503030403020204" pitchFamily="34" charset="0"/>
              </a:rPr>
              <a:t>It comes in various versions namely; B3, B4 and B5</a:t>
            </a:r>
          </a:p>
          <a:p>
            <a:r>
              <a:rPr lang="en-US" b="0" i="0" dirty="0">
                <a:effectLst/>
                <a:latin typeface="Source Sans Pro" panose="020B0503030403020204" pitchFamily="34" charset="0"/>
              </a:rPr>
              <a:t>Bootstrap 3 is the most stable version of Bootstrap, and it is still supported by the team for critical bugfixes and documentation changes.</a:t>
            </a:r>
          </a:p>
          <a:p>
            <a:r>
              <a:rPr lang="en-US" b="0" i="0" dirty="0">
                <a:effectLst/>
                <a:latin typeface="Source Sans Pro" panose="020B0503030403020204" pitchFamily="34" charset="0"/>
              </a:rPr>
              <a:t>Bootstrap 4 is a newer version of Bootstrap; with new components, faster stylesheet and more responsiveness. However, Internet Explorer 9 and down is not supported.</a:t>
            </a:r>
          </a:p>
          <a:p>
            <a:r>
              <a:rPr lang="en-US" b="0" i="0" dirty="0">
                <a:effectLst/>
                <a:latin typeface="Source Sans Pro" panose="020B0503030403020204" pitchFamily="34" charset="0"/>
              </a:rPr>
              <a:t>Bootstrap 5 is the </a:t>
            </a:r>
            <a:r>
              <a:rPr lang="en-US" b="1" i="0" dirty="0">
                <a:effectLst/>
                <a:latin typeface="Source Sans Pro" panose="020B0503030403020204" pitchFamily="34" charset="0"/>
              </a:rPr>
              <a:t>newest </a:t>
            </a:r>
            <a:r>
              <a:rPr lang="en-US" b="0" i="0" dirty="0">
                <a:effectLst/>
                <a:latin typeface="Source Sans Pro" panose="020B0503030403020204" pitchFamily="34" charset="0"/>
              </a:rPr>
              <a:t>version of Bootstrap; with a smooth overhaul. However, Internet Explorer 11 and down is not supported, and jQuery is replaced with vanilla JavaScript.</a:t>
            </a:r>
          </a:p>
          <a:p>
            <a:r>
              <a:rPr lang="en-US" dirty="0">
                <a:latin typeface="Source Sans Pro" panose="020B0503030403020204" pitchFamily="34" charset="0"/>
              </a:rPr>
              <a:t>In this module we will be learning Bootstrap 5</a:t>
            </a:r>
            <a:endParaRPr lang="en-NG" dirty="0"/>
          </a:p>
        </p:txBody>
      </p:sp>
      <p:sp>
        <p:nvSpPr>
          <p:cNvPr id="5" name="Title 4">
            <a:extLst>
              <a:ext uri="{FF2B5EF4-FFF2-40B4-BE49-F238E27FC236}">
                <a16:creationId xmlns="" xmlns:a16="http://schemas.microsoft.com/office/drawing/2014/main" id="{E5E5CF06-DFE1-E51F-34A6-511DE5B0043A}"/>
              </a:ext>
            </a:extLst>
          </p:cNvPr>
          <p:cNvSpPr>
            <a:spLocks noGrp="1"/>
          </p:cNvSpPr>
          <p:nvPr>
            <p:ph type="title"/>
          </p:nvPr>
        </p:nvSpPr>
        <p:spPr/>
        <p:txBody>
          <a:bodyPr/>
          <a:lstStyle/>
          <a:p>
            <a:r>
              <a:rPr lang="en-US" dirty="0">
                <a:solidFill>
                  <a:srgbClr val="C00000"/>
                </a:solidFill>
              </a:rPr>
              <a:t>Bootstrap </a:t>
            </a:r>
            <a:r>
              <a:rPr lang="en-US" dirty="0"/>
              <a:t> </a:t>
            </a:r>
            <a:endParaRPr lang="en-NG" dirty="0"/>
          </a:p>
        </p:txBody>
      </p:sp>
    </p:spTree>
    <p:extLst>
      <p:ext uri="{BB962C8B-B14F-4D97-AF65-F5344CB8AC3E}">
        <p14:creationId xmlns:p14="http://schemas.microsoft.com/office/powerpoint/2010/main" val="2485502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E15B12-E628-2BAE-B003-8FA449FCFAB6}"/>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0867557E-5720-0C70-0023-0658E4A2706A}"/>
              </a:ext>
            </a:extLst>
          </p:cNvPr>
          <p:cNvSpPr>
            <a:spLocks noGrp="1"/>
          </p:cNvSpPr>
          <p:nvPr>
            <p:ph sz="quarter" idx="1"/>
          </p:nvPr>
        </p:nvSpPr>
        <p:spPr/>
        <p:txBody>
          <a:bodyPr>
            <a:normAutofit fontScale="85000" lnSpcReduction="20000"/>
          </a:bodyPr>
          <a:lstStyle/>
          <a:p>
            <a:r>
              <a:rPr lang="en-US" dirty="0">
                <a:solidFill>
                  <a:srgbClr val="000000"/>
                </a:solidFill>
                <a:latin typeface="Verdana" panose="020B0604030504040204" pitchFamily="34" charset="0"/>
              </a:rPr>
              <a:t>Text-lowercase i</a:t>
            </a:r>
            <a:r>
              <a:rPr lang="en-US" b="0" i="0" dirty="0">
                <a:solidFill>
                  <a:srgbClr val="000000"/>
                </a:solidFill>
                <a:effectLst/>
                <a:latin typeface="Verdana" panose="020B0604030504040204" pitchFamily="34" charset="0"/>
              </a:rPr>
              <a:t>ndicates lowercased text</a:t>
            </a:r>
          </a:p>
          <a:p>
            <a:r>
              <a:rPr lang="en-US" dirty="0"/>
              <a:t>&lt;body&gt;</a:t>
            </a:r>
          </a:p>
          <a:p>
            <a:endParaRPr lang="en-US" dirty="0"/>
          </a:p>
          <a:p>
            <a:r>
              <a:rPr lang="en-US" dirty="0"/>
              <a:t>&lt;div class="container mt-3"&gt;</a:t>
            </a:r>
          </a:p>
          <a:p>
            <a:r>
              <a:rPr lang="en-US" dirty="0"/>
              <a:t>  &lt;h2&gt;Typography&lt;/h2&gt;</a:t>
            </a:r>
          </a:p>
          <a:p>
            <a:r>
              <a:rPr lang="en-US" dirty="0"/>
              <a:t>  &lt;p class="text-lowercase"&gt;Lowercased text.&lt;/p&gt;</a:t>
            </a:r>
          </a:p>
          <a:p>
            <a:r>
              <a:rPr lang="en-US" dirty="0"/>
              <a:t>  &lt;p class="text-uppercase"&gt;Uppercased text.&lt;/p&gt;      </a:t>
            </a:r>
          </a:p>
          <a:p>
            <a:r>
              <a:rPr lang="en-US" dirty="0"/>
              <a:t>  &lt;p class="text-capitalize"&gt;Capitalized text.&lt;/p&gt;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2947741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88046-0735-77FB-487E-5A9D76E34D84}"/>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732ECC4F-E94C-E975-3C0D-15E2D9B3F2FF}"/>
              </a:ext>
            </a:extLst>
          </p:cNvPr>
          <p:cNvSpPr>
            <a:spLocks noGrp="1"/>
          </p:cNvSpPr>
          <p:nvPr>
            <p:ph sz="quarter" idx="1"/>
          </p:nvPr>
        </p:nvSpPr>
        <p:spPr/>
        <p:txBody>
          <a:bodyPr>
            <a:normAutofit fontScale="85000" lnSpcReduction="20000"/>
          </a:bodyPr>
          <a:lstStyle/>
          <a:p>
            <a:r>
              <a:rPr lang="en-US" dirty="0">
                <a:solidFill>
                  <a:srgbClr val="000000"/>
                </a:solidFill>
                <a:latin typeface="Verdana" panose="020B0604030504040204" pitchFamily="34" charset="0"/>
              </a:rPr>
              <a:t>Text-uppercase i</a:t>
            </a:r>
            <a:r>
              <a:rPr lang="en-US" b="0" i="0" dirty="0">
                <a:solidFill>
                  <a:srgbClr val="000000"/>
                </a:solidFill>
                <a:effectLst/>
                <a:latin typeface="Verdana" panose="020B0604030504040204" pitchFamily="34" charset="0"/>
              </a:rPr>
              <a:t>ndicates uppercased text</a:t>
            </a:r>
          </a:p>
          <a:p>
            <a:r>
              <a:rPr lang="en-US" dirty="0"/>
              <a:t>&lt;body&gt;</a:t>
            </a:r>
          </a:p>
          <a:p>
            <a:endParaRPr lang="en-US" dirty="0"/>
          </a:p>
          <a:p>
            <a:r>
              <a:rPr lang="en-US" dirty="0"/>
              <a:t>&lt;div class="container mt-3"&gt;</a:t>
            </a:r>
          </a:p>
          <a:p>
            <a:r>
              <a:rPr lang="en-US" dirty="0"/>
              <a:t>  &lt;h2&gt;Typography&lt;/h2&gt;</a:t>
            </a:r>
          </a:p>
          <a:p>
            <a:r>
              <a:rPr lang="en-US" dirty="0"/>
              <a:t>  &lt;p class="text-lowercase"&gt;Lowercased text.&lt;/p&gt;</a:t>
            </a:r>
          </a:p>
          <a:p>
            <a:r>
              <a:rPr lang="en-US" dirty="0"/>
              <a:t>  &lt;p class="text-uppercase"&gt;Uppercased text.&lt;/p&gt;      </a:t>
            </a:r>
          </a:p>
          <a:p>
            <a:r>
              <a:rPr lang="en-US" dirty="0"/>
              <a:t>  &lt;p class="text-capitalize"&gt;Capitalized text.&lt;/p&gt;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1038029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807B80-6AF6-6786-9527-DAE525C36DC7}"/>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17FCD4F4-F9AC-AB6A-A1BA-F59AE5CFEFAE}"/>
              </a:ext>
            </a:extLst>
          </p:cNvPr>
          <p:cNvSpPr>
            <a:spLocks noGrp="1"/>
          </p:cNvSpPr>
          <p:nvPr>
            <p:ph sz="quarter" idx="1"/>
          </p:nvPr>
        </p:nvSpPr>
        <p:spPr/>
        <p:txBody>
          <a:bodyPr>
            <a:normAutofit fontScale="85000" lnSpcReduction="20000"/>
          </a:bodyPr>
          <a:lstStyle/>
          <a:p>
            <a:r>
              <a:rPr lang="en-US" dirty="0">
                <a:solidFill>
                  <a:srgbClr val="000000"/>
                </a:solidFill>
                <a:latin typeface="Verdana" panose="020B0604030504040204" pitchFamily="34" charset="0"/>
              </a:rPr>
              <a:t>Text-capitalize i</a:t>
            </a:r>
            <a:r>
              <a:rPr lang="en-US" b="0" i="0" dirty="0">
                <a:solidFill>
                  <a:srgbClr val="000000"/>
                </a:solidFill>
                <a:effectLst/>
                <a:latin typeface="Verdana" panose="020B0604030504040204" pitchFamily="34" charset="0"/>
              </a:rPr>
              <a:t>ndicates capitalized text</a:t>
            </a:r>
          </a:p>
          <a:p>
            <a:r>
              <a:rPr lang="en-US" dirty="0"/>
              <a:t>&lt;body&gt;</a:t>
            </a:r>
          </a:p>
          <a:p>
            <a:endParaRPr lang="en-US" dirty="0"/>
          </a:p>
          <a:p>
            <a:r>
              <a:rPr lang="en-US" dirty="0"/>
              <a:t>&lt;div class="container mt-3"&gt;</a:t>
            </a:r>
          </a:p>
          <a:p>
            <a:r>
              <a:rPr lang="en-US" dirty="0"/>
              <a:t>  &lt;h2&gt;Typography&lt;/h2&gt;</a:t>
            </a:r>
          </a:p>
          <a:p>
            <a:r>
              <a:rPr lang="en-US" dirty="0"/>
              <a:t>  &lt;p class="text-lowercase"&gt;Lowercased text.&lt;/p&gt;</a:t>
            </a:r>
          </a:p>
          <a:p>
            <a:r>
              <a:rPr lang="en-US" dirty="0"/>
              <a:t>  &lt;p class="text-uppercase"&gt;Uppercased text.&lt;/p&gt;      </a:t>
            </a:r>
          </a:p>
          <a:p>
            <a:r>
              <a:rPr lang="en-US" dirty="0"/>
              <a:t>  &lt;p class="text-capitalize"&gt;Capitalized text.&lt;/p&gt;</a:t>
            </a:r>
          </a:p>
          <a:p>
            <a:r>
              <a:rPr lang="en-US" dirty="0"/>
              <a:t>&lt;/div&gt;</a:t>
            </a:r>
          </a:p>
          <a:p>
            <a:endParaRPr lang="en-US" dirty="0"/>
          </a:p>
          <a:p>
            <a:r>
              <a:rPr lang="en-US" dirty="0"/>
              <a:t>&lt;/body&gt;</a:t>
            </a:r>
          </a:p>
          <a:p>
            <a:r>
              <a:rPr lang="en-US" dirty="0"/>
              <a:t>&lt;/html&gt;</a:t>
            </a:r>
            <a:endParaRPr lang="en-NG" dirty="0"/>
          </a:p>
        </p:txBody>
      </p:sp>
    </p:spTree>
    <p:extLst>
      <p:ext uri="{BB962C8B-B14F-4D97-AF65-F5344CB8AC3E}">
        <p14:creationId xmlns:p14="http://schemas.microsoft.com/office/powerpoint/2010/main" val="2357635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91F7AF-015D-A58C-01DF-7F5BC01D9A48}"/>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37A170FA-DCD8-B244-EA22-A5EFCE7DD570}"/>
              </a:ext>
            </a:extLst>
          </p:cNvPr>
          <p:cNvSpPr>
            <a:spLocks noGrp="1"/>
          </p:cNvSpPr>
          <p:nvPr>
            <p:ph sz="quarter" idx="1"/>
          </p:nvPr>
        </p:nvSpPr>
        <p:spPr/>
        <p:txBody>
          <a:bodyPr>
            <a:normAutofit fontScale="85000" lnSpcReduction="20000"/>
          </a:bodyPr>
          <a:lstStyle/>
          <a:p>
            <a:r>
              <a:rPr lang="en-US" dirty="0">
                <a:solidFill>
                  <a:srgbClr val="000000"/>
                </a:solidFill>
                <a:latin typeface="Verdana" panose="020B0604030504040204" pitchFamily="34" charset="0"/>
              </a:rPr>
              <a:t>Initialism d</a:t>
            </a:r>
            <a:r>
              <a:rPr lang="en-US" b="0" i="0" dirty="0">
                <a:solidFill>
                  <a:srgbClr val="000000"/>
                </a:solidFill>
                <a:effectLst/>
                <a:latin typeface="Verdana" panose="020B0604030504040204" pitchFamily="34" charset="0"/>
              </a:rPr>
              <a:t>isplays the text inside an &lt;</a:t>
            </a:r>
            <a:r>
              <a:rPr lang="en-US" b="0" i="0" dirty="0" err="1">
                <a:solidFill>
                  <a:srgbClr val="000000"/>
                </a:solidFill>
                <a:effectLst/>
                <a:latin typeface="Verdana" panose="020B0604030504040204" pitchFamily="34" charset="0"/>
              </a:rPr>
              <a:t>abbr</a:t>
            </a:r>
            <a:r>
              <a:rPr lang="en-US" b="0" i="0" dirty="0">
                <a:solidFill>
                  <a:srgbClr val="000000"/>
                </a:solidFill>
                <a:effectLst/>
                <a:latin typeface="Verdana" panose="020B0604030504040204" pitchFamily="34" charset="0"/>
              </a:rPr>
              <a:t>&gt; element in a slightly smaller font size</a:t>
            </a:r>
          </a:p>
          <a:p>
            <a:r>
              <a:rPr lang="en-US" dirty="0"/>
              <a:t>&lt;body&gt;</a:t>
            </a:r>
          </a:p>
          <a:p>
            <a:endParaRPr lang="en-US" dirty="0"/>
          </a:p>
          <a:p>
            <a:r>
              <a:rPr lang="en-US" dirty="0"/>
              <a:t>&lt;div class="container mt-3"&gt;</a:t>
            </a:r>
          </a:p>
          <a:p>
            <a:r>
              <a:rPr lang="en-US" dirty="0"/>
              <a:t>  &lt;h2&gt;Typography&lt;/h2&gt;</a:t>
            </a:r>
          </a:p>
          <a:p>
            <a:r>
              <a:rPr lang="en-US" dirty="0"/>
              <a:t>  &lt;p&gt;The &lt;</a:t>
            </a:r>
            <a:r>
              <a:rPr lang="en-US" dirty="0" err="1"/>
              <a:t>abbr</a:t>
            </a:r>
            <a:r>
              <a:rPr lang="en-US" dirty="0"/>
              <a:t> title="World Health Organization"&gt;WHO&lt;/</a:t>
            </a:r>
            <a:r>
              <a:rPr lang="en-US" dirty="0" err="1"/>
              <a:t>abbr</a:t>
            </a:r>
            <a:r>
              <a:rPr lang="en-US" dirty="0"/>
              <a:t>&gt; was founded in 1948. (normal </a:t>
            </a:r>
            <a:r>
              <a:rPr lang="en-US" dirty="0" err="1"/>
              <a:t>abbr</a:t>
            </a:r>
            <a:r>
              <a:rPr lang="en-US" dirty="0"/>
              <a:t>)&lt;/p&gt;      </a:t>
            </a:r>
          </a:p>
          <a:p>
            <a:r>
              <a:rPr lang="en-US" dirty="0"/>
              <a:t>  &lt;p&gt;The &lt;</a:t>
            </a:r>
            <a:r>
              <a:rPr lang="en-US" dirty="0" err="1"/>
              <a:t>abbr</a:t>
            </a:r>
            <a:r>
              <a:rPr lang="en-US" dirty="0"/>
              <a:t> title="World Health Organization" class="initialism"&gt;WHO&lt;/</a:t>
            </a:r>
            <a:r>
              <a:rPr lang="en-US" dirty="0" err="1"/>
              <a:t>abbr</a:t>
            </a:r>
            <a:r>
              <a:rPr lang="en-US" dirty="0"/>
              <a:t>&gt; was founded in 1948. (slightly smaller </a:t>
            </a:r>
            <a:r>
              <a:rPr lang="en-US" dirty="0" err="1"/>
              <a:t>abbr</a:t>
            </a:r>
            <a:r>
              <a:rPr lang="en-US" dirty="0"/>
              <a:t>)&lt;/p&gt;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1078975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E66E5-BED3-311F-990B-318716917080}"/>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6DC2DF4D-C840-9FD9-E6D1-E64809358A22}"/>
              </a:ext>
            </a:extLst>
          </p:cNvPr>
          <p:cNvSpPr>
            <a:spLocks noGrp="1"/>
          </p:cNvSpPr>
          <p:nvPr>
            <p:ph sz="quarter" idx="1"/>
          </p:nvPr>
        </p:nvSpPr>
        <p:spPr>
          <a:xfrm>
            <a:off x="914400" y="1447800"/>
            <a:ext cx="10668000" cy="5257800"/>
          </a:xfrm>
        </p:spPr>
        <p:txBody>
          <a:bodyPr>
            <a:normAutofit fontScale="62500" lnSpcReduction="20000"/>
          </a:bodyPr>
          <a:lstStyle/>
          <a:p>
            <a:r>
              <a:rPr lang="en-US" sz="1800" dirty="0">
                <a:solidFill>
                  <a:srgbClr val="000000"/>
                </a:solidFill>
                <a:latin typeface="Verdana" panose="020B0604030504040204" pitchFamily="34" charset="0"/>
              </a:rPr>
              <a:t>List-</a:t>
            </a:r>
            <a:r>
              <a:rPr lang="en-US" sz="1800" dirty="0" err="1">
                <a:solidFill>
                  <a:srgbClr val="000000"/>
                </a:solidFill>
                <a:latin typeface="Verdana" panose="020B0604030504040204" pitchFamily="34" charset="0"/>
              </a:rPr>
              <a:t>unstyled</a:t>
            </a:r>
            <a:r>
              <a:rPr lang="en-US" sz="1800">
                <a:solidFill>
                  <a:srgbClr val="000000"/>
                </a:solidFill>
                <a:latin typeface="Verdana" panose="020B0604030504040204" pitchFamily="34" charset="0"/>
              </a:rPr>
              <a:t> r</a:t>
            </a:r>
            <a:r>
              <a:rPr lang="en-US" sz="1800" b="0" i="0">
                <a:solidFill>
                  <a:srgbClr val="000000"/>
                </a:solidFill>
                <a:effectLst/>
                <a:latin typeface="Verdana" panose="020B0604030504040204" pitchFamily="34" charset="0"/>
              </a:rPr>
              <a:t>emoves </a:t>
            </a:r>
            <a:r>
              <a:rPr lang="en-US" sz="1800" b="0" i="0" dirty="0">
                <a:solidFill>
                  <a:srgbClr val="000000"/>
                </a:solidFill>
                <a:effectLst/>
                <a:latin typeface="Verdana" panose="020B0604030504040204" pitchFamily="34" charset="0"/>
              </a:rPr>
              <a:t>the default list-style and left margin on list items (works on both&lt;</a:t>
            </a:r>
            <a:r>
              <a:rPr lang="en-US" sz="1800" b="0" i="0" dirty="0" err="1">
                <a:solidFill>
                  <a:srgbClr val="000000"/>
                </a:solidFill>
                <a:effectLst/>
                <a:latin typeface="Verdana" panose="020B0604030504040204" pitchFamily="34" charset="0"/>
              </a:rPr>
              <a:t>ul</a:t>
            </a:r>
            <a:r>
              <a:rPr lang="en-US" sz="1800" b="0" i="0" dirty="0">
                <a:solidFill>
                  <a:srgbClr val="000000"/>
                </a:solidFill>
                <a:effectLst/>
                <a:latin typeface="Verdana" panose="020B0604030504040204" pitchFamily="34" charset="0"/>
              </a:rPr>
              <a:t>&gt; and &lt;</a:t>
            </a:r>
            <a:r>
              <a:rPr lang="en-US" sz="1800" b="0" i="0" dirty="0" err="1">
                <a:solidFill>
                  <a:srgbClr val="000000"/>
                </a:solidFill>
                <a:effectLst/>
                <a:latin typeface="Verdana" panose="020B0604030504040204" pitchFamily="34" charset="0"/>
              </a:rPr>
              <a:t>ol</a:t>
            </a:r>
            <a:r>
              <a:rPr lang="en-US" sz="1800" b="0" i="0" dirty="0">
                <a:solidFill>
                  <a:srgbClr val="000000"/>
                </a:solidFill>
                <a:effectLst/>
                <a:latin typeface="Verdana" panose="020B0604030504040204" pitchFamily="34" charset="0"/>
              </a:rPr>
              <a:t>&gt; This class only applies to immediate children list items (to remove the default list-style from any nested lists, apply this class to any nested lists as well)</a:t>
            </a:r>
          </a:p>
          <a:p>
            <a:r>
              <a:rPr lang="en-US" sz="1800" dirty="0"/>
              <a:t>&lt;body&gt;</a:t>
            </a:r>
          </a:p>
          <a:p>
            <a:r>
              <a:rPr lang="en-US" sz="1800" dirty="0"/>
              <a:t>&lt;div class="container mt-3"&gt;</a:t>
            </a:r>
          </a:p>
          <a:p>
            <a:r>
              <a:rPr lang="en-US" sz="1800" dirty="0"/>
              <a:t>  &lt;h2&gt;Typography&lt;/h2&gt;</a:t>
            </a:r>
          </a:p>
          <a:p>
            <a:r>
              <a:rPr lang="en-US" sz="1800" dirty="0"/>
              <a:t>  &lt;p&gt;The class .list-</a:t>
            </a:r>
            <a:r>
              <a:rPr lang="en-US" sz="1800" dirty="0" err="1"/>
              <a:t>unstyled</a:t>
            </a:r>
            <a:r>
              <a:rPr lang="en-US" sz="1800" dirty="0"/>
              <a:t> removes the default list-style and left margin on list items (immediate children only):&lt;/p&gt;</a:t>
            </a:r>
          </a:p>
          <a:p>
            <a:r>
              <a:rPr lang="en-US" sz="1800" dirty="0"/>
              <a:t>  &lt;</a:t>
            </a:r>
            <a:r>
              <a:rPr lang="en-US" sz="1800" dirty="0" err="1"/>
              <a:t>ul</a:t>
            </a:r>
            <a:r>
              <a:rPr lang="en-US" sz="1800" dirty="0"/>
              <a:t> class="list-</a:t>
            </a:r>
            <a:r>
              <a:rPr lang="en-US" sz="1800" dirty="0" err="1"/>
              <a:t>unstyled</a:t>
            </a:r>
            <a:r>
              <a:rPr lang="en-US" sz="1800" dirty="0"/>
              <a:t>"&gt;</a:t>
            </a:r>
          </a:p>
          <a:p>
            <a:r>
              <a:rPr lang="en-US" sz="1800" dirty="0"/>
              <a:t>    &lt;li&gt;Coffee&lt;/li&gt;</a:t>
            </a:r>
          </a:p>
          <a:p>
            <a:r>
              <a:rPr lang="en-US" sz="1800" dirty="0"/>
              <a:t>    &lt;li&gt;Tea</a:t>
            </a:r>
          </a:p>
          <a:p>
            <a:r>
              <a:rPr lang="en-US" sz="1800" dirty="0"/>
              <a:t>      &lt;</a:t>
            </a:r>
            <a:r>
              <a:rPr lang="en-US" sz="1800" dirty="0" err="1"/>
              <a:t>ul</a:t>
            </a:r>
            <a:r>
              <a:rPr lang="en-US" sz="1800" dirty="0"/>
              <a:t>&gt;</a:t>
            </a:r>
          </a:p>
          <a:p>
            <a:r>
              <a:rPr lang="en-US" sz="1800" dirty="0"/>
              <a:t>        &lt;li&gt;Black tea&lt;/li&gt;</a:t>
            </a:r>
          </a:p>
          <a:p>
            <a:r>
              <a:rPr lang="en-US" sz="1800" dirty="0"/>
              <a:t>        &lt;li&gt;Green tea&lt;/li&gt;</a:t>
            </a:r>
          </a:p>
          <a:p>
            <a:r>
              <a:rPr lang="en-US" sz="1800" dirty="0"/>
              <a:t>      &lt;/</a:t>
            </a:r>
            <a:r>
              <a:rPr lang="en-US" sz="1800" dirty="0" err="1"/>
              <a:t>ul</a:t>
            </a:r>
            <a:r>
              <a:rPr lang="en-US" sz="1800" dirty="0"/>
              <a:t>&gt;</a:t>
            </a:r>
          </a:p>
          <a:p>
            <a:r>
              <a:rPr lang="en-US" sz="1800" dirty="0"/>
              <a:t>    &lt;/li&gt;</a:t>
            </a:r>
          </a:p>
          <a:p>
            <a:r>
              <a:rPr lang="en-US" sz="1800" dirty="0"/>
              <a:t>    &lt;li&gt;Milk&lt;/li&gt;</a:t>
            </a:r>
          </a:p>
          <a:p>
            <a:r>
              <a:rPr lang="en-US" sz="1800" dirty="0"/>
              <a:t>  &lt;/</a:t>
            </a:r>
            <a:r>
              <a:rPr lang="en-US" sz="1800" dirty="0" err="1"/>
              <a:t>ul</a:t>
            </a:r>
            <a:r>
              <a:rPr lang="en-US" sz="1800" dirty="0"/>
              <a:t>&gt;</a:t>
            </a:r>
          </a:p>
          <a:p>
            <a:r>
              <a:rPr lang="en-US" sz="1800" dirty="0"/>
              <a:t>&lt;/div&gt;</a:t>
            </a:r>
          </a:p>
          <a:p>
            <a:r>
              <a:rPr lang="en-US" sz="1800" dirty="0"/>
              <a:t>&lt;/body&gt;</a:t>
            </a:r>
          </a:p>
          <a:p>
            <a:r>
              <a:rPr lang="en-US" sz="1800" dirty="0"/>
              <a:t>&lt;/html&gt;</a:t>
            </a:r>
            <a:endParaRPr lang="en-NG" sz="1800" dirty="0"/>
          </a:p>
        </p:txBody>
      </p:sp>
    </p:spTree>
    <p:extLst>
      <p:ext uri="{BB962C8B-B14F-4D97-AF65-F5344CB8AC3E}">
        <p14:creationId xmlns:p14="http://schemas.microsoft.com/office/powerpoint/2010/main" val="1997660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577331-B761-27DC-0B20-42DE951A852C}"/>
              </a:ext>
            </a:extLst>
          </p:cNvPr>
          <p:cNvSpPr>
            <a:spLocks noGrp="1"/>
          </p:cNvSpPr>
          <p:nvPr>
            <p:ph type="title"/>
          </p:nvPr>
        </p:nvSpPr>
        <p:spPr/>
        <p:txBody>
          <a:bodyPr/>
          <a:lstStyle/>
          <a:p>
            <a:r>
              <a:rPr lang="en-US" dirty="0"/>
              <a:t>End of typography</a:t>
            </a:r>
            <a:endParaRPr lang="en-NG" dirty="0"/>
          </a:p>
        </p:txBody>
      </p:sp>
      <p:sp>
        <p:nvSpPr>
          <p:cNvPr id="3" name="Content Placeholder 2">
            <a:extLst>
              <a:ext uri="{FF2B5EF4-FFF2-40B4-BE49-F238E27FC236}">
                <a16:creationId xmlns="" xmlns:a16="http://schemas.microsoft.com/office/drawing/2014/main" id="{D77862AC-4338-DF7B-575C-4AAE9B557A42}"/>
              </a:ext>
            </a:extLst>
          </p:cNvPr>
          <p:cNvSpPr>
            <a:spLocks noGrp="1"/>
          </p:cNvSpPr>
          <p:nvPr>
            <p:ph sz="quarter" idx="1"/>
          </p:nvPr>
        </p:nvSpPr>
        <p:spPr>
          <a:xfrm>
            <a:off x="1219200" y="1447800"/>
            <a:ext cx="10363200" cy="4800600"/>
          </a:xfrm>
        </p:spPr>
        <p:txBody>
          <a:bodyPr>
            <a:normAutofit fontScale="92500" lnSpcReduction="20000"/>
          </a:bodyPr>
          <a:lstStyle/>
          <a:p>
            <a:r>
              <a:rPr lang="en-US" b="0" i="0" dirty="0">
                <a:solidFill>
                  <a:srgbClr val="000000"/>
                </a:solidFill>
                <a:effectLst/>
                <a:latin typeface="Verdana" panose="020B0604030504040204" pitchFamily="34" charset="0"/>
              </a:rPr>
              <a:t>list-inline places all list items on a single line (used together with list-inline item on each &lt;li&gt; elements)</a:t>
            </a:r>
          </a:p>
          <a:p>
            <a:r>
              <a:rPr lang="en-US" dirty="0"/>
              <a:t>&lt;body&gt;</a:t>
            </a:r>
          </a:p>
          <a:p>
            <a:r>
              <a:rPr lang="en-US" dirty="0"/>
              <a:t>&lt;div class="container mt-3"&gt;</a:t>
            </a:r>
          </a:p>
          <a:p>
            <a:r>
              <a:rPr lang="en-US" dirty="0"/>
              <a:t>  &lt;h2&gt;Typography&lt;/h2&gt;</a:t>
            </a:r>
          </a:p>
          <a:p>
            <a:r>
              <a:rPr lang="en-US" dirty="0"/>
              <a:t>  &lt;p&gt;The class .list-inline places all list items on a single line, when used together with the .list-inline-item:&lt;/p&gt;</a:t>
            </a:r>
          </a:p>
          <a:p>
            <a:r>
              <a:rPr lang="en-US" dirty="0"/>
              <a:t>  &lt;</a:t>
            </a:r>
            <a:r>
              <a:rPr lang="en-US" dirty="0" err="1"/>
              <a:t>ul</a:t>
            </a:r>
            <a:r>
              <a:rPr lang="en-US" dirty="0"/>
              <a:t> class="list-inline"&gt;</a:t>
            </a:r>
          </a:p>
          <a:p>
            <a:r>
              <a:rPr lang="en-US" dirty="0"/>
              <a:t>    &lt;li class="list-inline-item"&gt;Coffee&lt;/li&gt;</a:t>
            </a:r>
          </a:p>
          <a:p>
            <a:r>
              <a:rPr lang="en-US" dirty="0"/>
              <a:t>    &lt;li class="list-inline-item"&gt;Tea&lt;/li&gt;</a:t>
            </a:r>
          </a:p>
          <a:p>
            <a:r>
              <a:rPr lang="en-US" dirty="0"/>
              <a:t>    &lt;li class="list-inline-item"&gt;Milk&lt;/li&gt;</a:t>
            </a:r>
          </a:p>
          <a:p>
            <a:r>
              <a:rPr lang="en-US" dirty="0"/>
              <a:t>  &lt;/</a:t>
            </a:r>
            <a:r>
              <a:rPr lang="en-US" dirty="0" err="1"/>
              <a:t>ul</a:t>
            </a:r>
            <a:r>
              <a:rPr lang="en-US" dirty="0"/>
              <a:t>&gt;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3745941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54C8E6-76FA-5709-7B1A-1A8ADA70F2D7}"/>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Bootstrap 5 Colors - Text</a:t>
            </a:r>
            <a:endParaRPr lang="en-NG" dirty="0"/>
          </a:p>
        </p:txBody>
      </p:sp>
      <p:sp>
        <p:nvSpPr>
          <p:cNvPr id="3" name="Content Placeholder 2">
            <a:extLst>
              <a:ext uri="{FF2B5EF4-FFF2-40B4-BE49-F238E27FC236}">
                <a16:creationId xmlns="" xmlns:a16="http://schemas.microsoft.com/office/drawing/2014/main" id="{B3CE0026-EA57-9C1C-DF2F-F68E372CA640}"/>
              </a:ext>
            </a:extLst>
          </p:cNvPr>
          <p:cNvSpPr>
            <a:spLocks noGrp="1"/>
          </p:cNvSpPr>
          <p:nvPr>
            <p:ph sz="quarter" idx="1"/>
          </p:nvPr>
        </p:nvSpPr>
        <p:spPr>
          <a:xfrm>
            <a:off x="1219200" y="1447800"/>
            <a:ext cx="10363200" cy="4876800"/>
          </a:xfrm>
        </p:spPr>
        <p:txBody>
          <a:bodyPr>
            <a:normAutofit fontScale="92500" lnSpcReduction="20000"/>
          </a:bodyPr>
          <a:lstStyle/>
          <a:p>
            <a:r>
              <a:rPr lang="en-US" b="0" i="0" dirty="0">
                <a:solidFill>
                  <a:srgbClr val="000000"/>
                </a:solidFill>
                <a:effectLst/>
                <a:latin typeface="Verdana" panose="020B0604030504040204" pitchFamily="34" charset="0"/>
              </a:rPr>
              <a:t>Bootstrap 5 has some contextual classes that can be used to provide "meaning through colors“</a:t>
            </a:r>
          </a:p>
          <a:p>
            <a:r>
              <a:rPr lang="en-US" b="0" i="0" dirty="0">
                <a:solidFill>
                  <a:srgbClr val="000000"/>
                </a:solidFill>
                <a:effectLst/>
                <a:latin typeface="Verdana" panose="020B0604030504040204" pitchFamily="34" charset="0"/>
              </a:rPr>
              <a:t>The classes for text colors are: </a:t>
            </a:r>
          </a:p>
          <a:p>
            <a:r>
              <a:rPr lang="en-US" dirty="0">
                <a:solidFill>
                  <a:srgbClr val="000000"/>
                </a:solidFill>
                <a:latin typeface="Verdana" panose="020B0604030504040204" pitchFamily="34" charset="0"/>
              </a:rPr>
              <a:t>Text-muted</a:t>
            </a:r>
          </a:p>
          <a:p>
            <a:r>
              <a:rPr lang="en-US" dirty="0">
                <a:solidFill>
                  <a:srgbClr val="000000"/>
                </a:solidFill>
                <a:latin typeface="Verdana" panose="020B0604030504040204" pitchFamily="34" charset="0"/>
              </a:rPr>
              <a:t>Text-primary</a:t>
            </a:r>
          </a:p>
          <a:p>
            <a:r>
              <a:rPr lang="en-US" dirty="0">
                <a:solidFill>
                  <a:srgbClr val="000000"/>
                </a:solidFill>
                <a:latin typeface="Verdana" panose="020B0604030504040204" pitchFamily="34" charset="0"/>
              </a:rPr>
              <a:t>Text-success</a:t>
            </a:r>
          </a:p>
          <a:p>
            <a:r>
              <a:rPr lang="en-US" dirty="0">
                <a:solidFill>
                  <a:srgbClr val="000000"/>
                </a:solidFill>
                <a:latin typeface="Verdana" panose="020B0604030504040204" pitchFamily="34" charset="0"/>
              </a:rPr>
              <a:t>Text-info</a:t>
            </a:r>
          </a:p>
          <a:p>
            <a:r>
              <a:rPr lang="en-US" dirty="0">
                <a:solidFill>
                  <a:srgbClr val="000000"/>
                </a:solidFill>
                <a:latin typeface="Verdana" panose="020B0604030504040204" pitchFamily="34" charset="0"/>
              </a:rPr>
              <a:t>Text-warning</a:t>
            </a:r>
          </a:p>
          <a:p>
            <a:r>
              <a:rPr lang="en-US" dirty="0">
                <a:solidFill>
                  <a:srgbClr val="000000"/>
                </a:solidFill>
                <a:latin typeface="Verdana" panose="020B0604030504040204" pitchFamily="34" charset="0"/>
              </a:rPr>
              <a:t>Text-danger</a:t>
            </a:r>
          </a:p>
          <a:p>
            <a:r>
              <a:rPr lang="en-US" dirty="0">
                <a:solidFill>
                  <a:srgbClr val="000000"/>
                </a:solidFill>
                <a:latin typeface="Verdana" panose="020B0604030504040204" pitchFamily="34" charset="0"/>
              </a:rPr>
              <a:t>Text-secondary</a:t>
            </a:r>
          </a:p>
          <a:p>
            <a:r>
              <a:rPr lang="en-US" dirty="0">
                <a:solidFill>
                  <a:srgbClr val="000000"/>
                </a:solidFill>
                <a:latin typeface="Verdana" panose="020B0604030504040204" pitchFamily="34" charset="0"/>
              </a:rPr>
              <a:t>Text-white</a:t>
            </a:r>
          </a:p>
          <a:p>
            <a:r>
              <a:rPr lang="en-US" dirty="0">
                <a:solidFill>
                  <a:srgbClr val="000000"/>
                </a:solidFill>
                <a:latin typeface="Verdana" panose="020B0604030504040204" pitchFamily="34" charset="0"/>
              </a:rPr>
              <a:t>Text-dark</a:t>
            </a:r>
          </a:p>
          <a:p>
            <a:r>
              <a:rPr lang="en-US" dirty="0">
                <a:solidFill>
                  <a:srgbClr val="000000"/>
                </a:solidFill>
                <a:latin typeface="Verdana" panose="020B0604030504040204" pitchFamily="34" charset="0"/>
              </a:rPr>
              <a:t>Text-body</a:t>
            </a:r>
            <a:r>
              <a:rPr lang="en-US" b="0" i="0" dirty="0">
                <a:solidFill>
                  <a:srgbClr val="000000"/>
                </a:solidFill>
                <a:effectLst/>
                <a:latin typeface="Verdana" panose="020B0604030504040204" pitchFamily="34" charset="0"/>
              </a:rPr>
              <a:t>(default body color/often black) and</a:t>
            </a:r>
          </a:p>
          <a:p>
            <a:r>
              <a:rPr lang="en-US" dirty="0">
                <a:solidFill>
                  <a:srgbClr val="000000"/>
                </a:solidFill>
                <a:latin typeface="Verdana" panose="020B0604030504040204" pitchFamily="34" charset="0"/>
              </a:rPr>
              <a:t>Text-light</a:t>
            </a:r>
            <a:br>
              <a:rPr lang="en-US" dirty="0">
                <a:solidFill>
                  <a:srgbClr val="000000"/>
                </a:solidFill>
                <a:latin typeface="Verdana" panose="020B0604030504040204" pitchFamily="34" charset="0"/>
              </a:rPr>
            </a:br>
            <a:endParaRPr lang="en-NG" dirty="0"/>
          </a:p>
        </p:txBody>
      </p:sp>
    </p:spTree>
    <p:extLst>
      <p:ext uri="{BB962C8B-B14F-4D97-AF65-F5344CB8AC3E}">
        <p14:creationId xmlns:p14="http://schemas.microsoft.com/office/powerpoint/2010/main" val="19762100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736C1-36B8-842E-9527-0C764A058F2D}"/>
              </a:ext>
            </a:extLst>
          </p:cNvPr>
          <p:cNvSpPr>
            <a:spLocks noGrp="1"/>
          </p:cNvSpPr>
          <p:nvPr>
            <p:ph type="title"/>
          </p:nvPr>
        </p:nvSpPr>
        <p:spPr/>
        <p:txBody>
          <a:bodyPr/>
          <a:lstStyle/>
          <a:p>
            <a:r>
              <a:rPr lang="en-US" dirty="0"/>
              <a:t>Example </a:t>
            </a:r>
            <a:endParaRPr lang="en-NG" dirty="0"/>
          </a:p>
        </p:txBody>
      </p:sp>
      <p:sp>
        <p:nvSpPr>
          <p:cNvPr id="3" name="Content Placeholder 2">
            <a:extLst>
              <a:ext uri="{FF2B5EF4-FFF2-40B4-BE49-F238E27FC236}">
                <a16:creationId xmlns="" xmlns:a16="http://schemas.microsoft.com/office/drawing/2014/main" id="{AADE3303-CA03-9BFA-A2C5-CFCE5DDCFF84}"/>
              </a:ext>
            </a:extLst>
          </p:cNvPr>
          <p:cNvSpPr>
            <a:spLocks noGrp="1"/>
          </p:cNvSpPr>
          <p:nvPr>
            <p:ph sz="quarter" idx="1"/>
          </p:nvPr>
        </p:nvSpPr>
        <p:spPr>
          <a:xfrm>
            <a:off x="1219200" y="1412876"/>
            <a:ext cx="10363200" cy="5673724"/>
          </a:xfrm>
        </p:spPr>
        <p:txBody>
          <a:bodyPr>
            <a:normAutofit fontScale="85000" lnSpcReduction="20000"/>
          </a:bodyPr>
          <a:lstStyle/>
          <a:p>
            <a:r>
              <a:rPr lang="en-US" dirty="0"/>
              <a:t>&lt;body&gt;</a:t>
            </a:r>
          </a:p>
          <a:p>
            <a:r>
              <a:rPr lang="en-US" dirty="0"/>
              <a:t>&lt;div class="container mt-3"&gt;</a:t>
            </a:r>
          </a:p>
          <a:p>
            <a:r>
              <a:rPr lang="en-US" dirty="0"/>
              <a:t>  &lt;h2&gt;Contextual Colors&lt;/h2&gt;</a:t>
            </a:r>
          </a:p>
          <a:p>
            <a:r>
              <a:rPr lang="en-US" dirty="0"/>
              <a:t>  &lt;p&gt;Use the contextual classes to provide "meaning through colors":&lt;/p&gt;</a:t>
            </a:r>
          </a:p>
          <a:p>
            <a:r>
              <a:rPr lang="en-US" dirty="0"/>
              <a:t>  &lt;p class="text-muted"&gt;This text is muted.&lt;/p&gt;</a:t>
            </a:r>
          </a:p>
          <a:p>
            <a:r>
              <a:rPr lang="en-US" dirty="0"/>
              <a:t>  &lt;p class="text-primary"&gt;This text is important.&lt;/p&gt;</a:t>
            </a:r>
          </a:p>
          <a:p>
            <a:r>
              <a:rPr lang="en-US" dirty="0"/>
              <a:t>  &lt;p class="text-success"&gt;This text indicates success.&lt;/p&gt;</a:t>
            </a:r>
          </a:p>
          <a:p>
            <a:r>
              <a:rPr lang="en-US" dirty="0"/>
              <a:t>  &lt;p class="text-info"&gt;This text represents some information.&lt;/p&gt;</a:t>
            </a:r>
          </a:p>
          <a:p>
            <a:r>
              <a:rPr lang="en-US" dirty="0"/>
              <a:t>  &lt;p class="text-warning"&gt;This text represents a warning.&lt;/p&gt;</a:t>
            </a:r>
          </a:p>
          <a:p>
            <a:r>
              <a:rPr lang="en-US" dirty="0"/>
              <a:t>  &lt;p class="text-danger"&gt;This text represents danger.&lt;/p&gt;</a:t>
            </a:r>
          </a:p>
          <a:p>
            <a:r>
              <a:rPr lang="en-US" dirty="0"/>
              <a:t>  &lt;p class="text-secondary"&gt;Secondary text.&lt;/p&gt;</a:t>
            </a:r>
          </a:p>
          <a:p>
            <a:r>
              <a:rPr lang="en-US" dirty="0"/>
              <a:t>  &lt;p class="text-dark"&gt;This text is dark grey.&lt;/p&gt;</a:t>
            </a:r>
          </a:p>
          <a:p>
            <a:r>
              <a:rPr lang="en-US" dirty="0"/>
              <a:t>  &lt;p class="text-body"&gt;Default body color (often black).&lt;/p&gt;</a:t>
            </a:r>
          </a:p>
          <a:p>
            <a:r>
              <a:rPr lang="en-US" dirty="0"/>
              <a:t>  &lt;p class="text-light"&gt;This text is light grey (on white background).&lt;/p&gt;</a:t>
            </a:r>
          </a:p>
          <a:p>
            <a:r>
              <a:rPr lang="en-US" dirty="0"/>
              <a:t>  &lt;p class="text-white"&gt;This text is white (on white background).&lt;/p&gt;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682868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D1995-6412-2F40-04F2-8929943C0533}"/>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EF2B1878-A856-DEC8-0D38-5597DA1B613A}"/>
              </a:ext>
            </a:extLst>
          </p:cNvPr>
          <p:cNvSpPr>
            <a:spLocks noGrp="1"/>
          </p:cNvSpPr>
          <p:nvPr>
            <p:ph sz="quarter" idx="1"/>
          </p:nvPr>
        </p:nvSpPr>
        <p:spPr>
          <a:xfrm>
            <a:off x="1219200" y="1447800"/>
            <a:ext cx="10363200" cy="5135562"/>
          </a:xfrm>
        </p:spPr>
        <p:txBody>
          <a:bodyPr>
            <a:normAutofit fontScale="92500" lnSpcReduction="10000"/>
          </a:bodyPr>
          <a:lstStyle/>
          <a:p>
            <a:r>
              <a:rPr lang="en-US" b="0" i="0" dirty="0">
                <a:solidFill>
                  <a:srgbClr val="000000"/>
                </a:solidFill>
                <a:effectLst/>
                <a:latin typeface="Verdana" panose="020B0604030504040204" pitchFamily="34" charset="0"/>
              </a:rPr>
              <a:t>You can also add 50% opacity for black or white text with the text-white-50 and text-black-50 classes</a:t>
            </a:r>
          </a:p>
          <a:p>
            <a:r>
              <a:rPr lang="en-US" b="0" i="0" dirty="0">
                <a:solidFill>
                  <a:srgbClr val="000000"/>
                </a:solidFill>
                <a:effectLst/>
                <a:latin typeface="Verdana" panose="020B0604030504040204" pitchFamily="34" charset="0"/>
              </a:rPr>
              <a:t>&lt;body&gt;</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&lt;div class="container mt-3"&gt;</a:t>
            </a:r>
          </a:p>
          <a:p>
            <a:r>
              <a:rPr lang="en-US" b="0" i="0" dirty="0">
                <a:solidFill>
                  <a:srgbClr val="000000"/>
                </a:solidFill>
                <a:effectLst/>
                <a:latin typeface="Verdana" panose="020B0604030504040204" pitchFamily="34" charset="0"/>
              </a:rPr>
              <a:t>  &lt;h2&gt;Opacity Text Colors&lt;/h2&gt;</a:t>
            </a:r>
          </a:p>
          <a:p>
            <a:r>
              <a:rPr lang="en-US" b="0" i="0" dirty="0">
                <a:solidFill>
                  <a:srgbClr val="000000"/>
                </a:solidFill>
                <a:effectLst/>
                <a:latin typeface="Verdana" panose="020B0604030504040204" pitchFamily="34" charset="0"/>
              </a:rPr>
              <a:t>  &lt;p&gt;Add 50% opacity for black or white text with the .text-black-50 or .text-white-50 classes:&lt;/p&gt;</a:t>
            </a:r>
          </a:p>
          <a:p>
            <a:r>
              <a:rPr lang="en-US" b="0" i="0" dirty="0">
                <a:solidFill>
                  <a:srgbClr val="000000"/>
                </a:solidFill>
                <a:effectLst/>
                <a:latin typeface="Verdana" panose="020B0604030504040204" pitchFamily="34" charset="0"/>
              </a:rPr>
              <a:t>  &lt;p class="text-black-50"&gt;Black text with 50% opacity on white background&lt;/p&gt;</a:t>
            </a:r>
          </a:p>
          <a:p>
            <a:r>
              <a:rPr lang="en-US" b="0" i="0" dirty="0">
                <a:solidFill>
                  <a:srgbClr val="000000"/>
                </a:solidFill>
                <a:effectLst/>
                <a:latin typeface="Verdana" panose="020B0604030504040204" pitchFamily="34" charset="0"/>
              </a:rPr>
              <a:t>  &lt;p class="text-white-50 </a:t>
            </a:r>
            <a:r>
              <a:rPr lang="en-US" b="0" i="0" dirty="0" err="1">
                <a:solidFill>
                  <a:srgbClr val="000000"/>
                </a:solidFill>
                <a:effectLst/>
                <a:latin typeface="Verdana" panose="020B0604030504040204" pitchFamily="34" charset="0"/>
              </a:rPr>
              <a:t>bg</a:t>
            </a:r>
            <a:r>
              <a:rPr lang="en-US" b="0" i="0" dirty="0">
                <a:solidFill>
                  <a:srgbClr val="000000"/>
                </a:solidFill>
                <a:effectLst/>
                <a:latin typeface="Verdana" panose="020B0604030504040204" pitchFamily="34" charset="0"/>
              </a:rPr>
              <a:t>-dark"&gt;White text with 50% opacity on black background&lt;/p&gt;</a:t>
            </a:r>
          </a:p>
          <a:p>
            <a:r>
              <a:rPr lang="en-US" b="0" i="0" dirty="0">
                <a:solidFill>
                  <a:srgbClr val="000000"/>
                </a:solidFill>
                <a:effectLst/>
                <a:latin typeface="Verdana" panose="020B0604030504040204" pitchFamily="34" charset="0"/>
              </a:rPr>
              <a:t>&lt;/div&gt;</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&lt;/body&gt;</a:t>
            </a:r>
          </a:p>
          <a:p>
            <a:r>
              <a:rPr lang="en-US" b="0" i="0" dirty="0">
                <a:solidFill>
                  <a:srgbClr val="000000"/>
                </a:solidFill>
                <a:effectLst/>
                <a:latin typeface="Verdana" panose="020B0604030504040204" pitchFamily="34" charset="0"/>
              </a:rPr>
              <a:t>&lt;/html&gt;</a:t>
            </a:r>
          </a:p>
          <a:p>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218347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FE81D8-AF48-8BFB-AFD2-292E6A86ADB3}"/>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Background Colors</a:t>
            </a:r>
            <a:endParaRPr lang="en-NG" dirty="0"/>
          </a:p>
        </p:txBody>
      </p:sp>
      <p:sp>
        <p:nvSpPr>
          <p:cNvPr id="3" name="Content Placeholder 2">
            <a:extLst>
              <a:ext uri="{FF2B5EF4-FFF2-40B4-BE49-F238E27FC236}">
                <a16:creationId xmlns="" xmlns:a16="http://schemas.microsoft.com/office/drawing/2014/main" id="{7B0BEAFF-CE5E-1BDF-E56E-068B803B7B1C}"/>
              </a:ext>
            </a:extLst>
          </p:cNvPr>
          <p:cNvSpPr>
            <a:spLocks noGrp="1"/>
          </p:cNvSpPr>
          <p:nvPr>
            <p:ph sz="quarter" idx="1"/>
          </p:nvPr>
        </p:nvSpPr>
        <p:spPr/>
        <p:txBody>
          <a:bodyPr>
            <a:normAutofit fontScale="92500" lnSpcReduction="10000"/>
          </a:bodyPr>
          <a:lstStyle/>
          <a:p>
            <a:r>
              <a:rPr lang="en-US" b="0" i="0" dirty="0">
                <a:solidFill>
                  <a:srgbClr val="000000"/>
                </a:solidFill>
                <a:effectLst/>
                <a:latin typeface="Verdana" panose="020B0604030504040204" pitchFamily="34" charset="0"/>
              </a:rPr>
              <a:t>The classes for background colors are:</a:t>
            </a:r>
          </a:p>
          <a:p>
            <a:r>
              <a:rPr lang="en-US" dirty="0" err="1">
                <a:solidFill>
                  <a:srgbClr val="000000"/>
                </a:solidFill>
                <a:latin typeface="Verdana" panose="020B0604030504040204" pitchFamily="34" charset="0"/>
              </a:rPr>
              <a:t>bg</a:t>
            </a:r>
            <a:r>
              <a:rPr lang="en-US" dirty="0">
                <a:solidFill>
                  <a:srgbClr val="000000"/>
                </a:solidFill>
                <a:latin typeface="Verdana" panose="020B0604030504040204" pitchFamily="34" charset="0"/>
              </a:rPr>
              <a:t>-primary</a:t>
            </a:r>
          </a:p>
          <a:p>
            <a:r>
              <a:rPr lang="en-US" dirty="0" err="1">
                <a:solidFill>
                  <a:srgbClr val="000000"/>
                </a:solidFill>
                <a:latin typeface="Verdana" panose="020B0604030504040204" pitchFamily="34" charset="0"/>
              </a:rPr>
              <a:t>bg</a:t>
            </a:r>
            <a:r>
              <a:rPr lang="en-US" dirty="0">
                <a:solidFill>
                  <a:srgbClr val="000000"/>
                </a:solidFill>
                <a:latin typeface="Verdana" panose="020B0604030504040204" pitchFamily="34" charset="0"/>
              </a:rPr>
              <a:t>-success</a:t>
            </a:r>
          </a:p>
          <a:p>
            <a:r>
              <a:rPr lang="en-US" dirty="0" err="1">
                <a:solidFill>
                  <a:srgbClr val="000000"/>
                </a:solidFill>
                <a:latin typeface="Verdana" panose="020B0604030504040204" pitchFamily="34" charset="0"/>
              </a:rPr>
              <a:t>bg</a:t>
            </a:r>
            <a:r>
              <a:rPr lang="en-US" dirty="0">
                <a:solidFill>
                  <a:srgbClr val="000000"/>
                </a:solidFill>
                <a:latin typeface="Verdana" panose="020B0604030504040204" pitchFamily="34" charset="0"/>
              </a:rPr>
              <a:t>-info</a:t>
            </a:r>
          </a:p>
          <a:p>
            <a:r>
              <a:rPr lang="en-US" dirty="0" err="1">
                <a:solidFill>
                  <a:srgbClr val="000000"/>
                </a:solidFill>
                <a:latin typeface="Verdana" panose="020B0604030504040204" pitchFamily="34" charset="0"/>
              </a:rPr>
              <a:t>bg</a:t>
            </a:r>
            <a:r>
              <a:rPr lang="en-US" dirty="0">
                <a:solidFill>
                  <a:srgbClr val="000000"/>
                </a:solidFill>
                <a:latin typeface="Verdana" panose="020B0604030504040204" pitchFamily="34" charset="0"/>
              </a:rPr>
              <a:t>-warning</a:t>
            </a:r>
          </a:p>
          <a:p>
            <a:r>
              <a:rPr lang="en-US" dirty="0" err="1">
                <a:solidFill>
                  <a:srgbClr val="000000"/>
                </a:solidFill>
                <a:latin typeface="Verdana" panose="020B0604030504040204" pitchFamily="34" charset="0"/>
              </a:rPr>
              <a:t>bg</a:t>
            </a:r>
            <a:r>
              <a:rPr lang="en-US" dirty="0">
                <a:solidFill>
                  <a:srgbClr val="000000"/>
                </a:solidFill>
                <a:latin typeface="Verdana" panose="020B0604030504040204" pitchFamily="34" charset="0"/>
              </a:rPr>
              <a:t>-danger</a:t>
            </a:r>
          </a:p>
          <a:p>
            <a:r>
              <a:rPr lang="en-US" dirty="0" err="1">
                <a:solidFill>
                  <a:srgbClr val="000000"/>
                </a:solidFill>
                <a:latin typeface="Verdana" panose="020B0604030504040204" pitchFamily="34" charset="0"/>
              </a:rPr>
              <a:t>bg</a:t>
            </a:r>
            <a:r>
              <a:rPr lang="en-US" dirty="0">
                <a:solidFill>
                  <a:srgbClr val="000000"/>
                </a:solidFill>
                <a:latin typeface="Verdana" panose="020B0604030504040204" pitchFamily="34" charset="0"/>
              </a:rPr>
              <a:t>-secondary</a:t>
            </a:r>
          </a:p>
          <a:p>
            <a:r>
              <a:rPr lang="en-US" dirty="0" err="1">
                <a:solidFill>
                  <a:srgbClr val="000000"/>
                </a:solidFill>
                <a:latin typeface="Verdana" panose="020B0604030504040204" pitchFamily="34" charset="0"/>
              </a:rPr>
              <a:t>bg</a:t>
            </a:r>
            <a:r>
              <a:rPr lang="en-US" dirty="0">
                <a:solidFill>
                  <a:srgbClr val="000000"/>
                </a:solidFill>
                <a:latin typeface="Verdana" panose="020B0604030504040204" pitchFamily="34" charset="0"/>
              </a:rPr>
              <a:t>-dark</a:t>
            </a:r>
            <a:endParaRPr lang="en-US" b="0" i="0" dirty="0">
              <a:solidFill>
                <a:srgbClr val="000000"/>
              </a:solidFill>
              <a:effectLst/>
              <a:latin typeface="Verdana" panose="020B0604030504040204" pitchFamily="34" charset="0"/>
            </a:endParaRPr>
          </a:p>
          <a:p>
            <a:r>
              <a:rPr lang="en-US" dirty="0" err="1">
                <a:solidFill>
                  <a:srgbClr val="000000"/>
                </a:solidFill>
                <a:latin typeface="Verdana" panose="020B0604030504040204" pitchFamily="34" charset="0"/>
              </a:rPr>
              <a:t>bg</a:t>
            </a:r>
            <a:r>
              <a:rPr lang="en-US" dirty="0">
                <a:solidFill>
                  <a:srgbClr val="000000"/>
                </a:solidFill>
                <a:latin typeface="Verdana" panose="020B0604030504040204" pitchFamily="34" charset="0"/>
              </a:rPr>
              <a:t>-light</a:t>
            </a:r>
          </a:p>
          <a:p>
            <a:r>
              <a:rPr lang="en-US" b="0" i="0" dirty="0">
                <a:solidFill>
                  <a:srgbClr val="000000"/>
                </a:solidFill>
                <a:effectLst/>
                <a:latin typeface="Verdana" panose="020B0604030504040204" pitchFamily="34" charset="0"/>
              </a:rPr>
              <a:t>Note that background colors do not set the text color, so in some cases you'll want to use them together with a text-* color class</a:t>
            </a:r>
          </a:p>
          <a:p>
            <a:endParaRPr lang="en-NG" dirty="0"/>
          </a:p>
        </p:txBody>
      </p:sp>
    </p:spTree>
    <p:extLst>
      <p:ext uri="{BB962C8B-B14F-4D97-AF65-F5344CB8AC3E}">
        <p14:creationId xmlns:p14="http://schemas.microsoft.com/office/powerpoint/2010/main" val="351458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DB1649-641D-CB26-6AE2-C7E50B152823}"/>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Bootstrap Versions</a:t>
            </a:r>
            <a:endParaRPr lang="en-NG" dirty="0"/>
          </a:p>
        </p:txBody>
      </p:sp>
      <p:sp>
        <p:nvSpPr>
          <p:cNvPr id="3" name="Content Placeholder 2">
            <a:extLst>
              <a:ext uri="{FF2B5EF4-FFF2-40B4-BE49-F238E27FC236}">
                <a16:creationId xmlns="" xmlns:a16="http://schemas.microsoft.com/office/drawing/2014/main" id="{69707B27-3A6C-2524-C7C8-31C66E78E6B9}"/>
              </a:ext>
            </a:extLst>
          </p:cNvPr>
          <p:cNvSpPr>
            <a:spLocks noGrp="1"/>
          </p:cNvSpPr>
          <p:nvPr>
            <p:ph sz="quarter" idx="1"/>
          </p:nvPr>
        </p:nvSpPr>
        <p:spPr/>
        <p:txBody>
          <a:bodyPr>
            <a:normAutofit/>
          </a:bodyPr>
          <a:lstStyle/>
          <a:p>
            <a:pPr algn="l"/>
            <a:r>
              <a:rPr lang="en-US" b="0" i="0" dirty="0">
                <a:solidFill>
                  <a:srgbClr val="000000"/>
                </a:solidFill>
                <a:effectLst/>
                <a:latin typeface="Verdana" panose="020B0604030504040204" pitchFamily="34" charset="0"/>
              </a:rPr>
              <a:t>Bootstrap 5 (released 2021) is the newest version of Bootstrap (released 2013); with new components, faster stylesheet and more responsiveness.</a:t>
            </a:r>
          </a:p>
          <a:p>
            <a:pPr algn="l"/>
            <a:r>
              <a:rPr lang="en-US" b="0" i="0" dirty="0">
                <a:solidFill>
                  <a:srgbClr val="000000"/>
                </a:solidFill>
                <a:effectLst/>
                <a:latin typeface="Verdana" panose="020B0604030504040204" pitchFamily="34" charset="0"/>
              </a:rPr>
              <a:t>Bootstrap 5 supports the latest, stable releases of all major browsers and platforms. However, Internet Explorer 11 and down is not supported.</a:t>
            </a:r>
          </a:p>
          <a:p>
            <a:pPr algn="l"/>
            <a:r>
              <a:rPr lang="en-US" b="0" i="0" dirty="0">
                <a:solidFill>
                  <a:srgbClr val="000000"/>
                </a:solidFill>
                <a:effectLst/>
                <a:latin typeface="Verdana" panose="020B0604030504040204" pitchFamily="34" charset="0"/>
              </a:rPr>
              <a:t>The main differences between Bootstrap 5 and Bootstrap 3 &amp; 4, is that Bootstrap 5 has switched to vanilla JavaScript instead of jQuery.</a:t>
            </a:r>
          </a:p>
          <a:p>
            <a:pPr algn="l"/>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Bootstrap </a:t>
            </a:r>
            <a:r>
              <a:rPr lang="en-US" b="0" i="0" dirty="0" smtClean="0">
                <a:solidFill>
                  <a:srgbClr val="000000"/>
                </a:solidFill>
                <a:effectLst/>
                <a:latin typeface="Verdana" panose="020B0604030504040204" pitchFamily="34" charset="0"/>
              </a:rPr>
              <a:t>3</a:t>
            </a:r>
            <a:r>
              <a:rPr lang="en-US" dirty="0">
                <a:solidFill>
                  <a:srgbClr val="000000"/>
                </a:solidFill>
                <a:latin typeface="Verdana" panose="020B0604030504040204" pitchFamily="34" charset="0"/>
              </a:rPr>
              <a:t> </a:t>
            </a:r>
            <a:r>
              <a:rPr lang="en-US" b="0" i="0" dirty="0" smtClean="0">
                <a:solidFill>
                  <a:srgbClr val="000000"/>
                </a:solidFill>
                <a:effectLst/>
                <a:latin typeface="Verdana" panose="020B0604030504040204" pitchFamily="34" charset="0"/>
              </a:rPr>
              <a:t>and</a:t>
            </a:r>
            <a:r>
              <a:rPr lang="en-US" b="0" i="0" dirty="0">
                <a:solidFill>
                  <a:srgbClr val="000000"/>
                </a:solidFill>
                <a:effectLst/>
                <a:latin typeface="Verdana" panose="020B0604030504040204" pitchFamily="34" charset="0"/>
              </a:rPr>
              <a:t> Bootstrap 4 is still supported by the team for critical bugfixes and documentation changes, and it is perfectly safe to continue to use them. However, new features will NOT be added to them.</a:t>
            </a:r>
          </a:p>
          <a:p>
            <a:endParaRPr lang="en-NG" dirty="0"/>
          </a:p>
        </p:txBody>
      </p:sp>
    </p:spTree>
    <p:extLst>
      <p:ext uri="{BB962C8B-B14F-4D97-AF65-F5344CB8AC3E}">
        <p14:creationId xmlns:p14="http://schemas.microsoft.com/office/powerpoint/2010/main" val="37788977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B16C10-46E0-6587-7EC4-825118DF3343}"/>
              </a:ext>
            </a:extLst>
          </p:cNvPr>
          <p:cNvSpPr>
            <a:spLocks noGrp="1"/>
          </p:cNvSpPr>
          <p:nvPr>
            <p:ph type="title"/>
          </p:nvPr>
        </p:nvSpPr>
        <p:spPr/>
        <p:txBody>
          <a:bodyPr/>
          <a:lstStyle/>
          <a:p>
            <a:r>
              <a:rPr lang="en-US" dirty="0"/>
              <a:t>Example </a:t>
            </a:r>
            <a:endParaRPr lang="en-NG" dirty="0"/>
          </a:p>
        </p:txBody>
      </p:sp>
      <p:sp>
        <p:nvSpPr>
          <p:cNvPr id="3" name="Content Placeholder 2">
            <a:extLst>
              <a:ext uri="{FF2B5EF4-FFF2-40B4-BE49-F238E27FC236}">
                <a16:creationId xmlns="" xmlns:a16="http://schemas.microsoft.com/office/drawing/2014/main" id="{C2817133-2F4C-5145-461B-0C95FCC0F2E3}"/>
              </a:ext>
            </a:extLst>
          </p:cNvPr>
          <p:cNvSpPr>
            <a:spLocks noGrp="1"/>
          </p:cNvSpPr>
          <p:nvPr>
            <p:ph sz="quarter" idx="1"/>
          </p:nvPr>
        </p:nvSpPr>
        <p:spPr>
          <a:xfrm>
            <a:off x="1219200" y="1447800"/>
            <a:ext cx="10363200" cy="5135562"/>
          </a:xfrm>
        </p:spPr>
        <p:txBody>
          <a:bodyPr>
            <a:normAutofit fontScale="85000" lnSpcReduction="20000"/>
          </a:bodyPr>
          <a:lstStyle/>
          <a:p>
            <a:r>
              <a:rPr lang="en-US" dirty="0"/>
              <a:t>&lt;body&gt;</a:t>
            </a:r>
          </a:p>
          <a:p>
            <a:r>
              <a:rPr lang="en-US" dirty="0"/>
              <a:t>&lt;div class="container mt-3"&gt;</a:t>
            </a:r>
          </a:p>
          <a:p>
            <a:r>
              <a:rPr lang="en-US" dirty="0"/>
              <a:t>  &lt;h2&gt;Contextual Backgrounds&lt;/h2&gt;</a:t>
            </a:r>
          </a:p>
          <a:p>
            <a:r>
              <a:rPr lang="en-US" dirty="0"/>
              <a:t>  &lt;p&gt;Use the contextual background classes to provide "meaning through colors".&lt;/p&gt;</a:t>
            </a:r>
          </a:p>
          <a:p>
            <a:r>
              <a:rPr lang="en-US" dirty="0"/>
              <a:t>  &lt;p&gt;Note that you can also add a .text-* class if you want a different text color:&lt;/p&gt;</a:t>
            </a:r>
          </a:p>
          <a:p>
            <a:r>
              <a:rPr lang="en-US" dirty="0"/>
              <a:t>  &lt;p class="</a:t>
            </a:r>
            <a:r>
              <a:rPr lang="en-US" dirty="0" err="1"/>
              <a:t>bg</a:t>
            </a:r>
            <a:r>
              <a:rPr lang="en-US" dirty="0"/>
              <a:t>-primary text-white"&gt;This text is important.&lt;/p&gt;</a:t>
            </a:r>
          </a:p>
          <a:p>
            <a:r>
              <a:rPr lang="en-US" dirty="0"/>
              <a:t>  &lt;p class="</a:t>
            </a:r>
            <a:r>
              <a:rPr lang="en-US" dirty="0" err="1"/>
              <a:t>bg</a:t>
            </a:r>
            <a:r>
              <a:rPr lang="en-US" dirty="0"/>
              <a:t>-success text-white"&gt;This text indicates success.&lt;/p&gt;</a:t>
            </a:r>
          </a:p>
          <a:p>
            <a:r>
              <a:rPr lang="en-US" dirty="0"/>
              <a:t>  &lt;p class="</a:t>
            </a:r>
            <a:r>
              <a:rPr lang="en-US" dirty="0" err="1"/>
              <a:t>bg</a:t>
            </a:r>
            <a:r>
              <a:rPr lang="en-US" dirty="0"/>
              <a:t>-info text-white"&gt;This text represents some information.&lt;/p&gt;</a:t>
            </a:r>
          </a:p>
          <a:p>
            <a:r>
              <a:rPr lang="en-US" dirty="0"/>
              <a:t>  &lt;p class="</a:t>
            </a:r>
            <a:r>
              <a:rPr lang="en-US" dirty="0" err="1"/>
              <a:t>bg</a:t>
            </a:r>
            <a:r>
              <a:rPr lang="en-US" dirty="0"/>
              <a:t>-warning text-white"&gt;This text represents a warning.&lt;/p&gt;</a:t>
            </a:r>
          </a:p>
          <a:p>
            <a:r>
              <a:rPr lang="en-US" dirty="0"/>
              <a:t>  &lt;p class="</a:t>
            </a:r>
            <a:r>
              <a:rPr lang="en-US" dirty="0" err="1"/>
              <a:t>bg</a:t>
            </a:r>
            <a:r>
              <a:rPr lang="en-US" dirty="0"/>
              <a:t>-danger text-white"&gt;This text represents danger.&lt;/p&gt;</a:t>
            </a:r>
          </a:p>
          <a:p>
            <a:r>
              <a:rPr lang="en-US" dirty="0"/>
              <a:t>  &lt;p class="</a:t>
            </a:r>
            <a:r>
              <a:rPr lang="en-US" dirty="0" err="1"/>
              <a:t>bg</a:t>
            </a:r>
            <a:r>
              <a:rPr lang="en-US" dirty="0"/>
              <a:t>-secondary text-white"&gt;Secondary background color.&lt;/p&gt;</a:t>
            </a:r>
          </a:p>
          <a:p>
            <a:r>
              <a:rPr lang="en-US" dirty="0"/>
              <a:t>  &lt;p class="</a:t>
            </a:r>
            <a:r>
              <a:rPr lang="en-US" dirty="0" err="1"/>
              <a:t>bg</a:t>
            </a:r>
            <a:r>
              <a:rPr lang="en-US" dirty="0"/>
              <a:t>-dark text-white"&gt;Dark grey background color.&lt;/p&gt;</a:t>
            </a:r>
          </a:p>
          <a:p>
            <a:r>
              <a:rPr lang="en-US" dirty="0"/>
              <a:t>  &lt;p class="</a:t>
            </a:r>
            <a:r>
              <a:rPr lang="en-US" dirty="0" err="1"/>
              <a:t>bg</a:t>
            </a:r>
            <a:r>
              <a:rPr lang="en-US" dirty="0"/>
              <a:t>-light text-dark"&gt;Light grey background color.&lt;/p&gt;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3618948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E2F185-FD45-FAB1-DBB0-DDBC00C7CD58}"/>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Bootstrap 5 Tables</a:t>
            </a:r>
            <a:endParaRPr lang="en-NG" dirty="0"/>
          </a:p>
        </p:txBody>
      </p:sp>
      <p:sp>
        <p:nvSpPr>
          <p:cNvPr id="3" name="Content Placeholder 2">
            <a:extLst>
              <a:ext uri="{FF2B5EF4-FFF2-40B4-BE49-F238E27FC236}">
                <a16:creationId xmlns="" xmlns:a16="http://schemas.microsoft.com/office/drawing/2014/main" id="{8F1C13B6-A688-0E0D-50D6-89BDE0E0BEC2}"/>
              </a:ext>
            </a:extLst>
          </p:cNvPr>
          <p:cNvSpPr>
            <a:spLocks noGrp="1"/>
          </p:cNvSpPr>
          <p:nvPr>
            <p:ph sz="quarter" idx="1"/>
          </p:nvPr>
        </p:nvSpPr>
        <p:spPr/>
        <p:txBody>
          <a:bodyPr>
            <a:normAutofit fontScale="47500" lnSpcReduction="20000"/>
          </a:bodyPr>
          <a:lstStyle/>
          <a:p>
            <a:r>
              <a:rPr lang="en-US" b="0" i="0" dirty="0">
                <a:solidFill>
                  <a:srgbClr val="000000"/>
                </a:solidFill>
                <a:effectLst/>
                <a:latin typeface="Verdana" panose="020B0604030504040204" pitchFamily="34" charset="0"/>
              </a:rPr>
              <a:t>A basic Bootstrap 5 table has a light padding and horizontal dividers.</a:t>
            </a:r>
          </a:p>
          <a:p>
            <a:r>
              <a:rPr lang="en-US" b="0" i="0" dirty="0">
                <a:solidFill>
                  <a:srgbClr val="000000"/>
                </a:solidFill>
                <a:effectLst/>
                <a:latin typeface="Verdana" panose="020B0604030504040204" pitchFamily="34" charset="0"/>
              </a:rPr>
              <a:t>The table class adds basic styling to a table</a:t>
            </a:r>
          </a:p>
          <a:p>
            <a:r>
              <a:rPr lang="en-US" dirty="0"/>
              <a:t>&lt;body&gt;</a:t>
            </a:r>
          </a:p>
          <a:p>
            <a:r>
              <a:rPr lang="en-US" dirty="0"/>
              <a:t>&lt;div class="container mt-3"&gt;</a:t>
            </a:r>
          </a:p>
          <a:p>
            <a:r>
              <a:rPr lang="en-US" dirty="0"/>
              <a:t>  &lt;h2&gt;Basic Table&lt;/h2&gt;</a:t>
            </a:r>
          </a:p>
          <a:p>
            <a:r>
              <a:rPr lang="en-US" dirty="0"/>
              <a:t>  &lt;p&gt;The .table class adds basic styling (light padding and horizontal dividers) to a table:&lt;/p&gt;            </a:t>
            </a:r>
          </a:p>
          <a:p>
            <a:r>
              <a:rPr lang="en-US" dirty="0"/>
              <a:t>  &lt;table class="table"&gt;</a:t>
            </a:r>
          </a:p>
          <a:p>
            <a:r>
              <a:rPr lang="en-US" dirty="0"/>
              <a:t>    &lt;</a:t>
            </a:r>
            <a:r>
              <a:rPr lang="en-US" dirty="0" err="1"/>
              <a:t>thead</a:t>
            </a:r>
            <a:r>
              <a:rPr lang="en-US" dirty="0"/>
              <a:t>&gt;</a:t>
            </a:r>
          </a:p>
          <a:p>
            <a:r>
              <a:rPr lang="en-US" dirty="0"/>
              <a:t>      &lt;tr&gt;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a:t>
            </a:r>
          </a:p>
          <a:p>
            <a:r>
              <a:rPr lang="en-US" dirty="0"/>
              <a:t>        &lt;</a:t>
            </a:r>
            <a:r>
              <a:rPr lang="en-US" dirty="0" err="1"/>
              <a:t>th</a:t>
            </a:r>
            <a:r>
              <a:rPr lang="en-US" dirty="0"/>
              <a:t>&gt;Email&lt;/</a:t>
            </a:r>
            <a:r>
              <a:rPr lang="en-US" dirty="0" err="1"/>
              <a:t>th</a:t>
            </a:r>
            <a:r>
              <a:rPr lang="en-US" dirty="0"/>
              <a:t>&gt;</a:t>
            </a:r>
          </a:p>
          <a:p>
            <a:r>
              <a:rPr lang="en-US" dirty="0"/>
              <a:t>      &lt;/tr&gt;</a:t>
            </a:r>
          </a:p>
          <a:p>
            <a:r>
              <a:rPr lang="en-US" dirty="0"/>
              <a:t>    &lt;/</a:t>
            </a:r>
            <a:r>
              <a:rPr lang="en-US" dirty="0" err="1"/>
              <a:t>thead</a:t>
            </a:r>
            <a:r>
              <a:rPr lang="en-US" dirty="0"/>
              <a:t>&gt;</a:t>
            </a:r>
          </a:p>
          <a:p>
            <a:r>
              <a:rPr lang="en-US" dirty="0"/>
              <a:t>    &lt;</a:t>
            </a:r>
            <a:r>
              <a:rPr lang="en-US" dirty="0" err="1"/>
              <a:t>tbody</a:t>
            </a:r>
            <a:r>
              <a:rPr lang="en-US" dirty="0"/>
              <a:t>&gt;</a:t>
            </a:r>
          </a:p>
          <a:p>
            <a:r>
              <a:rPr lang="en-US" dirty="0"/>
              <a:t>      &lt;tr&gt;</a:t>
            </a:r>
          </a:p>
          <a:p>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1608970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76C041-1EED-DBD6-C16F-44DDBE613380}"/>
              </a:ext>
            </a:extLst>
          </p:cNvPr>
          <p:cNvSpPr>
            <a:spLocks noGrp="1"/>
          </p:cNvSpPr>
          <p:nvPr>
            <p:ph type="title"/>
          </p:nvPr>
        </p:nvSpPr>
        <p:spPr/>
        <p:txBody>
          <a:bodyPr/>
          <a:lstStyle/>
          <a:p>
            <a:r>
              <a:rPr lang="en-US" dirty="0"/>
              <a:t>Example continue</a:t>
            </a:r>
            <a:endParaRPr lang="en-NG" dirty="0"/>
          </a:p>
        </p:txBody>
      </p:sp>
      <p:sp>
        <p:nvSpPr>
          <p:cNvPr id="3" name="Content Placeholder 2">
            <a:extLst>
              <a:ext uri="{FF2B5EF4-FFF2-40B4-BE49-F238E27FC236}">
                <a16:creationId xmlns="" xmlns:a16="http://schemas.microsoft.com/office/drawing/2014/main" id="{4B9F463D-41A2-BCF2-9D03-7344E8C74A34}"/>
              </a:ext>
            </a:extLst>
          </p:cNvPr>
          <p:cNvSpPr>
            <a:spLocks noGrp="1"/>
          </p:cNvSpPr>
          <p:nvPr>
            <p:ph sz="quarter" idx="1"/>
          </p:nvPr>
        </p:nvSpPr>
        <p:spPr>
          <a:xfrm>
            <a:off x="1219200" y="1447800"/>
            <a:ext cx="10363200" cy="5334000"/>
          </a:xfrm>
        </p:spPr>
        <p:txBody>
          <a:bodyPr>
            <a:normAutofit fontScale="62500" lnSpcReduction="20000"/>
          </a:bodyPr>
          <a:lstStyle/>
          <a:p>
            <a:r>
              <a:rPr lang="en-US" dirty="0"/>
              <a:t>&lt;td&gt;John&lt;/td&gt;</a:t>
            </a:r>
          </a:p>
          <a:p>
            <a:r>
              <a:rPr lang="en-US" dirty="0"/>
              <a:t>        &lt;td&gt;Doe&lt;/td&gt;</a:t>
            </a:r>
          </a:p>
          <a:p>
            <a:r>
              <a:rPr lang="en-US" dirty="0"/>
              <a:t>        &lt;td&gt;john@example.com&lt;/td&gt;</a:t>
            </a:r>
          </a:p>
          <a:p>
            <a:r>
              <a:rPr lang="en-US" dirty="0"/>
              <a:t>      &lt;/tr&gt;</a:t>
            </a:r>
          </a:p>
          <a:p>
            <a:r>
              <a:rPr lang="en-US" dirty="0"/>
              <a:t>      &lt;tr&gt;</a:t>
            </a:r>
          </a:p>
          <a:p>
            <a:r>
              <a:rPr lang="en-US" dirty="0"/>
              <a:t>        &lt;td&gt;Mary&lt;/td&gt;</a:t>
            </a:r>
          </a:p>
          <a:p>
            <a:r>
              <a:rPr lang="en-US" dirty="0"/>
              <a:t>        &lt;td&gt;Moe&lt;/td&gt;</a:t>
            </a:r>
          </a:p>
          <a:p>
            <a:r>
              <a:rPr lang="en-US" dirty="0"/>
              <a:t>        &lt;td&gt;mary@example.com&lt;/td&gt;</a:t>
            </a:r>
          </a:p>
          <a:p>
            <a:r>
              <a:rPr lang="en-US" dirty="0"/>
              <a:t>      &lt;/tr&gt;</a:t>
            </a:r>
          </a:p>
          <a:p>
            <a:r>
              <a:rPr lang="en-US" dirty="0"/>
              <a:t>      &lt;tr&gt;</a:t>
            </a:r>
          </a:p>
          <a:p>
            <a:r>
              <a:rPr lang="en-US" dirty="0"/>
              <a:t>        &lt;td&gt;July&lt;/td&gt;</a:t>
            </a:r>
          </a:p>
          <a:p>
            <a:r>
              <a:rPr lang="en-US" dirty="0"/>
              <a:t>        &lt;td&gt;Dooley&lt;/td&gt;</a:t>
            </a:r>
          </a:p>
          <a:p>
            <a:r>
              <a:rPr lang="en-US" dirty="0"/>
              <a:t>        &lt;td&gt;july@example.com&lt;/td&gt;</a:t>
            </a:r>
          </a:p>
          <a:p>
            <a:r>
              <a:rPr lang="en-US" dirty="0"/>
              <a:t>      &lt;/tr&gt;</a:t>
            </a:r>
          </a:p>
          <a:p>
            <a:r>
              <a:rPr lang="en-US" dirty="0"/>
              <a:t>    &lt;/</a:t>
            </a:r>
            <a:r>
              <a:rPr lang="en-US" dirty="0" err="1"/>
              <a:t>tbody</a:t>
            </a:r>
            <a:r>
              <a:rPr lang="en-US" dirty="0"/>
              <a:t>&gt;</a:t>
            </a:r>
          </a:p>
          <a:p>
            <a:r>
              <a:rPr lang="en-US" dirty="0"/>
              <a:t>  &lt;/table&gt;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3886227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0866AA-269C-B360-40E6-01DEF4FCCF1E}"/>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Striped Rows</a:t>
            </a:r>
            <a:endParaRPr lang="en-NG" dirty="0"/>
          </a:p>
        </p:txBody>
      </p:sp>
      <p:sp>
        <p:nvSpPr>
          <p:cNvPr id="3" name="Content Placeholder 2">
            <a:extLst>
              <a:ext uri="{FF2B5EF4-FFF2-40B4-BE49-F238E27FC236}">
                <a16:creationId xmlns="" xmlns:a16="http://schemas.microsoft.com/office/drawing/2014/main" id="{17AD2018-A3EB-1A9B-FFDB-90D03AD10220}"/>
              </a:ext>
            </a:extLst>
          </p:cNvPr>
          <p:cNvSpPr>
            <a:spLocks noGrp="1"/>
          </p:cNvSpPr>
          <p:nvPr>
            <p:ph sz="quarter" idx="1"/>
          </p:nvPr>
        </p:nvSpPr>
        <p:spPr>
          <a:xfrm>
            <a:off x="1219200" y="1447800"/>
            <a:ext cx="10363200" cy="5257800"/>
          </a:xfrm>
        </p:spPr>
        <p:txBody>
          <a:bodyPr>
            <a:normAutofit fontScale="85000" lnSpcReduction="20000"/>
          </a:bodyPr>
          <a:lstStyle/>
          <a:p>
            <a:r>
              <a:rPr lang="en-US" b="0" i="0" dirty="0">
                <a:solidFill>
                  <a:srgbClr val="000000"/>
                </a:solidFill>
                <a:effectLst/>
                <a:latin typeface="Verdana" panose="020B0604030504040204" pitchFamily="34" charset="0"/>
              </a:rPr>
              <a:t>The table striped class adds zebra-stripes to a table:</a:t>
            </a:r>
          </a:p>
          <a:p>
            <a:r>
              <a:rPr lang="en-US" dirty="0"/>
              <a:t>&lt;body&gt;</a:t>
            </a:r>
          </a:p>
          <a:p>
            <a:endParaRPr lang="en-US" dirty="0"/>
          </a:p>
          <a:p>
            <a:r>
              <a:rPr lang="en-US" dirty="0"/>
              <a:t>&lt;div class="container mt-3"&gt;</a:t>
            </a:r>
          </a:p>
          <a:p>
            <a:r>
              <a:rPr lang="en-US" dirty="0"/>
              <a:t>  &lt;h2&gt;Striped Rows&lt;/h2&gt;</a:t>
            </a:r>
          </a:p>
          <a:p>
            <a:r>
              <a:rPr lang="en-US" dirty="0"/>
              <a:t>  &lt;p&gt;The .table-striped class adds zebra-stripes to a table:&lt;/p&gt;            </a:t>
            </a:r>
          </a:p>
          <a:p>
            <a:r>
              <a:rPr lang="en-US" dirty="0"/>
              <a:t>  &lt;table class="table table-striped"&gt;</a:t>
            </a:r>
          </a:p>
          <a:p>
            <a:r>
              <a:rPr lang="en-US" dirty="0"/>
              <a:t>    &lt;</a:t>
            </a:r>
            <a:r>
              <a:rPr lang="en-US" dirty="0" err="1"/>
              <a:t>thead</a:t>
            </a:r>
            <a:r>
              <a:rPr lang="en-US" dirty="0"/>
              <a:t>&gt;</a:t>
            </a:r>
          </a:p>
          <a:p>
            <a:r>
              <a:rPr lang="en-US" dirty="0"/>
              <a:t>      &lt;tr&gt;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a:t>
            </a:r>
          </a:p>
          <a:p>
            <a:r>
              <a:rPr lang="en-US" dirty="0"/>
              <a:t>        &lt;</a:t>
            </a:r>
            <a:r>
              <a:rPr lang="en-US" dirty="0" err="1"/>
              <a:t>th</a:t>
            </a:r>
            <a:r>
              <a:rPr lang="en-US" dirty="0"/>
              <a:t>&gt;Email&lt;/</a:t>
            </a:r>
            <a:r>
              <a:rPr lang="en-US" dirty="0" err="1"/>
              <a:t>th</a:t>
            </a:r>
            <a:r>
              <a:rPr lang="en-US" dirty="0"/>
              <a:t>&gt;</a:t>
            </a:r>
          </a:p>
          <a:p>
            <a:r>
              <a:rPr lang="en-US" dirty="0"/>
              <a:t>      &lt;/tr&gt;</a:t>
            </a:r>
          </a:p>
          <a:p>
            <a:r>
              <a:rPr lang="en-US" dirty="0"/>
              <a:t>    &lt;/</a:t>
            </a:r>
            <a:r>
              <a:rPr lang="en-US" dirty="0" err="1"/>
              <a:t>thead</a:t>
            </a:r>
            <a:r>
              <a:rPr lang="en-US" dirty="0"/>
              <a:t>&gt;</a:t>
            </a:r>
          </a:p>
          <a:p>
            <a:r>
              <a:rPr lang="en-US" dirty="0"/>
              <a:t>    &lt;</a:t>
            </a:r>
            <a:r>
              <a:rPr lang="en-US" dirty="0" err="1"/>
              <a:t>tbody</a:t>
            </a:r>
            <a:r>
              <a:rPr lang="en-US" dirty="0"/>
              <a:t>&gt;</a:t>
            </a:r>
          </a:p>
          <a:p>
            <a:r>
              <a:rPr lang="en-US" dirty="0"/>
              <a:t>      &lt;tr&gt;</a:t>
            </a:r>
          </a:p>
          <a:p>
            <a:r>
              <a:rPr lang="en-US" dirty="0"/>
              <a:t>        &lt;td&gt;John&lt;/td&gt;</a:t>
            </a:r>
          </a:p>
          <a:p>
            <a:endParaRPr lang="en-NG" dirty="0"/>
          </a:p>
        </p:txBody>
      </p:sp>
    </p:spTree>
    <p:extLst>
      <p:ext uri="{BB962C8B-B14F-4D97-AF65-F5344CB8AC3E}">
        <p14:creationId xmlns:p14="http://schemas.microsoft.com/office/powerpoint/2010/main" val="6217547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423596-5381-3C06-2C2C-71D9AAD43D9E}"/>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4C550B3C-E61A-5963-6673-B690995B2104}"/>
              </a:ext>
            </a:extLst>
          </p:cNvPr>
          <p:cNvSpPr>
            <a:spLocks noGrp="1"/>
          </p:cNvSpPr>
          <p:nvPr>
            <p:ph sz="quarter" idx="1"/>
          </p:nvPr>
        </p:nvSpPr>
        <p:spPr>
          <a:xfrm>
            <a:off x="1219200" y="1447800"/>
            <a:ext cx="10363200" cy="5334000"/>
          </a:xfrm>
        </p:spPr>
        <p:txBody>
          <a:bodyPr>
            <a:normAutofit fontScale="62500" lnSpcReduction="20000"/>
          </a:bodyPr>
          <a:lstStyle/>
          <a:p>
            <a:r>
              <a:rPr lang="en-US" dirty="0"/>
              <a:t> &lt;td&gt;Doe&lt;/td&gt;</a:t>
            </a:r>
          </a:p>
          <a:p>
            <a:r>
              <a:rPr lang="en-US" dirty="0"/>
              <a:t>        &lt;td&gt;john@example.com&lt;/td&gt;</a:t>
            </a:r>
          </a:p>
          <a:p>
            <a:r>
              <a:rPr lang="en-US" dirty="0"/>
              <a:t>      &lt;/tr&gt;</a:t>
            </a:r>
          </a:p>
          <a:p>
            <a:r>
              <a:rPr lang="en-US" dirty="0"/>
              <a:t>      &lt;tr&gt;</a:t>
            </a:r>
          </a:p>
          <a:p>
            <a:r>
              <a:rPr lang="en-US" dirty="0"/>
              <a:t>        &lt;td&gt;Mary&lt;/td&gt;</a:t>
            </a:r>
          </a:p>
          <a:p>
            <a:r>
              <a:rPr lang="en-US" dirty="0"/>
              <a:t>        &lt;td&gt;Moe&lt;/td&gt;</a:t>
            </a:r>
          </a:p>
          <a:p>
            <a:r>
              <a:rPr lang="en-US" dirty="0"/>
              <a:t>        &lt;td&gt;mary@example.com&lt;/td&gt;</a:t>
            </a:r>
          </a:p>
          <a:p>
            <a:r>
              <a:rPr lang="en-US" dirty="0"/>
              <a:t>      &lt;/tr&gt;</a:t>
            </a:r>
          </a:p>
          <a:p>
            <a:r>
              <a:rPr lang="en-US" dirty="0"/>
              <a:t>      &lt;tr&gt;</a:t>
            </a:r>
          </a:p>
          <a:p>
            <a:r>
              <a:rPr lang="en-US" dirty="0"/>
              <a:t>        &lt;td&gt;July&lt;/td&gt;</a:t>
            </a:r>
          </a:p>
          <a:p>
            <a:r>
              <a:rPr lang="en-US" dirty="0"/>
              <a:t>        &lt;td&gt;Dooley&lt;/td&gt;</a:t>
            </a:r>
          </a:p>
          <a:p>
            <a:r>
              <a:rPr lang="en-US" dirty="0"/>
              <a:t>        &lt;td&gt;july@example.com&lt;/td&gt;</a:t>
            </a:r>
          </a:p>
          <a:p>
            <a:r>
              <a:rPr lang="en-US" dirty="0"/>
              <a:t>      &lt;/tr&gt;</a:t>
            </a:r>
          </a:p>
          <a:p>
            <a:r>
              <a:rPr lang="en-US" dirty="0"/>
              <a:t>    &lt;/</a:t>
            </a:r>
            <a:r>
              <a:rPr lang="en-US" dirty="0" err="1"/>
              <a:t>tbody</a:t>
            </a:r>
            <a:r>
              <a:rPr lang="en-US" dirty="0"/>
              <a:t>&gt;</a:t>
            </a:r>
          </a:p>
          <a:p>
            <a:r>
              <a:rPr lang="en-US" dirty="0"/>
              <a:t>  &lt;/table&gt;</a:t>
            </a:r>
          </a:p>
          <a:p>
            <a:r>
              <a:rPr lang="en-US" dirty="0"/>
              <a:t>&lt;/div&gt;</a:t>
            </a:r>
          </a:p>
          <a:p>
            <a:endParaRPr lang="en-US" dirty="0"/>
          </a:p>
          <a:p>
            <a:r>
              <a:rPr lang="en-US" dirty="0"/>
              <a:t>&lt;/body&gt;</a:t>
            </a:r>
          </a:p>
          <a:p>
            <a:r>
              <a:rPr lang="en-US" dirty="0"/>
              <a:t>&lt;/html&gt;</a:t>
            </a:r>
            <a:endParaRPr lang="en-NG" dirty="0"/>
          </a:p>
        </p:txBody>
      </p:sp>
    </p:spTree>
    <p:extLst>
      <p:ext uri="{BB962C8B-B14F-4D97-AF65-F5344CB8AC3E}">
        <p14:creationId xmlns:p14="http://schemas.microsoft.com/office/powerpoint/2010/main" val="316079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1BD57-0511-82DC-DCD3-A6A30B0118BE}"/>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Bordered Table</a:t>
            </a:r>
            <a:endParaRPr lang="en-NG" dirty="0"/>
          </a:p>
        </p:txBody>
      </p:sp>
      <p:sp>
        <p:nvSpPr>
          <p:cNvPr id="3" name="Content Placeholder 2">
            <a:extLst>
              <a:ext uri="{FF2B5EF4-FFF2-40B4-BE49-F238E27FC236}">
                <a16:creationId xmlns="" xmlns:a16="http://schemas.microsoft.com/office/drawing/2014/main" id="{C5E92BF7-5D93-9C06-4B71-0A265D05F160}"/>
              </a:ext>
            </a:extLst>
          </p:cNvPr>
          <p:cNvSpPr>
            <a:spLocks noGrp="1"/>
          </p:cNvSpPr>
          <p:nvPr>
            <p:ph sz="quarter" idx="1"/>
          </p:nvPr>
        </p:nvSpPr>
        <p:spPr>
          <a:xfrm>
            <a:off x="1219200" y="1447800"/>
            <a:ext cx="10363200" cy="5135562"/>
          </a:xfrm>
        </p:spPr>
        <p:txBody>
          <a:bodyPr>
            <a:normAutofit fontScale="85000" lnSpcReduction="20000"/>
          </a:bodyPr>
          <a:lstStyle/>
          <a:p>
            <a:r>
              <a:rPr lang="en-US" b="0" i="0" dirty="0">
                <a:solidFill>
                  <a:srgbClr val="000000"/>
                </a:solidFill>
                <a:effectLst/>
                <a:latin typeface="Verdana" panose="020B0604030504040204" pitchFamily="34" charset="0"/>
              </a:rPr>
              <a:t>The table bordered class adds borders on all sides of the table and cells:</a:t>
            </a:r>
          </a:p>
          <a:p>
            <a:r>
              <a:rPr lang="en-US" dirty="0"/>
              <a:t>&lt;body&gt;</a:t>
            </a:r>
          </a:p>
          <a:p>
            <a:endParaRPr lang="en-US" dirty="0"/>
          </a:p>
          <a:p>
            <a:r>
              <a:rPr lang="en-US" dirty="0"/>
              <a:t>&lt;div class="container mt-3"&gt;</a:t>
            </a:r>
          </a:p>
          <a:p>
            <a:r>
              <a:rPr lang="en-US" dirty="0"/>
              <a:t>  &lt;h2&gt;Bordered Table&lt;/h2&gt;</a:t>
            </a:r>
          </a:p>
          <a:p>
            <a:r>
              <a:rPr lang="en-US" dirty="0"/>
              <a:t>  &lt;p&gt;The .table-bordered class adds borders on all sides of the table and the cells:&lt;/p&gt;            </a:t>
            </a:r>
          </a:p>
          <a:p>
            <a:r>
              <a:rPr lang="en-US" dirty="0"/>
              <a:t>  &lt;table class="table table-bordered"&gt;</a:t>
            </a:r>
          </a:p>
          <a:p>
            <a:r>
              <a:rPr lang="en-US" dirty="0"/>
              <a:t>    &lt;</a:t>
            </a:r>
            <a:r>
              <a:rPr lang="en-US" dirty="0" err="1"/>
              <a:t>thead</a:t>
            </a:r>
            <a:r>
              <a:rPr lang="en-US" dirty="0"/>
              <a:t>&gt;</a:t>
            </a:r>
          </a:p>
          <a:p>
            <a:r>
              <a:rPr lang="en-US" dirty="0"/>
              <a:t>      &lt;tr&gt;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a:t>
            </a:r>
          </a:p>
          <a:p>
            <a:r>
              <a:rPr lang="en-US" dirty="0"/>
              <a:t>        &lt;</a:t>
            </a:r>
            <a:r>
              <a:rPr lang="en-US" dirty="0" err="1"/>
              <a:t>th</a:t>
            </a:r>
            <a:r>
              <a:rPr lang="en-US" dirty="0"/>
              <a:t>&gt;Email&lt;/</a:t>
            </a:r>
            <a:r>
              <a:rPr lang="en-US" dirty="0" err="1"/>
              <a:t>th</a:t>
            </a:r>
            <a:r>
              <a:rPr lang="en-US" dirty="0"/>
              <a:t>&gt;</a:t>
            </a:r>
          </a:p>
          <a:p>
            <a:r>
              <a:rPr lang="en-US" dirty="0"/>
              <a:t>      &lt;/tr&gt;</a:t>
            </a:r>
          </a:p>
          <a:p>
            <a:r>
              <a:rPr lang="en-US" dirty="0"/>
              <a:t>    &lt;/</a:t>
            </a:r>
            <a:r>
              <a:rPr lang="en-US" dirty="0" err="1"/>
              <a:t>thead</a:t>
            </a:r>
            <a:r>
              <a:rPr lang="en-US" dirty="0"/>
              <a:t>&gt;</a:t>
            </a:r>
          </a:p>
          <a:p>
            <a:r>
              <a:rPr lang="en-US" dirty="0"/>
              <a:t>    &lt;</a:t>
            </a:r>
            <a:r>
              <a:rPr lang="en-US" dirty="0" err="1"/>
              <a:t>tbody</a:t>
            </a:r>
            <a:r>
              <a:rPr lang="en-US" dirty="0"/>
              <a:t>&gt;</a:t>
            </a:r>
          </a:p>
          <a:p>
            <a:r>
              <a:rPr lang="en-US" dirty="0"/>
              <a:t>      &lt;tr&gt;</a:t>
            </a:r>
          </a:p>
          <a:p>
            <a:endParaRPr lang="en-NG" dirty="0"/>
          </a:p>
        </p:txBody>
      </p:sp>
    </p:spTree>
    <p:extLst>
      <p:ext uri="{BB962C8B-B14F-4D97-AF65-F5344CB8AC3E}">
        <p14:creationId xmlns:p14="http://schemas.microsoft.com/office/powerpoint/2010/main" val="41806445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CD3C5E-CADB-3778-F343-BE51E9C6D9FA}"/>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91713D4F-9460-4657-62F2-8E76DC1A6119}"/>
              </a:ext>
            </a:extLst>
          </p:cNvPr>
          <p:cNvSpPr>
            <a:spLocks noGrp="1"/>
          </p:cNvSpPr>
          <p:nvPr>
            <p:ph sz="quarter" idx="1"/>
          </p:nvPr>
        </p:nvSpPr>
        <p:spPr>
          <a:xfrm>
            <a:off x="1219200" y="1447800"/>
            <a:ext cx="10363200" cy="5135562"/>
          </a:xfrm>
        </p:spPr>
        <p:txBody>
          <a:bodyPr>
            <a:normAutofit fontScale="55000" lnSpcReduction="20000"/>
          </a:bodyPr>
          <a:lstStyle/>
          <a:p>
            <a:r>
              <a:rPr lang="en-US" dirty="0"/>
              <a:t> &lt;td&gt;John&lt;/td&gt;</a:t>
            </a:r>
          </a:p>
          <a:p>
            <a:r>
              <a:rPr lang="en-US" dirty="0"/>
              <a:t>        &lt;td&gt;Doe&lt;/td&gt;</a:t>
            </a:r>
          </a:p>
          <a:p>
            <a:r>
              <a:rPr lang="en-US" dirty="0"/>
              <a:t>        &lt;td&gt;john@example.com&lt;/td&gt;</a:t>
            </a:r>
          </a:p>
          <a:p>
            <a:r>
              <a:rPr lang="en-US" dirty="0"/>
              <a:t>      &lt;/tr&gt;</a:t>
            </a:r>
          </a:p>
          <a:p>
            <a:r>
              <a:rPr lang="en-US" dirty="0"/>
              <a:t>      &lt;tr&gt;</a:t>
            </a:r>
          </a:p>
          <a:p>
            <a:r>
              <a:rPr lang="en-US" dirty="0"/>
              <a:t>        &lt;td&gt;Mary&lt;/td&gt;</a:t>
            </a:r>
          </a:p>
          <a:p>
            <a:r>
              <a:rPr lang="en-US" dirty="0"/>
              <a:t>        &lt;td&gt;Moe&lt;/td&gt;</a:t>
            </a:r>
          </a:p>
          <a:p>
            <a:r>
              <a:rPr lang="en-US" dirty="0"/>
              <a:t>        &lt;td&gt;mary@example.com&lt;/td&gt;</a:t>
            </a:r>
          </a:p>
          <a:p>
            <a:r>
              <a:rPr lang="en-US" dirty="0"/>
              <a:t>      &lt;/tr&gt;</a:t>
            </a:r>
          </a:p>
          <a:p>
            <a:r>
              <a:rPr lang="en-US" dirty="0"/>
              <a:t>      &lt;tr&gt;</a:t>
            </a:r>
          </a:p>
          <a:p>
            <a:r>
              <a:rPr lang="en-US" dirty="0"/>
              <a:t>        &lt;td&gt;July&lt;/td&gt;</a:t>
            </a:r>
          </a:p>
          <a:p>
            <a:r>
              <a:rPr lang="en-US" dirty="0"/>
              <a:t>        &lt;td&gt;Dooley&lt;/td&gt;</a:t>
            </a:r>
          </a:p>
          <a:p>
            <a:r>
              <a:rPr lang="en-US" dirty="0"/>
              <a:t>        &lt;td&gt;july@example.com&lt;/td&gt;</a:t>
            </a:r>
          </a:p>
          <a:p>
            <a:r>
              <a:rPr lang="en-US" dirty="0"/>
              <a:t>      &lt;/tr&gt;</a:t>
            </a:r>
          </a:p>
          <a:p>
            <a:r>
              <a:rPr lang="en-US" dirty="0"/>
              <a:t>    &lt;/</a:t>
            </a:r>
            <a:r>
              <a:rPr lang="en-US" dirty="0" err="1"/>
              <a:t>tbody</a:t>
            </a:r>
            <a:r>
              <a:rPr lang="en-US" dirty="0"/>
              <a:t>&gt;</a:t>
            </a:r>
          </a:p>
          <a:p>
            <a:r>
              <a:rPr lang="en-US" dirty="0"/>
              <a:t>  &lt;/table&gt;</a:t>
            </a:r>
          </a:p>
          <a:p>
            <a:r>
              <a:rPr lang="en-US" dirty="0"/>
              <a:t>&lt;/div&gt;</a:t>
            </a:r>
          </a:p>
          <a:p>
            <a:endParaRPr lang="en-US" dirty="0"/>
          </a:p>
          <a:p>
            <a:r>
              <a:rPr lang="en-US" dirty="0"/>
              <a:t>&lt;/body&gt;</a:t>
            </a:r>
          </a:p>
          <a:p>
            <a:r>
              <a:rPr lang="en-US" dirty="0"/>
              <a:t>&lt;/html&gt;</a:t>
            </a:r>
            <a:endParaRPr lang="en-NG" dirty="0"/>
          </a:p>
        </p:txBody>
      </p:sp>
    </p:spTree>
    <p:extLst>
      <p:ext uri="{BB962C8B-B14F-4D97-AF65-F5344CB8AC3E}">
        <p14:creationId xmlns:p14="http://schemas.microsoft.com/office/powerpoint/2010/main" val="34203277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79C5BE-CC52-C65C-13B1-88523D2D82D0}"/>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Hover Rows</a:t>
            </a:r>
            <a:endParaRPr lang="en-NG" dirty="0"/>
          </a:p>
        </p:txBody>
      </p:sp>
      <p:sp>
        <p:nvSpPr>
          <p:cNvPr id="3" name="Content Placeholder 2">
            <a:extLst>
              <a:ext uri="{FF2B5EF4-FFF2-40B4-BE49-F238E27FC236}">
                <a16:creationId xmlns="" xmlns:a16="http://schemas.microsoft.com/office/drawing/2014/main" id="{F4C16FDD-A2A0-CBDB-5860-1283B478B238}"/>
              </a:ext>
            </a:extLst>
          </p:cNvPr>
          <p:cNvSpPr>
            <a:spLocks noGrp="1"/>
          </p:cNvSpPr>
          <p:nvPr>
            <p:ph sz="quarter" idx="1"/>
          </p:nvPr>
        </p:nvSpPr>
        <p:spPr/>
        <p:txBody>
          <a:bodyPr>
            <a:normAutofit fontScale="47500" lnSpcReduction="20000"/>
          </a:bodyPr>
          <a:lstStyle/>
          <a:p>
            <a:r>
              <a:rPr lang="en-US" b="0" i="0" dirty="0">
                <a:solidFill>
                  <a:srgbClr val="000000"/>
                </a:solidFill>
                <a:effectLst/>
                <a:latin typeface="Verdana" panose="020B0604030504040204" pitchFamily="34" charset="0"/>
              </a:rPr>
              <a:t>The table hover class adds a hover effect (grey background color) on table rows:</a:t>
            </a:r>
          </a:p>
          <a:p>
            <a:r>
              <a:rPr lang="en-US" b="0" i="0" dirty="0">
                <a:solidFill>
                  <a:srgbClr val="000000"/>
                </a:solidFill>
                <a:effectLst/>
                <a:latin typeface="Verdana" panose="020B0604030504040204" pitchFamily="34" charset="0"/>
              </a:rPr>
              <a:t>&lt;body&gt;</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&lt;div class="container mt-3"&gt;</a:t>
            </a:r>
          </a:p>
          <a:p>
            <a:r>
              <a:rPr lang="en-US" b="0" i="0" dirty="0">
                <a:solidFill>
                  <a:srgbClr val="000000"/>
                </a:solidFill>
                <a:effectLst/>
                <a:latin typeface="Verdana" panose="020B0604030504040204" pitchFamily="34" charset="0"/>
              </a:rPr>
              <a:t>  &lt;h2&gt;Hover Rows&lt;/h2&gt;</a:t>
            </a:r>
          </a:p>
          <a:p>
            <a:r>
              <a:rPr lang="en-US" b="0" i="0" dirty="0">
                <a:solidFill>
                  <a:srgbClr val="000000"/>
                </a:solidFill>
                <a:effectLst/>
                <a:latin typeface="Verdana" panose="020B0604030504040204" pitchFamily="34" charset="0"/>
              </a:rPr>
              <a:t>  &lt;p&gt;The .table-hover class enables a hover state (grey background on mouse over) on table rows:&lt;/p&gt;            </a:t>
            </a:r>
          </a:p>
          <a:p>
            <a:r>
              <a:rPr lang="en-US" b="0" i="0" dirty="0">
                <a:solidFill>
                  <a:srgbClr val="000000"/>
                </a:solidFill>
                <a:effectLst/>
                <a:latin typeface="Verdana" panose="020B0604030504040204" pitchFamily="34" charset="0"/>
              </a:rPr>
              <a:t>  &lt;table class="table table-hover"&gt;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thead</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r>
              <a:rPr lang="en-US" b="0" i="0" dirty="0" err="1">
                <a:solidFill>
                  <a:srgbClr val="000000"/>
                </a:solidFill>
                <a:effectLst/>
                <a:latin typeface="Verdana" panose="020B0604030504040204" pitchFamily="34" charset="0"/>
              </a:rPr>
              <a:t>Firstname</a:t>
            </a:r>
            <a:r>
              <a:rPr lang="en-US" b="0" i="0" dirty="0">
                <a:solidFill>
                  <a:srgbClr val="000000"/>
                </a:solidFill>
                <a:effectLst/>
                <a:latin typeface="Verdana" panose="020B0604030504040204" pitchFamily="34" charset="0"/>
              </a:rPr>
              <a:t>&lt;/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r>
              <a:rPr lang="en-US" b="0" i="0" dirty="0" err="1">
                <a:solidFill>
                  <a:srgbClr val="000000"/>
                </a:solidFill>
                <a:effectLst/>
                <a:latin typeface="Verdana" panose="020B0604030504040204" pitchFamily="34" charset="0"/>
              </a:rPr>
              <a:t>Lastname</a:t>
            </a:r>
            <a:r>
              <a:rPr lang="en-US" b="0" i="0" dirty="0">
                <a:solidFill>
                  <a:srgbClr val="000000"/>
                </a:solidFill>
                <a:effectLst/>
                <a:latin typeface="Verdana" panose="020B0604030504040204" pitchFamily="34" charset="0"/>
              </a:rPr>
              <a:t>&lt;/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&gt;Email&lt;/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thead</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tbody</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&lt;tr&gt;</a:t>
            </a:r>
          </a:p>
          <a:p>
            <a:endParaRPr lang="en-NG" dirty="0"/>
          </a:p>
        </p:txBody>
      </p:sp>
    </p:spTree>
    <p:extLst>
      <p:ext uri="{BB962C8B-B14F-4D97-AF65-F5344CB8AC3E}">
        <p14:creationId xmlns:p14="http://schemas.microsoft.com/office/powerpoint/2010/main" val="2502195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0F00A5-B669-6B0B-61C4-1FB1109153A8}"/>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BE55B622-2CE2-6363-CE71-5D9474E81747}"/>
              </a:ext>
            </a:extLst>
          </p:cNvPr>
          <p:cNvSpPr>
            <a:spLocks noGrp="1"/>
          </p:cNvSpPr>
          <p:nvPr>
            <p:ph sz="quarter" idx="1"/>
          </p:nvPr>
        </p:nvSpPr>
        <p:spPr/>
        <p:txBody>
          <a:bodyPr>
            <a:normAutofit fontScale="25000" lnSpcReduction="20000"/>
          </a:bodyPr>
          <a:lstStyle/>
          <a:p>
            <a:r>
              <a:rPr lang="en-US" b="0" i="0" dirty="0">
                <a:solidFill>
                  <a:srgbClr val="000000"/>
                </a:solidFill>
                <a:effectLst/>
                <a:latin typeface="Verdana" panose="020B0604030504040204" pitchFamily="34" charset="0"/>
              </a:rPr>
              <a:t> &lt;td&gt;John&lt;/td&gt;</a:t>
            </a:r>
          </a:p>
          <a:p>
            <a:r>
              <a:rPr lang="en-US" b="0" i="0" dirty="0">
                <a:solidFill>
                  <a:srgbClr val="000000"/>
                </a:solidFill>
                <a:effectLst/>
                <a:latin typeface="Verdana" panose="020B0604030504040204" pitchFamily="34" charset="0"/>
              </a:rPr>
              <a:t>        &lt;td&gt;Doe&lt;/td&gt;</a:t>
            </a:r>
          </a:p>
          <a:p>
            <a:r>
              <a:rPr lang="en-US" b="0" i="0" dirty="0">
                <a:solidFill>
                  <a:srgbClr val="000000"/>
                </a:solidFill>
                <a:effectLst/>
                <a:latin typeface="Verdana" panose="020B0604030504040204" pitchFamily="34" charset="0"/>
              </a:rPr>
              <a:t>        &lt;td&gt;john@example.com&lt;/td&gt;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&lt;td&gt;Mary&lt;/td&gt;</a:t>
            </a:r>
          </a:p>
          <a:p>
            <a:r>
              <a:rPr lang="en-US" b="0" i="0" dirty="0">
                <a:solidFill>
                  <a:srgbClr val="000000"/>
                </a:solidFill>
                <a:effectLst/>
                <a:latin typeface="Verdana" panose="020B0604030504040204" pitchFamily="34" charset="0"/>
              </a:rPr>
              <a:t>        &lt;td&gt;Moe&lt;/td&gt;</a:t>
            </a:r>
          </a:p>
          <a:p>
            <a:r>
              <a:rPr lang="en-US" b="0" i="0" dirty="0">
                <a:solidFill>
                  <a:srgbClr val="000000"/>
                </a:solidFill>
                <a:effectLst/>
                <a:latin typeface="Verdana" panose="020B0604030504040204" pitchFamily="34" charset="0"/>
              </a:rPr>
              <a:t>        &lt;td&gt;mary@example.com&lt;/td&gt;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&lt;td&gt;July&lt;/td&gt;</a:t>
            </a:r>
          </a:p>
          <a:p>
            <a:r>
              <a:rPr lang="en-US" b="0" i="0" dirty="0">
                <a:solidFill>
                  <a:srgbClr val="000000"/>
                </a:solidFill>
                <a:effectLst/>
                <a:latin typeface="Verdana" panose="020B0604030504040204" pitchFamily="34" charset="0"/>
              </a:rPr>
              <a:t>        &lt;td&gt;Dooley&lt;/td&gt;</a:t>
            </a:r>
          </a:p>
          <a:p>
            <a:r>
              <a:rPr lang="en-US" b="0" i="0" dirty="0">
                <a:solidFill>
                  <a:srgbClr val="000000"/>
                </a:solidFill>
                <a:effectLst/>
                <a:latin typeface="Verdana" panose="020B0604030504040204" pitchFamily="34" charset="0"/>
              </a:rPr>
              <a:t>        &lt;td&gt;july@example.com&lt;/td&gt;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tbody</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&lt;/table&gt;</a:t>
            </a:r>
          </a:p>
          <a:p>
            <a:r>
              <a:rPr lang="en-US" b="0" i="0" dirty="0">
                <a:solidFill>
                  <a:srgbClr val="000000"/>
                </a:solidFill>
                <a:effectLst/>
                <a:latin typeface="Verdana" panose="020B0604030504040204" pitchFamily="34" charset="0"/>
              </a:rPr>
              <a:t>&lt;/div&gt;</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&lt;/body&gt;</a:t>
            </a:r>
          </a:p>
          <a:p>
            <a:r>
              <a:rPr lang="en-US" b="0" i="0" dirty="0">
                <a:solidFill>
                  <a:srgbClr val="000000"/>
                </a:solidFill>
                <a:effectLst/>
                <a:latin typeface="Verdana" panose="020B0604030504040204" pitchFamily="34" charset="0"/>
              </a:rPr>
              <a:t>&lt;/html&gt;</a:t>
            </a:r>
          </a:p>
          <a:p>
            <a:endParaRPr lang="en-NG" dirty="0"/>
          </a:p>
        </p:txBody>
      </p:sp>
    </p:spTree>
    <p:extLst>
      <p:ext uri="{BB962C8B-B14F-4D97-AF65-F5344CB8AC3E}">
        <p14:creationId xmlns:p14="http://schemas.microsoft.com/office/powerpoint/2010/main" val="1036686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5C5C66-5FA9-810D-97A3-4F41AA2F46A5}"/>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Black/Dark Table</a:t>
            </a:r>
            <a:endParaRPr lang="en-NG" dirty="0"/>
          </a:p>
        </p:txBody>
      </p:sp>
      <p:sp>
        <p:nvSpPr>
          <p:cNvPr id="3" name="Content Placeholder 2">
            <a:extLst>
              <a:ext uri="{FF2B5EF4-FFF2-40B4-BE49-F238E27FC236}">
                <a16:creationId xmlns="" xmlns:a16="http://schemas.microsoft.com/office/drawing/2014/main" id="{B50945E4-1A29-77A4-93D4-F96FD250B096}"/>
              </a:ext>
            </a:extLst>
          </p:cNvPr>
          <p:cNvSpPr>
            <a:spLocks noGrp="1"/>
          </p:cNvSpPr>
          <p:nvPr>
            <p:ph sz="quarter" idx="1"/>
          </p:nvPr>
        </p:nvSpPr>
        <p:spPr/>
        <p:txBody>
          <a:bodyPr>
            <a:normAutofit fontScale="55000" lnSpcReduction="20000"/>
          </a:bodyPr>
          <a:lstStyle/>
          <a:p>
            <a:r>
              <a:rPr lang="en-US" b="0" i="0" dirty="0">
                <a:solidFill>
                  <a:srgbClr val="000000"/>
                </a:solidFill>
                <a:effectLst/>
                <a:latin typeface="Verdana" panose="020B0604030504040204" pitchFamily="34" charset="0"/>
              </a:rPr>
              <a:t>The table dark class adds a black background to the table:</a:t>
            </a:r>
          </a:p>
          <a:p>
            <a:r>
              <a:rPr lang="en-US" dirty="0"/>
              <a:t>&lt;body&gt;</a:t>
            </a:r>
          </a:p>
          <a:p>
            <a:endParaRPr lang="en-US" dirty="0"/>
          </a:p>
          <a:p>
            <a:r>
              <a:rPr lang="en-US" dirty="0"/>
              <a:t>&lt;div class="container mt-3"&gt;</a:t>
            </a:r>
          </a:p>
          <a:p>
            <a:r>
              <a:rPr lang="en-US" dirty="0"/>
              <a:t>  &lt;h2&gt;Black/Dark Table&lt;/h2&gt;</a:t>
            </a:r>
          </a:p>
          <a:p>
            <a:r>
              <a:rPr lang="en-US" dirty="0"/>
              <a:t>  &lt;p&gt;The .table-dark class adds a black background to the table:&lt;/p&gt;            </a:t>
            </a:r>
          </a:p>
          <a:p>
            <a:r>
              <a:rPr lang="en-US" dirty="0"/>
              <a:t>  &lt;table class="table table-dark"&gt;</a:t>
            </a:r>
          </a:p>
          <a:p>
            <a:r>
              <a:rPr lang="en-US" dirty="0"/>
              <a:t>    &lt;</a:t>
            </a:r>
            <a:r>
              <a:rPr lang="en-US" dirty="0" err="1"/>
              <a:t>thead</a:t>
            </a:r>
            <a:r>
              <a:rPr lang="en-US" dirty="0"/>
              <a:t>&gt;</a:t>
            </a:r>
          </a:p>
          <a:p>
            <a:r>
              <a:rPr lang="en-US" dirty="0"/>
              <a:t>      &lt;tr&gt;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a:t>
            </a:r>
          </a:p>
          <a:p>
            <a:r>
              <a:rPr lang="en-US" dirty="0"/>
              <a:t>        &lt;</a:t>
            </a:r>
            <a:r>
              <a:rPr lang="en-US" dirty="0" err="1"/>
              <a:t>th</a:t>
            </a:r>
            <a:r>
              <a:rPr lang="en-US" dirty="0"/>
              <a:t>&gt;Email&lt;/</a:t>
            </a:r>
            <a:r>
              <a:rPr lang="en-US" dirty="0" err="1"/>
              <a:t>th</a:t>
            </a:r>
            <a:r>
              <a:rPr lang="en-US" dirty="0"/>
              <a:t>&gt;</a:t>
            </a:r>
          </a:p>
          <a:p>
            <a:r>
              <a:rPr lang="en-US" dirty="0"/>
              <a:t>      &lt;/tr&gt;</a:t>
            </a:r>
          </a:p>
          <a:p>
            <a:r>
              <a:rPr lang="en-US" dirty="0"/>
              <a:t>    &lt;/</a:t>
            </a:r>
            <a:r>
              <a:rPr lang="en-US" dirty="0" err="1"/>
              <a:t>thead</a:t>
            </a:r>
            <a:r>
              <a:rPr lang="en-US" dirty="0"/>
              <a:t>&gt;</a:t>
            </a:r>
          </a:p>
          <a:p>
            <a:r>
              <a:rPr lang="en-US" dirty="0"/>
              <a:t>    &lt;</a:t>
            </a:r>
            <a:r>
              <a:rPr lang="en-US" dirty="0" err="1"/>
              <a:t>tbody</a:t>
            </a:r>
            <a:r>
              <a:rPr lang="en-US" dirty="0"/>
              <a:t>&gt;</a:t>
            </a:r>
          </a:p>
          <a:p>
            <a:endParaRPr lang="en-NG" dirty="0"/>
          </a:p>
        </p:txBody>
      </p:sp>
    </p:spTree>
    <p:extLst>
      <p:ext uri="{BB962C8B-B14F-4D97-AF65-F5344CB8AC3E}">
        <p14:creationId xmlns:p14="http://schemas.microsoft.com/office/powerpoint/2010/main" val="207133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6EA6B1-0C98-EE0E-8076-AF929D33CBAD}"/>
              </a:ext>
            </a:extLst>
          </p:cNvPr>
          <p:cNvSpPr>
            <a:spLocks noGrp="1"/>
          </p:cNvSpPr>
          <p:nvPr>
            <p:ph type="title"/>
          </p:nvPr>
        </p:nvSpPr>
        <p:spPr/>
        <p:txBody>
          <a:bodyPr/>
          <a:lstStyle/>
          <a:p>
            <a:r>
              <a:rPr lang="en-US" dirty="0">
                <a:solidFill>
                  <a:srgbClr val="C00000"/>
                </a:solidFill>
              </a:rPr>
              <a:t>Bootstrap 5</a:t>
            </a:r>
            <a:endParaRPr lang="en-NG" dirty="0">
              <a:solidFill>
                <a:srgbClr val="C00000"/>
              </a:solidFill>
            </a:endParaRPr>
          </a:p>
        </p:txBody>
      </p:sp>
      <p:sp>
        <p:nvSpPr>
          <p:cNvPr id="3" name="Content Placeholder 2">
            <a:extLst>
              <a:ext uri="{FF2B5EF4-FFF2-40B4-BE49-F238E27FC236}">
                <a16:creationId xmlns="" xmlns:a16="http://schemas.microsoft.com/office/drawing/2014/main" id="{E62DBAFF-A039-E395-8D6B-0EDBA5C1F303}"/>
              </a:ext>
            </a:extLst>
          </p:cNvPr>
          <p:cNvSpPr>
            <a:spLocks noGrp="1"/>
          </p:cNvSpPr>
          <p:nvPr>
            <p:ph sz="quarter" idx="1"/>
          </p:nvPr>
        </p:nvSpPr>
        <p:spPr/>
        <p:txBody>
          <a:bodyPr/>
          <a:lstStyle/>
          <a:p>
            <a:r>
              <a:rPr lang="en-US" b="0" i="0" dirty="0">
                <a:effectLst/>
                <a:latin typeface="Source Sans Pro" panose="020B0503030403020204" pitchFamily="34" charset="0"/>
              </a:rPr>
              <a:t>Bootstrap 5 is the </a:t>
            </a:r>
            <a:r>
              <a:rPr lang="en-US" b="1" i="0" dirty="0">
                <a:effectLst/>
                <a:latin typeface="Source Sans Pro" panose="020B0503030403020204" pitchFamily="34" charset="0"/>
              </a:rPr>
              <a:t>newest </a:t>
            </a:r>
            <a:r>
              <a:rPr lang="en-US" b="0" i="0" dirty="0">
                <a:effectLst/>
                <a:latin typeface="Source Sans Pro" panose="020B0503030403020204" pitchFamily="34" charset="0"/>
              </a:rPr>
              <a:t>version of Bootstrap; with a smooth overhaul. However, Internet Explorer 11 and down is not supported, and jQuery is replaced with vanilla JavaScript.</a:t>
            </a:r>
          </a:p>
          <a:p>
            <a:r>
              <a:rPr lang="en-US" b="0" i="0" dirty="0">
                <a:solidFill>
                  <a:srgbClr val="000000"/>
                </a:solidFill>
                <a:effectLst/>
                <a:latin typeface="Verdana" panose="020B0604030504040204" pitchFamily="34" charset="0"/>
              </a:rPr>
              <a:t>Bootstrap 5 is the newest version of </a:t>
            </a:r>
            <a:r>
              <a:rPr lang="en-US" b="0" i="0" dirty="0">
                <a:effectLst/>
                <a:latin typeface="Verdana" panose="020B0604030504040204" pitchFamily="34" charset="0"/>
              </a:rPr>
              <a:t>Bootstrap</a:t>
            </a:r>
            <a:r>
              <a:rPr lang="en-US" b="0" i="0" dirty="0">
                <a:solidFill>
                  <a:srgbClr val="000000"/>
                </a:solidFill>
                <a:effectLst/>
                <a:latin typeface="Verdana" panose="020B0604030504040204" pitchFamily="34" charset="0"/>
              </a:rPr>
              <a:t>, which is the most popular HTML, CSS, and JavaScript framework for creating responsive, mobile-first websites.</a:t>
            </a:r>
            <a:endParaRPr lang="en-NG" dirty="0"/>
          </a:p>
        </p:txBody>
      </p:sp>
    </p:spTree>
    <p:extLst>
      <p:ext uri="{BB962C8B-B14F-4D97-AF65-F5344CB8AC3E}">
        <p14:creationId xmlns:p14="http://schemas.microsoft.com/office/powerpoint/2010/main" val="4429287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F9B833-786A-428B-34AA-835192D3713C}"/>
              </a:ext>
            </a:extLst>
          </p:cNvPr>
          <p:cNvSpPr>
            <a:spLocks noGrp="1"/>
          </p:cNvSpPr>
          <p:nvPr>
            <p:ph type="title"/>
          </p:nvPr>
        </p:nvSpPr>
        <p:spPr/>
        <p:txBody>
          <a:bodyPr/>
          <a:lstStyle/>
          <a:p>
            <a:r>
              <a:rPr lang="en-US"/>
              <a:t>More </a:t>
            </a:r>
            <a:endParaRPr lang="en-NG"/>
          </a:p>
        </p:txBody>
      </p:sp>
      <p:sp>
        <p:nvSpPr>
          <p:cNvPr id="3" name="Content Placeholder 2">
            <a:extLst>
              <a:ext uri="{FF2B5EF4-FFF2-40B4-BE49-F238E27FC236}">
                <a16:creationId xmlns="" xmlns:a16="http://schemas.microsoft.com/office/drawing/2014/main" id="{2F3086B2-56F7-7E5E-78EE-F154C24AAADC}"/>
              </a:ext>
            </a:extLst>
          </p:cNvPr>
          <p:cNvSpPr>
            <a:spLocks noGrp="1"/>
          </p:cNvSpPr>
          <p:nvPr>
            <p:ph sz="quarter" idx="1"/>
          </p:nvPr>
        </p:nvSpPr>
        <p:spPr>
          <a:xfrm>
            <a:off x="1219200" y="1447800"/>
            <a:ext cx="10363200" cy="5257800"/>
          </a:xfrm>
        </p:spPr>
        <p:txBody>
          <a:bodyPr>
            <a:normAutofit fontScale="55000" lnSpcReduction="20000"/>
          </a:bodyPr>
          <a:lstStyle/>
          <a:p>
            <a:r>
              <a:rPr lang="en-US" dirty="0"/>
              <a:t> &lt;tr&gt;</a:t>
            </a:r>
          </a:p>
          <a:p>
            <a:r>
              <a:rPr lang="en-US" dirty="0"/>
              <a:t>        &lt;td&gt;John&lt;/td&gt;</a:t>
            </a:r>
          </a:p>
          <a:p>
            <a:r>
              <a:rPr lang="en-US" dirty="0"/>
              <a:t>        &lt;td&gt;Doe&lt;/td&gt;</a:t>
            </a:r>
          </a:p>
          <a:p>
            <a:r>
              <a:rPr lang="en-US" dirty="0"/>
              <a:t>        &lt;td&gt;john@example.com&lt;/td&gt;</a:t>
            </a:r>
          </a:p>
          <a:p>
            <a:r>
              <a:rPr lang="en-US" dirty="0"/>
              <a:t>      &lt;/tr&gt;</a:t>
            </a:r>
          </a:p>
          <a:p>
            <a:r>
              <a:rPr lang="en-US" dirty="0"/>
              <a:t>      &lt;tr&gt;</a:t>
            </a:r>
          </a:p>
          <a:p>
            <a:r>
              <a:rPr lang="en-US" dirty="0"/>
              <a:t>        &lt;td&gt;Mary&lt;/td&gt;</a:t>
            </a:r>
          </a:p>
          <a:p>
            <a:r>
              <a:rPr lang="en-US" dirty="0"/>
              <a:t>        &lt;td&gt;Moe&lt;/td&gt;</a:t>
            </a:r>
          </a:p>
          <a:p>
            <a:r>
              <a:rPr lang="en-US" dirty="0"/>
              <a:t>        &lt;td&gt;mary@example.com&lt;/td&gt;</a:t>
            </a:r>
          </a:p>
          <a:p>
            <a:r>
              <a:rPr lang="en-US" dirty="0"/>
              <a:t>      &lt;/tr&gt;</a:t>
            </a:r>
          </a:p>
          <a:p>
            <a:r>
              <a:rPr lang="en-US" dirty="0"/>
              <a:t>      &lt;tr&gt;</a:t>
            </a:r>
          </a:p>
          <a:p>
            <a:r>
              <a:rPr lang="en-US" dirty="0"/>
              <a:t>        &lt;td&gt;July&lt;/td&gt;</a:t>
            </a:r>
          </a:p>
          <a:p>
            <a:r>
              <a:rPr lang="en-US" dirty="0"/>
              <a:t>        &lt;td&gt;Dooley&lt;/td&gt;</a:t>
            </a:r>
          </a:p>
          <a:p>
            <a:r>
              <a:rPr lang="en-US" dirty="0"/>
              <a:t>        &lt;td&gt;july@example.com&lt;/td&gt;</a:t>
            </a:r>
          </a:p>
          <a:p>
            <a:r>
              <a:rPr lang="en-US" dirty="0"/>
              <a:t>      &lt;/tr&gt;</a:t>
            </a:r>
          </a:p>
          <a:p>
            <a:r>
              <a:rPr lang="en-US" dirty="0"/>
              <a:t>    &lt;/</a:t>
            </a:r>
            <a:r>
              <a:rPr lang="en-US" dirty="0" err="1"/>
              <a:t>tbody</a:t>
            </a:r>
            <a:r>
              <a:rPr lang="en-US" dirty="0"/>
              <a:t>&gt;</a:t>
            </a:r>
          </a:p>
          <a:p>
            <a:r>
              <a:rPr lang="en-US" dirty="0"/>
              <a:t>  &lt;/table&gt;</a:t>
            </a:r>
          </a:p>
          <a:p>
            <a:r>
              <a:rPr lang="en-US" dirty="0"/>
              <a:t>&lt;/div&gt;</a:t>
            </a:r>
          </a:p>
          <a:p>
            <a:endParaRPr lang="en-US" dirty="0"/>
          </a:p>
          <a:p>
            <a:r>
              <a:rPr lang="en-US" dirty="0"/>
              <a:t>&lt;/body&gt;</a:t>
            </a:r>
          </a:p>
          <a:p>
            <a:r>
              <a:rPr lang="en-US" dirty="0"/>
              <a:t>&lt;/html&gt;</a:t>
            </a:r>
            <a:endParaRPr lang="en-NG" dirty="0"/>
          </a:p>
        </p:txBody>
      </p:sp>
    </p:spTree>
    <p:extLst>
      <p:ext uri="{BB962C8B-B14F-4D97-AF65-F5344CB8AC3E}">
        <p14:creationId xmlns:p14="http://schemas.microsoft.com/office/powerpoint/2010/main" val="8299063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7C7F7F-136F-EB7E-0FAA-202F99D3194B}"/>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Dark Striped Table</a:t>
            </a:r>
            <a:endParaRPr lang="en-NG" dirty="0"/>
          </a:p>
        </p:txBody>
      </p:sp>
      <p:sp>
        <p:nvSpPr>
          <p:cNvPr id="3" name="Content Placeholder 2">
            <a:extLst>
              <a:ext uri="{FF2B5EF4-FFF2-40B4-BE49-F238E27FC236}">
                <a16:creationId xmlns="" xmlns:a16="http://schemas.microsoft.com/office/drawing/2014/main" id="{A0D16626-29DE-3F17-DF88-D952F43DC9A6}"/>
              </a:ext>
            </a:extLst>
          </p:cNvPr>
          <p:cNvSpPr>
            <a:spLocks noGrp="1"/>
          </p:cNvSpPr>
          <p:nvPr>
            <p:ph sz="quarter" idx="1"/>
          </p:nvPr>
        </p:nvSpPr>
        <p:spPr>
          <a:xfrm>
            <a:off x="1219200" y="1447800"/>
            <a:ext cx="10363200" cy="4800600"/>
          </a:xfrm>
        </p:spPr>
        <p:txBody>
          <a:bodyPr>
            <a:normAutofit fontScale="85000" lnSpcReduction="20000"/>
          </a:bodyPr>
          <a:lstStyle/>
          <a:p>
            <a:r>
              <a:rPr lang="en-US" b="0" i="0" dirty="0">
                <a:solidFill>
                  <a:srgbClr val="000000"/>
                </a:solidFill>
                <a:effectLst/>
                <a:latin typeface="Verdana" panose="020B0604030504040204" pitchFamily="34" charset="0"/>
              </a:rPr>
              <a:t>Combine table-dark and table striped to create a dark, striped table:</a:t>
            </a:r>
          </a:p>
          <a:p>
            <a:r>
              <a:rPr lang="en-US" dirty="0"/>
              <a:t>&lt;body&gt;</a:t>
            </a:r>
          </a:p>
          <a:p>
            <a:endParaRPr lang="en-US" dirty="0"/>
          </a:p>
          <a:p>
            <a:r>
              <a:rPr lang="en-US" dirty="0"/>
              <a:t>&lt;div class="container mt-3"&gt;</a:t>
            </a:r>
          </a:p>
          <a:p>
            <a:r>
              <a:rPr lang="en-US" dirty="0"/>
              <a:t>  &lt;h2&gt;Dark Striped Table&lt;/h2&gt;</a:t>
            </a:r>
          </a:p>
          <a:p>
            <a:r>
              <a:rPr lang="en-US" dirty="0"/>
              <a:t>  &lt;p&gt;Combine .table-dark and .table-striped to create a dark, striped table:&lt;/p&gt;            </a:t>
            </a:r>
          </a:p>
          <a:p>
            <a:r>
              <a:rPr lang="en-US" dirty="0"/>
              <a:t>  &lt;table class="table table-dark table-striped"&gt;</a:t>
            </a:r>
          </a:p>
          <a:p>
            <a:r>
              <a:rPr lang="en-US" dirty="0"/>
              <a:t>    &lt;</a:t>
            </a:r>
            <a:r>
              <a:rPr lang="en-US" dirty="0" err="1"/>
              <a:t>thead</a:t>
            </a:r>
            <a:r>
              <a:rPr lang="en-US" dirty="0"/>
              <a:t>&gt;</a:t>
            </a:r>
          </a:p>
          <a:p>
            <a:r>
              <a:rPr lang="en-US" dirty="0"/>
              <a:t>      &lt;tr&gt;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a:t>
            </a:r>
          </a:p>
          <a:p>
            <a:r>
              <a:rPr lang="en-US" dirty="0"/>
              <a:t>        &lt;</a:t>
            </a:r>
            <a:r>
              <a:rPr lang="en-US" dirty="0" err="1"/>
              <a:t>th</a:t>
            </a:r>
            <a:r>
              <a:rPr lang="en-US" dirty="0"/>
              <a:t>&gt;Email&lt;/</a:t>
            </a:r>
            <a:r>
              <a:rPr lang="en-US" dirty="0" err="1"/>
              <a:t>th</a:t>
            </a:r>
            <a:r>
              <a:rPr lang="en-US" dirty="0"/>
              <a:t>&gt;</a:t>
            </a:r>
          </a:p>
          <a:p>
            <a:r>
              <a:rPr lang="en-US" dirty="0"/>
              <a:t>      &lt;/tr&gt;</a:t>
            </a:r>
          </a:p>
          <a:p>
            <a:r>
              <a:rPr lang="en-US" dirty="0"/>
              <a:t>    &lt;/</a:t>
            </a:r>
            <a:r>
              <a:rPr lang="en-US" dirty="0" err="1"/>
              <a:t>thead</a:t>
            </a:r>
            <a:r>
              <a:rPr lang="en-US" dirty="0"/>
              <a:t>&gt;</a:t>
            </a:r>
          </a:p>
          <a:p>
            <a:r>
              <a:rPr lang="en-US" dirty="0"/>
              <a:t>    &lt;</a:t>
            </a:r>
            <a:r>
              <a:rPr lang="en-US" dirty="0" err="1"/>
              <a:t>tbody</a:t>
            </a:r>
            <a:r>
              <a:rPr lang="en-US" dirty="0"/>
              <a:t>&gt;</a:t>
            </a:r>
          </a:p>
          <a:p>
            <a:endParaRPr lang="en-NG" dirty="0"/>
          </a:p>
        </p:txBody>
      </p:sp>
    </p:spTree>
    <p:extLst>
      <p:ext uri="{BB962C8B-B14F-4D97-AF65-F5344CB8AC3E}">
        <p14:creationId xmlns:p14="http://schemas.microsoft.com/office/powerpoint/2010/main" val="28606035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DA27B6-512F-A6D9-2D8B-887576EC3978}"/>
              </a:ext>
            </a:extLst>
          </p:cNvPr>
          <p:cNvSpPr>
            <a:spLocks noGrp="1"/>
          </p:cNvSpPr>
          <p:nvPr>
            <p:ph type="title"/>
          </p:nvPr>
        </p:nvSpPr>
        <p:spPr/>
        <p:txBody>
          <a:bodyPr/>
          <a:lstStyle/>
          <a:p>
            <a:endParaRPr lang="en-NG"/>
          </a:p>
        </p:txBody>
      </p:sp>
      <p:sp>
        <p:nvSpPr>
          <p:cNvPr id="3" name="Content Placeholder 2">
            <a:extLst>
              <a:ext uri="{FF2B5EF4-FFF2-40B4-BE49-F238E27FC236}">
                <a16:creationId xmlns="" xmlns:a16="http://schemas.microsoft.com/office/drawing/2014/main" id="{233A02C2-D13E-1ADA-52E0-81BB0DA7ED4C}"/>
              </a:ext>
            </a:extLst>
          </p:cNvPr>
          <p:cNvSpPr>
            <a:spLocks noGrp="1"/>
          </p:cNvSpPr>
          <p:nvPr>
            <p:ph sz="quarter" idx="1"/>
          </p:nvPr>
        </p:nvSpPr>
        <p:spPr>
          <a:xfrm>
            <a:off x="609600" y="1143000"/>
            <a:ext cx="10972800" cy="6781800"/>
          </a:xfrm>
        </p:spPr>
        <p:txBody>
          <a:bodyPr>
            <a:normAutofit lnSpcReduction="10000"/>
          </a:bodyPr>
          <a:lstStyle/>
          <a:p>
            <a:r>
              <a:rPr lang="en-US" dirty="0"/>
              <a:t> &lt;tr&gt;</a:t>
            </a:r>
          </a:p>
          <a:p>
            <a:r>
              <a:rPr lang="en-US" dirty="0"/>
              <a:t>        &lt;td&gt;John&lt;/td&gt;</a:t>
            </a:r>
          </a:p>
          <a:p>
            <a:r>
              <a:rPr lang="en-US" dirty="0"/>
              <a:t>        &lt;td&gt;Doe&lt;/td&gt;</a:t>
            </a:r>
          </a:p>
          <a:p>
            <a:r>
              <a:rPr lang="en-US" dirty="0"/>
              <a:t>        &lt;td&gt;john@example.com&lt;/td&gt;</a:t>
            </a:r>
          </a:p>
          <a:p>
            <a:r>
              <a:rPr lang="en-US" dirty="0"/>
              <a:t>      &lt;/tr&gt;</a:t>
            </a:r>
          </a:p>
          <a:p>
            <a:r>
              <a:rPr lang="en-US" dirty="0"/>
              <a:t>      &lt;tr&gt;</a:t>
            </a:r>
          </a:p>
          <a:p>
            <a:r>
              <a:rPr lang="en-US" dirty="0"/>
              <a:t>        &lt;td&gt;Mary&lt;/td&gt;</a:t>
            </a:r>
          </a:p>
          <a:p>
            <a:r>
              <a:rPr lang="en-US" dirty="0"/>
              <a:t>        &lt;td&gt;Moe&lt;/td&gt;</a:t>
            </a:r>
          </a:p>
          <a:p>
            <a:r>
              <a:rPr lang="en-US" dirty="0"/>
              <a:t>        &lt;td&gt;mary@example.com&lt;/td&gt;</a:t>
            </a:r>
          </a:p>
          <a:p>
            <a:r>
              <a:rPr lang="en-US" dirty="0"/>
              <a:t>      &lt;/tr&gt;&lt;tr&gt;</a:t>
            </a:r>
          </a:p>
          <a:p>
            <a:r>
              <a:rPr lang="en-US" dirty="0"/>
              <a:t>        &lt;td&gt;July&lt;/td&gt;</a:t>
            </a:r>
          </a:p>
          <a:p>
            <a:r>
              <a:rPr lang="en-US" dirty="0"/>
              <a:t>        &lt;td&gt;Dooley&lt;/td&gt;</a:t>
            </a:r>
          </a:p>
          <a:p>
            <a:r>
              <a:rPr lang="en-US" dirty="0"/>
              <a:t>        &lt;td&gt;july@example.com&lt;/td&gt;</a:t>
            </a:r>
          </a:p>
          <a:p>
            <a:r>
              <a:rPr lang="en-US" dirty="0"/>
              <a:t>      &lt;/tr&gt;</a:t>
            </a:r>
          </a:p>
          <a:p>
            <a:r>
              <a:rPr lang="en-US" dirty="0"/>
              <a:t>    &lt;/</a:t>
            </a:r>
            <a:r>
              <a:rPr lang="en-US" dirty="0" err="1"/>
              <a:t>tbody</a:t>
            </a:r>
            <a:r>
              <a:rPr lang="en-US" dirty="0"/>
              <a:t>&gt;</a:t>
            </a:r>
          </a:p>
          <a:p>
            <a:r>
              <a:rPr lang="en-US" dirty="0"/>
              <a:t>  &lt;/table&gt;</a:t>
            </a:r>
          </a:p>
          <a:p>
            <a:r>
              <a:rPr lang="en-US" dirty="0"/>
              <a:t>&lt;/div&gt;</a:t>
            </a:r>
          </a:p>
        </p:txBody>
      </p:sp>
    </p:spTree>
    <p:extLst>
      <p:ext uri="{BB962C8B-B14F-4D97-AF65-F5344CB8AC3E}">
        <p14:creationId xmlns:p14="http://schemas.microsoft.com/office/powerpoint/2010/main" val="8706343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C70CC9-8AC7-C127-E954-3C69D7244F34}"/>
              </a:ext>
            </a:extLst>
          </p:cNvPr>
          <p:cNvSpPr>
            <a:spLocks noGrp="1"/>
          </p:cNvSpPr>
          <p:nvPr>
            <p:ph type="title"/>
          </p:nvPr>
        </p:nvSpPr>
        <p:spPr/>
        <p:txBody>
          <a:bodyPr>
            <a:normAutofit/>
          </a:bodyPr>
          <a:lstStyle/>
          <a:p>
            <a:r>
              <a:rPr lang="en-US" b="0" i="0" dirty="0" err="1">
                <a:solidFill>
                  <a:srgbClr val="000000"/>
                </a:solidFill>
                <a:effectLst/>
                <a:latin typeface="Segoe UI" panose="020B0502040204020203" pitchFamily="34" charset="0"/>
              </a:rPr>
              <a:t>Hoverable</a:t>
            </a:r>
            <a:r>
              <a:rPr lang="en-US" b="0" i="0" dirty="0">
                <a:solidFill>
                  <a:srgbClr val="000000"/>
                </a:solidFill>
                <a:effectLst/>
                <a:latin typeface="Segoe UI" panose="020B0502040204020203" pitchFamily="34" charset="0"/>
              </a:rPr>
              <a:t> Dark Table</a:t>
            </a:r>
            <a:endParaRPr lang="en-NG" dirty="0"/>
          </a:p>
        </p:txBody>
      </p:sp>
      <p:sp>
        <p:nvSpPr>
          <p:cNvPr id="3" name="Content Placeholder 2">
            <a:extLst>
              <a:ext uri="{FF2B5EF4-FFF2-40B4-BE49-F238E27FC236}">
                <a16:creationId xmlns="" xmlns:a16="http://schemas.microsoft.com/office/drawing/2014/main" id="{928C4CE8-1218-72E0-1C5E-0CE69F18C4DB}"/>
              </a:ext>
            </a:extLst>
          </p:cNvPr>
          <p:cNvSpPr>
            <a:spLocks noGrp="1"/>
          </p:cNvSpPr>
          <p:nvPr>
            <p:ph sz="quarter" idx="1"/>
          </p:nvPr>
        </p:nvSpPr>
        <p:spPr/>
        <p:txBody>
          <a:bodyPr>
            <a:normAutofit fontScale="47500" lnSpcReduction="20000"/>
          </a:bodyPr>
          <a:lstStyle/>
          <a:p>
            <a:r>
              <a:rPr lang="en-US" b="0" i="0" dirty="0">
                <a:solidFill>
                  <a:srgbClr val="000000"/>
                </a:solidFill>
                <a:effectLst/>
                <a:latin typeface="Verdana" panose="020B0604030504040204" pitchFamily="34" charset="0"/>
              </a:rPr>
              <a:t>The table hover class adds a hover effect (grey background color) on table rows: class adds a hover effect (grey background color) on table rows:</a:t>
            </a:r>
          </a:p>
          <a:p>
            <a:r>
              <a:rPr lang="en-US" dirty="0"/>
              <a:t>&lt;body&gt;</a:t>
            </a:r>
          </a:p>
          <a:p>
            <a:endParaRPr lang="en-US" dirty="0"/>
          </a:p>
          <a:p>
            <a:r>
              <a:rPr lang="en-US" dirty="0"/>
              <a:t>&lt;div class="container mt-3"&gt;</a:t>
            </a:r>
          </a:p>
          <a:p>
            <a:r>
              <a:rPr lang="en-US" dirty="0"/>
              <a:t>  &lt;h2&gt;</a:t>
            </a:r>
            <a:r>
              <a:rPr lang="en-US" dirty="0" err="1"/>
              <a:t>Hoverable</a:t>
            </a:r>
            <a:r>
              <a:rPr lang="en-US" dirty="0"/>
              <a:t> Dark Table&lt;/h2&gt;</a:t>
            </a:r>
          </a:p>
          <a:p>
            <a:r>
              <a:rPr lang="en-US" dirty="0"/>
              <a:t>  &lt;p&gt;The .table-hover class adds a hover effect (grey background color) on table rows:&lt;/p&gt;            </a:t>
            </a:r>
          </a:p>
          <a:p>
            <a:r>
              <a:rPr lang="en-US" dirty="0"/>
              <a:t>  &lt;table class="table table-dark table-hover"&gt;</a:t>
            </a:r>
          </a:p>
          <a:p>
            <a:r>
              <a:rPr lang="en-US" dirty="0"/>
              <a:t>    &lt;</a:t>
            </a:r>
            <a:r>
              <a:rPr lang="en-US" dirty="0" err="1"/>
              <a:t>thead</a:t>
            </a:r>
            <a:r>
              <a:rPr lang="en-US" dirty="0"/>
              <a:t>&gt;</a:t>
            </a:r>
          </a:p>
          <a:p>
            <a:r>
              <a:rPr lang="en-US" dirty="0"/>
              <a:t>      &lt;tr&gt;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a:t>
            </a:r>
          </a:p>
          <a:p>
            <a:r>
              <a:rPr lang="en-US" dirty="0"/>
              <a:t>        &lt;</a:t>
            </a:r>
            <a:r>
              <a:rPr lang="en-US" dirty="0" err="1"/>
              <a:t>th</a:t>
            </a:r>
            <a:r>
              <a:rPr lang="en-US" dirty="0"/>
              <a:t>&gt;Email&lt;/</a:t>
            </a:r>
            <a:r>
              <a:rPr lang="en-US" dirty="0" err="1"/>
              <a:t>th</a:t>
            </a:r>
            <a:r>
              <a:rPr lang="en-US" dirty="0"/>
              <a:t>&gt;</a:t>
            </a:r>
          </a:p>
          <a:p>
            <a:r>
              <a:rPr lang="en-US" dirty="0"/>
              <a:t>      &lt;/tr&gt;</a:t>
            </a:r>
          </a:p>
          <a:p>
            <a:r>
              <a:rPr lang="en-US" dirty="0"/>
              <a:t>    &lt;/</a:t>
            </a:r>
            <a:r>
              <a:rPr lang="en-US" dirty="0" err="1"/>
              <a:t>thead</a:t>
            </a:r>
            <a:r>
              <a:rPr lang="en-US" dirty="0"/>
              <a:t>&gt;</a:t>
            </a:r>
          </a:p>
          <a:p>
            <a:r>
              <a:rPr lang="en-US" dirty="0"/>
              <a:t>    &lt;</a:t>
            </a:r>
            <a:r>
              <a:rPr lang="en-US" dirty="0" err="1"/>
              <a:t>tbody</a:t>
            </a:r>
            <a:r>
              <a:rPr lang="en-US" dirty="0"/>
              <a:t>&gt;</a:t>
            </a:r>
          </a:p>
          <a:p>
            <a:r>
              <a:rPr lang="en-US" dirty="0"/>
              <a:t>      &lt;tr&gt;</a:t>
            </a:r>
          </a:p>
          <a:p>
            <a:endParaRPr lang="en-US" dirty="0"/>
          </a:p>
          <a:p>
            <a:endParaRPr lang="en-NG" dirty="0"/>
          </a:p>
        </p:txBody>
      </p:sp>
    </p:spTree>
    <p:extLst>
      <p:ext uri="{BB962C8B-B14F-4D97-AF65-F5344CB8AC3E}">
        <p14:creationId xmlns:p14="http://schemas.microsoft.com/office/powerpoint/2010/main" val="3607960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EDA80D-47F0-3A36-F243-8697E3D24DF6}"/>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49940E4C-AE1E-C0AA-0205-EB50AE836694}"/>
              </a:ext>
            </a:extLst>
          </p:cNvPr>
          <p:cNvSpPr>
            <a:spLocks noGrp="1"/>
          </p:cNvSpPr>
          <p:nvPr>
            <p:ph sz="quarter" idx="1"/>
          </p:nvPr>
        </p:nvSpPr>
        <p:spPr>
          <a:xfrm>
            <a:off x="1219200" y="1447800"/>
            <a:ext cx="10363200" cy="5410200"/>
          </a:xfrm>
        </p:spPr>
        <p:txBody>
          <a:bodyPr>
            <a:normAutofit fontScale="62500" lnSpcReduction="20000"/>
          </a:bodyPr>
          <a:lstStyle/>
          <a:p>
            <a:r>
              <a:rPr lang="en-US" dirty="0"/>
              <a:t> &lt;td&gt;John&lt;/td&gt;</a:t>
            </a:r>
          </a:p>
          <a:p>
            <a:r>
              <a:rPr lang="en-US" dirty="0"/>
              <a:t>        &lt;td&gt;Doe&lt;/td&gt;</a:t>
            </a:r>
          </a:p>
          <a:p>
            <a:r>
              <a:rPr lang="en-US" dirty="0"/>
              <a:t>        &lt;td&gt;john@example.com&lt;/td&gt;</a:t>
            </a:r>
          </a:p>
          <a:p>
            <a:r>
              <a:rPr lang="en-US" dirty="0"/>
              <a:t>      &lt;/tr&gt;</a:t>
            </a:r>
          </a:p>
          <a:p>
            <a:r>
              <a:rPr lang="en-US" dirty="0"/>
              <a:t>      &lt;tr&gt;</a:t>
            </a:r>
          </a:p>
          <a:p>
            <a:r>
              <a:rPr lang="en-US" dirty="0"/>
              <a:t>        &lt;td&gt;Mary&lt;/td&gt;</a:t>
            </a:r>
          </a:p>
          <a:p>
            <a:r>
              <a:rPr lang="en-US" dirty="0"/>
              <a:t>        &lt;td&gt;Moe&lt;/td&gt;</a:t>
            </a:r>
          </a:p>
          <a:p>
            <a:r>
              <a:rPr lang="en-US" dirty="0"/>
              <a:t>        &lt;td&gt;mary@example.com&lt;/td&gt;</a:t>
            </a:r>
          </a:p>
          <a:p>
            <a:r>
              <a:rPr lang="en-US" dirty="0"/>
              <a:t>      &lt;/tr&gt;</a:t>
            </a:r>
          </a:p>
          <a:p>
            <a:r>
              <a:rPr lang="en-US" dirty="0"/>
              <a:t>      &lt;tr&gt;</a:t>
            </a:r>
          </a:p>
          <a:p>
            <a:r>
              <a:rPr lang="en-US" dirty="0"/>
              <a:t>        &lt;td&gt;July&lt;/td&gt;</a:t>
            </a:r>
          </a:p>
          <a:p>
            <a:r>
              <a:rPr lang="en-US" dirty="0"/>
              <a:t>        &lt;td&gt;Dooley&lt;/td&gt;</a:t>
            </a:r>
          </a:p>
          <a:p>
            <a:r>
              <a:rPr lang="en-US" dirty="0"/>
              <a:t>        &lt;td&gt;july@example.com&lt;/td&gt;</a:t>
            </a:r>
          </a:p>
          <a:p>
            <a:r>
              <a:rPr lang="en-US" dirty="0"/>
              <a:t>      &lt;/tr&gt;</a:t>
            </a:r>
          </a:p>
          <a:p>
            <a:r>
              <a:rPr lang="en-US" dirty="0"/>
              <a:t>    &lt;/</a:t>
            </a:r>
            <a:r>
              <a:rPr lang="en-US" dirty="0" err="1"/>
              <a:t>tbody</a:t>
            </a:r>
            <a:r>
              <a:rPr lang="en-US" dirty="0"/>
              <a:t>&gt;</a:t>
            </a:r>
          </a:p>
          <a:p>
            <a:r>
              <a:rPr lang="en-US" dirty="0"/>
              <a:t>  &lt;/table&gt;</a:t>
            </a:r>
          </a:p>
          <a:p>
            <a:r>
              <a:rPr lang="en-US" dirty="0"/>
              <a:t>&lt;/div&gt;</a:t>
            </a:r>
          </a:p>
          <a:p>
            <a:endParaRPr lang="en-US" dirty="0"/>
          </a:p>
          <a:p>
            <a:r>
              <a:rPr lang="en-US" dirty="0"/>
              <a:t>&lt;/body&gt;</a:t>
            </a:r>
          </a:p>
          <a:p>
            <a:r>
              <a:rPr lang="en-US" dirty="0"/>
              <a:t>&lt;/html&gt;</a:t>
            </a:r>
            <a:endParaRPr lang="en-NG" dirty="0"/>
          </a:p>
        </p:txBody>
      </p:sp>
    </p:spTree>
    <p:extLst>
      <p:ext uri="{BB962C8B-B14F-4D97-AF65-F5344CB8AC3E}">
        <p14:creationId xmlns:p14="http://schemas.microsoft.com/office/powerpoint/2010/main" val="1641594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4DDC36-E0CD-971F-DC43-7C27A7F91292}"/>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Borderless Table</a:t>
            </a:r>
            <a:endParaRPr lang="en-NG" dirty="0"/>
          </a:p>
        </p:txBody>
      </p:sp>
      <p:sp>
        <p:nvSpPr>
          <p:cNvPr id="3" name="Content Placeholder 2">
            <a:extLst>
              <a:ext uri="{FF2B5EF4-FFF2-40B4-BE49-F238E27FC236}">
                <a16:creationId xmlns="" xmlns:a16="http://schemas.microsoft.com/office/drawing/2014/main" id="{A2CD1742-0B13-C49D-38BB-136F18C48C29}"/>
              </a:ext>
            </a:extLst>
          </p:cNvPr>
          <p:cNvSpPr>
            <a:spLocks noGrp="1"/>
          </p:cNvSpPr>
          <p:nvPr>
            <p:ph sz="quarter" idx="1"/>
          </p:nvPr>
        </p:nvSpPr>
        <p:spPr>
          <a:xfrm>
            <a:off x="1219200" y="1447800"/>
            <a:ext cx="10363200" cy="4967990"/>
          </a:xfrm>
        </p:spPr>
        <p:txBody>
          <a:bodyPr>
            <a:normAutofit fontScale="62500" lnSpcReduction="20000"/>
          </a:bodyPr>
          <a:lstStyle/>
          <a:p>
            <a:r>
              <a:rPr lang="en-US" b="0" i="0" dirty="0">
                <a:solidFill>
                  <a:srgbClr val="000000"/>
                </a:solidFill>
                <a:effectLst/>
                <a:latin typeface="Verdana" panose="020B0604030504040204" pitchFamily="34" charset="0"/>
              </a:rPr>
              <a:t>The table borderless class removes borders from the table:</a:t>
            </a:r>
          </a:p>
          <a:p>
            <a:r>
              <a:rPr lang="en-US" dirty="0"/>
              <a:t>&lt;body&gt;</a:t>
            </a:r>
          </a:p>
          <a:p>
            <a:endParaRPr lang="en-US" dirty="0"/>
          </a:p>
          <a:p>
            <a:r>
              <a:rPr lang="en-US" dirty="0"/>
              <a:t>&lt;div class="container mt-3"&gt;</a:t>
            </a:r>
          </a:p>
          <a:p>
            <a:r>
              <a:rPr lang="en-US" dirty="0"/>
              <a:t>  &lt;h2&gt;Borderless Table&lt;/h2&gt;</a:t>
            </a:r>
          </a:p>
          <a:p>
            <a:r>
              <a:rPr lang="en-US" dirty="0"/>
              <a:t>  &lt;p&gt;The .table-borderless class removes borders from the table:&lt;/p&gt;            </a:t>
            </a:r>
          </a:p>
          <a:p>
            <a:r>
              <a:rPr lang="en-US" dirty="0"/>
              <a:t>  &lt;table class="table table-borderless"&gt;</a:t>
            </a:r>
          </a:p>
          <a:p>
            <a:r>
              <a:rPr lang="en-US" dirty="0"/>
              <a:t>    &lt;</a:t>
            </a:r>
            <a:r>
              <a:rPr lang="en-US" dirty="0" err="1"/>
              <a:t>thead</a:t>
            </a:r>
            <a:r>
              <a:rPr lang="en-US" dirty="0"/>
              <a:t>&gt;</a:t>
            </a:r>
          </a:p>
          <a:p>
            <a:r>
              <a:rPr lang="en-US" dirty="0"/>
              <a:t>      &lt;tr&gt;</a:t>
            </a:r>
          </a:p>
          <a:p>
            <a:r>
              <a:rPr lang="en-US" dirty="0"/>
              <a:t>        &lt;</a:t>
            </a:r>
            <a:r>
              <a:rPr lang="en-US" dirty="0" err="1"/>
              <a:t>th</a:t>
            </a:r>
            <a:r>
              <a:rPr lang="en-US" dirty="0"/>
              <a:t>&gt;</a:t>
            </a:r>
            <a:r>
              <a:rPr lang="en-US" dirty="0" err="1"/>
              <a:t>Firstname</a:t>
            </a:r>
            <a:r>
              <a:rPr lang="en-US" dirty="0"/>
              <a:t>&lt;/</a:t>
            </a:r>
            <a:r>
              <a:rPr lang="en-US" dirty="0" err="1"/>
              <a:t>th</a:t>
            </a:r>
            <a:r>
              <a:rPr lang="en-US" dirty="0"/>
              <a:t>&gt;</a:t>
            </a:r>
          </a:p>
          <a:p>
            <a:r>
              <a:rPr lang="en-US" dirty="0"/>
              <a:t>        &lt;</a:t>
            </a:r>
            <a:r>
              <a:rPr lang="en-US" dirty="0" err="1"/>
              <a:t>th</a:t>
            </a:r>
            <a:r>
              <a:rPr lang="en-US" dirty="0"/>
              <a:t>&gt;</a:t>
            </a:r>
            <a:r>
              <a:rPr lang="en-US" dirty="0" err="1"/>
              <a:t>Lastname</a:t>
            </a:r>
            <a:r>
              <a:rPr lang="en-US" dirty="0"/>
              <a:t>&lt;/</a:t>
            </a:r>
            <a:r>
              <a:rPr lang="en-US" dirty="0" err="1"/>
              <a:t>th</a:t>
            </a:r>
            <a:r>
              <a:rPr lang="en-US" dirty="0"/>
              <a:t>&gt;</a:t>
            </a:r>
          </a:p>
          <a:p>
            <a:r>
              <a:rPr lang="en-US" dirty="0"/>
              <a:t>        &lt;</a:t>
            </a:r>
            <a:r>
              <a:rPr lang="en-US" dirty="0" err="1"/>
              <a:t>th</a:t>
            </a:r>
            <a:r>
              <a:rPr lang="en-US" dirty="0"/>
              <a:t>&gt;Email&lt;/</a:t>
            </a:r>
            <a:r>
              <a:rPr lang="en-US" dirty="0" err="1"/>
              <a:t>th</a:t>
            </a:r>
            <a:r>
              <a:rPr lang="en-US" dirty="0"/>
              <a:t>&gt;</a:t>
            </a:r>
          </a:p>
          <a:p>
            <a:r>
              <a:rPr lang="en-US" dirty="0"/>
              <a:t>      &lt;/tr&gt;</a:t>
            </a:r>
          </a:p>
          <a:p>
            <a:r>
              <a:rPr lang="en-US" dirty="0"/>
              <a:t>    &lt;/</a:t>
            </a:r>
            <a:r>
              <a:rPr lang="en-US" dirty="0" err="1"/>
              <a:t>thead</a:t>
            </a:r>
            <a:r>
              <a:rPr lang="en-US" dirty="0"/>
              <a:t>&gt;</a:t>
            </a:r>
          </a:p>
          <a:p>
            <a:r>
              <a:rPr lang="en-US" dirty="0"/>
              <a:t>    &lt;</a:t>
            </a:r>
            <a:r>
              <a:rPr lang="en-US" dirty="0" err="1"/>
              <a:t>tbody</a:t>
            </a:r>
            <a:r>
              <a:rPr lang="en-US" dirty="0"/>
              <a:t>&gt;</a:t>
            </a:r>
          </a:p>
          <a:p>
            <a:r>
              <a:rPr lang="en-US" dirty="0"/>
              <a:t>      &lt;tr&gt;</a:t>
            </a:r>
          </a:p>
          <a:p>
            <a:r>
              <a:rPr lang="en-US" dirty="0"/>
              <a:t>        &lt;td&gt;John&lt;/td&gt;</a:t>
            </a:r>
          </a:p>
          <a:p>
            <a:r>
              <a:rPr lang="en-US" dirty="0"/>
              <a:t>        &lt;td&gt;Doe&lt;/td&gt;</a:t>
            </a:r>
          </a:p>
          <a:p>
            <a:r>
              <a:rPr lang="en-US" dirty="0"/>
              <a:t>        &lt;td&gt;john@example.com&lt;/td&gt;</a:t>
            </a:r>
          </a:p>
          <a:p>
            <a:endParaRPr lang="en-NG" dirty="0"/>
          </a:p>
        </p:txBody>
      </p:sp>
    </p:spTree>
    <p:extLst>
      <p:ext uri="{BB962C8B-B14F-4D97-AF65-F5344CB8AC3E}">
        <p14:creationId xmlns:p14="http://schemas.microsoft.com/office/powerpoint/2010/main" val="39298408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DE53D-C1FA-999E-FF8B-C27D30B17FF9}"/>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 xmlns:a16="http://schemas.microsoft.com/office/drawing/2014/main" id="{FBA75740-6F9A-D7A1-00C2-5D270CE4AE11}"/>
              </a:ext>
            </a:extLst>
          </p:cNvPr>
          <p:cNvSpPr>
            <a:spLocks noGrp="1"/>
          </p:cNvSpPr>
          <p:nvPr>
            <p:ph sz="quarter" idx="1"/>
          </p:nvPr>
        </p:nvSpPr>
        <p:spPr>
          <a:xfrm>
            <a:off x="1219200" y="1447800"/>
            <a:ext cx="10363200" cy="5135562"/>
          </a:xfrm>
        </p:spPr>
        <p:txBody>
          <a:bodyPr>
            <a:normAutofit fontScale="77500" lnSpcReduction="20000"/>
          </a:bodyPr>
          <a:lstStyle/>
          <a:p>
            <a:r>
              <a:rPr lang="en-US" dirty="0"/>
              <a:t>&lt;/tr&gt;</a:t>
            </a:r>
          </a:p>
          <a:p>
            <a:r>
              <a:rPr lang="en-US" dirty="0"/>
              <a:t>      &lt;tr&gt;</a:t>
            </a:r>
          </a:p>
          <a:p>
            <a:r>
              <a:rPr lang="en-US" dirty="0"/>
              <a:t>        &lt;td&gt;Mary&lt;/td&gt;</a:t>
            </a:r>
          </a:p>
          <a:p>
            <a:r>
              <a:rPr lang="en-US" dirty="0"/>
              <a:t>        &lt;td&gt;Moe&lt;/td&gt;</a:t>
            </a:r>
          </a:p>
          <a:p>
            <a:r>
              <a:rPr lang="en-US" dirty="0"/>
              <a:t>        &lt;td&gt;mary@example.com&lt;/td&gt;</a:t>
            </a:r>
          </a:p>
          <a:p>
            <a:r>
              <a:rPr lang="en-US" dirty="0"/>
              <a:t>      &lt;/tr&gt;</a:t>
            </a:r>
          </a:p>
          <a:p>
            <a:r>
              <a:rPr lang="en-US" dirty="0"/>
              <a:t>      &lt;tr&gt;</a:t>
            </a:r>
          </a:p>
          <a:p>
            <a:r>
              <a:rPr lang="en-US" dirty="0"/>
              <a:t>        &lt;td&gt;July&lt;/td&gt;</a:t>
            </a:r>
          </a:p>
          <a:p>
            <a:r>
              <a:rPr lang="en-US" dirty="0"/>
              <a:t>        &lt;td&gt;Dooley&lt;/td&gt;</a:t>
            </a:r>
          </a:p>
          <a:p>
            <a:r>
              <a:rPr lang="en-US" dirty="0"/>
              <a:t>        &lt;td&gt;july@example.com&lt;/td&gt;</a:t>
            </a:r>
          </a:p>
          <a:p>
            <a:r>
              <a:rPr lang="en-US" dirty="0"/>
              <a:t>      &lt;/tr&gt;</a:t>
            </a:r>
          </a:p>
          <a:p>
            <a:r>
              <a:rPr lang="en-US" dirty="0"/>
              <a:t>    &lt;/</a:t>
            </a:r>
            <a:r>
              <a:rPr lang="en-US" dirty="0" err="1"/>
              <a:t>tbody</a:t>
            </a:r>
            <a:r>
              <a:rPr lang="en-US" dirty="0"/>
              <a:t>&gt;</a:t>
            </a:r>
          </a:p>
          <a:p>
            <a:r>
              <a:rPr lang="en-US" dirty="0"/>
              <a:t>  &lt;/table&gt;</a:t>
            </a:r>
          </a:p>
          <a:p>
            <a:r>
              <a:rPr lang="en-US" dirty="0"/>
              <a:t>&lt;/div&gt;</a:t>
            </a:r>
          </a:p>
          <a:p>
            <a:endParaRPr lang="en-US" dirty="0"/>
          </a:p>
          <a:p>
            <a:r>
              <a:rPr lang="en-US" dirty="0"/>
              <a:t>&lt;/body&gt;</a:t>
            </a:r>
          </a:p>
          <a:p>
            <a:r>
              <a:rPr lang="en-US" dirty="0"/>
              <a:t>&lt;/html&gt;</a:t>
            </a:r>
          </a:p>
          <a:p>
            <a:endParaRPr lang="en-NG" dirty="0"/>
          </a:p>
        </p:txBody>
      </p:sp>
    </p:spTree>
    <p:extLst>
      <p:ext uri="{BB962C8B-B14F-4D97-AF65-F5344CB8AC3E}">
        <p14:creationId xmlns:p14="http://schemas.microsoft.com/office/powerpoint/2010/main" val="31108282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2E2B01-436F-FFB3-AE27-E4BAD6027AF7}"/>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Contextual Classes</a:t>
            </a:r>
            <a:endParaRPr lang="en-NG" dirty="0"/>
          </a:p>
        </p:txBody>
      </p:sp>
      <p:sp>
        <p:nvSpPr>
          <p:cNvPr id="3" name="Content Placeholder 2">
            <a:extLst>
              <a:ext uri="{FF2B5EF4-FFF2-40B4-BE49-F238E27FC236}">
                <a16:creationId xmlns="" xmlns:a16="http://schemas.microsoft.com/office/drawing/2014/main" id="{2A444543-F013-9B0E-8981-E630BD82394E}"/>
              </a:ext>
            </a:extLst>
          </p:cNvPr>
          <p:cNvSpPr>
            <a:spLocks noGrp="1"/>
          </p:cNvSpPr>
          <p:nvPr>
            <p:ph sz="quarter" idx="1"/>
          </p:nvPr>
        </p:nvSpPr>
        <p:spPr>
          <a:xfrm>
            <a:off x="1219200" y="1447800"/>
            <a:ext cx="10363200" cy="5410200"/>
          </a:xfrm>
        </p:spPr>
        <p:txBody>
          <a:bodyPr>
            <a:normAutofit fontScale="62500" lnSpcReduction="20000"/>
          </a:bodyPr>
          <a:lstStyle/>
          <a:p>
            <a:r>
              <a:rPr lang="en-US" b="0" i="0" dirty="0">
                <a:solidFill>
                  <a:srgbClr val="000000"/>
                </a:solidFill>
                <a:effectLst/>
                <a:latin typeface="Verdana" panose="020B0604030504040204" pitchFamily="34" charset="0"/>
              </a:rPr>
              <a:t>The conceptual class can be used to color the whole table &lt;table&gt;, the table rows(tr) or the table cells(td)</a:t>
            </a:r>
          </a:p>
          <a:p>
            <a:r>
              <a:rPr lang="en-US" b="0" i="0" dirty="0">
                <a:solidFill>
                  <a:srgbClr val="000000"/>
                </a:solidFill>
                <a:effectLst/>
                <a:latin typeface="Verdana" panose="020B0604030504040204" pitchFamily="34" charset="0"/>
              </a:rPr>
              <a:t>&lt;div class="container mt-3"&gt;</a:t>
            </a:r>
          </a:p>
          <a:p>
            <a:r>
              <a:rPr lang="en-US" b="0" i="0" dirty="0">
                <a:solidFill>
                  <a:srgbClr val="000000"/>
                </a:solidFill>
                <a:effectLst/>
                <a:latin typeface="Verdana" panose="020B0604030504040204" pitchFamily="34" charset="0"/>
              </a:rPr>
              <a:t>  &lt;h2&gt;Contextual Classes&lt;/h2&gt;</a:t>
            </a:r>
          </a:p>
          <a:p>
            <a:r>
              <a:rPr lang="en-US" b="0" i="0" dirty="0">
                <a:solidFill>
                  <a:srgbClr val="000000"/>
                </a:solidFill>
                <a:effectLst/>
                <a:latin typeface="Verdana" panose="020B0604030504040204" pitchFamily="34" charset="0"/>
              </a:rPr>
              <a:t>  &lt;p&gt;Contextual classes can be used to color the table, table rows or table cells. The classes that can be used are: .table-primary, .table-success, .table-info, .table-warning, .table-danger, .table-active, .table-secondary, .table-light and .table-dark:&lt;/p&gt;</a:t>
            </a:r>
          </a:p>
          <a:p>
            <a:r>
              <a:rPr lang="en-US" b="0" i="0" dirty="0">
                <a:solidFill>
                  <a:srgbClr val="000000"/>
                </a:solidFill>
                <a:effectLst/>
                <a:latin typeface="Verdana" panose="020B0604030504040204" pitchFamily="34" charset="0"/>
              </a:rPr>
              <a:t>  &lt;table class="table"&gt;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thead</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r>
              <a:rPr lang="en-US" b="0" i="0" dirty="0" err="1">
                <a:solidFill>
                  <a:srgbClr val="000000"/>
                </a:solidFill>
                <a:effectLst/>
                <a:latin typeface="Verdana" panose="020B0604030504040204" pitchFamily="34" charset="0"/>
              </a:rPr>
              <a:t>Firstname</a:t>
            </a:r>
            <a:r>
              <a:rPr lang="en-US" b="0" i="0" dirty="0">
                <a:solidFill>
                  <a:srgbClr val="000000"/>
                </a:solidFill>
                <a:effectLst/>
                <a:latin typeface="Verdana" panose="020B0604030504040204" pitchFamily="34" charset="0"/>
              </a:rPr>
              <a:t>&lt;/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r>
              <a:rPr lang="en-US" b="0" i="0" dirty="0" err="1">
                <a:solidFill>
                  <a:srgbClr val="000000"/>
                </a:solidFill>
                <a:effectLst/>
                <a:latin typeface="Verdana" panose="020B0604030504040204" pitchFamily="34" charset="0"/>
              </a:rPr>
              <a:t>Lastname</a:t>
            </a:r>
            <a:r>
              <a:rPr lang="en-US" b="0" i="0" dirty="0">
                <a:solidFill>
                  <a:srgbClr val="000000"/>
                </a:solidFill>
                <a:effectLst/>
                <a:latin typeface="Verdana" panose="020B0604030504040204" pitchFamily="34" charset="0"/>
              </a:rPr>
              <a:t>&lt;/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&gt;Email&lt;/</a:t>
            </a:r>
            <a:r>
              <a:rPr lang="en-US" b="0" i="0" dirty="0" err="1">
                <a:solidFill>
                  <a:srgbClr val="000000"/>
                </a:solidFill>
                <a:effectLst/>
                <a:latin typeface="Verdana" panose="020B0604030504040204" pitchFamily="34" charset="0"/>
              </a:rPr>
              <a:t>th</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thead</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tbody</a:t>
            </a:r>
            <a:r>
              <a:rPr lang="en-US" b="0" i="0" dirty="0">
                <a:solidFill>
                  <a:srgbClr val="000000"/>
                </a:solidFill>
                <a:effectLst/>
                <a:latin typeface="Verdana" panose="020B0604030504040204" pitchFamily="34" charset="0"/>
              </a:rPr>
              <a:t>&gt;</a:t>
            </a:r>
          </a:p>
          <a:p>
            <a:r>
              <a:rPr lang="en-US" b="0" i="0" dirty="0">
                <a:solidFill>
                  <a:srgbClr val="000000"/>
                </a:solidFill>
                <a:effectLst/>
                <a:latin typeface="Verdana" panose="020B0604030504040204" pitchFamily="34" charset="0"/>
              </a:rPr>
              <a:t>      &lt;tr&gt;</a:t>
            </a:r>
          </a:p>
          <a:p>
            <a:r>
              <a:rPr lang="en-US" b="0" i="0" dirty="0">
                <a:solidFill>
                  <a:srgbClr val="000000"/>
                </a:solidFill>
                <a:effectLst/>
                <a:latin typeface="Verdana" panose="020B0604030504040204" pitchFamily="34" charset="0"/>
              </a:rPr>
              <a:t>        &lt;td&gt;Default&lt;/td&gt;</a:t>
            </a:r>
          </a:p>
          <a:p>
            <a:r>
              <a:rPr lang="en-US" b="0" i="0" dirty="0">
                <a:solidFill>
                  <a:srgbClr val="000000"/>
                </a:solidFill>
                <a:effectLst/>
                <a:latin typeface="Verdana" panose="020B0604030504040204" pitchFamily="34" charset="0"/>
              </a:rPr>
              <a:t>        &lt;td&gt;</a:t>
            </a:r>
            <a:r>
              <a:rPr lang="en-US" b="0" i="0" dirty="0" err="1">
                <a:solidFill>
                  <a:srgbClr val="000000"/>
                </a:solidFill>
                <a:effectLst/>
                <a:latin typeface="Verdana" panose="020B0604030504040204" pitchFamily="34" charset="0"/>
              </a:rPr>
              <a:t>Defaultson</a:t>
            </a:r>
            <a:r>
              <a:rPr lang="en-US" b="0" i="0" dirty="0">
                <a:solidFill>
                  <a:srgbClr val="000000"/>
                </a:solidFill>
                <a:effectLst/>
                <a:latin typeface="Verdana" panose="020B0604030504040204" pitchFamily="34" charset="0"/>
              </a:rPr>
              <a:t>&lt;/td&gt;</a:t>
            </a:r>
          </a:p>
          <a:p>
            <a:r>
              <a:rPr lang="en-US" b="0" i="0" dirty="0">
                <a:solidFill>
                  <a:srgbClr val="000000"/>
                </a:solidFill>
                <a:effectLst/>
                <a:latin typeface="Verdana" panose="020B0604030504040204" pitchFamily="34" charset="0"/>
              </a:rPr>
              <a:t>        &lt;td&gt;def@somemail.com&lt;/td&gt;</a:t>
            </a:r>
          </a:p>
          <a:p>
            <a:r>
              <a:rPr lang="en-US" b="0" i="0" dirty="0">
                <a:solidFill>
                  <a:srgbClr val="000000"/>
                </a:solidFill>
                <a:effectLst/>
                <a:latin typeface="Verdana" panose="020B0604030504040204" pitchFamily="34" charset="0"/>
              </a:rPr>
              <a:t>      &lt;/tr&gt;      </a:t>
            </a:r>
          </a:p>
          <a:p>
            <a:r>
              <a:rPr lang="en-US" b="0" i="0" dirty="0">
                <a:solidFill>
                  <a:srgbClr val="000000"/>
                </a:solidFill>
                <a:effectLst/>
                <a:latin typeface="Verdana" panose="020B0604030504040204" pitchFamily="34" charset="0"/>
              </a:rPr>
              <a:t>      &lt;tr class="table-primary"&gt;</a:t>
            </a:r>
          </a:p>
          <a:p>
            <a:endParaRPr lang="en-NG" dirty="0"/>
          </a:p>
        </p:txBody>
      </p:sp>
    </p:spTree>
    <p:extLst>
      <p:ext uri="{BB962C8B-B14F-4D97-AF65-F5344CB8AC3E}">
        <p14:creationId xmlns:p14="http://schemas.microsoft.com/office/powerpoint/2010/main" val="3169694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54" y="0"/>
            <a:ext cx="8596668" cy="1320800"/>
          </a:xfrm>
        </p:spPr>
        <p:txBody>
          <a:bodyPr/>
          <a:lstStyle/>
          <a:p>
            <a:r>
              <a:rPr lang="en-US" dirty="0">
                <a:solidFill>
                  <a:srgbClr val="C00000"/>
                </a:solidFill>
              </a:rPr>
              <a:t>Bootstrap 5 </a:t>
            </a:r>
            <a:r>
              <a:rPr lang="en-US" dirty="0" err="1">
                <a:solidFill>
                  <a:srgbClr val="C00000"/>
                </a:solidFill>
              </a:rPr>
              <a:t>Navbars</a:t>
            </a:r>
            <a:r>
              <a:rPr lang="en-US" dirty="0"/>
              <a:t/>
            </a:r>
            <a:br>
              <a:rPr lang="en-US" dirty="0"/>
            </a:br>
            <a:endParaRPr lang="en-US" dirty="0"/>
          </a:p>
        </p:txBody>
      </p:sp>
      <p:sp>
        <p:nvSpPr>
          <p:cNvPr id="3" name="Content Placeholder 2"/>
          <p:cNvSpPr>
            <a:spLocks noGrp="1"/>
          </p:cNvSpPr>
          <p:nvPr>
            <p:ph idx="1"/>
          </p:nvPr>
        </p:nvSpPr>
        <p:spPr>
          <a:xfrm>
            <a:off x="620184" y="765810"/>
            <a:ext cx="10375476" cy="6172200"/>
          </a:xfrm>
        </p:spPr>
        <p:txBody>
          <a:bodyPr>
            <a:normAutofit fontScale="77500" lnSpcReduction="20000"/>
          </a:bodyPr>
          <a:lstStyle/>
          <a:p>
            <a:r>
              <a:rPr lang="en-US" dirty="0"/>
              <a:t>A navigation bar is a navigation header that is placed at the top of the page</a:t>
            </a:r>
            <a:r>
              <a:rPr lang="en-US" dirty="0" smtClean="0"/>
              <a:t>:</a:t>
            </a:r>
          </a:p>
          <a:p>
            <a:r>
              <a:rPr lang="en-US" dirty="0"/>
              <a:t>With Bootstrap, a navigation bar can extend or collapse, depending on the screen size.</a:t>
            </a:r>
          </a:p>
          <a:p>
            <a:r>
              <a:rPr lang="en-US" dirty="0"/>
              <a:t>A standard navigation bar is created with the .</a:t>
            </a:r>
            <a:r>
              <a:rPr lang="en-US" dirty="0" err="1"/>
              <a:t>navbar</a:t>
            </a:r>
            <a:r>
              <a:rPr lang="en-US" dirty="0"/>
              <a:t> class, followed by a responsive collapsing class: .</a:t>
            </a:r>
            <a:r>
              <a:rPr lang="en-US" dirty="0" err="1"/>
              <a:t>navbar-expand-xxl|xl|lg|md|sm</a:t>
            </a:r>
            <a:r>
              <a:rPr lang="en-US" dirty="0"/>
              <a:t> (stacks the </a:t>
            </a:r>
            <a:r>
              <a:rPr lang="en-US" dirty="0" err="1"/>
              <a:t>navbar</a:t>
            </a:r>
            <a:r>
              <a:rPr lang="en-US" dirty="0"/>
              <a:t> vertically on </a:t>
            </a:r>
            <a:r>
              <a:rPr lang="en-US" dirty="0" err="1"/>
              <a:t>xxlarge</a:t>
            </a:r>
            <a:r>
              <a:rPr lang="en-US" dirty="0"/>
              <a:t>, extra large, large, medium or small screens).</a:t>
            </a:r>
          </a:p>
          <a:p>
            <a:r>
              <a:rPr lang="en-US" dirty="0"/>
              <a:t>To add links inside the </a:t>
            </a:r>
            <a:r>
              <a:rPr lang="en-US" dirty="0" err="1"/>
              <a:t>navbar</a:t>
            </a:r>
            <a:r>
              <a:rPr lang="en-US" dirty="0"/>
              <a:t>, use either an &lt;</a:t>
            </a:r>
            <a:r>
              <a:rPr lang="en-US" dirty="0" err="1"/>
              <a:t>ul</a:t>
            </a:r>
            <a:r>
              <a:rPr lang="en-US" dirty="0"/>
              <a:t>&gt; element (or a &lt;div&gt;) with class="</a:t>
            </a:r>
            <a:r>
              <a:rPr lang="en-US" dirty="0" err="1"/>
              <a:t>navbar-nav</a:t>
            </a:r>
            <a:r>
              <a:rPr lang="en-US" dirty="0"/>
              <a:t>". Then add &lt;li&gt; elements with a .</a:t>
            </a:r>
            <a:r>
              <a:rPr lang="en-US" dirty="0" err="1"/>
              <a:t>nav</a:t>
            </a:r>
            <a:r>
              <a:rPr lang="en-US" dirty="0"/>
              <a:t>-item class followed by an &lt;a&gt; element with a .</a:t>
            </a:r>
            <a:r>
              <a:rPr lang="en-US" dirty="0" err="1"/>
              <a:t>nav</a:t>
            </a:r>
            <a:r>
              <a:rPr lang="en-US" dirty="0"/>
              <a:t>-link class:</a:t>
            </a:r>
          </a:p>
          <a:p>
            <a:r>
              <a:rPr lang="en-US" dirty="0"/>
              <a:t>Link 1</a:t>
            </a:r>
          </a:p>
          <a:p>
            <a:r>
              <a:rPr lang="en-US" dirty="0"/>
              <a:t>Link 2</a:t>
            </a:r>
          </a:p>
          <a:p>
            <a:r>
              <a:rPr lang="en-US" dirty="0"/>
              <a:t>Link 3</a:t>
            </a:r>
          </a:p>
          <a:p>
            <a:r>
              <a:rPr lang="en-US" dirty="0"/>
              <a:t>Example</a:t>
            </a:r>
          </a:p>
          <a:p>
            <a:r>
              <a:rPr lang="en-US" dirty="0"/>
              <a:t>&lt;!-- A grey horizontal </a:t>
            </a:r>
            <a:r>
              <a:rPr lang="en-US" dirty="0" err="1"/>
              <a:t>navbar</a:t>
            </a:r>
            <a:r>
              <a:rPr lang="en-US" dirty="0"/>
              <a:t> that becomes vertical on small screens --&gt;</a:t>
            </a:r>
            <a:br>
              <a:rPr lang="en-US" dirty="0"/>
            </a:br>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-light"&gt;</a:t>
            </a:r>
            <a:br>
              <a:rPr lang="en-US" dirty="0"/>
            </a:br>
            <a:r>
              <a:rPr lang="en-US" dirty="0"/>
              <a:t/>
            </a:r>
            <a:br>
              <a:rPr lang="en-US" dirty="0"/>
            </a:br>
            <a:r>
              <a:rPr lang="en-US" dirty="0"/>
              <a:t>  &lt;div class="container-fluid"&gt;</a:t>
            </a:r>
            <a:br>
              <a:rPr lang="en-US" dirty="0"/>
            </a:br>
            <a:r>
              <a:rPr lang="en-US" dirty="0"/>
              <a:t>    &lt;!-- Links --&gt;</a:t>
            </a:r>
            <a:br>
              <a:rPr lang="en-US" dirty="0"/>
            </a:br>
            <a:r>
              <a:rPr lang="en-US" dirty="0"/>
              <a:t>    &lt;</a:t>
            </a:r>
            <a:r>
              <a:rPr lang="en-US" dirty="0" err="1"/>
              <a:t>ul</a:t>
            </a:r>
            <a:r>
              <a:rPr lang="en-US" dirty="0"/>
              <a:t> class="</a:t>
            </a:r>
            <a:r>
              <a:rPr lang="en-US" dirty="0" err="1"/>
              <a:t>navbar-nav</a:t>
            </a:r>
            <a:r>
              <a:rPr lang="en-US" dirty="0"/>
              <a:t>"&gt;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="#"&gt;Link 1&lt;/a&gt;</a:t>
            </a:r>
            <a:br>
              <a:rPr lang="en-US" dirty="0"/>
            </a:br>
            <a:r>
              <a:rPr lang="en-US" dirty="0"/>
              <a:t>      &lt;/li&gt;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="#"&gt;Link 2&lt;/a&gt;</a:t>
            </a:r>
            <a:br>
              <a:rPr lang="en-US" dirty="0"/>
            </a:br>
            <a:r>
              <a:rPr lang="en-US" dirty="0"/>
              <a:t>      &lt;/li&gt;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="#"&gt;Link 3&lt;/a&gt;</a:t>
            </a:r>
            <a:br>
              <a:rPr lang="en-US" dirty="0"/>
            </a:br>
            <a:r>
              <a:rPr lang="en-US" dirty="0"/>
              <a:t>      &lt;/li&gt;</a:t>
            </a:r>
            <a:br>
              <a:rPr lang="en-US" dirty="0"/>
            </a:br>
            <a:r>
              <a:rPr lang="en-US" dirty="0"/>
              <a:t>    &lt;/</a:t>
            </a:r>
            <a:r>
              <a:rPr lang="en-US" dirty="0" err="1"/>
              <a:t>ul</a:t>
            </a:r>
            <a:r>
              <a:rPr lang="en-US" dirty="0"/>
              <a:t>&gt;</a:t>
            </a:r>
            <a:br>
              <a:rPr lang="en-US" dirty="0"/>
            </a:br>
            <a:r>
              <a:rPr lang="en-US" dirty="0"/>
              <a:t>  &lt;/div&gt;</a:t>
            </a:r>
            <a:br>
              <a:rPr lang="en-US" dirty="0"/>
            </a:br>
            <a:r>
              <a:rPr lang="en-US" dirty="0"/>
              <a:t/>
            </a:r>
            <a:br>
              <a:rPr lang="en-US" dirty="0"/>
            </a:br>
            <a:r>
              <a:rPr lang="en-US" dirty="0"/>
              <a:t>&lt;/</a:t>
            </a:r>
            <a:r>
              <a:rPr lang="en-US" dirty="0" err="1"/>
              <a:t>nav</a:t>
            </a:r>
            <a:r>
              <a:rPr lang="en-US" dirty="0"/>
              <a:t>&gt;</a:t>
            </a:r>
          </a:p>
          <a:p>
            <a:endParaRPr lang="en-US" dirty="0"/>
          </a:p>
        </p:txBody>
      </p:sp>
    </p:spTree>
    <p:extLst>
      <p:ext uri="{BB962C8B-B14F-4D97-AF65-F5344CB8AC3E}">
        <p14:creationId xmlns:p14="http://schemas.microsoft.com/office/powerpoint/2010/main" val="17163874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884" y="97314"/>
            <a:ext cx="9792546" cy="6663371"/>
          </a:xfrm>
        </p:spPr>
        <p:txBody>
          <a:bodyPr>
            <a:normAutofit fontScale="92500" lnSpcReduction="10000"/>
          </a:bodyPr>
          <a:lstStyle/>
          <a:p>
            <a:r>
              <a:rPr lang="en-US" dirty="0">
                <a:solidFill>
                  <a:srgbClr val="C00000"/>
                </a:solidFill>
              </a:rPr>
              <a:t>Vertical </a:t>
            </a:r>
            <a:r>
              <a:rPr lang="en-US" dirty="0" err="1">
                <a:solidFill>
                  <a:srgbClr val="C00000"/>
                </a:solidFill>
              </a:rPr>
              <a:t>Navbar</a:t>
            </a:r>
            <a:endParaRPr lang="en-US" dirty="0">
              <a:solidFill>
                <a:srgbClr val="C00000"/>
              </a:solidFill>
            </a:endParaRPr>
          </a:p>
          <a:p>
            <a:r>
              <a:rPr lang="en-US" dirty="0"/>
              <a:t>Remove the .</a:t>
            </a:r>
            <a:r>
              <a:rPr lang="en-US" dirty="0" err="1"/>
              <a:t>navbar</a:t>
            </a:r>
            <a:r>
              <a:rPr lang="en-US" dirty="0"/>
              <a:t>-expand-* class to create a navigation bar that will always be vertical:</a:t>
            </a:r>
          </a:p>
          <a:p>
            <a:r>
              <a:rPr lang="en-US" dirty="0"/>
              <a:t>Link 1</a:t>
            </a:r>
          </a:p>
          <a:p>
            <a:r>
              <a:rPr lang="en-US" dirty="0"/>
              <a:t>Link 2</a:t>
            </a:r>
          </a:p>
          <a:p>
            <a:r>
              <a:rPr lang="en-US" dirty="0"/>
              <a:t>Link 3</a:t>
            </a:r>
          </a:p>
          <a:p>
            <a:r>
              <a:rPr lang="en-US" dirty="0"/>
              <a:t>Example</a:t>
            </a:r>
          </a:p>
          <a:p>
            <a:r>
              <a:rPr lang="en-US" dirty="0"/>
              <a:t>&lt;!-- A grey vertical </a:t>
            </a:r>
            <a:r>
              <a:rPr lang="en-US" dirty="0" err="1"/>
              <a:t>navbar</a:t>
            </a:r>
            <a:r>
              <a:rPr lang="en-US" dirty="0"/>
              <a:t> --&gt;</a:t>
            </a:r>
            <a:br>
              <a:rPr lang="en-US" dirty="0"/>
            </a:br>
            <a:r>
              <a:rPr lang="en-US" dirty="0"/>
              <a:t>&lt;</a:t>
            </a:r>
            <a:r>
              <a:rPr lang="en-US" dirty="0" err="1"/>
              <a:t>nav</a:t>
            </a:r>
            <a:r>
              <a:rPr lang="en-US" dirty="0"/>
              <a:t> class="</a:t>
            </a:r>
            <a:r>
              <a:rPr lang="en-US" dirty="0" err="1"/>
              <a:t>navbar</a:t>
            </a:r>
            <a:r>
              <a:rPr lang="en-US" dirty="0"/>
              <a:t> </a:t>
            </a:r>
            <a:r>
              <a:rPr lang="en-US" dirty="0" err="1"/>
              <a:t>bg</a:t>
            </a:r>
            <a:r>
              <a:rPr lang="en-US" dirty="0"/>
              <a:t>-light"&gt;</a:t>
            </a:r>
            <a:br>
              <a:rPr lang="en-US" dirty="0"/>
            </a:br>
            <a:r>
              <a:rPr lang="en-US" dirty="0"/>
              <a:t>  ...</a:t>
            </a:r>
            <a:br>
              <a:rPr lang="en-US" dirty="0"/>
            </a:br>
            <a:r>
              <a:rPr lang="en-US" dirty="0"/>
              <a:t>&lt;/</a:t>
            </a:r>
            <a:r>
              <a:rPr lang="en-US" dirty="0" err="1"/>
              <a:t>nav</a:t>
            </a:r>
            <a:r>
              <a:rPr lang="en-US" dirty="0" smtClean="0"/>
              <a:t>&gt;</a:t>
            </a:r>
          </a:p>
          <a:p>
            <a:r>
              <a:rPr lang="en-US" dirty="0">
                <a:solidFill>
                  <a:srgbClr val="C00000"/>
                </a:solidFill>
              </a:rPr>
              <a:t>Centered </a:t>
            </a:r>
            <a:r>
              <a:rPr lang="en-US" dirty="0" err="1">
                <a:solidFill>
                  <a:srgbClr val="C00000"/>
                </a:solidFill>
              </a:rPr>
              <a:t>Navbar</a:t>
            </a:r>
            <a:endParaRPr lang="en-US" dirty="0">
              <a:solidFill>
                <a:srgbClr val="C00000"/>
              </a:solidFill>
            </a:endParaRPr>
          </a:p>
          <a:p>
            <a:r>
              <a:rPr lang="en-US" dirty="0"/>
              <a:t>Add the .justify-content-center class to center the navigation bar:</a:t>
            </a:r>
          </a:p>
          <a:p>
            <a:r>
              <a:rPr lang="en-US" dirty="0"/>
              <a:t>Link 1</a:t>
            </a:r>
          </a:p>
          <a:p>
            <a:r>
              <a:rPr lang="en-US" dirty="0"/>
              <a:t>Link 2</a:t>
            </a:r>
          </a:p>
          <a:p>
            <a:r>
              <a:rPr lang="en-US" dirty="0"/>
              <a:t>Link 3</a:t>
            </a:r>
          </a:p>
          <a:p>
            <a:r>
              <a:rPr lang="en-US" dirty="0"/>
              <a:t>Example</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-light justify-content-center"&gt;</a:t>
            </a:r>
            <a:br>
              <a:rPr lang="en-US" dirty="0"/>
            </a:br>
            <a:r>
              <a:rPr lang="en-US" dirty="0"/>
              <a:t>  ...</a:t>
            </a:r>
            <a:br>
              <a:rPr lang="en-US" dirty="0"/>
            </a:br>
            <a:r>
              <a:rPr lang="en-US" dirty="0"/>
              <a:t>&lt;/</a:t>
            </a:r>
            <a:r>
              <a:rPr lang="en-US" dirty="0" err="1"/>
              <a:t>nav</a:t>
            </a:r>
            <a:r>
              <a:rPr lang="en-US" dirty="0"/>
              <a:t>&gt;</a:t>
            </a:r>
          </a:p>
          <a:p>
            <a:endParaRPr lang="en-US" dirty="0" smtClean="0"/>
          </a:p>
          <a:p>
            <a:endParaRPr lang="en-US" dirty="0"/>
          </a:p>
          <a:p>
            <a:endParaRPr lang="en-US" dirty="0"/>
          </a:p>
        </p:txBody>
      </p:sp>
    </p:spTree>
    <p:extLst>
      <p:ext uri="{BB962C8B-B14F-4D97-AF65-F5344CB8AC3E}">
        <p14:creationId xmlns:p14="http://schemas.microsoft.com/office/powerpoint/2010/main" val="125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FF09B-57DE-161E-7599-9BE1538E5885}"/>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Bootstrap 5 Example</a:t>
            </a:r>
            <a:endParaRPr lang="en-NG" dirty="0"/>
          </a:p>
        </p:txBody>
      </p:sp>
      <p:sp>
        <p:nvSpPr>
          <p:cNvPr id="3" name="Content Placeholder 2">
            <a:extLst>
              <a:ext uri="{FF2B5EF4-FFF2-40B4-BE49-F238E27FC236}">
                <a16:creationId xmlns="" xmlns:a16="http://schemas.microsoft.com/office/drawing/2014/main" id="{3F77F49A-D3FC-A3DB-AD96-D3F69D31DF5B}"/>
              </a:ext>
            </a:extLst>
          </p:cNvPr>
          <p:cNvSpPr>
            <a:spLocks noGrp="1"/>
          </p:cNvSpPr>
          <p:nvPr>
            <p:ph sz="quarter" idx="1"/>
          </p:nvPr>
        </p:nvSpPr>
        <p:spPr>
          <a:xfrm>
            <a:off x="1016000" y="1447800"/>
            <a:ext cx="10566400" cy="5410200"/>
          </a:xfrm>
        </p:spPr>
        <p:txBody>
          <a:bodyPr>
            <a:normAutofit fontScale="85000" lnSpcReduction="20000"/>
          </a:bodyPr>
          <a:lstStyle/>
          <a:p>
            <a:r>
              <a:rPr lang="en-US" dirty="0"/>
              <a:t>&lt;!DOCTYPE html&gt;</a:t>
            </a:r>
          </a:p>
          <a:p>
            <a:r>
              <a:rPr lang="en-US" dirty="0"/>
              <a:t>&lt;html lang="</a:t>
            </a:r>
            <a:r>
              <a:rPr lang="en-US" dirty="0" err="1"/>
              <a:t>en</a:t>
            </a:r>
            <a:r>
              <a:rPr lang="en-US" dirty="0"/>
              <a:t>"&gt;</a:t>
            </a:r>
          </a:p>
          <a:p>
            <a:r>
              <a:rPr lang="en-US" dirty="0"/>
              <a:t>&lt;head&gt;</a:t>
            </a:r>
          </a:p>
          <a:p>
            <a:r>
              <a:rPr lang="en-US" dirty="0"/>
              <a:t>  &lt;title&gt;Bootstrap 5 Example&lt;/title&gt;</a:t>
            </a:r>
          </a:p>
          <a:p>
            <a:r>
              <a:rPr lang="en-US" dirty="0"/>
              <a:t>  &lt;meta charset="utf-8"&gt;</a:t>
            </a:r>
          </a:p>
          <a:p>
            <a:r>
              <a:rPr lang="en-US" dirty="0"/>
              <a:t>  &lt;meta name="viewport" content="width=device-width, initial-scale=1"&gt;</a:t>
            </a:r>
          </a:p>
          <a:p>
            <a:r>
              <a:rPr lang="en-US" dirty="0"/>
              <a:t>  &lt;link </a:t>
            </a:r>
            <a:r>
              <a:rPr lang="en-US" dirty="0" err="1"/>
              <a:t>href</a:t>
            </a:r>
            <a:r>
              <a:rPr lang="en-US" dirty="0"/>
              <a:t>="https://cdn.jsdelivr.net/</a:t>
            </a:r>
            <a:r>
              <a:rPr lang="en-US" dirty="0" err="1"/>
              <a:t>npm</a:t>
            </a:r>
            <a:r>
              <a:rPr lang="en-US" dirty="0"/>
              <a:t>/bootstrap@5.1.3/</a:t>
            </a:r>
            <a:r>
              <a:rPr lang="en-US" dirty="0" err="1"/>
              <a:t>dist</a:t>
            </a:r>
            <a:r>
              <a:rPr lang="en-US" dirty="0"/>
              <a:t>/</a:t>
            </a:r>
            <a:r>
              <a:rPr lang="en-US" dirty="0" err="1"/>
              <a:t>css</a:t>
            </a:r>
            <a:r>
              <a:rPr lang="en-US" dirty="0"/>
              <a:t>/bootstrap.min.css" </a:t>
            </a:r>
            <a:r>
              <a:rPr lang="en-US" dirty="0" err="1"/>
              <a:t>rel</a:t>
            </a:r>
            <a:r>
              <a:rPr lang="en-US" dirty="0"/>
              <a:t>="stylesheet"&gt;</a:t>
            </a:r>
          </a:p>
          <a:p>
            <a:r>
              <a:rPr lang="en-US" dirty="0"/>
              <a:t>  &lt;script </a:t>
            </a:r>
            <a:r>
              <a:rPr lang="en-US" dirty="0" err="1"/>
              <a:t>src</a:t>
            </a:r>
            <a:r>
              <a:rPr lang="en-US" dirty="0"/>
              <a:t>="https://cdn.jsdelivr.net/</a:t>
            </a:r>
            <a:r>
              <a:rPr lang="en-US" dirty="0" err="1"/>
              <a:t>npm</a:t>
            </a:r>
            <a:r>
              <a:rPr lang="en-US" dirty="0"/>
              <a:t>/bootstrap@5.1.3/</a:t>
            </a:r>
            <a:r>
              <a:rPr lang="en-US" dirty="0" err="1"/>
              <a:t>dist</a:t>
            </a:r>
            <a:r>
              <a:rPr lang="en-US" dirty="0"/>
              <a:t>/</a:t>
            </a:r>
            <a:r>
              <a:rPr lang="en-US" dirty="0" err="1"/>
              <a:t>js</a:t>
            </a:r>
            <a:r>
              <a:rPr lang="en-US" dirty="0"/>
              <a:t>/bootstrap.bundle.min.js"&gt;&lt;/script&gt;</a:t>
            </a:r>
          </a:p>
          <a:p>
            <a:r>
              <a:rPr lang="en-US" dirty="0"/>
              <a:t>&lt;/head&gt;</a:t>
            </a:r>
          </a:p>
          <a:p>
            <a:r>
              <a:rPr lang="en-US" dirty="0"/>
              <a:t>&lt;body&gt;</a:t>
            </a:r>
          </a:p>
          <a:p>
            <a:r>
              <a:rPr lang="en-US" dirty="0"/>
              <a:t>&lt;div class="container-fluid p-5 </a:t>
            </a:r>
            <a:r>
              <a:rPr lang="en-US" dirty="0" err="1"/>
              <a:t>bg</a:t>
            </a:r>
            <a:r>
              <a:rPr lang="en-US" dirty="0"/>
              <a:t>-primary text-white text-center"&gt;</a:t>
            </a:r>
          </a:p>
          <a:p>
            <a:r>
              <a:rPr lang="en-US" dirty="0"/>
              <a:t>  &lt;h1&gt;My First Bootstrap Page&lt;/h1&gt;</a:t>
            </a:r>
          </a:p>
          <a:p>
            <a:r>
              <a:rPr lang="en-US" dirty="0"/>
              <a:t>  &lt;p&gt;Resize this responsive page to see the effect!&lt;/p&gt; </a:t>
            </a:r>
          </a:p>
          <a:p>
            <a:r>
              <a:rPr lang="en-US" dirty="0"/>
              <a:t>&lt;/div&gt;</a:t>
            </a:r>
          </a:p>
          <a:p>
            <a:r>
              <a:rPr lang="en-US" dirty="0"/>
              <a:t>  &lt;div class="container mt-5"&gt;</a:t>
            </a:r>
          </a:p>
          <a:p>
            <a:r>
              <a:rPr lang="en-US" dirty="0"/>
              <a:t>  &lt;div class="row"&gt;</a:t>
            </a:r>
          </a:p>
          <a:p>
            <a:r>
              <a:rPr lang="en-US" dirty="0"/>
              <a:t>    &lt;div class="col-sm-4"&gt;</a:t>
            </a:r>
          </a:p>
          <a:p>
            <a:endParaRPr lang="en-US" dirty="0"/>
          </a:p>
          <a:p>
            <a:endParaRPr lang="en-NG" dirty="0"/>
          </a:p>
        </p:txBody>
      </p:sp>
    </p:spTree>
    <p:extLst>
      <p:ext uri="{BB962C8B-B14F-4D97-AF65-F5344CB8AC3E}">
        <p14:creationId xmlns:p14="http://schemas.microsoft.com/office/powerpoint/2010/main" val="21536855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8590"/>
            <a:ext cx="9678246" cy="6515099"/>
          </a:xfrm>
        </p:spPr>
        <p:txBody>
          <a:bodyPr>
            <a:normAutofit fontScale="85000" lnSpcReduction="20000"/>
          </a:bodyPr>
          <a:lstStyle/>
          <a:p>
            <a:r>
              <a:rPr lang="en-US" dirty="0">
                <a:solidFill>
                  <a:srgbClr val="C00000"/>
                </a:solidFill>
              </a:rPr>
              <a:t>Colored </a:t>
            </a:r>
            <a:r>
              <a:rPr lang="en-US" dirty="0" err="1">
                <a:solidFill>
                  <a:srgbClr val="C00000"/>
                </a:solidFill>
              </a:rPr>
              <a:t>Navbar</a:t>
            </a:r>
            <a:endParaRPr lang="en-US" dirty="0">
              <a:solidFill>
                <a:srgbClr val="C00000"/>
              </a:solidFill>
            </a:endParaRPr>
          </a:p>
          <a:p>
            <a:r>
              <a:rPr lang="en-US" dirty="0"/>
              <a:t>Use any of the .</a:t>
            </a:r>
            <a:r>
              <a:rPr lang="en-US" dirty="0" err="1"/>
              <a:t>bg</a:t>
            </a:r>
            <a:r>
              <a:rPr lang="en-US" dirty="0"/>
              <a:t>-color classes to change the background color of the </a:t>
            </a:r>
            <a:r>
              <a:rPr lang="en-US" dirty="0" err="1"/>
              <a:t>navbar</a:t>
            </a:r>
            <a:r>
              <a:rPr lang="en-US" dirty="0"/>
              <a:t> (.</a:t>
            </a:r>
            <a:r>
              <a:rPr lang="en-US" dirty="0" err="1"/>
              <a:t>bg</a:t>
            </a:r>
            <a:r>
              <a:rPr lang="en-US" dirty="0"/>
              <a:t>-primary, .</a:t>
            </a:r>
            <a:r>
              <a:rPr lang="en-US" dirty="0" err="1"/>
              <a:t>bg</a:t>
            </a:r>
            <a:r>
              <a:rPr lang="en-US" dirty="0"/>
              <a:t>-success, .</a:t>
            </a:r>
            <a:r>
              <a:rPr lang="en-US" dirty="0" err="1"/>
              <a:t>bg</a:t>
            </a:r>
            <a:r>
              <a:rPr lang="en-US" dirty="0"/>
              <a:t>-info, .</a:t>
            </a:r>
            <a:r>
              <a:rPr lang="en-US" dirty="0" err="1"/>
              <a:t>bg</a:t>
            </a:r>
            <a:r>
              <a:rPr lang="en-US" dirty="0"/>
              <a:t>-warning, .</a:t>
            </a:r>
            <a:r>
              <a:rPr lang="en-US" dirty="0" err="1"/>
              <a:t>bg</a:t>
            </a:r>
            <a:r>
              <a:rPr lang="en-US" dirty="0"/>
              <a:t>-danger, .</a:t>
            </a:r>
            <a:r>
              <a:rPr lang="en-US" dirty="0" err="1"/>
              <a:t>bg</a:t>
            </a:r>
            <a:r>
              <a:rPr lang="en-US" dirty="0"/>
              <a:t>-secondary, .</a:t>
            </a:r>
            <a:r>
              <a:rPr lang="en-US" dirty="0" err="1"/>
              <a:t>bg</a:t>
            </a:r>
            <a:r>
              <a:rPr lang="en-US" dirty="0"/>
              <a:t>-dark and .</a:t>
            </a:r>
            <a:r>
              <a:rPr lang="en-US" dirty="0" err="1"/>
              <a:t>bg</a:t>
            </a:r>
            <a:r>
              <a:rPr lang="en-US" dirty="0"/>
              <a:t>-light)</a:t>
            </a:r>
          </a:p>
          <a:p>
            <a:r>
              <a:rPr lang="en-US" b="1" dirty="0"/>
              <a:t>Tip:</a:t>
            </a:r>
            <a:r>
              <a:rPr lang="en-US" dirty="0"/>
              <a:t> Add a </a:t>
            </a:r>
            <a:r>
              <a:rPr lang="en-US" b="1" dirty="0"/>
              <a:t>white</a:t>
            </a:r>
            <a:r>
              <a:rPr lang="en-US" dirty="0"/>
              <a:t> text color to all links in the </a:t>
            </a:r>
            <a:r>
              <a:rPr lang="en-US" dirty="0" err="1"/>
              <a:t>navbar</a:t>
            </a:r>
            <a:r>
              <a:rPr lang="en-US" dirty="0"/>
              <a:t> with the .</a:t>
            </a:r>
            <a:r>
              <a:rPr lang="en-US" dirty="0" err="1"/>
              <a:t>navbar</a:t>
            </a:r>
            <a:r>
              <a:rPr lang="en-US" dirty="0"/>
              <a:t>-dark class, or use the .</a:t>
            </a:r>
            <a:r>
              <a:rPr lang="en-US" dirty="0" err="1"/>
              <a:t>navbar</a:t>
            </a:r>
            <a:r>
              <a:rPr lang="en-US" dirty="0"/>
              <a:t>-light class to add a </a:t>
            </a:r>
            <a:r>
              <a:rPr lang="en-US" b="1" dirty="0"/>
              <a:t>black</a:t>
            </a:r>
            <a:r>
              <a:rPr lang="en-US" dirty="0"/>
              <a:t> text color.</a:t>
            </a:r>
          </a:p>
          <a:p>
            <a:r>
              <a:rPr lang="en-US" dirty="0"/>
              <a:t>Example</a:t>
            </a:r>
          </a:p>
          <a:p>
            <a:r>
              <a:rPr lang="en-US" dirty="0"/>
              <a:t>&lt;!-- Grey with black text --&gt;</a:t>
            </a:r>
            <a:br>
              <a:rPr lang="en-US" dirty="0"/>
            </a:br>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-light </a:t>
            </a:r>
            <a:r>
              <a:rPr lang="en-US" dirty="0" err="1"/>
              <a:t>navbar</a:t>
            </a:r>
            <a:r>
              <a:rPr lang="en-US" dirty="0"/>
              <a:t>-light"&gt;</a:t>
            </a:r>
            <a:br>
              <a:rPr lang="en-US" dirty="0"/>
            </a:br>
            <a:r>
              <a:rPr lang="en-US" dirty="0"/>
              <a:t>  &lt;div class="container-fluid"&gt;</a:t>
            </a:r>
            <a:br>
              <a:rPr lang="en-US" dirty="0"/>
            </a:br>
            <a:r>
              <a:rPr lang="en-US" dirty="0"/>
              <a:t>    &lt;</a:t>
            </a:r>
            <a:r>
              <a:rPr lang="en-US" dirty="0" err="1"/>
              <a:t>ul</a:t>
            </a:r>
            <a:r>
              <a:rPr lang="en-US" dirty="0"/>
              <a:t> class="</a:t>
            </a:r>
            <a:r>
              <a:rPr lang="en-US" dirty="0" err="1"/>
              <a:t>navbar-nav</a:t>
            </a:r>
            <a:r>
              <a:rPr lang="en-US" dirty="0"/>
              <a:t>"&gt;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active" </a:t>
            </a:r>
            <a:r>
              <a:rPr lang="en-US" dirty="0" err="1"/>
              <a:t>href</a:t>
            </a:r>
            <a:r>
              <a:rPr lang="en-US" dirty="0"/>
              <a:t>="#"&gt;Active&lt;/a&gt;</a:t>
            </a:r>
            <a:br>
              <a:rPr lang="en-US" dirty="0"/>
            </a:br>
            <a:r>
              <a:rPr lang="en-US" dirty="0"/>
              <a:t>      &lt;/li&gt;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="#"&gt;Link&lt;/a&gt;</a:t>
            </a:r>
            <a:br>
              <a:rPr lang="en-US" dirty="0"/>
            </a:br>
            <a:r>
              <a:rPr lang="en-US" dirty="0"/>
              <a:t>      &lt;/li&gt;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="#"&gt;Link&lt;/a&gt;</a:t>
            </a:r>
            <a:br>
              <a:rPr lang="en-US" dirty="0"/>
            </a:br>
            <a:r>
              <a:rPr lang="en-US" dirty="0"/>
              <a:t>      &lt;/li&gt;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disabled" </a:t>
            </a:r>
            <a:r>
              <a:rPr lang="en-US" dirty="0" err="1"/>
              <a:t>href</a:t>
            </a:r>
            <a:r>
              <a:rPr lang="en-US" dirty="0"/>
              <a:t>="#"&gt;Disabled&lt;/a&gt;</a:t>
            </a:r>
            <a:br>
              <a:rPr lang="en-US" dirty="0"/>
            </a:br>
            <a:r>
              <a:rPr lang="en-US" dirty="0"/>
              <a:t>      &lt;/li&gt;</a:t>
            </a:r>
            <a:br>
              <a:rPr lang="en-US" dirty="0"/>
            </a:br>
            <a:r>
              <a:rPr lang="en-US" dirty="0"/>
              <a:t>    &lt;/</a:t>
            </a:r>
            <a:r>
              <a:rPr lang="en-US" dirty="0" err="1"/>
              <a:t>ul</a:t>
            </a:r>
            <a:r>
              <a:rPr lang="en-US" dirty="0"/>
              <a:t>&gt;</a:t>
            </a:r>
            <a:br>
              <a:rPr lang="en-US" dirty="0"/>
            </a:br>
            <a:r>
              <a:rPr lang="en-US" dirty="0"/>
              <a:t>  &lt;/div&gt;</a:t>
            </a:r>
            <a:br>
              <a:rPr lang="en-US" dirty="0"/>
            </a:br>
            <a:r>
              <a:rPr lang="en-US" dirty="0"/>
              <a:t>&lt;/</a:t>
            </a:r>
            <a:r>
              <a:rPr lang="en-US" dirty="0" err="1"/>
              <a:t>nav</a:t>
            </a:r>
            <a:r>
              <a:rPr lang="en-US" dirty="0"/>
              <a:t>&gt;</a:t>
            </a:r>
            <a:br>
              <a:rPr lang="en-US" dirty="0"/>
            </a:br>
            <a:r>
              <a:rPr lang="en-US" dirty="0"/>
              <a:t/>
            </a:r>
            <a:br>
              <a:rPr lang="en-US" dirty="0"/>
            </a:br>
            <a:r>
              <a:rPr lang="en-US" dirty="0"/>
              <a:t>&lt;!-- Black background with white text --&gt;</a:t>
            </a:r>
            <a:br>
              <a:rPr lang="en-US" dirty="0"/>
            </a:br>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-dark </a:t>
            </a:r>
            <a:r>
              <a:rPr lang="en-US" dirty="0" err="1"/>
              <a:t>navbar</a:t>
            </a:r>
            <a:r>
              <a:rPr lang="en-US" dirty="0"/>
              <a:t>-dark"&gt;...&lt;/</a:t>
            </a:r>
            <a:r>
              <a:rPr lang="en-US" dirty="0" err="1"/>
              <a:t>nav</a:t>
            </a:r>
            <a:r>
              <a:rPr lang="en-US" dirty="0"/>
              <a:t>&gt;</a:t>
            </a:r>
            <a:br>
              <a:rPr lang="en-US" dirty="0"/>
            </a:br>
            <a:r>
              <a:rPr lang="en-US" dirty="0"/>
              <a:t/>
            </a:r>
            <a:br>
              <a:rPr lang="en-US" dirty="0"/>
            </a:br>
            <a:r>
              <a:rPr lang="en-US" dirty="0"/>
              <a:t>&lt;!-- Blue background with white text --&gt;</a:t>
            </a:r>
            <a:br>
              <a:rPr lang="en-US" dirty="0"/>
            </a:br>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-primary </a:t>
            </a:r>
            <a:r>
              <a:rPr lang="en-US" dirty="0" err="1"/>
              <a:t>navbar</a:t>
            </a:r>
            <a:r>
              <a:rPr lang="en-US" dirty="0"/>
              <a:t>-dark"&gt;...&lt;/</a:t>
            </a:r>
            <a:r>
              <a:rPr lang="en-US" dirty="0" err="1"/>
              <a:t>nav</a:t>
            </a:r>
            <a:r>
              <a:rPr lang="en-US" dirty="0"/>
              <a:t>&gt;</a:t>
            </a:r>
          </a:p>
          <a:p>
            <a:endParaRPr lang="en-US" dirty="0"/>
          </a:p>
        </p:txBody>
      </p:sp>
    </p:spTree>
    <p:extLst>
      <p:ext uri="{BB962C8B-B14F-4D97-AF65-F5344CB8AC3E}">
        <p14:creationId xmlns:p14="http://schemas.microsoft.com/office/powerpoint/2010/main" val="36560875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764" y="160020"/>
            <a:ext cx="10272606" cy="6858000"/>
          </a:xfrm>
        </p:spPr>
        <p:txBody>
          <a:bodyPr>
            <a:normAutofit fontScale="85000" lnSpcReduction="20000"/>
          </a:bodyPr>
          <a:lstStyle/>
          <a:p>
            <a:r>
              <a:rPr lang="en-US" dirty="0">
                <a:solidFill>
                  <a:srgbClr val="C00000"/>
                </a:solidFill>
              </a:rPr>
              <a:t>Brand / </a:t>
            </a:r>
            <a:r>
              <a:rPr lang="en-US" dirty="0" smtClean="0">
                <a:solidFill>
                  <a:srgbClr val="C00000"/>
                </a:solidFill>
              </a:rPr>
              <a:t>Logo</a:t>
            </a:r>
          </a:p>
          <a:p>
            <a:r>
              <a:rPr lang="en-US" dirty="0"/>
              <a:t>The .</a:t>
            </a:r>
            <a:r>
              <a:rPr lang="en-US" dirty="0" err="1"/>
              <a:t>navbar</a:t>
            </a:r>
            <a:r>
              <a:rPr lang="en-US" dirty="0"/>
              <a:t>-brand class is used to highlight the brand/logo/project name of your page</a:t>
            </a:r>
            <a:r>
              <a:rPr lang="en-US" dirty="0" smtClean="0"/>
              <a:t>:</a:t>
            </a:r>
          </a:p>
          <a:p>
            <a:r>
              <a:rPr lang="en-US" dirty="0"/>
              <a:t>Example</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-dark </a:t>
            </a:r>
            <a:r>
              <a:rPr lang="en-US" dirty="0" err="1"/>
              <a:t>navbar</a:t>
            </a:r>
            <a:r>
              <a:rPr lang="en-US" dirty="0"/>
              <a:t>-dark"&gt;</a:t>
            </a:r>
            <a:br>
              <a:rPr lang="en-US" dirty="0"/>
            </a:br>
            <a:r>
              <a:rPr lang="en-US" dirty="0"/>
              <a:t>  &lt;div class="container-fluid"&gt;</a:t>
            </a:r>
            <a:br>
              <a:rPr lang="en-US" dirty="0"/>
            </a:br>
            <a:r>
              <a:rPr lang="en-US" dirty="0"/>
              <a:t>    &lt;a class="</a:t>
            </a:r>
            <a:r>
              <a:rPr lang="en-US" dirty="0" err="1"/>
              <a:t>navbar</a:t>
            </a:r>
            <a:r>
              <a:rPr lang="en-US" dirty="0"/>
              <a:t>-brand" </a:t>
            </a:r>
            <a:r>
              <a:rPr lang="en-US" dirty="0" err="1"/>
              <a:t>href</a:t>
            </a:r>
            <a:r>
              <a:rPr lang="en-US" dirty="0"/>
              <a:t>="#"&gt;Logo&lt;/a&gt;</a:t>
            </a:r>
            <a:br>
              <a:rPr lang="en-US" dirty="0"/>
            </a:br>
            <a:r>
              <a:rPr lang="en-US" dirty="0"/>
              <a:t>  &lt;/div&gt;</a:t>
            </a:r>
            <a:br>
              <a:rPr lang="en-US" dirty="0"/>
            </a:br>
            <a:r>
              <a:rPr lang="en-US" dirty="0"/>
              <a:t>&lt;/</a:t>
            </a:r>
            <a:r>
              <a:rPr lang="en-US" dirty="0" err="1"/>
              <a:t>nav</a:t>
            </a:r>
            <a:r>
              <a:rPr lang="en-US" dirty="0"/>
              <a:t>&gt;</a:t>
            </a:r>
          </a:p>
          <a:p>
            <a:r>
              <a:rPr lang="en-US" dirty="0"/>
              <a:t>When using the .</a:t>
            </a:r>
            <a:r>
              <a:rPr lang="en-US" dirty="0" err="1"/>
              <a:t>navbar</a:t>
            </a:r>
            <a:r>
              <a:rPr lang="en-US" dirty="0"/>
              <a:t>-brand class with images, Bootstrap 5 will automatically style the image to fit the </a:t>
            </a:r>
            <a:r>
              <a:rPr lang="en-US" dirty="0" err="1"/>
              <a:t>navbar</a:t>
            </a:r>
            <a:r>
              <a:rPr lang="en-US" dirty="0"/>
              <a:t> vertically.</a:t>
            </a:r>
          </a:p>
          <a:p>
            <a:r>
              <a:rPr lang="en-US" dirty="0"/>
              <a:t>Example</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-dark </a:t>
            </a:r>
            <a:r>
              <a:rPr lang="en-US" dirty="0" err="1"/>
              <a:t>navbar</a:t>
            </a:r>
            <a:r>
              <a:rPr lang="en-US" dirty="0"/>
              <a:t>-dark"&gt;</a:t>
            </a:r>
            <a:br>
              <a:rPr lang="en-US" dirty="0"/>
            </a:br>
            <a:r>
              <a:rPr lang="en-US" dirty="0"/>
              <a:t>  &lt;div class="container-fluid"&gt;</a:t>
            </a:r>
            <a:br>
              <a:rPr lang="en-US" dirty="0"/>
            </a:br>
            <a:r>
              <a:rPr lang="en-US" dirty="0"/>
              <a:t>    &lt;a class="</a:t>
            </a:r>
            <a:r>
              <a:rPr lang="en-US" dirty="0" err="1"/>
              <a:t>navbar</a:t>
            </a:r>
            <a:r>
              <a:rPr lang="en-US" dirty="0"/>
              <a:t>-brand" </a:t>
            </a:r>
            <a:r>
              <a:rPr lang="en-US" dirty="0" err="1"/>
              <a:t>href</a:t>
            </a:r>
            <a:r>
              <a:rPr lang="en-US" dirty="0"/>
              <a:t>="#"&gt;</a:t>
            </a:r>
            <a:br>
              <a:rPr lang="en-US" dirty="0"/>
            </a:br>
            <a:r>
              <a:rPr lang="en-US" dirty="0"/>
              <a:t>      &lt;</a:t>
            </a:r>
            <a:r>
              <a:rPr lang="en-US" dirty="0" err="1"/>
              <a:t>img</a:t>
            </a:r>
            <a:r>
              <a:rPr lang="en-US" dirty="0"/>
              <a:t> </a:t>
            </a:r>
            <a:r>
              <a:rPr lang="en-US" dirty="0" err="1"/>
              <a:t>src</a:t>
            </a:r>
            <a:r>
              <a:rPr lang="en-US" dirty="0"/>
              <a:t>="logo.png" alt="Avatar Logo" style="width:40px;" class="rounded-pill"&gt; </a:t>
            </a:r>
            <a:br>
              <a:rPr lang="en-US" dirty="0"/>
            </a:br>
            <a:r>
              <a:rPr lang="en-US" dirty="0"/>
              <a:t>    &lt;/a&gt;</a:t>
            </a:r>
            <a:br>
              <a:rPr lang="en-US" dirty="0"/>
            </a:br>
            <a:r>
              <a:rPr lang="en-US" dirty="0"/>
              <a:t>  &lt;/div&gt;</a:t>
            </a:r>
            <a:br>
              <a:rPr lang="en-US" dirty="0"/>
            </a:br>
            <a:r>
              <a:rPr lang="en-US" dirty="0"/>
              <a:t>&lt;/</a:t>
            </a:r>
            <a:r>
              <a:rPr lang="en-US" dirty="0" err="1"/>
              <a:t>nav</a:t>
            </a:r>
            <a:r>
              <a:rPr lang="en-US" dirty="0"/>
              <a:t>&gt;</a:t>
            </a:r>
          </a:p>
          <a:p>
            <a:r>
              <a:rPr lang="en-US" dirty="0" err="1">
                <a:solidFill>
                  <a:srgbClr val="C00000"/>
                </a:solidFill>
              </a:rPr>
              <a:t>Navbar</a:t>
            </a:r>
            <a:r>
              <a:rPr lang="en-US" dirty="0">
                <a:solidFill>
                  <a:srgbClr val="C00000"/>
                </a:solidFill>
              </a:rPr>
              <a:t> Text</a:t>
            </a:r>
          </a:p>
          <a:p>
            <a:r>
              <a:rPr lang="en-US" dirty="0"/>
              <a:t>Use the .</a:t>
            </a:r>
            <a:r>
              <a:rPr lang="en-US" dirty="0" err="1"/>
              <a:t>navbar</a:t>
            </a:r>
            <a:r>
              <a:rPr lang="en-US" dirty="0"/>
              <a:t>-text class to vertical align any elements inside the </a:t>
            </a:r>
            <a:r>
              <a:rPr lang="en-US" dirty="0" err="1"/>
              <a:t>navbar</a:t>
            </a:r>
            <a:r>
              <a:rPr lang="en-US" dirty="0"/>
              <a:t> that are not links (ensures proper padding and text color).</a:t>
            </a:r>
          </a:p>
          <a:p>
            <a:r>
              <a:rPr lang="en-US" dirty="0"/>
              <a:t>Example</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-dark </a:t>
            </a:r>
            <a:r>
              <a:rPr lang="en-US" dirty="0" err="1"/>
              <a:t>navbar</a:t>
            </a:r>
            <a:r>
              <a:rPr lang="en-US" dirty="0"/>
              <a:t>-dark"&gt;</a:t>
            </a:r>
            <a:br>
              <a:rPr lang="en-US" dirty="0"/>
            </a:br>
            <a:r>
              <a:rPr lang="en-US" dirty="0"/>
              <a:t>  &lt;div class="container-fluid"&gt;</a:t>
            </a:r>
            <a:br>
              <a:rPr lang="en-US" dirty="0"/>
            </a:br>
            <a:r>
              <a:rPr lang="en-US" dirty="0"/>
              <a:t>    &lt;span class="</a:t>
            </a:r>
            <a:r>
              <a:rPr lang="en-US" dirty="0" err="1"/>
              <a:t>navbar</a:t>
            </a:r>
            <a:r>
              <a:rPr lang="en-US" dirty="0"/>
              <a:t>-text"&gt;</a:t>
            </a:r>
            <a:r>
              <a:rPr lang="en-US" dirty="0" err="1"/>
              <a:t>Navbar</a:t>
            </a:r>
            <a:r>
              <a:rPr lang="en-US" dirty="0"/>
              <a:t> text&lt;/span&gt;</a:t>
            </a:r>
            <a:br>
              <a:rPr lang="en-US" dirty="0"/>
            </a:br>
            <a:r>
              <a:rPr lang="en-US" dirty="0"/>
              <a:t>  &lt;/div&gt;</a:t>
            </a:r>
            <a:br>
              <a:rPr lang="en-US" dirty="0"/>
            </a:br>
            <a:r>
              <a:rPr lang="en-US" dirty="0"/>
              <a:t>&lt;/</a:t>
            </a:r>
            <a:r>
              <a:rPr lang="en-US" dirty="0" err="1"/>
              <a:t>nav</a:t>
            </a:r>
            <a:r>
              <a:rPr lang="en-US" dirty="0"/>
              <a:t>&gt;</a:t>
            </a:r>
          </a:p>
          <a:p>
            <a:r>
              <a:rPr lang="en-US" dirty="0"/>
              <a:t/>
            </a:r>
            <a:br>
              <a:rPr lang="en-US" dirty="0"/>
            </a:br>
            <a:endParaRPr lang="en-US" dirty="0">
              <a:solidFill>
                <a:srgbClr val="C00000"/>
              </a:solidFill>
            </a:endParaRPr>
          </a:p>
          <a:p>
            <a:endParaRPr lang="en-US" dirty="0"/>
          </a:p>
        </p:txBody>
      </p:sp>
    </p:spTree>
    <p:extLst>
      <p:ext uri="{BB962C8B-B14F-4D97-AF65-F5344CB8AC3E}">
        <p14:creationId xmlns:p14="http://schemas.microsoft.com/office/powerpoint/2010/main" val="38557394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0020"/>
            <a:ext cx="9975426" cy="6697979"/>
          </a:xfrm>
        </p:spPr>
        <p:txBody>
          <a:bodyPr>
            <a:normAutofit fontScale="92500" lnSpcReduction="20000"/>
          </a:bodyPr>
          <a:lstStyle/>
          <a:p>
            <a:r>
              <a:rPr lang="en-US" dirty="0"/>
              <a:t>Very often, especially on small screens, you want to hide the navigation links and replace them with a button that should reveal them when clicked on.</a:t>
            </a:r>
          </a:p>
          <a:p>
            <a:r>
              <a:rPr lang="en-US" dirty="0"/>
              <a:t>To create a collapsible navigation bar, use a button with class="</a:t>
            </a:r>
            <a:r>
              <a:rPr lang="en-US" dirty="0" err="1"/>
              <a:t>navbar-toggler</a:t>
            </a:r>
            <a:r>
              <a:rPr lang="en-US" dirty="0"/>
              <a:t>", data-</a:t>
            </a:r>
            <a:r>
              <a:rPr lang="en-US" dirty="0" err="1"/>
              <a:t>bs</a:t>
            </a:r>
            <a:r>
              <a:rPr lang="en-US" dirty="0"/>
              <a:t>-toggle="collapse" and data-</a:t>
            </a:r>
            <a:r>
              <a:rPr lang="en-US" dirty="0" err="1"/>
              <a:t>bs</a:t>
            </a:r>
            <a:r>
              <a:rPr lang="en-US" dirty="0"/>
              <a:t>-target="#</a:t>
            </a:r>
            <a:r>
              <a:rPr lang="en-US" i="1" dirty="0" err="1"/>
              <a:t>thetarget</a:t>
            </a:r>
            <a:r>
              <a:rPr lang="en-US" dirty="0"/>
              <a:t>". Then wrap the </a:t>
            </a:r>
            <a:r>
              <a:rPr lang="en-US" dirty="0" err="1"/>
              <a:t>navbar</a:t>
            </a:r>
            <a:r>
              <a:rPr lang="en-US" dirty="0"/>
              <a:t> content (links, </a:t>
            </a:r>
            <a:r>
              <a:rPr lang="en-US" dirty="0" err="1"/>
              <a:t>etc</a:t>
            </a:r>
            <a:r>
              <a:rPr lang="en-US" dirty="0"/>
              <a:t>) inside a &lt;div&gt; element with class="collapse </a:t>
            </a:r>
            <a:r>
              <a:rPr lang="en-US" dirty="0" err="1"/>
              <a:t>navbar</a:t>
            </a:r>
            <a:r>
              <a:rPr lang="en-US" dirty="0"/>
              <a:t>-collapse", followed by an id that matches the data-</a:t>
            </a:r>
            <a:r>
              <a:rPr lang="en-US" dirty="0" err="1"/>
              <a:t>bs</a:t>
            </a:r>
            <a:r>
              <a:rPr lang="en-US" dirty="0"/>
              <a:t>-target of the button: "</a:t>
            </a:r>
            <a:r>
              <a:rPr lang="en-US" i="1" dirty="0" err="1"/>
              <a:t>thetarget</a:t>
            </a:r>
            <a:r>
              <a:rPr lang="en-US" dirty="0"/>
              <a:t>".</a:t>
            </a:r>
          </a:p>
          <a:p>
            <a:r>
              <a:rPr lang="en-US" dirty="0"/>
              <a:t>Example</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-dark </a:t>
            </a:r>
            <a:r>
              <a:rPr lang="en-US" dirty="0" err="1"/>
              <a:t>navbar</a:t>
            </a:r>
            <a:r>
              <a:rPr lang="en-US" dirty="0"/>
              <a:t>-dark"&gt;</a:t>
            </a:r>
            <a:br>
              <a:rPr lang="en-US" dirty="0"/>
            </a:br>
            <a:r>
              <a:rPr lang="en-US" dirty="0"/>
              <a:t>  &lt;div class="container-fluid"&gt;</a:t>
            </a:r>
            <a:br>
              <a:rPr lang="en-US" dirty="0"/>
            </a:br>
            <a:r>
              <a:rPr lang="en-US" dirty="0"/>
              <a:t>    &lt;a class="</a:t>
            </a:r>
            <a:r>
              <a:rPr lang="en-US" dirty="0" err="1"/>
              <a:t>navbar</a:t>
            </a:r>
            <a:r>
              <a:rPr lang="en-US" dirty="0"/>
              <a:t>-brand" </a:t>
            </a:r>
            <a:r>
              <a:rPr lang="en-US" dirty="0" err="1"/>
              <a:t>href</a:t>
            </a:r>
            <a:r>
              <a:rPr lang="en-US" dirty="0"/>
              <a:t>="#"&gt;Logo&lt;/a&gt;</a:t>
            </a:r>
            <a:br>
              <a:rPr lang="en-US" dirty="0"/>
            </a:br>
            <a:r>
              <a:rPr lang="en-US" dirty="0"/>
              <a:t>    &lt;button class="</a:t>
            </a:r>
            <a:r>
              <a:rPr lang="en-US" dirty="0" err="1"/>
              <a:t>navbar-toggler</a:t>
            </a:r>
            <a:r>
              <a:rPr lang="en-US" dirty="0"/>
              <a:t>" type="button" data-</a:t>
            </a:r>
            <a:r>
              <a:rPr lang="en-US" dirty="0" err="1"/>
              <a:t>bs</a:t>
            </a:r>
            <a:r>
              <a:rPr lang="en-US" dirty="0"/>
              <a:t>-toggle="collapse" data-</a:t>
            </a:r>
            <a:r>
              <a:rPr lang="en-US" dirty="0" err="1"/>
              <a:t>bs</a:t>
            </a:r>
            <a:r>
              <a:rPr lang="en-US" dirty="0"/>
              <a:t>-target="#</a:t>
            </a:r>
            <a:r>
              <a:rPr lang="en-US" dirty="0" err="1"/>
              <a:t>collapsibleNavbar</a:t>
            </a:r>
            <a:r>
              <a:rPr lang="en-US" dirty="0"/>
              <a:t>"&gt;</a:t>
            </a:r>
            <a:br>
              <a:rPr lang="en-US" dirty="0"/>
            </a:br>
            <a:r>
              <a:rPr lang="en-US" dirty="0"/>
              <a:t>      &lt;span class="</a:t>
            </a:r>
            <a:r>
              <a:rPr lang="en-US" dirty="0" err="1"/>
              <a:t>navbar</a:t>
            </a:r>
            <a:r>
              <a:rPr lang="en-US" dirty="0"/>
              <a:t>-</a:t>
            </a:r>
            <a:r>
              <a:rPr lang="en-US" dirty="0" err="1"/>
              <a:t>toggler</a:t>
            </a:r>
            <a:r>
              <a:rPr lang="en-US" dirty="0"/>
              <a:t>-icon"&gt;&lt;/span&gt;</a:t>
            </a:r>
            <a:br>
              <a:rPr lang="en-US" dirty="0"/>
            </a:br>
            <a:r>
              <a:rPr lang="en-US" dirty="0"/>
              <a:t>    &lt;/button&gt;</a:t>
            </a:r>
            <a:br>
              <a:rPr lang="en-US" dirty="0"/>
            </a:br>
            <a:r>
              <a:rPr lang="en-US" dirty="0"/>
              <a:t>    &lt;div class="collapse </a:t>
            </a:r>
            <a:r>
              <a:rPr lang="en-US" dirty="0" err="1"/>
              <a:t>navbar</a:t>
            </a:r>
            <a:r>
              <a:rPr lang="en-US" dirty="0"/>
              <a:t>-collapse" id="</a:t>
            </a:r>
            <a:r>
              <a:rPr lang="en-US" dirty="0" err="1"/>
              <a:t>collapsibleNavbar</a:t>
            </a:r>
            <a:r>
              <a:rPr lang="en-US" dirty="0"/>
              <a:t>"&gt;</a:t>
            </a:r>
            <a:br>
              <a:rPr lang="en-US" dirty="0"/>
            </a:br>
            <a:r>
              <a:rPr lang="en-US" dirty="0"/>
              <a:t>      &lt;</a:t>
            </a:r>
            <a:r>
              <a:rPr lang="en-US" dirty="0" err="1"/>
              <a:t>ul</a:t>
            </a:r>
            <a:r>
              <a:rPr lang="en-US" dirty="0"/>
              <a:t> class="</a:t>
            </a:r>
            <a:r>
              <a:rPr lang="en-US" dirty="0" err="1"/>
              <a:t>navbar-nav</a:t>
            </a:r>
            <a:r>
              <a:rPr lang="en-US" dirty="0"/>
              <a:t>"&gt;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="#"&gt;Link&lt;/a&gt;</a:t>
            </a:r>
            <a:br>
              <a:rPr lang="en-US" dirty="0"/>
            </a:br>
            <a:r>
              <a:rPr lang="en-US" dirty="0"/>
              <a:t>        &lt;/li&gt;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="#"&gt;Link&lt;/a&gt;</a:t>
            </a:r>
            <a:br>
              <a:rPr lang="en-US" dirty="0"/>
            </a:br>
            <a:r>
              <a:rPr lang="en-US" dirty="0"/>
              <a:t>        &lt;/li&gt;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="#"&gt;Link&lt;/a&gt;</a:t>
            </a:r>
            <a:br>
              <a:rPr lang="en-US" dirty="0"/>
            </a:br>
            <a:r>
              <a:rPr lang="en-US" dirty="0"/>
              <a:t>        &lt;/li&gt;</a:t>
            </a:r>
            <a:br>
              <a:rPr lang="en-US" dirty="0"/>
            </a:br>
            <a:r>
              <a:rPr lang="en-US" dirty="0"/>
              <a:t>      &lt;/</a:t>
            </a:r>
            <a:r>
              <a:rPr lang="en-US" dirty="0" err="1"/>
              <a:t>ul</a:t>
            </a:r>
            <a:r>
              <a:rPr lang="en-US" dirty="0"/>
              <a:t>&gt;</a:t>
            </a:r>
            <a:br>
              <a:rPr lang="en-US" dirty="0"/>
            </a:br>
            <a:r>
              <a:rPr lang="en-US" dirty="0"/>
              <a:t>    &lt;/div&gt;</a:t>
            </a:r>
            <a:br>
              <a:rPr lang="en-US" dirty="0"/>
            </a:br>
            <a:r>
              <a:rPr lang="en-US" dirty="0"/>
              <a:t>  &lt;/div&gt;</a:t>
            </a:r>
            <a:br>
              <a:rPr lang="en-US" dirty="0"/>
            </a:br>
            <a:r>
              <a:rPr lang="en-US" dirty="0"/>
              <a:t>&lt;/</a:t>
            </a:r>
            <a:r>
              <a:rPr lang="en-US" dirty="0" err="1"/>
              <a:t>nav</a:t>
            </a:r>
            <a:r>
              <a:rPr lang="en-US" dirty="0"/>
              <a:t>&gt;</a:t>
            </a:r>
          </a:p>
          <a:p>
            <a:endParaRPr lang="en-US" dirty="0"/>
          </a:p>
        </p:txBody>
      </p:sp>
    </p:spTree>
    <p:extLst>
      <p:ext uri="{BB962C8B-B14F-4D97-AF65-F5344CB8AC3E}">
        <p14:creationId xmlns:p14="http://schemas.microsoft.com/office/powerpoint/2010/main" val="14641577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184" y="0"/>
            <a:ext cx="8596668" cy="1320800"/>
          </a:xfrm>
        </p:spPr>
        <p:txBody>
          <a:bodyPr/>
          <a:lstStyle/>
          <a:p>
            <a:r>
              <a:rPr lang="en-US" dirty="0" err="1">
                <a:solidFill>
                  <a:srgbClr val="C00000"/>
                </a:solidFill>
              </a:rPr>
              <a:t>Navbar</a:t>
            </a:r>
            <a:r>
              <a:rPr lang="en-US" dirty="0">
                <a:solidFill>
                  <a:srgbClr val="C00000"/>
                </a:solidFill>
              </a:rPr>
              <a:t> With Dropdown</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a:xfrm>
            <a:off x="688764" y="1051560"/>
            <a:ext cx="9609666" cy="6000749"/>
          </a:xfrm>
        </p:spPr>
        <p:txBody>
          <a:bodyPr/>
          <a:lstStyle/>
          <a:p>
            <a:r>
              <a:rPr lang="en-US" sz="2400" dirty="0" err="1"/>
              <a:t>Navbars</a:t>
            </a:r>
            <a:r>
              <a:rPr lang="en-US" sz="2400" dirty="0"/>
              <a:t> can also hold dropdown menus:</a:t>
            </a:r>
          </a:p>
          <a:p>
            <a:r>
              <a:rPr lang="en-US" sz="2400" dirty="0"/>
              <a:t>Example</a:t>
            </a:r>
          </a:p>
          <a:p>
            <a:r>
              <a:rPr lang="en-US" sz="2400" dirty="0"/>
              <a:t>&lt;li class="</a:t>
            </a:r>
            <a:r>
              <a:rPr lang="en-US" sz="2400" dirty="0" err="1"/>
              <a:t>nav</a:t>
            </a:r>
            <a:r>
              <a:rPr lang="en-US" sz="2400" dirty="0"/>
              <a:t>-item dropdown"&gt;</a:t>
            </a:r>
            <a:br>
              <a:rPr lang="en-US" sz="2400" dirty="0"/>
            </a:br>
            <a:r>
              <a:rPr lang="en-US" sz="2400" dirty="0"/>
              <a:t>  &lt;a class="</a:t>
            </a:r>
            <a:r>
              <a:rPr lang="en-US" sz="2400" dirty="0" err="1"/>
              <a:t>nav</a:t>
            </a:r>
            <a:r>
              <a:rPr lang="en-US" sz="2400" dirty="0"/>
              <a:t>-link dropdown-toggle" </a:t>
            </a:r>
            <a:r>
              <a:rPr lang="en-US" sz="2400" dirty="0" err="1"/>
              <a:t>href</a:t>
            </a:r>
            <a:r>
              <a:rPr lang="en-US" sz="2400" dirty="0"/>
              <a:t>="#" role="button" data-</a:t>
            </a:r>
            <a:r>
              <a:rPr lang="en-US" sz="2400" dirty="0" err="1"/>
              <a:t>bs</a:t>
            </a:r>
            <a:r>
              <a:rPr lang="en-US" sz="2400" dirty="0"/>
              <a:t>-toggle="dropdown"&gt;Dropdown&lt;/a&gt;</a:t>
            </a:r>
            <a:br>
              <a:rPr lang="en-US" sz="2400" dirty="0"/>
            </a:br>
            <a:r>
              <a:rPr lang="en-US" sz="2400" dirty="0"/>
              <a:t>  &lt;</a:t>
            </a:r>
            <a:r>
              <a:rPr lang="en-US" sz="2400" dirty="0" err="1"/>
              <a:t>ul</a:t>
            </a:r>
            <a:r>
              <a:rPr lang="en-US" sz="2400" dirty="0"/>
              <a:t> class="dropdown-menu"&gt;</a:t>
            </a:r>
            <a:br>
              <a:rPr lang="en-US" sz="2400" dirty="0"/>
            </a:br>
            <a:r>
              <a:rPr lang="en-US" sz="2400" dirty="0"/>
              <a:t>    &lt;li&gt;&lt;a class="dropdown-item" </a:t>
            </a:r>
            <a:r>
              <a:rPr lang="en-US" sz="2400" dirty="0" err="1"/>
              <a:t>href</a:t>
            </a:r>
            <a:r>
              <a:rPr lang="en-US" sz="2400" dirty="0"/>
              <a:t>="#"&gt;Link&lt;/a&gt;&lt;/li&gt;</a:t>
            </a:r>
            <a:br>
              <a:rPr lang="en-US" sz="2400" dirty="0"/>
            </a:br>
            <a:r>
              <a:rPr lang="en-US" sz="2400" dirty="0"/>
              <a:t>    &lt;li&gt;&lt;a class="dropdown-item" </a:t>
            </a:r>
            <a:r>
              <a:rPr lang="en-US" sz="2400" dirty="0" err="1"/>
              <a:t>href</a:t>
            </a:r>
            <a:r>
              <a:rPr lang="en-US" sz="2400" dirty="0"/>
              <a:t>="#"&gt;Another link&lt;/a&gt;&lt;/li&gt;</a:t>
            </a:r>
            <a:br>
              <a:rPr lang="en-US" sz="2400" dirty="0"/>
            </a:br>
            <a:r>
              <a:rPr lang="en-US" sz="2400" dirty="0"/>
              <a:t>    &lt;li&gt;&lt;a class="dropdown-item" </a:t>
            </a:r>
            <a:r>
              <a:rPr lang="en-US" sz="2400" dirty="0" err="1"/>
              <a:t>href</a:t>
            </a:r>
            <a:r>
              <a:rPr lang="en-US" sz="2400" dirty="0"/>
              <a:t>="#"&gt;A third link&lt;/a&gt;&lt;/li&gt;</a:t>
            </a:r>
            <a:br>
              <a:rPr lang="en-US" sz="2400" dirty="0"/>
            </a:br>
            <a:r>
              <a:rPr lang="en-US" sz="2400" dirty="0"/>
              <a:t>  &lt;/</a:t>
            </a:r>
            <a:r>
              <a:rPr lang="en-US" sz="2400" dirty="0" err="1"/>
              <a:t>ul</a:t>
            </a:r>
            <a:r>
              <a:rPr lang="en-US" sz="2400" dirty="0"/>
              <a:t>&gt;</a:t>
            </a:r>
            <a:br>
              <a:rPr lang="en-US" sz="2400" dirty="0"/>
            </a:br>
            <a:r>
              <a:rPr lang="en-US" sz="2400" dirty="0"/>
              <a:t>&lt;/li&gt;</a:t>
            </a:r>
          </a:p>
          <a:p>
            <a:endParaRPr lang="en-US" dirty="0"/>
          </a:p>
        </p:txBody>
      </p:sp>
    </p:spTree>
    <p:extLst>
      <p:ext uri="{BB962C8B-B14F-4D97-AF65-F5344CB8AC3E}">
        <p14:creationId xmlns:p14="http://schemas.microsoft.com/office/powerpoint/2010/main" val="41767197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2420"/>
            <a:ext cx="8596668" cy="1320800"/>
          </a:xfrm>
        </p:spPr>
        <p:txBody>
          <a:bodyPr/>
          <a:lstStyle/>
          <a:p>
            <a:r>
              <a:rPr lang="en-US" dirty="0" err="1">
                <a:solidFill>
                  <a:srgbClr val="C00000"/>
                </a:solidFill>
              </a:rPr>
              <a:t>Navbar</a:t>
            </a:r>
            <a:r>
              <a:rPr lang="en-US" dirty="0">
                <a:solidFill>
                  <a:srgbClr val="C00000"/>
                </a:solidFill>
              </a:rPr>
              <a:t> Forms and Buttons</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a:xfrm>
            <a:off x="688764" y="1257301"/>
            <a:ext cx="9815406" cy="5600699"/>
          </a:xfrm>
        </p:spPr>
        <p:txBody>
          <a:bodyPr>
            <a:normAutofit fontScale="85000" lnSpcReduction="20000"/>
          </a:bodyPr>
          <a:lstStyle/>
          <a:p>
            <a:r>
              <a:rPr lang="en-US" dirty="0"/>
              <a:t>You can also include forms inside the navigation bar:</a:t>
            </a:r>
          </a:p>
          <a:p>
            <a:r>
              <a:rPr lang="en-US" dirty="0"/>
              <a:t>Example</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navbar</a:t>
            </a:r>
            <a:r>
              <a:rPr lang="en-US" dirty="0"/>
              <a:t>-dark </a:t>
            </a:r>
            <a:r>
              <a:rPr lang="en-US" dirty="0" err="1"/>
              <a:t>bg</a:t>
            </a:r>
            <a:r>
              <a:rPr lang="en-US" dirty="0"/>
              <a:t>-dark"&gt;</a:t>
            </a:r>
            <a:br>
              <a:rPr lang="en-US" dirty="0"/>
            </a:br>
            <a:r>
              <a:rPr lang="en-US" dirty="0"/>
              <a:t>  &lt;div class="container-fluid"&gt;</a:t>
            </a:r>
            <a:br>
              <a:rPr lang="en-US" dirty="0"/>
            </a:br>
            <a:r>
              <a:rPr lang="en-US" dirty="0"/>
              <a:t>    &lt;a class="</a:t>
            </a:r>
            <a:r>
              <a:rPr lang="en-US" dirty="0" err="1"/>
              <a:t>navbar</a:t>
            </a:r>
            <a:r>
              <a:rPr lang="en-US" dirty="0"/>
              <a:t>-brand" </a:t>
            </a:r>
            <a:r>
              <a:rPr lang="en-US" dirty="0" err="1"/>
              <a:t>href</a:t>
            </a:r>
            <a:r>
              <a:rPr lang="en-US" dirty="0"/>
              <a:t>="</a:t>
            </a:r>
            <a:r>
              <a:rPr lang="en-US" dirty="0" err="1"/>
              <a:t>javascript:void</a:t>
            </a:r>
            <a:r>
              <a:rPr lang="en-US" dirty="0"/>
              <a:t>(0)"&gt;Logo&lt;/a&gt;</a:t>
            </a:r>
            <a:br>
              <a:rPr lang="en-US" dirty="0"/>
            </a:br>
            <a:r>
              <a:rPr lang="en-US" dirty="0"/>
              <a:t>    &lt;button class="</a:t>
            </a:r>
            <a:r>
              <a:rPr lang="en-US" dirty="0" err="1"/>
              <a:t>navbar-toggler</a:t>
            </a:r>
            <a:r>
              <a:rPr lang="en-US" dirty="0"/>
              <a:t>" type="button" data-</a:t>
            </a:r>
            <a:r>
              <a:rPr lang="en-US" dirty="0" err="1"/>
              <a:t>bs</a:t>
            </a:r>
            <a:r>
              <a:rPr lang="en-US" dirty="0"/>
              <a:t>-toggle="collapse" data-</a:t>
            </a:r>
            <a:r>
              <a:rPr lang="en-US" dirty="0" err="1"/>
              <a:t>bs</a:t>
            </a:r>
            <a:r>
              <a:rPr lang="en-US" dirty="0"/>
              <a:t>-target="#</a:t>
            </a:r>
            <a:r>
              <a:rPr lang="en-US" dirty="0" err="1"/>
              <a:t>mynavbar</a:t>
            </a:r>
            <a:r>
              <a:rPr lang="en-US" dirty="0"/>
              <a:t>"&gt;</a:t>
            </a:r>
            <a:br>
              <a:rPr lang="en-US" dirty="0"/>
            </a:br>
            <a:r>
              <a:rPr lang="en-US" dirty="0"/>
              <a:t>      &lt;span class="</a:t>
            </a:r>
            <a:r>
              <a:rPr lang="en-US" dirty="0" err="1"/>
              <a:t>navbar</a:t>
            </a:r>
            <a:r>
              <a:rPr lang="en-US" dirty="0"/>
              <a:t>-</a:t>
            </a:r>
            <a:r>
              <a:rPr lang="en-US" dirty="0" err="1"/>
              <a:t>toggler</a:t>
            </a:r>
            <a:r>
              <a:rPr lang="en-US" dirty="0"/>
              <a:t>-icon"&gt;&lt;/span&gt;</a:t>
            </a:r>
            <a:br>
              <a:rPr lang="en-US" dirty="0"/>
            </a:br>
            <a:r>
              <a:rPr lang="en-US" dirty="0"/>
              <a:t>    &lt;/button&gt;</a:t>
            </a:r>
            <a:br>
              <a:rPr lang="en-US" dirty="0"/>
            </a:br>
            <a:r>
              <a:rPr lang="en-US" dirty="0"/>
              <a:t>    &lt;div class="collapse </a:t>
            </a:r>
            <a:r>
              <a:rPr lang="en-US" dirty="0" err="1"/>
              <a:t>navbar</a:t>
            </a:r>
            <a:r>
              <a:rPr lang="en-US" dirty="0"/>
              <a:t>-collapse" id="</a:t>
            </a:r>
            <a:r>
              <a:rPr lang="en-US" dirty="0" err="1"/>
              <a:t>mynavbar</a:t>
            </a:r>
            <a:r>
              <a:rPr lang="en-US" dirty="0"/>
              <a:t>"&gt;</a:t>
            </a:r>
            <a:br>
              <a:rPr lang="en-US" dirty="0"/>
            </a:br>
            <a:r>
              <a:rPr lang="en-US" dirty="0"/>
              <a:t>      &lt;</a:t>
            </a:r>
            <a:r>
              <a:rPr lang="en-US" dirty="0" err="1"/>
              <a:t>ul</a:t>
            </a:r>
            <a:r>
              <a:rPr lang="en-US" dirty="0"/>
              <a:t> class="</a:t>
            </a:r>
            <a:r>
              <a:rPr lang="en-US" dirty="0" err="1"/>
              <a:t>navbar-nav</a:t>
            </a:r>
            <a:r>
              <a:rPr lang="en-US" dirty="0"/>
              <a:t> me-auto"&gt;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a:t>
            </a:r>
            <a:r>
              <a:rPr lang="en-US" dirty="0" err="1"/>
              <a:t>javascript:void</a:t>
            </a:r>
            <a:r>
              <a:rPr lang="en-US" dirty="0"/>
              <a:t>(0)"&gt;Link&lt;/a&gt;</a:t>
            </a:r>
            <a:br>
              <a:rPr lang="en-US" dirty="0"/>
            </a:br>
            <a:r>
              <a:rPr lang="en-US" dirty="0"/>
              <a:t>        &lt;/li&gt;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a:t>
            </a:r>
            <a:r>
              <a:rPr lang="en-US" dirty="0" err="1"/>
              <a:t>javascript:void</a:t>
            </a:r>
            <a:r>
              <a:rPr lang="en-US" dirty="0"/>
              <a:t>(0)"&gt;Link&lt;/a&gt;</a:t>
            </a:r>
            <a:br>
              <a:rPr lang="en-US" dirty="0"/>
            </a:br>
            <a:r>
              <a:rPr lang="en-US" dirty="0"/>
              <a:t>        &lt;/li&gt;</a:t>
            </a:r>
            <a:br>
              <a:rPr lang="en-US" dirty="0"/>
            </a:br>
            <a:r>
              <a:rPr lang="en-US" dirty="0"/>
              <a:t>        &lt;li class="</a:t>
            </a:r>
            <a:r>
              <a:rPr lang="en-US" dirty="0" err="1"/>
              <a:t>nav</a:t>
            </a:r>
            <a:r>
              <a:rPr lang="en-US" dirty="0"/>
              <a:t>-item"&gt;</a:t>
            </a:r>
            <a:br>
              <a:rPr lang="en-US" dirty="0"/>
            </a:br>
            <a:r>
              <a:rPr lang="en-US" dirty="0"/>
              <a:t>          &lt;a class="</a:t>
            </a:r>
            <a:r>
              <a:rPr lang="en-US" dirty="0" err="1"/>
              <a:t>nav</a:t>
            </a:r>
            <a:r>
              <a:rPr lang="en-US" dirty="0"/>
              <a:t>-link" </a:t>
            </a:r>
            <a:r>
              <a:rPr lang="en-US" dirty="0" err="1"/>
              <a:t>href</a:t>
            </a:r>
            <a:r>
              <a:rPr lang="en-US" dirty="0"/>
              <a:t>="</a:t>
            </a:r>
            <a:r>
              <a:rPr lang="en-US" dirty="0" err="1"/>
              <a:t>javascript:void</a:t>
            </a:r>
            <a:r>
              <a:rPr lang="en-US" dirty="0"/>
              <a:t>(0)"&gt;Link&lt;/a&gt;</a:t>
            </a:r>
            <a:br>
              <a:rPr lang="en-US" dirty="0"/>
            </a:br>
            <a:r>
              <a:rPr lang="en-US" dirty="0"/>
              <a:t>        &lt;/li&gt;</a:t>
            </a:r>
            <a:br>
              <a:rPr lang="en-US" dirty="0"/>
            </a:br>
            <a:r>
              <a:rPr lang="en-US" dirty="0"/>
              <a:t>      &lt;/</a:t>
            </a:r>
            <a:r>
              <a:rPr lang="en-US" dirty="0" err="1"/>
              <a:t>ul</a:t>
            </a:r>
            <a:r>
              <a:rPr lang="en-US" dirty="0"/>
              <a:t>&gt;</a:t>
            </a:r>
            <a:br>
              <a:rPr lang="en-US" dirty="0"/>
            </a:br>
            <a:r>
              <a:rPr lang="en-US" dirty="0"/>
              <a:t>      &lt;form class="d-flex"&gt;</a:t>
            </a:r>
            <a:br>
              <a:rPr lang="en-US" dirty="0"/>
            </a:br>
            <a:r>
              <a:rPr lang="en-US" dirty="0"/>
              <a:t>        &lt;input class="form-control me-2" type="text" placeholder="Search"&gt;</a:t>
            </a:r>
            <a:br>
              <a:rPr lang="en-US" dirty="0"/>
            </a:br>
            <a:r>
              <a:rPr lang="en-US" dirty="0"/>
              <a:t>        &lt;button class="</a:t>
            </a:r>
            <a:r>
              <a:rPr lang="en-US" dirty="0" err="1"/>
              <a:t>btn</a:t>
            </a:r>
            <a:r>
              <a:rPr lang="en-US" dirty="0"/>
              <a:t> </a:t>
            </a:r>
            <a:r>
              <a:rPr lang="en-US" dirty="0" err="1"/>
              <a:t>btn</a:t>
            </a:r>
            <a:r>
              <a:rPr lang="en-US" dirty="0"/>
              <a:t>-primary" type="button"&gt;Search&lt;/button&gt;</a:t>
            </a:r>
            <a:br>
              <a:rPr lang="en-US" dirty="0"/>
            </a:br>
            <a:r>
              <a:rPr lang="en-US" dirty="0"/>
              <a:t>      &lt;/form&gt;</a:t>
            </a:r>
            <a:br>
              <a:rPr lang="en-US" dirty="0"/>
            </a:br>
            <a:r>
              <a:rPr lang="en-US" dirty="0"/>
              <a:t>    &lt;/div&gt;</a:t>
            </a:r>
            <a:br>
              <a:rPr lang="en-US" dirty="0"/>
            </a:br>
            <a:r>
              <a:rPr lang="en-US" dirty="0"/>
              <a:t>  &lt;/div&gt;</a:t>
            </a:r>
            <a:br>
              <a:rPr lang="en-US" dirty="0"/>
            </a:br>
            <a:r>
              <a:rPr lang="en-US" dirty="0"/>
              <a:t>&lt;/</a:t>
            </a:r>
            <a:r>
              <a:rPr lang="en-US" dirty="0" err="1"/>
              <a:t>nav</a:t>
            </a:r>
            <a:r>
              <a:rPr lang="en-US" dirty="0"/>
              <a:t>&gt;</a:t>
            </a:r>
          </a:p>
          <a:p>
            <a:endParaRPr lang="en-US" dirty="0"/>
          </a:p>
        </p:txBody>
      </p:sp>
    </p:spTree>
    <p:extLst>
      <p:ext uri="{BB962C8B-B14F-4D97-AF65-F5344CB8AC3E}">
        <p14:creationId xmlns:p14="http://schemas.microsoft.com/office/powerpoint/2010/main" val="36156250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474" y="0"/>
            <a:ext cx="8596668" cy="1320800"/>
          </a:xfrm>
        </p:spPr>
        <p:txBody>
          <a:bodyPr/>
          <a:lstStyle/>
          <a:p>
            <a:r>
              <a:rPr lang="en-US" dirty="0">
                <a:solidFill>
                  <a:srgbClr val="C00000"/>
                </a:solidFill>
              </a:rPr>
              <a:t>Fixed Navigation Bar</a:t>
            </a:r>
            <a:r>
              <a:rPr lang="en-US" dirty="0"/>
              <a:t/>
            </a:r>
            <a:br>
              <a:rPr lang="en-US" dirty="0"/>
            </a:br>
            <a:endParaRPr lang="en-US" dirty="0"/>
          </a:p>
        </p:txBody>
      </p:sp>
      <p:sp>
        <p:nvSpPr>
          <p:cNvPr id="3" name="Content Placeholder 2"/>
          <p:cNvSpPr>
            <a:spLocks noGrp="1"/>
          </p:cNvSpPr>
          <p:nvPr>
            <p:ph idx="1"/>
          </p:nvPr>
        </p:nvSpPr>
        <p:spPr>
          <a:xfrm>
            <a:off x="791634" y="788670"/>
            <a:ext cx="9918276" cy="6469379"/>
          </a:xfrm>
        </p:spPr>
        <p:txBody>
          <a:bodyPr>
            <a:normAutofit lnSpcReduction="10000"/>
          </a:bodyPr>
          <a:lstStyle/>
          <a:p>
            <a:r>
              <a:rPr lang="en-US" dirty="0"/>
              <a:t>The navigation bar can also be fixed at the top or at the bottom of the page.</a:t>
            </a:r>
          </a:p>
          <a:p>
            <a:r>
              <a:rPr lang="en-US" dirty="0"/>
              <a:t>A fixed navigation bar stays visible in a fixed position (top or bottom) independent of the page scroll.</a:t>
            </a:r>
          </a:p>
          <a:p>
            <a:r>
              <a:rPr lang="en-US" dirty="0"/>
              <a:t>The .fixed-top class makes the navigation bar fixed at the </a:t>
            </a:r>
            <a:r>
              <a:rPr lang="en-US" b="1" dirty="0"/>
              <a:t>top</a:t>
            </a:r>
            <a:r>
              <a:rPr lang="en-US" dirty="0"/>
              <a:t>:</a:t>
            </a:r>
          </a:p>
          <a:p>
            <a:r>
              <a:rPr lang="en-US" dirty="0"/>
              <a:t>Example</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-dark </a:t>
            </a:r>
            <a:r>
              <a:rPr lang="en-US" dirty="0" err="1"/>
              <a:t>navbar</a:t>
            </a:r>
            <a:r>
              <a:rPr lang="en-US" dirty="0"/>
              <a:t>-dark fixed-top"&gt;</a:t>
            </a:r>
            <a:br>
              <a:rPr lang="en-US" dirty="0"/>
            </a:br>
            <a:r>
              <a:rPr lang="en-US" dirty="0"/>
              <a:t>  ...</a:t>
            </a:r>
            <a:br>
              <a:rPr lang="en-US" dirty="0"/>
            </a:br>
            <a:r>
              <a:rPr lang="en-US" dirty="0"/>
              <a:t>&lt;/</a:t>
            </a:r>
            <a:r>
              <a:rPr lang="en-US" dirty="0" err="1"/>
              <a:t>nav</a:t>
            </a:r>
            <a:r>
              <a:rPr lang="en-US" dirty="0"/>
              <a:t>&gt;</a:t>
            </a:r>
          </a:p>
          <a:p>
            <a:r>
              <a:rPr lang="en-US" dirty="0"/>
              <a:t>Use the .fixed-bottom class to make the </a:t>
            </a:r>
            <a:r>
              <a:rPr lang="en-US" dirty="0" err="1"/>
              <a:t>navbar</a:t>
            </a:r>
            <a:r>
              <a:rPr lang="en-US" dirty="0"/>
              <a:t> stay at the </a:t>
            </a:r>
            <a:r>
              <a:rPr lang="en-US" b="1" dirty="0"/>
              <a:t>bottom</a:t>
            </a:r>
            <a:r>
              <a:rPr lang="en-US" dirty="0"/>
              <a:t> of the page:</a:t>
            </a:r>
          </a:p>
          <a:p>
            <a:r>
              <a:rPr lang="en-US" dirty="0"/>
              <a:t>Bottom Fixed </a:t>
            </a:r>
            <a:r>
              <a:rPr lang="en-US" dirty="0" err="1"/>
              <a:t>Navbar</a:t>
            </a:r>
            <a:endParaRPr lang="en-US" dirty="0"/>
          </a:p>
          <a:p>
            <a:r>
              <a:rPr lang="en-US" dirty="0"/>
              <a:t>A fixed navigation bar stays visible in a fixed position (top or bottom) independent of the page scroll.</a:t>
            </a:r>
          </a:p>
          <a:p>
            <a:r>
              <a:rPr lang="en-US" dirty="0"/>
              <a:t>Example</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-dark </a:t>
            </a:r>
            <a:r>
              <a:rPr lang="en-US" dirty="0" err="1"/>
              <a:t>navbar</a:t>
            </a:r>
            <a:r>
              <a:rPr lang="en-US" dirty="0"/>
              <a:t>-dark fixed-bottom"&gt;</a:t>
            </a:r>
            <a:br>
              <a:rPr lang="en-US" dirty="0"/>
            </a:br>
            <a:r>
              <a:rPr lang="en-US" dirty="0"/>
              <a:t>  ...</a:t>
            </a:r>
            <a:br>
              <a:rPr lang="en-US" dirty="0"/>
            </a:br>
            <a:r>
              <a:rPr lang="en-US" dirty="0"/>
              <a:t>&lt;/</a:t>
            </a:r>
            <a:r>
              <a:rPr lang="en-US" dirty="0" err="1"/>
              <a:t>nav</a:t>
            </a:r>
            <a:r>
              <a:rPr lang="en-US" dirty="0"/>
              <a:t>&gt;</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8602821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2961"/>
            <a:ext cx="9278196" cy="5218402"/>
          </a:xfrm>
        </p:spPr>
        <p:txBody>
          <a:bodyPr>
            <a:normAutofit/>
          </a:bodyPr>
          <a:lstStyle/>
          <a:p>
            <a:r>
              <a:rPr lang="en-US" dirty="0"/>
              <a:t>Use the .sticky-top class to make the </a:t>
            </a:r>
            <a:r>
              <a:rPr lang="en-US" dirty="0" err="1"/>
              <a:t>navbar</a:t>
            </a:r>
            <a:r>
              <a:rPr lang="en-US" dirty="0"/>
              <a:t> fixed/stay at the </a:t>
            </a:r>
            <a:r>
              <a:rPr lang="en-US" b="1" dirty="0"/>
              <a:t>top</a:t>
            </a:r>
            <a:r>
              <a:rPr lang="en-US" dirty="0"/>
              <a:t> of the page when you scroll </a:t>
            </a:r>
            <a:r>
              <a:rPr lang="en-US" b="1" dirty="0"/>
              <a:t>past</a:t>
            </a:r>
            <a:r>
              <a:rPr lang="en-US" dirty="0"/>
              <a:t> it. </a:t>
            </a:r>
            <a:r>
              <a:rPr lang="en-US" b="1" dirty="0"/>
              <a:t>Note: </a:t>
            </a:r>
            <a:r>
              <a:rPr lang="en-US" dirty="0"/>
              <a:t>This class does not work in IE11 and earlier (will treat it as </a:t>
            </a:r>
            <a:r>
              <a:rPr lang="en-US" dirty="0" err="1"/>
              <a:t>position:relative</a:t>
            </a:r>
            <a:r>
              <a:rPr lang="en-US" dirty="0"/>
              <a:t>).</a:t>
            </a:r>
          </a:p>
          <a:p>
            <a:r>
              <a:rPr lang="en-US" dirty="0"/>
              <a:t>Sticky </a:t>
            </a:r>
            <a:r>
              <a:rPr lang="en-US" dirty="0" err="1"/>
              <a:t>Navbar</a:t>
            </a:r>
            <a:endParaRPr lang="en-US" dirty="0"/>
          </a:p>
          <a:p>
            <a:r>
              <a:rPr lang="en-US" dirty="0"/>
              <a:t>A sticky navigation bar stays fixed at the top of the page when you scroll past it.</a:t>
            </a:r>
          </a:p>
          <a:p>
            <a:r>
              <a:rPr lang="en-US" dirty="0"/>
              <a:t>Scroll this page to see the effect. </a:t>
            </a:r>
            <a:r>
              <a:rPr lang="en-US" b="1" dirty="0"/>
              <a:t>Note:</a:t>
            </a:r>
            <a:r>
              <a:rPr lang="en-US" dirty="0"/>
              <a:t> sticky-top does not work in IE11 and earlier.</a:t>
            </a:r>
          </a:p>
          <a:p>
            <a:r>
              <a:rPr lang="en-US" dirty="0"/>
              <a:t>Example</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sm</a:t>
            </a:r>
            <a:r>
              <a:rPr lang="en-US" dirty="0"/>
              <a:t> </a:t>
            </a:r>
            <a:r>
              <a:rPr lang="en-US" dirty="0" err="1"/>
              <a:t>bg</a:t>
            </a:r>
            <a:r>
              <a:rPr lang="en-US" dirty="0"/>
              <a:t>-dark </a:t>
            </a:r>
            <a:r>
              <a:rPr lang="en-US" dirty="0" err="1"/>
              <a:t>navbar</a:t>
            </a:r>
            <a:r>
              <a:rPr lang="en-US" dirty="0"/>
              <a:t>-dark sticky-top"&gt;</a:t>
            </a:r>
            <a:br>
              <a:rPr lang="en-US" dirty="0"/>
            </a:br>
            <a:r>
              <a:rPr lang="en-US" dirty="0"/>
              <a:t>  ...</a:t>
            </a:r>
            <a:br>
              <a:rPr lang="en-US" dirty="0"/>
            </a:br>
            <a:r>
              <a:rPr lang="en-US" dirty="0"/>
              <a:t>&lt;/</a:t>
            </a:r>
            <a:r>
              <a:rPr lang="en-US" dirty="0" err="1"/>
              <a:t>nav</a:t>
            </a:r>
            <a:r>
              <a:rPr lang="en-US" dirty="0"/>
              <a:t>&gt;</a:t>
            </a:r>
          </a:p>
          <a:p>
            <a:endParaRPr lang="en-US" dirty="0"/>
          </a:p>
        </p:txBody>
      </p:sp>
    </p:spTree>
    <p:extLst>
      <p:ext uri="{BB962C8B-B14F-4D97-AF65-F5344CB8AC3E}">
        <p14:creationId xmlns:p14="http://schemas.microsoft.com/office/powerpoint/2010/main" val="22410021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76C4D-AB8B-3DA8-0CE0-E45BFBC93FB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Bootstrap 5 Forms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70804794-CB29-6603-5FA9-E89F919BA6A8}"/>
              </a:ext>
            </a:extLst>
          </p:cNvPr>
          <p:cNvSpPr>
            <a:spLocks noGrp="1"/>
          </p:cNvSpPr>
          <p:nvPr>
            <p:ph idx="1"/>
          </p:nvPr>
        </p:nvSpPr>
        <p:spPr>
          <a:xfrm>
            <a:off x="677334" y="1930400"/>
            <a:ext cx="8596668" cy="3880773"/>
          </a:xfrm>
        </p:spPr>
        <p:txBody>
          <a:bodyPr/>
          <a:lstStyle/>
          <a:p>
            <a:pPr marL="0" indent="0">
              <a:buNone/>
            </a:pPr>
            <a:r>
              <a:rPr lang="en-US" b="0" i="0" dirty="0">
                <a:solidFill>
                  <a:srgbClr val="000000"/>
                </a:solidFill>
                <a:effectLst/>
                <a:latin typeface="Segoe UI" panose="020B0502040204020203" pitchFamily="34" charset="0"/>
              </a:rPr>
              <a:t>Stacked Form</a:t>
            </a:r>
          </a:p>
          <a:p>
            <a:pPr>
              <a:buFont typeface="Wingdings" panose="05000000000000000000" pitchFamily="2" charset="2"/>
              <a:buChar char="§"/>
            </a:pPr>
            <a:r>
              <a:rPr lang="en-US" b="0" i="0" dirty="0">
                <a:solidFill>
                  <a:srgbClr val="000000"/>
                </a:solidFill>
                <a:effectLst/>
                <a:latin typeface="Verdana" panose="020B0604030504040204" pitchFamily="34" charset="0"/>
              </a:rPr>
              <a:t>All textual &lt;input&gt; and  &lt;</a:t>
            </a:r>
            <a:r>
              <a:rPr lang="en-US" b="0" i="0" dirty="0" err="1">
                <a:solidFill>
                  <a:srgbClr val="000000"/>
                </a:solidFill>
                <a:effectLst/>
                <a:latin typeface="Verdana" panose="020B0604030504040204" pitchFamily="34" charset="0"/>
              </a:rPr>
              <a:t>textarea</a:t>
            </a:r>
            <a:r>
              <a:rPr lang="en-US" b="0" i="0" dirty="0">
                <a:solidFill>
                  <a:srgbClr val="000000"/>
                </a:solidFill>
                <a:effectLst/>
                <a:latin typeface="Verdana" panose="020B0604030504040204" pitchFamily="34" charset="0"/>
              </a:rPr>
              <a:t>&gt; elements with class .form-control get proper form styling:</a:t>
            </a:r>
          </a:p>
          <a:p>
            <a:pPr>
              <a:buFont typeface="Wingdings" panose="05000000000000000000" pitchFamily="2" charset="2"/>
              <a:buChar char="§"/>
            </a:pPr>
            <a:endParaRPr lang="en-US" b="0" i="0" dirty="0">
              <a:solidFill>
                <a:srgbClr val="000000"/>
              </a:solidFill>
              <a:effectLst/>
              <a:latin typeface="Segoe UI" panose="020B0502040204020203" pitchFamily="34" charset="0"/>
            </a:endParaRPr>
          </a:p>
          <a:p>
            <a:endParaRPr lang="en-NG" dirty="0"/>
          </a:p>
        </p:txBody>
      </p:sp>
    </p:spTree>
    <p:extLst>
      <p:ext uri="{BB962C8B-B14F-4D97-AF65-F5344CB8AC3E}">
        <p14:creationId xmlns:p14="http://schemas.microsoft.com/office/powerpoint/2010/main" val="37112706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C2C46-4F9D-E20B-2319-7DB3832D28CF}"/>
              </a:ext>
            </a:extLst>
          </p:cNvPr>
          <p:cNvSpPr>
            <a:spLocks noGrp="1"/>
          </p:cNvSpPr>
          <p:nvPr>
            <p:ph type="title"/>
          </p:nvPr>
        </p:nvSpPr>
        <p:spPr/>
        <p:txBody>
          <a:bodyPr/>
          <a:lstStyle/>
          <a:p>
            <a:r>
              <a:rPr lang="en-US" dirty="0"/>
              <a:t>Example </a:t>
            </a:r>
            <a:endParaRPr lang="en-NG" dirty="0"/>
          </a:p>
        </p:txBody>
      </p:sp>
      <p:sp>
        <p:nvSpPr>
          <p:cNvPr id="3" name="Content Placeholder 2">
            <a:extLst>
              <a:ext uri="{FF2B5EF4-FFF2-40B4-BE49-F238E27FC236}">
                <a16:creationId xmlns:a16="http://schemas.microsoft.com/office/drawing/2014/main" xmlns="" id="{C813387E-555C-C321-C825-7EDB6113A366}"/>
              </a:ext>
            </a:extLst>
          </p:cNvPr>
          <p:cNvSpPr>
            <a:spLocks noGrp="1"/>
          </p:cNvSpPr>
          <p:nvPr>
            <p:ph idx="1"/>
          </p:nvPr>
        </p:nvSpPr>
        <p:spPr>
          <a:xfrm>
            <a:off x="677334" y="1149927"/>
            <a:ext cx="9311794" cy="5569528"/>
          </a:xfrm>
        </p:spPr>
        <p:txBody>
          <a:bodyPr>
            <a:normAutofit fontScale="40000" lnSpcReduction="20000"/>
          </a:bodyPr>
          <a:lstStyle/>
          <a:p>
            <a:r>
              <a:rPr lang="en-US" sz="2800" dirty="0"/>
              <a:t>&lt;body&gt;</a:t>
            </a:r>
          </a:p>
          <a:p>
            <a:r>
              <a:rPr lang="en-US" sz="2800" dirty="0"/>
              <a:t>&lt;div class="container mt-3"&gt;</a:t>
            </a:r>
          </a:p>
          <a:p>
            <a:r>
              <a:rPr lang="en-US" sz="2800" dirty="0"/>
              <a:t>  &lt;h2&gt;Stacked form&lt;/h2&gt;</a:t>
            </a:r>
          </a:p>
          <a:p>
            <a:r>
              <a:rPr lang="en-US" sz="2800" dirty="0"/>
              <a:t>  &lt;form action="/</a:t>
            </a:r>
            <a:r>
              <a:rPr lang="en-US" sz="2800" dirty="0" err="1"/>
              <a:t>action_page.php</a:t>
            </a:r>
            <a:r>
              <a:rPr lang="en-US" sz="2800" dirty="0"/>
              <a:t>"&gt;</a:t>
            </a:r>
          </a:p>
          <a:p>
            <a:r>
              <a:rPr lang="en-US" sz="2800" dirty="0"/>
              <a:t>    &lt;div class="mb-3 mt-3"&gt;</a:t>
            </a:r>
          </a:p>
          <a:p>
            <a:r>
              <a:rPr lang="en-US" sz="2800" dirty="0"/>
              <a:t>      &lt;label for="email"&gt;Email:&lt;/label&gt;</a:t>
            </a:r>
          </a:p>
          <a:p>
            <a:r>
              <a:rPr lang="en-US" sz="2800" dirty="0"/>
              <a:t>      &lt;input type="email" class="form-control" id="email" placeholder="Enter email" name="email"&gt;</a:t>
            </a:r>
          </a:p>
          <a:p>
            <a:r>
              <a:rPr lang="en-US" sz="2800" dirty="0"/>
              <a:t>    &lt;/div&gt;</a:t>
            </a:r>
          </a:p>
          <a:p>
            <a:r>
              <a:rPr lang="en-US" sz="2800" dirty="0"/>
              <a:t>    &lt;div class="mb-3"&gt;</a:t>
            </a:r>
          </a:p>
          <a:p>
            <a:r>
              <a:rPr lang="en-US" sz="2800" dirty="0"/>
              <a:t>      &lt;label for="</a:t>
            </a:r>
            <a:r>
              <a:rPr lang="en-US" sz="2800" dirty="0" err="1"/>
              <a:t>pwd</a:t>
            </a:r>
            <a:r>
              <a:rPr lang="en-US" sz="2800" dirty="0"/>
              <a:t>"&gt;Password:&lt;/label&gt;</a:t>
            </a:r>
          </a:p>
          <a:p>
            <a:r>
              <a:rPr lang="en-US" sz="2800" dirty="0"/>
              <a:t>      &lt;input type="password" class="form-control" id="</a:t>
            </a:r>
            <a:r>
              <a:rPr lang="en-US" sz="2800" dirty="0" err="1"/>
              <a:t>pwd</a:t>
            </a:r>
            <a:r>
              <a:rPr lang="en-US" sz="2800" dirty="0"/>
              <a:t>" placeholder="Enter password" name="</a:t>
            </a:r>
            <a:r>
              <a:rPr lang="en-US" sz="2800" dirty="0" err="1"/>
              <a:t>pswd</a:t>
            </a:r>
            <a:r>
              <a:rPr lang="en-US" sz="2800" dirty="0"/>
              <a:t>"&gt;</a:t>
            </a:r>
          </a:p>
          <a:p>
            <a:r>
              <a:rPr lang="en-US" sz="2800" dirty="0"/>
              <a:t>    &lt;/div&gt;</a:t>
            </a:r>
          </a:p>
          <a:p>
            <a:r>
              <a:rPr lang="en-US" sz="2800" dirty="0"/>
              <a:t>    &lt;div class="form-check mb-3"&gt;</a:t>
            </a:r>
          </a:p>
          <a:p>
            <a:r>
              <a:rPr lang="en-US" sz="2800" dirty="0"/>
              <a:t>      &lt;label class="form-check-label"&gt;</a:t>
            </a:r>
          </a:p>
          <a:p>
            <a:r>
              <a:rPr lang="en-US" sz="2800" dirty="0"/>
              <a:t>        &lt;input class="form-check-input" type="checkbox" name="remember"&gt; Remember me</a:t>
            </a:r>
          </a:p>
          <a:p>
            <a:r>
              <a:rPr lang="en-US" sz="2800" dirty="0"/>
              <a:t>      &lt;/label&gt;</a:t>
            </a:r>
          </a:p>
          <a:p>
            <a:r>
              <a:rPr lang="en-US" sz="2800" dirty="0"/>
              <a:t>    &lt;/div&gt;</a:t>
            </a:r>
          </a:p>
          <a:p>
            <a:r>
              <a:rPr lang="en-US" sz="2800" dirty="0"/>
              <a:t>    &lt;button type="submit" class="</a:t>
            </a:r>
            <a:r>
              <a:rPr lang="en-US" sz="2800" dirty="0" err="1"/>
              <a:t>btn</a:t>
            </a:r>
            <a:r>
              <a:rPr lang="en-US" sz="2800" dirty="0"/>
              <a:t> </a:t>
            </a:r>
            <a:r>
              <a:rPr lang="en-US" sz="2800" dirty="0" err="1"/>
              <a:t>btn</a:t>
            </a:r>
            <a:r>
              <a:rPr lang="en-US" sz="2800" dirty="0"/>
              <a:t>-primary"&gt;Submit&lt;/button&gt;</a:t>
            </a:r>
          </a:p>
          <a:p>
            <a:r>
              <a:rPr lang="en-US" sz="2800" dirty="0"/>
              <a:t>  &lt;/form&gt;</a:t>
            </a:r>
          </a:p>
          <a:p>
            <a:r>
              <a:rPr lang="en-US" sz="2800" dirty="0"/>
              <a:t>&lt;/div&gt;</a:t>
            </a:r>
          </a:p>
          <a:p>
            <a:endParaRPr lang="en-NG" dirty="0"/>
          </a:p>
        </p:txBody>
      </p:sp>
    </p:spTree>
    <p:extLst>
      <p:ext uri="{BB962C8B-B14F-4D97-AF65-F5344CB8AC3E}">
        <p14:creationId xmlns:p14="http://schemas.microsoft.com/office/powerpoint/2010/main" val="5542108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9DC015-57DF-201B-49E7-F472E9919798}"/>
              </a:ext>
            </a:extLst>
          </p:cNvPr>
          <p:cNvSpPr>
            <a:spLocks noGrp="1"/>
          </p:cNvSpPr>
          <p:nvPr>
            <p:ph type="title"/>
          </p:nvPr>
        </p:nvSpPr>
        <p:spPr/>
        <p:txBody>
          <a:bodyPr/>
          <a:lstStyle/>
          <a:p>
            <a:r>
              <a:rPr lang="en-US" b="0" i="0" dirty="0" err="1">
                <a:solidFill>
                  <a:srgbClr val="000000"/>
                </a:solidFill>
                <a:effectLst/>
                <a:latin typeface="Segoe UI" panose="020B0502040204020203" pitchFamily="34" charset="0"/>
              </a:rPr>
              <a:t>Textarea</a:t>
            </a:r>
            <a:r>
              <a:rPr lang="en-US" b="0" i="0" dirty="0">
                <a:solidFill>
                  <a:srgbClr val="000000"/>
                </a:solidFill>
                <a:effectLst/>
                <a:latin typeface="Segoe UI" panose="020B0502040204020203" pitchFamily="34" charset="0"/>
              </a:rPr>
              <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AAD1660B-A53E-9F2D-583F-6132819D7887}"/>
              </a:ext>
            </a:extLst>
          </p:cNvPr>
          <p:cNvSpPr>
            <a:spLocks noGrp="1"/>
          </p:cNvSpPr>
          <p:nvPr>
            <p:ph idx="1"/>
          </p:nvPr>
        </p:nvSpPr>
        <p:spPr>
          <a:xfrm>
            <a:off x="677333" y="1371600"/>
            <a:ext cx="8923867" cy="5486400"/>
          </a:xfrm>
        </p:spPr>
        <p:txBody>
          <a:bodyPr>
            <a:normAutofit lnSpcReduction="10000"/>
          </a:bodyPr>
          <a:lstStyle/>
          <a:p>
            <a:r>
              <a:rPr lang="en-US" dirty="0"/>
              <a:t>&lt;body&gt;</a:t>
            </a:r>
          </a:p>
          <a:p>
            <a:r>
              <a:rPr lang="en-US" dirty="0"/>
              <a:t>&lt;div class="container mt-3"&gt;</a:t>
            </a:r>
          </a:p>
          <a:p>
            <a:r>
              <a:rPr lang="en-US" dirty="0"/>
              <a:t>  &lt;h2&gt;</a:t>
            </a:r>
            <a:r>
              <a:rPr lang="en-US" dirty="0" err="1"/>
              <a:t>Textarea</a:t>
            </a:r>
            <a:r>
              <a:rPr lang="en-US" dirty="0"/>
              <a:t>&lt;/h2&gt;</a:t>
            </a:r>
          </a:p>
          <a:p>
            <a:r>
              <a:rPr lang="en-US" dirty="0"/>
              <a:t>  &lt;p&gt;Use the .form-control class to style </a:t>
            </a:r>
            <a:r>
              <a:rPr lang="en-US" dirty="0" err="1"/>
              <a:t>textareas</a:t>
            </a:r>
            <a:r>
              <a:rPr lang="en-US" dirty="0"/>
              <a:t> as well:&lt;/p&gt;</a:t>
            </a:r>
          </a:p>
          <a:p>
            <a:r>
              <a:rPr lang="en-US" dirty="0"/>
              <a:t>  &lt;form action="/</a:t>
            </a:r>
            <a:r>
              <a:rPr lang="en-US" dirty="0" err="1"/>
              <a:t>action_page.php</a:t>
            </a:r>
            <a:r>
              <a:rPr lang="en-US" dirty="0"/>
              <a:t>"&gt;</a:t>
            </a:r>
          </a:p>
          <a:p>
            <a:r>
              <a:rPr lang="en-US" dirty="0"/>
              <a:t>    &lt;div class="mb-3 mt-3"&gt;</a:t>
            </a:r>
          </a:p>
          <a:p>
            <a:r>
              <a:rPr lang="en-US" dirty="0"/>
              <a:t>      &lt;label for="comment"&gt;Comments:&lt;/label&gt;</a:t>
            </a:r>
          </a:p>
          <a:p>
            <a:r>
              <a:rPr lang="en-US" dirty="0"/>
              <a:t>      &lt;</a:t>
            </a:r>
            <a:r>
              <a:rPr lang="en-US" dirty="0" err="1"/>
              <a:t>textarea</a:t>
            </a:r>
            <a:r>
              <a:rPr lang="en-US" dirty="0"/>
              <a:t> class="form-control" rows="5" id="comment" name="text"&gt;&lt;/</a:t>
            </a:r>
            <a:r>
              <a:rPr lang="en-US" dirty="0" err="1"/>
              <a:t>textarea</a:t>
            </a:r>
            <a:r>
              <a:rPr lang="en-US" dirty="0"/>
              <a:t>&gt;</a:t>
            </a:r>
          </a:p>
          <a:p>
            <a:r>
              <a:rPr lang="en-US" dirty="0"/>
              <a:t>    &lt;/div&gt;</a:t>
            </a:r>
          </a:p>
          <a:p>
            <a:r>
              <a:rPr lang="en-US" dirty="0"/>
              <a:t>    &lt;button type="submit" class="</a:t>
            </a:r>
            <a:r>
              <a:rPr lang="en-US" dirty="0" err="1"/>
              <a:t>btn</a:t>
            </a:r>
            <a:r>
              <a:rPr lang="en-US" dirty="0"/>
              <a:t> </a:t>
            </a:r>
            <a:r>
              <a:rPr lang="en-US" dirty="0" err="1"/>
              <a:t>btn</a:t>
            </a:r>
            <a:r>
              <a:rPr lang="en-US" dirty="0"/>
              <a:t>-primary"&gt;Submit&lt;/button&gt;</a:t>
            </a:r>
          </a:p>
          <a:p>
            <a:r>
              <a:rPr lang="en-US" dirty="0"/>
              <a:t>  &lt;/form&gt;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4258944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7CC4D-C096-2328-B5A0-BDA6C52EACDD}"/>
              </a:ext>
            </a:extLst>
          </p:cNvPr>
          <p:cNvSpPr>
            <a:spLocks noGrp="1"/>
          </p:cNvSpPr>
          <p:nvPr>
            <p:ph type="title"/>
          </p:nvPr>
        </p:nvSpPr>
        <p:spPr/>
        <p:txBody>
          <a:bodyPr/>
          <a:lstStyle/>
          <a:p>
            <a:r>
              <a:rPr lang="en-US" dirty="0"/>
              <a:t>Example continues</a:t>
            </a:r>
            <a:endParaRPr lang="en-NG" dirty="0"/>
          </a:p>
        </p:txBody>
      </p:sp>
      <p:sp>
        <p:nvSpPr>
          <p:cNvPr id="3" name="Content Placeholder 2">
            <a:extLst>
              <a:ext uri="{FF2B5EF4-FFF2-40B4-BE49-F238E27FC236}">
                <a16:creationId xmlns="" xmlns:a16="http://schemas.microsoft.com/office/drawing/2014/main" id="{5A1E11CD-3107-1FAB-4AEE-42A9CE08BA6D}"/>
              </a:ext>
            </a:extLst>
          </p:cNvPr>
          <p:cNvSpPr>
            <a:spLocks noGrp="1"/>
          </p:cNvSpPr>
          <p:nvPr>
            <p:ph sz="quarter" idx="1"/>
          </p:nvPr>
        </p:nvSpPr>
        <p:spPr>
          <a:xfrm>
            <a:off x="1219200" y="1447800"/>
            <a:ext cx="10363200" cy="5257800"/>
          </a:xfrm>
        </p:spPr>
        <p:txBody>
          <a:bodyPr>
            <a:normAutofit fontScale="70000" lnSpcReduction="20000"/>
          </a:bodyPr>
          <a:lstStyle/>
          <a:p>
            <a:r>
              <a:rPr lang="en-US" dirty="0"/>
              <a:t>&lt;h3&gt;Column 1&lt;/h3&gt;</a:t>
            </a:r>
          </a:p>
          <a:p>
            <a:r>
              <a:rPr lang="en-US" dirty="0"/>
              <a:t>      &lt;p&gt;Lorem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...&lt;/p&gt;</a:t>
            </a:r>
          </a:p>
          <a:p>
            <a:r>
              <a:rPr lang="en-US" dirty="0"/>
              <a:t>      &lt;p&gt;Ut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...&lt;/p&gt;</a:t>
            </a:r>
          </a:p>
          <a:p>
            <a:r>
              <a:rPr lang="en-US" dirty="0"/>
              <a:t>    &lt;/div&gt;</a:t>
            </a:r>
          </a:p>
          <a:p>
            <a:r>
              <a:rPr lang="en-US" dirty="0"/>
              <a:t>    &lt;div class="col-sm-4"&gt;</a:t>
            </a:r>
          </a:p>
          <a:p>
            <a:r>
              <a:rPr lang="en-US" dirty="0"/>
              <a:t>      &lt;h3&gt;Column 2&lt;/h3&gt;</a:t>
            </a:r>
          </a:p>
          <a:p>
            <a:r>
              <a:rPr lang="en-US" dirty="0"/>
              <a:t>      &lt;p&gt;Lorem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...&lt;/p&gt;</a:t>
            </a:r>
          </a:p>
          <a:p>
            <a:r>
              <a:rPr lang="en-US" dirty="0"/>
              <a:t>      &lt;p&gt;Ut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...&lt;/p&gt;</a:t>
            </a:r>
          </a:p>
          <a:p>
            <a:r>
              <a:rPr lang="en-US" dirty="0"/>
              <a:t>    &lt;/div&gt;</a:t>
            </a:r>
          </a:p>
          <a:p>
            <a:r>
              <a:rPr lang="en-US" dirty="0"/>
              <a:t>    &lt;div class="col-sm-4"&gt;</a:t>
            </a:r>
          </a:p>
          <a:p>
            <a:r>
              <a:rPr lang="en-US" dirty="0"/>
              <a:t>      &lt;h3&gt;Column 3&lt;/h3&gt;        </a:t>
            </a:r>
          </a:p>
          <a:p>
            <a:r>
              <a:rPr lang="en-US" dirty="0"/>
              <a:t>      &lt;p&gt;Lorem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...&lt;/p&gt;</a:t>
            </a:r>
          </a:p>
          <a:p>
            <a:r>
              <a:rPr lang="en-US" dirty="0"/>
              <a:t>      &lt;p&gt;Ut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...&lt;/p&gt;</a:t>
            </a:r>
          </a:p>
          <a:p>
            <a:r>
              <a:rPr lang="en-US" dirty="0"/>
              <a:t>    &lt;/div&gt;</a:t>
            </a:r>
          </a:p>
          <a:p>
            <a:r>
              <a:rPr lang="en-US" dirty="0"/>
              <a:t>  &lt;/div&gt;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21797173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4F2030-21F5-EB78-B9BD-CBFD1315474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Form Row/Grid (Inline Forms)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FA433EFB-CC56-8993-ABFE-F534F20AA689}"/>
              </a:ext>
            </a:extLst>
          </p:cNvPr>
          <p:cNvSpPr>
            <a:spLocks noGrp="1"/>
          </p:cNvSpPr>
          <p:nvPr>
            <p:ph idx="1"/>
          </p:nvPr>
        </p:nvSpPr>
        <p:spPr>
          <a:xfrm>
            <a:off x="677334" y="1488613"/>
            <a:ext cx="9339502" cy="5369387"/>
          </a:xfrm>
        </p:spPr>
        <p:txBody>
          <a:bodyPr>
            <a:normAutofit fontScale="77500" lnSpcReduction="20000"/>
          </a:bodyPr>
          <a:lstStyle/>
          <a:p>
            <a:r>
              <a:rPr lang="en-US" b="0" i="0" dirty="0">
                <a:solidFill>
                  <a:srgbClr val="000000"/>
                </a:solidFill>
                <a:effectLst/>
                <a:latin typeface="Verdana" panose="020B0604030504040204" pitchFamily="34" charset="0"/>
              </a:rPr>
              <a:t>If you want your form elements to appear side by side, use .row and .col</a:t>
            </a:r>
          </a:p>
          <a:p>
            <a:r>
              <a:rPr lang="en-US" dirty="0"/>
              <a:t>&lt;body&gt;</a:t>
            </a:r>
          </a:p>
          <a:p>
            <a:r>
              <a:rPr lang="en-US" dirty="0"/>
              <a:t>&lt;div class="container mt-3"&gt;</a:t>
            </a:r>
          </a:p>
          <a:p>
            <a:r>
              <a:rPr lang="en-US" dirty="0"/>
              <a:t>  &lt;h2&gt;Inline Forms&lt;/h2&gt;</a:t>
            </a:r>
          </a:p>
          <a:p>
            <a:r>
              <a:rPr lang="en-US" dirty="0"/>
              <a:t>  &lt;p&gt;If you want your form elements to appear side by side, use .row and .col:&lt;/p&gt;</a:t>
            </a:r>
          </a:p>
          <a:p>
            <a:r>
              <a:rPr lang="en-US" dirty="0"/>
              <a:t>  &lt;form&gt;</a:t>
            </a:r>
          </a:p>
          <a:p>
            <a:r>
              <a:rPr lang="en-US" dirty="0"/>
              <a:t>    &lt;div class="row"&gt;</a:t>
            </a:r>
          </a:p>
          <a:p>
            <a:r>
              <a:rPr lang="en-US" dirty="0"/>
              <a:t>      &lt;div class="col"&gt;</a:t>
            </a:r>
          </a:p>
          <a:p>
            <a:r>
              <a:rPr lang="en-US" dirty="0"/>
              <a:t>        &lt;input type="text" class="form-control" placeholder="Enter email" name="email"&gt;</a:t>
            </a:r>
          </a:p>
          <a:p>
            <a:r>
              <a:rPr lang="en-US" dirty="0"/>
              <a:t>      &lt;/div&gt;</a:t>
            </a:r>
          </a:p>
          <a:p>
            <a:r>
              <a:rPr lang="en-US" dirty="0"/>
              <a:t>      &lt;div class="col"&gt;</a:t>
            </a:r>
          </a:p>
          <a:p>
            <a:r>
              <a:rPr lang="en-US" dirty="0"/>
              <a:t>        &lt;input type="password" class="form-control" placeholder="Enter password" name="</a:t>
            </a:r>
            <a:r>
              <a:rPr lang="en-US" dirty="0" err="1"/>
              <a:t>pswd</a:t>
            </a:r>
            <a:r>
              <a:rPr lang="en-US" dirty="0"/>
              <a:t>"&gt;</a:t>
            </a:r>
          </a:p>
          <a:p>
            <a:r>
              <a:rPr lang="en-US" dirty="0"/>
              <a:t>      &lt;/div&gt;</a:t>
            </a:r>
          </a:p>
          <a:p>
            <a:r>
              <a:rPr lang="en-US" dirty="0"/>
              <a:t>    &lt;/div&gt;</a:t>
            </a:r>
          </a:p>
          <a:p>
            <a:r>
              <a:rPr lang="en-US" dirty="0"/>
              <a:t>  &lt;/form&gt;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14496273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82B9B-891D-990B-D749-0C6DDFD6473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Form Control Size</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65567D7B-5244-AF95-4ACC-280CD2F0B11B}"/>
              </a:ext>
            </a:extLst>
          </p:cNvPr>
          <p:cNvSpPr>
            <a:spLocks noGrp="1"/>
          </p:cNvSpPr>
          <p:nvPr>
            <p:ph idx="1"/>
          </p:nvPr>
        </p:nvSpPr>
        <p:spPr>
          <a:xfrm>
            <a:off x="677334" y="1329317"/>
            <a:ext cx="8896157" cy="5320865"/>
          </a:xfrm>
        </p:spPr>
        <p:txBody>
          <a:bodyPr>
            <a:normAutofit fontScale="85000" lnSpcReduction="10000"/>
          </a:bodyPr>
          <a:lstStyle/>
          <a:p>
            <a:r>
              <a:rPr lang="en-US" b="0" i="0" dirty="0">
                <a:solidFill>
                  <a:srgbClr val="000000"/>
                </a:solidFill>
                <a:effectLst/>
                <a:latin typeface="Verdana" panose="020B0604030504040204" pitchFamily="34" charset="0"/>
              </a:rPr>
              <a:t>You can change the size of .form-control inputs with .form-control-lg or form-control-</a:t>
            </a:r>
            <a:r>
              <a:rPr lang="en-US" b="0" i="0" dirty="0" err="1">
                <a:solidFill>
                  <a:srgbClr val="000000"/>
                </a:solidFill>
                <a:effectLst/>
                <a:latin typeface="Verdana" panose="020B0604030504040204" pitchFamily="34" charset="0"/>
              </a:rPr>
              <a:t>sm</a:t>
            </a: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&lt;body&gt;</a:t>
            </a:r>
          </a:p>
          <a:p>
            <a:r>
              <a:rPr lang="en-US" b="0" i="0" dirty="0">
                <a:solidFill>
                  <a:srgbClr val="000000"/>
                </a:solidFill>
                <a:effectLst/>
                <a:latin typeface="Verdana" panose="020B0604030504040204" pitchFamily="34" charset="0"/>
              </a:rPr>
              <a:t>&lt;div class="container mt-3"&gt;</a:t>
            </a:r>
          </a:p>
          <a:p>
            <a:r>
              <a:rPr lang="en-US" b="0" i="0" dirty="0">
                <a:solidFill>
                  <a:srgbClr val="000000"/>
                </a:solidFill>
                <a:effectLst/>
                <a:latin typeface="Verdana" panose="020B0604030504040204" pitchFamily="34" charset="0"/>
              </a:rPr>
              <a:t>  &lt;h2&gt;Form Control Size&lt;/h2&gt;</a:t>
            </a:r>
          </a:p>
          <a:p>
            <a:r>
              <a:rPr lang="en-US" b="0" i="0" dirty="0">
                <a:solidFill>
                  <a:srgbClr val="000000"/>
                </a:solidFill>
                <a:effectLst/>
                <a:latin typeface="Verdana" panose="020B0604030504040204" pitchFamily="34" charset="0"/>
              </a:rPr>
              <a:t>  &lt;p&gt;You can change the size of .form-control inputs with .form-control-lg or .form-control-</a:t>
            </a:r>
            <a:r>
              <a:rPr lang="en-US" b="0" i="0" dirty="0" err="1">
                <a:solidFill>
                  <a:srgbClr val="000000"/>
                </a:solidFill>
                <a:effectLst/>
                <a:latin typeface="Verdana" panose="020B0604030504040204" pitchFamily="34" charset="0"/>
              </a:rPr>
              <a:t>sm</a:t>
            </a:r>
            <a:r>
              <a:rPr lang="en-US" b="0" i="0" dirty="0">
                <a:solidFill>
                  <a:srgbClr val="000000"/>
                </a:solidFill>
                <a:effectLst/>
                <a:latin typeface="Verdana" panose="020B0604030504040204" pitchFamily="34" charset="0"/>
              </a:rPr>
              <a:t>:&lt;/p&gt;</a:t>
            </a:r>
          </a:p>
          <a:p>
            <a:r>
              <a:rPr lang="en-US" b="0" i="0" dirty="0">
                <a:solidFill>
                  <a:srgbClr val="000000"/>
                </a:solidFill>
                <a:effectLst/>
                <a:latin typeface="Verdana" panose="020B0604030504040204" pitchFamily="34" charset="0"/>
              </a:rPr>
              <a:t>  &lt;form&gt;</a:t>
            </a:r>
          </a:p>
          <a:p>
            <a:r>
              <a:rPr lang="en-US" b="0" i="0" dirty="0">
                <a:solidFill>
                  <a:srgbClr val="000000"/>
                </a:solidFill>
                <a:effectLst/>
                <a:latin typeface="Verdana" panose="020B0604030504040204" pitchFamily="34" charset="0"/>
              </a:rPr>
              <a:t>    &lt;input type="text" class="form-control form-control-lg" placeholder="Large input"&gt;</a:t>
            </a:r>
          </a:p>
          <a:p>
            <a:r>
              <a:rPr lang="en-US" b="0" i="0" dirty="0">
                <a:solidFill>
                  <a:srgbClr val="000000"/>
                </a:solidFill>
                <a:effectLst/>
                <a:latin typeface="Verdana" panose="020B0604030504040204" pitchFamily="34" charset="0"/>
              </a:rPr>
              <a:t>    &lt;input type="text" class="form-control mt-3" placeholder="Normal input"&gt;</a:t>
            </a:r>
          </a:p>
          <a:p>
            <a:r>
              <a:rPr lang="en-US" b="0" i="0" dirty="0">
                <a:solidFill>
                  <a:srgbClr val="000000"/>
                </a:solidFill>
                <a:effectLst/>
                <a:latin typeface="Verdana" panose="020B0604030504040204" pitchFamily="34" charset="0"/>
              </a:rPr>
              <a:t>    &lt;input type="text" class="form-control form-control-</a:t>
            </a:r>
            <a:r>
              <a:rPr lang="en-US" b="0" i="0" dirty="0" err="1">
                <a:solidFill>
                  <a:srgbClr val="000000"/>
                </a:solidFill>
                <a:effectLst/>
                <a:latin typeface="Verdana" panose="020B0604030504040204" pitchFamily="34" charset="0"/>
              </a:rPr>
              <a:t>sm</a:t>
            </a:r>
            <a:r>
              <a:rPr lang="en-US" b="0" i="0" dirty="0">
                <a:solidFill>
                  <a:srgbClr val="000000"/>
                </a:solidFill>
                <a:effectLst/>
                <a:latin typeface="Verdana" panose="020B0604030504040204" pitchFamily="34" charset="0"/>
              </a:rPr>
              <a:t> mt-3" placeholder="Small input"&gt;</a:t>
            </a:r>
          </a:p>
          <a:p>
            <a:r>
              <a:rPr lang="en-US" b="0" i="0" dirty="0">
                <a:solidFill>
                  <a:srgbClr val="000000"/>
                </a:solidFill>
                <a:effectLst/>
                <a:latin typeface="Verdana" panose="020B0604030504040204" pitchFamily="34" charset="0"/>
              </a:rPr>
              <a:t>  &lt;/form&gt;</a:t>
            </a:r>
          </a:p>
          <a:p>
            <a:r>
              <a:rPr lang="en-US" b="0" i="0" dirty="0">
                <a:solidFill>
                  <a:srgbClr val="000000"/>
                </a:solidFill>
                <a:effectLst/>
                <a:latin typeface="Verdana" panose="020B0604030504040204" pitchFamily="34" charset="0"/>
              </a:rPr>
              <a:t>&lt;/div&gt;</a:t>
            </a:r>
          </a:p>
          <a:p>
            <a:r>
              <a:rPr lang="en-US" b="0" i="0" dirty="0">
                <a:solidFill>
                  <a:srgbClr val="000000"/>
                </a:solidFill>
                <a:effectLst/>
                <a:latin typeface="Verdana" panose="020B0604030504040204" pitchFamily="34" charset="0"/>
              </a:rPr>
              <a:t>&lt;/body&gt;</a:t>
            </a:r>
          </a:p>
          <a:p>
            <a:r>
              <a:rPr lang="en-US" b="0" i="0" dirty="0">
                <a:solidFill>
                  <a:srgbClr val="000000"/>
                </a:solidFill>
                <a:effectLst/>
                <a:latin typeface="Verdana" panose="020B0604030504040204" pitchFamily="34" charset="0"/>
              </a:rPr>
              <a:t>&lt;/html&gt;</a:t>
            </a:r>
          </a:p>
          <a:p>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15873020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09591-A961-D2F3-E1E2-65CA42ABF798}"/>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Plain text Inputs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75648A01-4573-E67A-8265-3D8768852A40}"/>
              </a:ext>
            </a:extLst>
          </p:cNvPr>
          <p:cNvSpPr>
            <a:spLocks noGrp="1"/>
          </p:cNvSpPr>
          <p:nvPr>
            <p:ph idx="1"/>
          </p:nvPr>
        </p:nvSpPr>
        <p:spPr>
          <a:xfrm>
            <a:off x="677333" y="1675680"/>
            <a:ext cx="9062411" cy="5182320"/>
          </a:xfrm>
        </p:spPr>
        <p:txBody>
          <a:bodyPr>
            <a:normAutofit lnSpcReduction="10000"/>
          </a:bodyPr>
          <a:lstStyle/>
          <a:p>
            <a:r>
              <a:rPr lang="en-US" b="0" i="0" dirty="0">
                <a:solidFill>
                  <a:srgbClr val="000000"/>
                </a:solidFill>
                <a:effectLst/>
                <a:latin typeface="Verdana" panose="020B0604030504040204" pitchFamily="34" charset="0"/>
              </a:rPr>
              <a:t>Use the .form-control–plaintext class to style an input field without borders, but keep proper margins and padding:</a:t>
            </a:r>
          </a:p>
          <a:p>
            <a:r>
              <a:rPr lang="en-US" dirty="0"/>
              <a:t>&lt;body&gt;</a:t>
            </a:r>
          </a:p>
          <a:p>
            <a:r>
              <a:rPr lang="en-US" dirty="0"/>
              <a:t>&lt;div class="container mt-3"&gt;</a:t>
            </a:r>
          </a:p>
          <a:p>
            <a:r>
              <a:rPr lang="en-US" dirty="0"/>
              <a:t>  &lt;h2&gt;Plaintext&lt;/h2&gt;</a:t>
            </a:r>
          </a:p>
          <a:p>
            <a:r>
              <a:rPr lang="en-US" dirty="0"/>
              <a:t>  &lt;p&gt;Use the .form-control-plaintext class to style an input field without borders, but with correct </a:t>
            </a:r>
            <a:r>
              <a:rPr lang="en-US" dirty="0" err="1"/>
              <a:t>marigins</a:t>
            </a:r>
            <a:r>
              <a:rPr lang="en-US" dirty="0"/>
              <a:t> and padding:&lt;/p&gt;</a:t>
            </a:r>
          </a:p>
          <a:p>
            <a:r>
              <a:rPr lang="en-US" dirty="0"/>
              <a:t>  &lt;form&gt;</a:t>
            </a:r>
          </a:p>
          <a:p>
            <a:r>
              <a:rPr lang="en-US" dirty="0"/>
              <a:t>    &lt;input type="text" class="form-control-plaintext" placeholder="Plaintext input"&gt;</a:t>
            </a:r>
          </a:p>
          <a:p>
            <a:r>
              <a:rPr lang="en-US" dirty="0"/>
              <a:t>    &lt;input type="text" class="form-control mt-3" placeholder="Normal input"&gt;</a:t>
            </a:r>
          </a:p>
          <a:p>
            <a:r>
              <a:rPr lang="en-US" dirty="0"/>
              <a:t>  &lt;/form&gt;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29425396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5072A0-0728-ABE0-A152-6F3A1E405C5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Color Picker</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1B2B835B-385C-E915-E0BC-2A58EE31C96D}"/>
              </a:ext>
            </a:extLst>
          </p:cNvPr>
          <p:cNvSpPr>
            <a:spLocks noGrp="1"/>
          </p:cNvSpPr>
          <p:nvPr>
            <p:ph idx="1"/>
          </p:nvPr>
        </p:nvSpPr>
        <p:spPr>
          <a:xfrm>
            <a:off x="677334" y="1488613"/>
            <a:ext cx="9381066" cy="5203132"/>
          </a:xfrm>
        </p:spPr>
        <p:txBody>
          <a:bodyPr>
            <a:normAutofit lnSpcReduction="10000"/>
          </a:bodyPr>
          <a:lstStyle/>
          <a:p>
            <a:r>
              <a:rPr lang="en-US" b="0" i="0" dirty="0">
                <a:solidFill>
                  <a:srgbClr val="000000"/>
                </a:solidFill>
                <a:effectLst/>
                <a:latin typeface="Verdana" panose="020B0604030504040204" pitchFamily="34" charset="0"/>
              </a:rPr>
              <a:t>To style an input with type="color" properly, use the form-control-color class</a:t>
            </a:r>
          </a:p>
          <a:p>
            <a:r>
              <a:rPr lang="en-US" dirty="0"/>
              <a:t>&lt;body&gt;</a:t>
            </a:r>
          </a:p>
          <a:p>
            <a:r>
              <a:rPr lang="en-US" dirty="0"/>
              <a:t>&lt;div class="container mt-3"&gt;</a:t>
            </a:r>
          </a:p>
          <a:p>
            <a:r>
              <a:rPr lang="en-US" dirty="0"/>
              <a:t>  &lt;h2&gt;Color Picker&lt;/h2&gt;</a:t>
            </a:r>
          </a:p>
          <a:p>
            <a:r>
              <a:rPr lang="en-US" dirty="0"/>
              <a:t>  &lt;p&gt;To style an input with type="color" properly, use the .form-control-color class:&lt;/p&gt;</a:t>
            </a:r>
          </a:p>
          <a:p>
            <a:r>
              <a:rPr lang="en-US" dirty="0"/>
              <a:t>  &lt;form&gt;</a:t>
            </a:r>
          </a:p>
          <a:p>
            <a:r>
              <a:rPr lang="en-US" dirty="0"/>
              <a:t>    &lt;label for="</a:t>
            </a:r>
            <a:r>
              <a:rPr lang="en-US" dirty="0" err="1"/>
              <a:t>myColor</a:t>
            </a:r>
            <a:r>
              <a:rPr lang="en-US" dirty="0"/>
              <a:t>" class="form-label"&gt;Color picker&lt;/label&gt;</a:t>
            </a:r>
          </a:p>
          <a:p>
            <a:r>
              <a:rPr lang="en-US" dirty="0"/>
              <a:t>    &lt;input type="color" class="form-control form-control-color" id="</a:t>
            </a:r>
            <a:r>
              <a:rPr lang="en-US" dirty="0" err="1"/>
              <a:t>myColor</a:t>
            </a:r>
            <a:r>
              <a:rPr lang="en-US" dirty="0"/>
              <a:t>" value="#CCCCCC" title="Choose a color"&gt;</a:t>
            </a:r>
          </a:p>
          <a:p>
            <a:r>
              <a:rPr lang="en-US" dirty="0"/>
              <a:t>  &lt;/form&gt;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17715223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23E16-0BC7-8046-021B-C63691DDFC4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Select Menu</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BC3446D9-D781-0FFC-398F-F7235B383948}"/>
              </a:ext>
            </a:extLst>
          </p:cNvPr>
          <p:cNvSpPr>
            <a:spLocks noGrp="1"/>
          </p:cNvSpPr>
          <p:nvPr>
            <p:ph idx="1"/>
          </p:nvPr>
        </p:nvSpPr>
        <p:spPr>
          <a:xfrm>
            <a:off x="677334" y="1569461"/>
            <a:ext cx="9214811" cy="5288539"/>
          </a:xfrm>
        </p:spPr>
        <p:txBody>
          <a:bodyPr>
            <a:normAutofit fontScale="85000" lnSpcReduction="20000"/>
          </a:bodyPr>
          <a:lstStyle/>
          <a:p>
            <a:pPr algn="l"/>
            <a:r>
              <a:rPr lang="en-US" b="0" i="0" dirty="0">
                <a:solidFill>
                  <a:srgbClr val="000000"/>
                </a:solidFill>
                <a:effectLst/>
                <a:latin typeface="Verdana" panose="020B0604030504040204" pitchFamily="34" charset="0"/>
              </a:rPr>
              <a:t>Select menus are used if you want to allow the user to pick from multiple options.</a:t>
            </a:r>
          </a:p>
          <a:p>
            <a:pPr algn="l"/>
            <a:r>
              <a:rPr lang="en-US" b="0" i="0" dirty="0">
                <a:solidFill>
                  <a:srgbClr val="000000"/>
                </a:solidFill>
                <a:effectLst/>
                <a:latin typeface="Verdana" panose="020B0604030504040204" pitchFamily="34" charset="0"/>
              </a:rPr>
              <a:t>To style a select menu in Bootstrap 5, add the .form-</a:t>
            </a:r>
            <a:r>
              <a:rPr lang="en-US" dirty="0">
                <a:solidFill>
                  <a:srgbClr val="000000"/>
                </a:solidFill>
                <a:latin typeface="Verdana" panose="020B0604030504040204" pitchFamily="34" charset="0"/>
              </a:rPr>
              <a:t>select </a:t>
            </a:r>
            <a:r>
              <a:rPr lang="en-US" b="0" i="0" dirty="0">
                <a:solidFill>
                  <a:srgbClr val="000000"/>
                </a:solidFill>
                <a:effectLst/>
                <a:latin typeface="Verdana" panose="020B0604030504040204" pitchFamily="34" charset="0"/>
              </a:rPr>
              <a:t>class to the &lt;select&gt; element:</a:t>
            </a:r>
          </a:p>
          <a:p>
            <a:pPr algn="l"/>
            <a:r>
              <a:rPr lang="en-US" b="0" i="0" dirty="0">
                <a:solidFill>
                  <a:srgbClr val="000000"/>
                </a:solidFill>
                <a:effectLst/>
                <a:latin typeface="Verdana" panose="020B0604030504040204" pitchFamily="34" charset="0"/>
              </a:rPr>
              <a:t>&lt;body&gt;</a:t>
            </a:r>
          </a:p>
          <a:p>
            <a:pPr algn="l"/>
            <a:r>
              <a:rPr lang="en-US" b="0" i="0" dirty="0">
                <a:solidFill>
                  <a:srgbClr val="000000"/>
                </a:solidFill>
                <a:effectLst/>
                <a:latin typeface="Verdana" panose="020B0604030504040204" pitchFamily="34" charset="0"/>
              </a:rPr>
              <a:t>&lt;div class="container mt-3"&gt;</a:t>
            </a:r>
          </a:p>
          <a:p>
            <a:pPr algn="l"/>
            <a:r>
              <a:rPr lang="en-US" b="0" i="0" dirty="0">
                <a:solidFill>
                  <a:srgbClr val="000000"/>
                </a:solidFill>
                <a:effectLst/>
                <a:latin typeface="Verdana" panose="020B0604030504040204" pitchFamily="34" charset="0"/>
              </a:rPr>
              <a:t>  &lt;h2&gt;Select Menu&lt;/h2&gt;</a:t>
            </a:r>
          </a:p>
          <a:p>
            <a:pPr algn="l"/>
            <a:r>
              <a:rPr lang="en-US" b="0" i="0" dirty="0">
                <a:solidFill>
                  <a:srgbClr val="000000"/>
                </a:solidFill>
                <a:effectLst/>
                <a:latin typeface="Verdana" panose="020B0604030504040204" pitchFamily="34" charset="0"/>
              </a:rPr>
              <a:t>  &lt;p&gt;To style a select menu in Bootstrap 5, add the .form-select class to the select element:&lt;/p&gt;</a:t>
            </a:r>
          </a:p>
          <a:p>
            <a:pPr algn="l"/>
            <a:r>
              <a:rPr lang="en-US" b="0" i="0" dirty="0">
                <a:solidFill>
                  <a:srgbClr val="000000"/>
                </a:solidFill>
                <a:effectLst/>
                <a:latin typeface="Verdana" panose="020B0604030504040204" pitchFamily="34" charset="0"/>
              </a:rPr>
              <a:t>  &lt;form action="/</a:t>
            </a:r>
            <a:r>
              <a:rPr lang="en-US" b="0" i="0" dirty="0" err="1">
                <a:solidFill>
                  <a:srgbClr val="000000"/>
                </a:solidFill>
                <a:effectLst/>
                <a:latin typeface="Verdana" panose="020B0604030504040204" pitchFamily="34" charset="0"/>
              </a:rPr>
              <a:t>action_page.php</a:t>
            </a:r>
            <a:r>
              <a:rPr lang="en-US" b="0" i="0" dirty="0">
                <a:solidFill>
                  <a:srgbClr val="000000"/>
                </a:solidFill>
                <a:effectLst/>
                <a:latin typeface="Verdana" panose="020B0604030504040204" pitchFamily="34" charset="0"/>
              </a:rPr>
              <a:t>"&gt;</a:t>
            </a:r>
          </a:p>
          <a:p>
            <a:pPr algn="l"/>
            <a:r>
              <a:rPr lang="en-US" b="0" i="0" dirty="0">
                <a:solidFill>
                  <a:srgbClr val="000000"/>
                </a:solidFill>
                <a:effectLst/>
                <a:latin typeface="Verdana" panose="020B0604030504040204" pitchFamily="34" charset="0"/>
              </a:rPr>
              <a:t>    &lt;label for="sel1" class="form-label"&gt;Select list (select one):&lt;/label&gt;</a:t>
            </a:r>
          </a:p>
          <a:p>
            <a:pPr algn="l"/>
            <a:r>
              <a:rPr lang="en-US" b="0" i="0" dirty="0">
                <a:solidFill>
                  <a:srgbClr val="000000"/>
                </a:solidFill>
                <a:effectLst/>
                <a:latin typeface="Verdana" panose="020B0604030504040204" pitchFamily="34" charset="0"/>
              </a:rPr>
              <a:t>    &lt;select class="form-select" id="sel1" name="sellist1"&gt;</a:t>
            </a:r>
          </a:p>
          <a:p>
            <a:pPr algn="l"/>
            <a:r>
              <a:rPr lang="en-US" b="0" i="0" dirty="0">
                <a:solidFill>
                  <a:srgbClr val="000000"/>
                </a:solidFill>
                <a:effectLst/>
                <a:latin typeface="Verdana" panose="020B0604030504040204" pitchFamily="34" charset="0"/>
              </a:rPr>
              <a:t>      &lt;option&gt;1&lt;/option&gt;</a:t>
            </a:r>
          </a:p>
          <a:p>
            <a:pPr algn="l"/>
            <a:r>
              <a:rPr lang="en-US" b="0" i="0" dirty="0">
                <a:solidFill>
                  <a:srgbClr val="000000"/>
                </a:solidFill>
                <a:effectLst/>
                <a:latin typeface="Verdana" panose="020B0604030504040204" pitchFamily="34" charset="0"/>
              </a:rPr>
              <a:t>      &lt;option&gt;2&lt;/option&gt;</a:t>
            </a:r>
          </a:p>
          <a:p>
            <a:pPr algn="l"/>
            <a:r>
              <a:rPr lang="en-US" b="0" i="0" dirty="0">
                <a:solidFill>
                  <a:srgbClr val="000000"/>
                </a:solidFill>
                <a:effectLst/>
                <a:latin typeface="Verdana" panose="020B0604030504040204" pitchFamily="34" charset="0"/>
              </a:rPr>
              <a:t>      &lt;option&gt;3&lt;/option&gt;</a:t>
            </a:r>
          </a:p>
          <a:p>
            <a:pPr algn="l"/>
            <a:r>
              <a:rPr lang="en-US" b="0" i="0" dirty="0">
                <a:solidFill>
                  <a:srgbClr val="000000"/>
                </a:solidFill>
                <a:effectLst/>
                <a:latin typeface="Verdana" panose="020B0604030504040204" pitchFamily="34" charset="0"/>
              </a:rPr>
              <a:t>      &lt;option&gt;4&lt;/option&gt;</a:t>
            </a:r>
          </a:p>
          <a:p>
            <a:pPr algn="l"/>
            <a:r>
              <a:rPr lang="en-US" b="0" i="0" dirty="0">
                <a:solidFill>
                  <a:srgbClr val="000000"/>
                </a:solidFill>
                <a:effectLst/>
                <a:latin typeface="Verdana" panose="020B0604030504040204" pitchFamily="34" charset="0"/>
              </a:rPr>
              <a:t>    &lt;/select&gt;</a:t>
            </a:r>
          </a:p>
          <a:p>
            <a:pPr algn="l"/>
            <a:r>
              <a:rPr lang="en-US" b="0" i="0" dirty="0">
                <a:solidFill>
                  <a:srgbClr val="000000"/>
                </a:solidFill>
                <a:effectLst/>
                <a:latin typeface="Verdana" panose="020B0604030504040204" pitchFamily="34" charset="0"/>
              </a:rPr>
              <a:t>    &lt;</a:t>
            </a:r>
            <a:r>
              <a:rPr lang="en-US" b="0" i="0" dirty="0" err="1">
                <a:solidFill>
                  <a:srgbClr val="000000"/>
                </a:solidFill>
                <a:effectLst/>
                <a:latin typeface="Verdana" panose="020B0604030504040204" pitchFamily="34" charset="0"/>
              </a:rPr>
              <a:t>br</a:t>
            </a:r>
            <a:r>
              <a:rPr lang="en-US" b="0" i="0" dirty="0">
                <a:solidFill>
                  <a:srgbClr val="000000"/>
                </a:solidFill>
                <a:effectLst/>
                <a:latin typeface="Verdana" panose="020B0604030504040204" pitchFamily="34" charset="0"/>
              </a:rPr>
              <a:t>&gt;</a:t>
            </a:r>
          </a:p>
          <a:p>
            <a:pPr algn="l"/>
            <a:r>
              <a:rPr lang="en-US" b="0" i="0" dirty="0">
                <a:solidFill>
                  <a:srgbClr val="000000"/>
                </a:solidFill>
                <a:effectLst/>
                <a:latin typeface="Verdana" panose="020B0604030504040204" pitchFamily="34" charset="0"/>
              </a:rPr>
              <a:t>    </a:t>
            </a:r>
          </a:p>
          <a:p>
            <a:pPr algn="l"/>
            <a:endParaRPr lang="en-US" b="0" i="0" dirty="0">
              <a:solidFill>
                <a:srgbClr val="000000"/>
              </a:solidFill>
              <a:effectLst/>
              <a:latin typeface="Verdana" panose="020B0604030504040204" pitchFamily="34" charset="0"/>
            </a:endParaRPr>
          </a:p>
          <a:p>
            <a:endParaRPr lang="en-NG" dirty="0"/>
          </a:p>
        </p:txBody>
      </p:sp>
    </p:spTree>
    <p:extLst>
      <p:ext uri="{BB962C8B-B14F-4D97-AF65-F5344CB8AC3E}">
        <p14:creationId xmlns:p14="http://schemas.microsoft.com/office/powerpoint/2010/main" val="25981371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6E255-7890-7DB5-C017-84A51CE7E36F}"/>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a16="http://schemas.microsoft.com/office/drawing/2014/main" xmlns="" id="{1B8A1945-D7D1-46AD-B80C-34C69BFF6BF0}"/>
              </a:ext>
            </a:extLst>
          </p:cNvPr>
          <p:cNvSpPr>
            <a:spLocks noGrp="1"/>
          </p:cNvSpPr>
          <p:nvPr>
            <p:ph idx="1"/>
          </p:nvPr>
        </p:nvSpPr>
        <p:spPr>
          <a:xfrm>
            <a:off x="677333" y="1495571"/>
            <a:ext cx="9145539" cy="4960647"/>
          </a:xfrm>
        </p:spPr>
        <p:txBody>
          <a:bodyPr>
            <a:normAutofit fontScale="92500" lnSpcReduction="10000"/>
          </a:bodyPr>
          <a:lstStyle/>
          <a:p>
            <a:pPr algn="l"/>
            <a:r>
              <a:rPr lang="en-US" b="0" i="0" dirty="0">
                <a:solidFill>
                  <a:srgbClr val="000000"/>
                </a:solidFill>
                <a:effectLst/>
                <a:latin typeface="Verdana" panose="020B0604030504040204" pitchFamily="34" charset="0"/>
              </a:rPr>
              <a:t> &lt;label for="sel2" class="form-label"&gt;</a:t>
            </a:r>
            <a:r>
              <a:rPr lang="en-US" b="0" i="0" dirty="0" err="1">
                <a:solidFill>
                  <a:srgbClr val="000000"/>
                </a:solidFill>
                <a:effectLst/>
                <a:latin typeface="Verdana" panose="020B0604030504040204" pitchFamily="34" charset="0"/>
              </a:rPr>
              <a:t>Mutiple</a:t>
            </a:r>
            <a:r>
              <a:rPr lang="en-US" b="0" i="0" dirty="0">
                <a:solidFill>
                  <a:srgbClr val="000000"/>
                </a:solidFill>
                <a:effectLst/>
                <a:latin typeface="Verdana" panose="020B0604030504040204" pitchFamily="34" charset="0"/>
              </a:rPr>
              <a:t> select list (hold shift to select more than one):&lt;/label&gt;</a:t>
            </a:r>
          </a:p>
          <a:p>
            <a:pPr algn="l"/>
            <a:r>
              <a:rPr lang="en-US" b="0" i="0" dirty="0">
                <a:solidFill>
                  <a:srgbClr val="000000"/>
                </a:solidFill>
                <a:effectLst/>
                <a:latin typeface="Verdana" panose="020B0604030504040204" pitchFamily="34" charset="0"/>
              </a:rPr>
              <a:t>    &lt;select multiple class="form-select" id="sel2" name="sellist2"&gt;</a:t>
            </a:r>
          </a:p>
          <a:p>
            <a:pPr algn="l"/>
            <a:r>
              <a:rPr lang="en-US" b="0" i="0" dirty="0">
                <a:solidFill>
                  <a:srgbClr val="000000"/>
                </a:solidFill>
                <a:effectLst/>
                <a:latin typeface="Verdana" panose="020B0604030504040204" pitchFamily="34" charset="0"/>
              </a:rPr>
              <a:t>      &lt;option&gt;1&lt;/option&gt;</a:t>
            </a:r>
          </a:p>
          <a:p>
            <a:pPr algn="l"/>
            <a:r>
              <a:rPr lang="en-US" b="0" i="0" dirty="0">
                <a:solidFill>
                  <a:srgbClr val="000000"/>
                </a:solidFill>
                <a:effectLst/>
                <a:latin typeface="Verdana" panose="020B0604030504040204" pitchFamily="34" charset="0"/>
              </a:rPr>
              <a:t>      &lt;option&gt;2&lt;/option&gt;</a:t>
            </a:r>
          </a:p>
          <a:p>
            <a:pPr algn="l"/>
            <a:r>
              <a:rPr lang="en-US" b="0" i="0" dirty="0">
                <a:solidFill>
                  <a:srgbClr val="000000"/>
                </a:solidFill>
                <a:effectLst/>
                <a:latin typeface="Verdana" panose="020B0604030504040204" pitchFamily="34" charset="0"/>
              </a:rPr>
              <a:t>      &lt;option&gt;3&lt;/option&gt;</a:t>
            </a:r>
          </a:p>
          <a:p>
            <a:pPr algn="l"/>
            <a:r>
              <a:rPr lang="en-US" b="0" i="0" dirty="0">
                <a:solidFill>
                  <a:srgbClr val="000000"/>
                </a:solidFill>
                <a:effectLst/>
                <a:latin typeface="Verdana" panose="020B0604030504040204" pitchFamily="34" charset="0"/>
              </a:rPr>
              <a:t>      &lt;option&gt;4&lt;/option&gt;</a:t>
            </a:r>
          </a:p>
          <a:p>
            <a:pPr algn="l"/>
            <a:r>
              <a:rPr lang="en-US" b="0" i="0" dirty="0">
                <a:solidFill>
                  <a:srgbClr val="000000"/>
                </a:solidFill>
                <a:effectLst/>
                <a:latin typeface="Verdana" panose="020B0604030504040204" pitchFamily="34" charset="0"/>
              </a:rPr>
              <a:t>      &lt;option&gt;5&lt;/option&gt;</a:t>
            </a:r>
          </a:p>
          <a:p>
            <a:pPr algn="l"/>
            <a:r>
              <a:rPr lang="en-US" b="0" i="0" dirty="0">
                <a:solidFill>
                  <a:srgbClr val="000000"/>
                </a:solidFill>
                <a:effectLst/>
                <a:latin typeface="Verdana" panose="020B0604030504040204" pitchFamily="34" charset="0"/>
              </a:rPr>
              <a:t>    &lt;/select&gt;</a:t>
            </a:r>
          </a:p>
          <a:p>
            <a:pPr algn="l"/>
            <a:r>
              <a:rPr lang="en-US" b="0" i="0" dirty="0">
                <a:solidFill>
                  <a:srgbClr val="000000"/>
                </a:solidFill>
                <a:effectLst/>
                <a:latin typeface="Verdana" panose="020B0604030504040204" pitchFamily="34" charset="0"/>
              </a:rPr>
              <a:t>    &lt;button type="submit" class="</a:t>
            </a:r>
            <a:r>
              <a:rPr lang="en-US" b="0" i="0" dirty="0" err="1">
                <a:solidFill>
                  <a:srgbClr val="000000"/>
                </a:solidFill>
                <a:effectLst/>
                <a:latin typeface="Verdana" panose="020B0604030504040204" pitchFamily="34" charset="0"/>
              </a:rPr>
              <a:t>btn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btn</a:t>
            </a:r>
            <a:r>
              <a:rPr lang="en-US" b="0" i="0" dirty="0">
                <a:solidFill>
                  <a:srgbClr val="000000"/>
                </a:solidFill>
                <a:effectLst/>
                <a:latin typeface="Verdana" panose="020B0604030504040204" pitchFamily="34" charset="0"/>
              </a:rPr>
              <a:t>-primary mt-3"&gt;Submit&lt;/button&gt;</a:t>
            </a:r>
          </a:p>
          <a:p>
            <a:pPr algn="l"/>
            <a:r>
              <a:rPr lang="en-US" b="0" i="0" dirty="0">
                <a:solidFill>
                  <a:srgbClr val="000000"/>
                </a:solidFill>
                <a:effectLst/>
                <a:latin typeface="Verdana" panose="020B0604030504040204" pitchFamily="34" charset="0"/>
              </a:rPr>
              <a:t>  &lt;/form&gt;</a:t>
            </a:r>
          </a:p>
          <a:p>
            <a:pPr algn="l"/>
            <a:r>
              <a:rPr lang="en-US" b="0" i="0" dirty="0">
                <a:solidFill>
                  <a:srgbClr val="000000"/>
                </a:solidFill>
                <a:effectLst/>
                <a:latin typeface="Verdana" panose="020B0604030504040204" pitchFamily="34" charset="0"/>
              </a:rPr>
              <a:t>&lt;/div&gt;</a:t>
            </a:r>
          </a:p>
          <a:p>
            <a:pPr algn="l"/>
            <a:r>
              <a:rPr lang="en-US" b="0" i="0" dirty="0">
                <a:solidFill>
                  <a:srgbClr val="000000"/>
                </a:solidFill>
                <a:effectLst/>
                <a:latin typeface="Verdana" panose="020B0604030504040204" pitchFamily="34" charset="0"/>
              </a:rPr>
              <a:t>&lt;/body&gt;</a:t>
            </a:r>
          </a:p>
          <a:p>
            <a:pPr algn="l"/>
            <a:r>
              <a:rPr lang="en-US" b="0" i="0" dirty="0">
                <a:solidFill>
                  <a:srgbClr val="000000"/>
                </a:solidFill>
                <a:effectLst/>
                <a:latin typeface="Verdana" panose="020B0604030504040204" pitchFamily="34" charset="0"/>
              </a:rPr>
              <a:t>&lt;/html&gt;</a:t>
            </a:r>
            <a:endParaRPr lang="en-NG" dirty="0"/>
          </a:p>
        </p:txBody>
      </p:sp>
    </p:spTree>
    <p:extLst>
      <p:ext uri="{BB962C8B-B14F-4D97-AF65-F5344CB8AC3E}">
        <p14:creationId xmlns:p14="http://schemas.microsoft.com/office/powerpoint/2010/main" val="30400352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3F22B6-A3B9-CF01-BAE0-0770D2D0DC3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Select Menu Size</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DF8CEFA7-9AA1-FB29-FD32-1491B29EE7EC}"/>
              </a:ext>
            </a:extLst>
          </p:cNvPr>
          <p:cNvSpPr>
            <a:spLocks noGrp="1"/>
          </p:cNvSpPr>
          <p:nvPr>
            <p:ph idx="1"/>
          </p:nvPr>
        </p:nvSpPr>
        <p:spPr>
          <a:xfrm>
            <a:off x="677333" y="1689535"/>
            <a:ext cx="9062411" cy="4988356"/>
          </a:xfrm>
        </p:spPr>
        <p:txBody>
          <a:bodyPr>
            <a:normAutofit fontScale="92500" lnSpcReduction="20000"/>
          </a:bodyPr>
          <a:lstStyle/>
          <a:p>
            <a:r>
              <a:rPr lang="en-US" b="0" i="0" dirty="0">
                <a:solidFill>
                  <a:srgbClr val="000000"/>
                </a:solidFill>
                <a:effectLst/>
                <a:latin typeface="Verdana" panose="020B0604030504040204" pitchFamily="34" charset="0"/>
              </a:rPr>
              <a:t>Use the .form-control-lg or .form-control-</a:t>
            </a:r>
            <a:r>
              <a:rPr lang="en-US" b="0" i="0" dirty="0" err="1">
                <a:solidFill>
                  <a:srgbClr val="000000"/>
                </a:solidFill>
                <a:effectLst/>
                <a:latin typeface="Verdana" panose="020B0604030504040204" pitchFamily="34" charset="0"/>
              </a:rPr>
              <a:t>sm</a:t>
            </a:r>
            <a:r>
              <a:rPr lang="en-US" b="0" i="0" dirty="0">
                <a:solidFill>
                  <a:srgbClr val="000000"/>
                </a:solidFill>
                <a:effectLst/>
                <a:latin typeface="Verdana" panose="020B0604030504040204" pitchFamily="34" charset="0"/>
              </a:rPr>
              <a:t> class to change the size of the select menu:</a:t>
            </a:r>
          </a:p>
          <a:p>
            <a:r>
              <a:rPr lang="en-US" dirty="0"/>
              <a:t>&lt;body&gt;</a:t>
            </a:r>
          </a:p>
          <a:p>
            <a:r>
              <a:rPr lang="en-US" dirty="0"/>
              <a:t>&lt;div class="container mt-3"&gt;</a:t>
            </a:r>
          </a:p>
          <a:p>
            <a:r>
              <a:rPr lang="en-US" dirty="0"/>
              <a:t>  &lt;h2&gt;Select Menu Size&lt;/h2&gt;</a:t>
            </a:r>
          </a:p>
          <a:p>
            <a:r>
              <a:rPr lang="en-US" dirty="0"/>
              <a:t>  &lt;p&gt;Use the .form-select-lg or .form-select-</a:t>
            </a:r>
            <a:r>
              <a:rPr lang="en-US" dirty="0" err="1"/>
              <a:t>sm</a:t>
            </a:r>
            <a:r>
              <a:rPr lang="en-US" dirty="0"/>
              <a:t> class to change the size of the select menu:&lt;/p&gt;</a:t>
            </a:r>
          </a:p>
          <a:p>
            <a:r>
              <a:rPr lang="en-US" dirty="0"/>
              <a:t>  &lt;form&gt;</a:t>
            </a:r>
          </a:p>
          <a:p>
            <a:r>
              <a:rPr lang="en-US" dirty="0"/>
              <a:t>   &lt;select class="form-select form-select-lg"&gt;</a:t>
            </a:r>
          </a:p>
          <a:p>
            <a:r>
              <a:rPr lang="en-US" dirty="0"/>
              <a:t>     &lt;option&gt;1&lt;/option&gt;</a:t>
            </a:r>
          </a:p>
          <a:p>
            <a:r>
              <a:rPr lang="en-US" dirty="0"/>
              <a:t>     &lt;option&gt;2&lt;/option&gt;</a:t>
            </a:r>
          </a:p>
          <a:p>
            <a:r>
              <a:rPr lang="en-US" dirty="0"/>
              <a:t>     &lt;option&gt;3&lt;/option&gt;</a:t>
            </a:r>
          </a:p>
          <a:p>
            <a:r>
              <a:rPr lang="en-US" dirty="0"/>
              <a:t>     &lt;option&gt;4&lt;/option&gt;</a:t>
            </a:r>
          </a:p>
          <a:p>
            <a:r>
              <a:rPr lang="en-US" dirty="0"/>
              <a:t>   &lt;/select&gt;</a:t>
            </a:r>
          </a:p>
          <a:p>
            <a:r>
              <a:rPr lang="en-US" dirty="0"/>
              <a:t>   </a:t>
            </a:r>
          </a:p>
          <a:p>
            <a:endParaRPr lang="en-NG" dirty="0"/>
          </a:p>
        </p:txBody>
      </p:sp>
    </p:spTree>
    <p:extLst>
      <p:ext uri="{BB962C8B-B14F-4D97-AF65-F5344CB8AC3E}">
        <p14:creationId xmlns:p14="http://schemas.microsoft.com/office/powerpoint/2010/main" val="348001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79024-41C7-A1F9-37FF-3FC07D1181AC}"/>
              </a:ext>
            </a:extLst>
          </p:cNvPr>
          <p:cNvSpPr>
            <a:spLocks noGrp="1"/>
          </p:cNvSpPr>
          <p:nvPr>
            <p:ph type="title"/>
          </p:nvPr>
        </p:nvSpPr>
        <p:spPr/>
        <p:txBody>
          <a:bodyPr/>
          <a:lstStyle/>
          <a:p>
            <a:r>
              <a:rPr lang="en-US" dirty="0"/>
              <a:t>More </a:t>
            </a:r>
            <a:endParaRPr lang="en-NG" dirty="0"/>
          </a:p>
        </p:txBody>
      </p:sp>
      <p:sp>
        <p:nvSpPr>
          <p:cNvPr id="3" name="Content Placeholder 2">
            <a:extLst>
              <a:ext uri="{FF2B5EF4-FFF2-40B4-BE49-F238E27FC236}">
                <a16:creationId xmlns:a16="http://schemas.microsoft.com/office/drawing/2014/main" xmlns="" id="{9AAD553B-1979-F022-B74F-4A651A658424}"/>
              </a:ext>
            </a:extLst>
          </p:cNvPr>
          <p:cNvSpPr>
            <a:spLocks noGrp="1"/>
          </p:cNvSpPr>
          <p:nvPr>
            <p:ph idx="1"/>
          </p:nvPr>
        </p:nvSpPr>
        <p:spPr>
          <a:xfrm>
            <a:off x="677333" y="1488613"/>
            <a:ext cx="9159393" cy="5161569"/>
          </a:xfrm>
        </p:spPr>
        <p:txBody>
          <a:bodyPr>
            <a:normAutofit fontScale="85000" lnSpcReduction="20000"/>
          </a:bodyPr>
          <a:lstStyle/>
          <a:p>
            <a:r>
              <a:rPr lang="en-US" dirty="0"/>
              <a:t> &lt;select class="form-select mt-3"&gt;</a:t>
            </a:r>
          </a:p>
          <a:p>
            <a:r>
              <a:rPr lang="en-US" dirty="0"/>
              <a:t>     &lt;option&gt;1&lt;/option&gt;</a:t>
            </a:r>
          </a:p>
          <a:p>
            <a:r>
              <a:rPr lang="en-US" dirty="0"/>
              <a:t>     &lt;option&gt;2&lt;/option&gt;</a:t>
            </a:r>
          </a:p>
          <a:p>
            <a:r>
              <a:rPr lang="en-US" dirty="0"/>
              <a:t>     &lt;option&gt;3&lt;/option&gt;</a:t>
            </a:r>
          </a:p>
          <a:p>
            <a:r>
              <a:rPr lang="en-US" dirty="0"/>
              <a:t>     &lt;option&gt;4&lt;/option&gt;</a:t>
            </a:r>
          </a:p>
          <a:p>
            <a:r>
              <a:rPr lang="en-US" dirty="0"/>
              <a:t>   &lt;/select&gt;</a:t>
            </a:r>
          </a:p>
          <a:p>
            <a:r>
              <a:rPr lang="en-US" dirty="0"/>
              <a:t>   &lt;select class="form-select form-select-</a:t>
            </a:r>
            <a:r>
              <a:rPr lang="en-US" dirty="0" err="1"/>
              <a:t>sm</a:t>
            </a:r>
            <a:r>
              <a:rPr lang="en-US" dirty="0"/>
              <a:t> mt-3"&gt;</a:t>
            </a:r>
          </a:p>
          <a:p>
            <a:r>
              <a:rPr lang="en-US" dirty="0"/>
              <a:t>     &lt;option&gt;1&lt;/option&gt;</a:t>
            </a:r>
          </a:p>
          <a:p>
            <a:r>
              <a:rPr lang="en-US" dirty="0"/>
              <a:t>     &lt;option&gt;2&lt;/option&gt;</a:t>
            </a:r>
          </a:p>
          <a:p>
            <a:r>
              <a:rPr lang="en-US" dirty="0"/>
              <a:t>     &lt;option&gt;3&lt;/option&gt;</a:t>
            </a:r>
          </a:p>
          <a:p>
            <a:r>
              <a:rPr lang="en-US" dirty="0"/>
              <a:t>     &lt;option&gt;4&lt;/option&gt;</a:t>
            </a:r>
          </a:p>
          <a:p>
            <a:r>
              <a:rPr lang="en-US" dirty="0"/>
              <a:t>   &lt;/select&gt;</a:t>
            </a:r>
          </a:p>
          <a:p>
            <a:r>
              <a:rPr lang="en-US" dirty="0"/>
              <a:t>  &lt;/form&gt;    </a:t>
            </a:r>
          </a:p>
          <a:p>
            <a:r>
              <a:rPr lang="en-US" dirty="0"/>
              <a:t>&lt;/div&gt;</a:t>
            </a:r>
          </a:p>
          <a:p>
            <a:r>
              <a:rPr lang="en-US" dirty="0"/>
              <a:t>&lt;/body&gt;</a:t>
            </a:r>
          </a:p>
          <a:p>
            <a:r>
              <a:rPr lang="en-US" dirty="0"/>
              <a:t>&lt;/html&gt;</a:t>
            </a:r>
            <a:endParaRPr lang="en-NG" dirty="0"/>
          </a:p>
        </p:txBody>
      </p:sp>
    </p:spTree>
    <p:extLst>
      <p:ext uri="{BB962C8B-B14F-4D97-AF65-F5344CB8AC3E}">
        <p14:creationId xmlns:p14="http://schemas.microsoft.com/office/powerpoint/2010/main" val="36138962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D6439-10D8-0101-0BB0-33F686B08BD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Data Lists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84515D89-95A5-419E-61E5-D8A1417B9585}"/>
              </a:ext>
            </a:extLst>
          </p:cNvPr>
          <p:cNvSpPr>
            <a:spLocks noGrp="1"/>
          </p:cNvSpPr>
          <p:nvPr>
            <p:ph idx="1"/>
          </p:nvPr>
        </p:nvSpPr>
        <p:spPr>
          <a:xfrm>
            <a:off x="677334" y="1163783"/>
            <a:ext cx="8771466" cy="5846618"/>
          </a:xfrm>
        </p:spPr>
        <p:txBody>
          <a:bodyPr>
            <a:normAutofit fontScale="77500" lnSpcReduction="20000"/>
          </a:bodyPr>
          <a:lstStyle/>
          <a:p>
            <a:r>
              <a:rPr lang="en-US" b="0" i="0" dirty="0">
                <a:solidFill>
                  <a:srgbClr val="000000"/>
                </a:solidFill>
                <a:effectLst/>
                <a:latin typeface="Verdana" panose="020B0604030504040204" pitchFamily="34" charset="0"/>
              </a:rPr>
              <a:t>Bootstrap will also style data lists, which is a list of pre-defined options for an &lt;input&gt; element:</a:t>
            </a:r>
          </a:p>
          <a:p>
            <a:r>
              <a:rPr lang="en-US" dirty="0"/>
              <a:t>&lt;body&gt;</a:t>
            </a:r>
          </a:p>
          <a:p>
            <a:r>
              <a:rPr lang="en-US" dirty="0"/>
              <a:t>&lt;div class="container mt-3"&gt;</a:t>
            </a:r>
          </a:p>
          <a:p>
            <a:r>
              <a:rPr lang="en-US" dirty="0"/>
              <a:t>  &lt;h2&gt;Data List&lt;/h2&gt;</a:t>
            </a:r>
          </a:p>
          <a:p>
            <a:r>
              <a:rPr lang="en-US" dirty="0"/>
              <a:t>  &lt;form action="/</a:t>
            </a:r>
            <a:r>
              <a:rPr lang="en-US" dirty="0" err="1"/>
              <a:t>action_page.php</a:t>
            </a:r>
            <a:r>
              <a:rPr lang="en-US" dirty="0"/>
              <a:t>"&gt;</a:t>
            </a:r>
          </a:p>
          <a:p>
            <a:r>
              <a:rPr lang="en-US" dirty="0"/>
              <a:t>    &lt;label for="browser" class="form-label"&gt;Choose your browser from the list:&lt;/label&gt;</a:t>
            </a:r>
          </a:p>
          <a:p>
            <a:r>
              <a:rPr lang="en-US" dirty="0"/>
              <a:t>    &lt;input class="form-control" list="browsers" name="browser" id="browser"&gt;</a:t>
            </a:r>
          </a:p>
          <a:p>
            <a:r>
              <a:rPr lang="en-US" dirty="0"/>
              <a:t>    &lt;</a:t>
            </a:r>
            <a:r>
              <a:rPr lang="en-US" dirty="0" err="1"/>
              <a:t>datalist</a:t>
            </a:r>
            <a:r>
              <a:rPr lang="en-US" dirty="0"/>
              <a:t> id="browsers"&gt;</a:t>
            </a:r>
          </a:p>
          <a:p>
            <a:r>
              <a:rPr lang="en-US" dirty="0"/>
              <a:t>      &lt;option value="Edge"&gt;</a:t>
            </a:r>
          </a:p>
          <a:p>
            <a:r>
              <a:rPr lang="en-US" dirty="0"/>
              <a:t>      &lt;option value="Firefox"&gt;</a:t>
            </a:r>
          </a:p>
          <a:p>
            <a:r>
              <a:rPr lang="en-US" dirty="0"/>
              <a:t>      &lt;option value="Chrome"&gt;</a:t>
            </a:r>
          </a:p>
          <a:p>
            <a:r>
              <a:rPr lang="en-US" dirty="0"/>
              <a:t>      &lt;option value="Opera"&gt;</a:t>
            </a:r>
          </a:p>
          <a:p>
            <a:r>
              <a:rPr lang="en-US" dirty="0"/>
              <a:t>      &lt;option value="Safari"&gt;</a:t>
            </a:r>
          </a:p>
          <a:p>
            <a:r>
              <a:rPr lang="en-US" dirty="0"/>
              <a:t>    &lt;/</a:t>
            </a:r>
            <a:r>
              <a:rPr lang="en-US" dirty="0" err="1"/>
              <a:t>datalist</a:t>
            </a:r>
            <a:r>
              <a:rPr lang="en-US" dirty="0"/>
              <a:t>&gt;    </a:t>
            </a:r>
          </a:p>
          <a:p>
            <a:r>
              <a:rPr lang="en-US" dirty="0"/>
              <a:t>    &lt;button type="submit" class="</a:t>
            </a:r>
            <a:r>
              <a:rPr lang="en-US" dirty="0" err="1"/>
              <a:t>btn</a:t>
            </a:r>
            <a:r>
              <a:rPr lang="en-US" dirty="0"/>
              <a:t> </a:t>
            </a:r>
            <a:r>
              <a:rPr lang="en-US" dirty="0" err="1"/>
              <a:t>btn</a:t>
            </a:r>
            <a:r>
              <a:rPr lang="en-US" dirty="0"/>
              <a:t>-primary mt-3"&gt;Submit&lt;/button&gt;</a:t>
            </a:r>
          </a:p>
          <a:p>
            <a:r>
              <a:rPr lang="en-US" dirty="0"/>
              <a:t>  &lt;/form&gt;</a:t>
            </a:r>
          </a:p>
          <a:p>
            <a:r>
              <a:rPr lang="en-US" dirty="0"/>
              <a:t>&lt;/div&gt;</a:t>
            </a:r>
          </a:p>
          <a:p>
            <a:r>
              <a:rPr lang="en-US" dirty="0"/>
              <a:t>&lt;/body&gt;</a:t>
            </a:r>
          </a:p>
          <a:p>
            <a:r>
              <a:rPr lang="en-US" dirty="0"/>
              <a:t>&lt;/html&gt;</a:t>
            </a:r>
          </a:p>
          <a:p>
            <a:endParaRPr lang="en-NG" dirty="0"/>
          </a:p>
        </p:txBody>
      </p:sp>
    </p:spTree>
    <p:extLst>
      <p:ext uri="{BB962C8B-B14F-4D97-AF65-F5344CB8AC3E}">
        <p14:creationId xmlns:p14="http://schemas.microsoft.com/office/powerpoint/2010/main" val="13463627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CC0D54-C5D8-42AB-72DE-F935BC646B92}"/>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Checkboxes</a:t>
            </a:r>
            <a:br>
              <a:rPr lang="en-US" b="0" i="0" dirty="0">
                <a:solidFill>
                  <a:srgbClr val="000000"/>
                </a:solidFill>
                <a:effectLst/>
                <a:latin typeface="Segoe UI" panose="020B0502040204020203" pitchFamily="34" charset="0"/>
              </a:rPr>
            </a:br>
            <a:endParaRPr lang="en-NG" dirty="0"/>
          </a:p>
        </p:txBody>
      </p:sp>
      <p:sp>
        <p:nvSpPr>
          <p:cNvPr id="3" name="Content Placeholder 2">
            <a:extLst>
              <a:ext uri="{FF2B5EF4-FFF2-40B4-BE49-F238E27FC236}">
                <a16:creationId xmlns:a16="http://schemas.microsoft.com/office/drawing/2014/main" xmlns="" id="{309F24E6-A410-5CDA-1E1E-232C008173E1}"/>
              </a:ext>
            </a:extLst>
          </p:cNvPr>
          <p:cNvSpPr>
            <a:spLocks noGrp="1"/>
          </p:cNvSpPr>
          <p:nvPr>
            <p:ph idx="1"/>
          </p:nvPr>
        </p:nvSpPr>
        <p:spPr>
          <a:xfrm>
            <a:off x="469515" y="1398589"/>
            <a:ext cx="9713575" cy="4974502"/>
          </a:xfrm>
        </p:spPr>
        <p:txBody>
          <a:bodyPr>
            <a:normAutofit fontScale="92500" lnSpcReduction="20000"/>
          </a:bodyPr>
          <a:lstStyle/>
          <a:p>
            <a:r>
              <a:rPr lang="en-US" b="0" i="0" dirty="0">
                <a:solidFill>
                  <a:srgbClr val="000000"/>
                </a:solidFill>
                <a:effectLst/>
                <a:latin typeface="Verdana" panose="020B0604030504040204" pitchFamily="34" charset="0"/>
              </a:rPr>
              <a:t>Checkboxes are used if you want the user to select any number of options from a list of preset options.</a:t>
            </a:r>
          </a:p>
          <a:p>
            <a:r>
              <a:rPr lang="en-US" dirty="0"/>
              <a:t>&lt;body&gt;</a:t>
            </a:r>
          </a:p>
          <a:p>
            <a:endParaRPr lang="en-US" dirty="0"/>
          </a:p>
          <a:p>
            <a:r>
              <a:rPr lang="en-US" dirty="0"/>
              <a:t>&lt;div class="container mt-3"&gt;</a:t>
            </a:r>
          </a:p>
          <a:p>
            <a:r>
              <a:rPr lang="en-US" dirty="0"/>
              <a:t>  &lt;h2&gt;Checkboxes&lt;/h2&gt;</a:t>
            </a:r>
          </a:p>
          <a:p>
            <a:r>
              <a:rPr lang="en-US" dirty="0"/>
              <a:t>  &lt;p&gt;To style a checkbox, use a container element with a .form-check class, and add .form-check-label to labels, and .form-check-input to the input with type="checkbox".&lt;/p&gt;</a:t>
            </a:r>
          </a:p>
          <a:p>
            <a:r>
              <a:rPr lang="en-US" dirty="0"/>
              <a:t>  &lt;p&gt;The form below contains three checkboxes. The first option is checked by default, and the last option is disabled:&lt;/p&gt;</a:t>
            </a:r>
          </a:p>
          <a:p>
            <a:r>
              <a:rPr lang="en-US" dirty="0"/>
              <a:t>  &lt;form action="/</a:t>
            </a:r>
            <a:r>
              <a:rPr lang="en-US" dirty="0" err="1"/>
              <a:t>action_page.php</a:t>
            </a:r>
            <a:r>
              <a:rPr lang="en-US" dirty="0"/>
              <a:t>"&gt;</a:t>
            </a:r>
          </a:p>
          <a:p>
            <a:r>
              <a:rPr lang="en-US" dirty="0"/>
              <a:t>    &lt;div class="form-check"&gt;</a:t>
            </a:r>
          </a:p>
          <a:p>
            <a:r>
              <a:rPr lang="en-US" dirty="0"/>
              <a:t>      &lt;input type="checkbox" class="form-check-input" id="check1" name="option1" value="something" checked&gt;</a:t>
            </a:r>
          </a:p>
          <a:p>
            <a:r>
              <a:rPr lang="en-US" dirty="0"/>
              <a:t>      &lt;label class="form-check-label" for="check1"&gt;Option 1&lt;/label&gt;</a:t>
            </a:r>
          </a:p>
          <a:p>
            <a:r>
              <a:rPr lang="en-US" dirty="0"/>
              <a:t>    &lt;/div&gt;</a:t>
            </a:r>
          </a:p>
          <a:p>
            <a:endParaRPr lang="en-NG" dirty="0"/>
          </a:p>
        </p:txBody>
      </p:sp>
    </p:spTree>
    <p:extLst>
      <p:ext uri="{BB962C8B-B14F-4D97-AF65-F5344CB8AC3E}">
        <p14:creationId xmlns:p14="http://schemas.microsoft.com/office/powerpoint/2010/main" val="31805840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3383</TotalTime>
  <Words>9293</Words>
  <Application>Microsoft Office PowerPoint</Application>
  <PresentationFormat>Custom</PresentationFormat>
  <Paragraphs>1588</Paragraphs>
  <Slides>120</Slides>
  <Notes>0</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Facet</vt:lpstr>
      <vt:lpstr>Module 6 Front-end Dev with Bootstrap </vt:lpstr>
      <vt:lpstr>Module 6 – Bootstraps  </vt:lpstr>
      <vt:lpstr>What is boostrap?</vt:lpstr>
      <vt:lpstr>Why Use Bootstrap?</vt:lpstr>
      <vt:lpstr>Bootstrap  </vt:lpstr>
      <vt:lpstr>Bootstrap Versions</vt:lpstr>
      <vt:lpstr>Bootstrap 5</vt:lpstr>
      <vt:lpstr>Bootstrap 5 Example</vt:lpstr>
      <vt:lpstr>Example continues</vt:lpstr>
      <vt:lpstr>Create Your First Web Page With Bootstrap 5</vt:lpstr>
      <vt:lpstr>More </vt:lpstr>
      <vt:lpstr>More </vt:lpstr>
      <vt:lpstr>Two Basic Bootstrap 5 Pages</vt:lpstr>
      <vt:lpstr>More </vt:lpstr>
      <vt:lpstr>Bootstrap 5 Containers</vt:lpstr>
      <vt:lpstr>Fixed Container</vt:lpstr>
      <vt:lpstr>Fluid Container</vt:lpstr>
      <vt:lpstr>Container Padding</vt:lpstr>
      <vt:lpstr>Container Border and Color</vt:lpstr>
      <vt:lpstr>Responsive Containers</vt:lpstr>
      <vt:lpstr>Example </vt:lpstr>
      <vt:lpstr>Bootstrap 5 Grid System</vt:lpstr>
      <vt:lpstr>Grid Classes</vt:lpstr>
      <vt:lpstr>Basic Structure of a Bootstrap 5 Grid</vt:lpstr>
      <vt:lpstr>PowerPoint Presentation</vt:lpstr>
      <vt:lpstr>Three Equal Columns</vt:lpstr>
      <vt:lpstr>Responsive Columns</vt:lpstr>
      <vt:lpstr>Two Unequal Responsive Columns</vt:lpstr>
      <vt:lpstr>Bootstrap 5 Text/Typography</vt:lpstr>
      <vt:lpstr>Display Headings</vt:lpstr>
      <vt:lpstr>&lt;small&gt;</vt:lpstr>
      <vt:lpstr>&lt;mark&gt;</vt:lpstr>
      <vt:lpstr>&lt;abbr&gt;</vt:lpstr>
      <vt:lpstr>&lt;blockquote&gt;</vt:lpstr>
      <vt:lpstr>&lt;dl&gt;</vt:lpstr>
      <vt:lpstr>More</vt:lpstr>
      <vt:lpstr>&lt;code&gt;</vt:lpstr>
      <vt:lpstr>More</vt:lpstr>
      <vt:lpstr>&lt;kbd&gt;</vt:lpstr>
      <vt:lpstr>More</vt:lpstr>
      <vt:lpstr>&lt;pre&gt;</vt:lpstr>
      <vt:lpstr>More </vt:lpstr>
      <vt:lpstr>More Typography Classes</vt:lpstr>
      <vt:lpstr>More </vt:lpstr>
      <vt:lpstr>More</vt:lpstr>
      <vt:lpstr>More </vt:lpstr>
      <vt:lpstr>More </vt:lpstr>
      <vt:lpstr>More</vt:lpstr>
      <vt:lpstr>More </vt:lpstr>
      <vt:lpstr>More </vt:lpstr>
      <vt:lpstr>More </vt:lpstr>
      <vt:lpstr>More </vt:lpstr>
      <vt:lpstr>More </vt:lpstr>
      <vt:lpstr>More </vt:lpstr>
      <vt:lpstr>End of typography</vt:lpstr>
      <vt:lpstr>Bootstrap 5 Colors - Text</vt:lpstr>
      <vt:lpstr>Example </vt:lpstr>
      <vt:lpstr>More </vt:lpstr>
      <vt:lpstr>Background Colors</vt:lpstr>
      <vt:lpstr>Example </vt:lpstr>
      <vt:lpstr>Bootstrap 5 Tables</vt:lpstr>
      <vt:lpstr>Example continue</vt:lpstr>
      <vt:lpstr>Striped Rows</vt:lpstr>
      <vt:lpstr>More </vt:lpstr>
      <vt:lpstr>Bordered Table</vt:lpstr>
      <vt:lpstr>More </vt:lpstr>
      <vt:lpstr>Hover Rows</vt:lpstr>
      <vt:lpstr>More </vt:lpstr>
      <vt:lpstr>Black/Dark Table</vt:lpstr>
      <vt:lpstr>More </vt:lpstr>
      <vt:lpstr>Dark Striped Table</vt:lpstr>
      <vt:lpstr>PowerPoint Presentation</vt:lpstr>
      <vt:lpstr>Hoverable Dark Table</vt:lpstr>
      <vt:lpstr>More </vt:lpstr>
      <vt:lpstr>Borderless Table</vt:lpstr>
      <vt:lpstr>More </vt:lpstr>
      <vt:lpstr>Contextual Classes</vt:lpstr>
      <vt:lpstr>Bootstrap 5 Navbars </vt:lpstr>
      <vt:lpstr>PowerPoint Presentation</vt:lpstr>
      <vt:lpstr>PowerPoint Presentation</vt:lpstr>
      <vt:lpstr>PowerPoint Presentation</vt:lpstr>
      <vt:lpstr>PowerPoint Presentation</vt:lpstr>
      <vt:lpstr>Navbar With Dropdown </vt:lpstr>
      <vt:lpstr>Navbar Forms and Buttons </vt:lpstr>
      <vt:lpstr>Fixed Navigation Bar </vt:lpstr>
      <vt:lpstr>PowerPoint Presentation</vt:lpstr>
      <vt:lpstr>Bootstrap 5 Forms </vt:lpstr>
      <vt:lpstr>Example </vt:lpstr>
      <vt:lpstr>Textarea </vt:lpstr>
      <vt:lpstr>Form Row/Grid (Inline Forms) </vt:lpstr>
      <vt:lpstr>Form Control Size </vt:lpstr>
      <vt:lpstr>Plain text Inputs </vt:lpstr>
      <vt:lpstr>Color Picker </vt:lpstr>
      <vt:lpstr>Select Menu </vt:lpstr>
      <vt:lpstr>More </vt:lpstr>
      <vt:lpstr>Select Menu Size </vt:lpstr>
      <vt:lpstr>More </vt:lpstr>
      <vt:lpstr>Data Lists </vt:lpstr>
      <vt:lpstr>Checkboxes </vt:lpstr>
      <vt:lpstr>More </vt:lpstr>
      <vt:lpstr>Radio buttons </vt:lpstr>
      <vt:lpstr>More </vt:lpstr>
      <vt:lpstr>Toggle Switches </vt:lpstr>
      <vt:lpstr>Custom Range </vt:lpstr>
      <vt:lpstr>Steps </vt:lpstr>
      <vt:lpstr>Min and Max </vt:lpstr>
      <vt:lpstr>Input Groups </vt:lpstr>
      <vt:lpstr>More </vt:lpstr>
      <vt:lpstr>Input Group Size </vt:lpstr>
      <vt:lpstr>Floating Labels / Animated Labels </vt:lpstr>
      <vt:lpstr>More </vt:lpstr>
      <vt:lpstr>Form Validation </vt:lpstr>
      <vt:lpstr>Example </vt:lpstr>
      <vt:lpstr>More </vt:lpstr>
      <vt:lpstr>Bootstrap 5 Grid System   </vt:lpstr>
      <vt:lpstr>Grid Classes </vt:lpstr>
      <vt:lpstr>Basic Structure of a Bootstrap 5 Grid </vt:lpstr>
      <vt:lpstr>Grid Options </vt:lpstr>
      <vt:lpstr>Bootstrap 5 Grid Examples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DESIGN/DEVELOPMENT</dc:title>
  <dc:creator>Utibe</dc:creator>
  <cp:lastModifiedBy>PC</cp:lastModifiedBy>
  <cp:revision>64</cp:revision>
  <dcterms:created xsi:type="dcterms:W3CDTF">2022-09-02T14:54:31Z</dcterms:created>
  <dcterms:modified xsi:type="dcterms:W3CDTF">2023-06-19T10:02:36Z</dcterms:modified>
</cp:coreProperties>
</file>