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0"/>
  </p:notesMasterIdLst>
  <p:sldIdLst>
    <p:sldId id="256" r:id="rId2"/>
    <p:sldId id="295" r:id="rId3"/>
    <p:sldId id="293" r:id="rId4"/>
    <p:sldId id="296" r:id="rId5"/>
    <p:sldId id="291" r:id="rId6"/>
    <p:sldId id="298" r:id="rId7"/>
    <p:sldId id="300" r:id="rId8"/>
    <p:sldId id="297" r:id="rId9"/>
    <p:sldId id="299" r:id="rId10"/>
    <p:sldId id="266" r:id="rId11"/>
    <p:sldId id="262" r:id="rId12"/>
    <p:sldId id="301" r:id="rId13"/>
    <p:sldId id="258" r:id="rId14"/>
    <p:sldId id="303" r:id="rId15"/>
    <p:sldId id="305" r:id="rId16"/>
    <p:sldId id="306" r:id="rId17"/>
    <p:sldId id="280" r:id="rId18"/>
    <p:sldId id="307" r:id="rId19"/>
  </p:sldIdLst>
  <p:sldSz cx="9144000" cy="5143500" type="screen16x9"/>
  <p:notesSz cx="6858000" cy="9144000"/>
  <p:embeddedFontLst>
    <p:embeddedFont>
      <p:font typeface="Albert Sans" panose="020B0604020202020204" charset="0"/>
      <p:regular r:id="rId21"/>
      <p:bold r:id="rId22"/>
      <p:italic r:id="rId23"/>
      <p:boldItalic r:id="rId24"/>
    </p:embeddedFont>
    <p:embeddedFont>
      <p:font typeface="Bebas Neue" panose="020B0606020202050201" pitchFamily="34" charset="0"/>
      <p:regular r:id="rId25"/>
    </p:embeddedFont>
    <p:embeddedFont>
      <p:font typeface="Nunito Light" pitchFamily="2" charset="0"/>
      <p:regular r:id="rId26"/>
      <p:italic r:id="rId27"/>
    </p:embeddedFont>
    <p:embeddedFont>
      <p:font typeface="Urbanist" panose="020B0604020202020204" charset="0"/>
      <p:regular r:id="rId28"/>
      <p:bold r:id="rId29"/>
      <p:italic r:id="rId30"/>
      <p:boldItalic r:id="rId31"/>
    </p:embeddedFont>
    <p:embeddedFont>
      <p:font typeface="Urbanist Light"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13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F15C80-E606-4122-AC07-954097DEC3F5}" v="2385" dt="2023-12-06T22:08:41.831"/>
    <p1510:client id="{3DC3A2E2-C380-4665-AED4-A1EE1B7FC141}" v="1745" dt="2023-12-04T03:27:22.8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1120"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5375f84740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5375f84740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1e858baf931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1e858baf93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e858baf9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e858baf9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1e858baf931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1e858baf931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0384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e82a6307e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e82a6307e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1e858baf931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1e858baf931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1689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1e858baf931_0_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1e858baf931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6591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g286cc976f8d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4" name="Google Shape;1134;g286cc976f8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4612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286cc976f8d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1" name="Google Shape;1101;g286cc976f8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5375f84740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5375f84740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780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86cc976f8d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86cc976f8d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6311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2"/>
        <p:cNvGrpSpPr/>
        <p:nvPr/>
      </p:nvGrpSpPr>
      <p:grpSpPr>
        <a:xfrm>
          <a:off x="0" y="0"/>
          <a:ext cx="0" cy="0"/>
          <a:chOff x="0" y="0"/>
          <a:chExt cx="0" cy="0"/>
        </a:xfrm>
      </p:grpSpPr>
      <p:sp>
        <p:nvSpPr>
          <p:cNvPr id="1173" name="Google Shape;1173;g286cc976f8d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4" name="Google Shape;1174;g286cc976f8d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348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e858baf931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e858baf931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7421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e858baf931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e858baf931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0765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1e858baf931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1e858baf931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6402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e82a6307ed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e82a6307ed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7968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6"/>
        <p:cNvGrpSpPr/>
        <p:nvPr/>
      </p:nvGrpSpPr>
      <p:grpSpPr>
        <a:xfrm>
          <a:off x="0" y="0"/>
          <a:ext cx="0" cy="0"/>
          <a:chOff x="0" y="0"/>
          <a:chExt cx="0" cy="0"/>
        </a:xfrm>
      </p:grpSpPr>
      <p:sp>
        <p:nvSpPr>
          <p:cNvPr id="1187" name="Google Shape;1187;g286cc976f8d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8" name="Google Shape;1188;g286cc976f8d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63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1e858baf931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1e858baf931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4918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950" y="-6300"/>
            <a:ext cx="9153900" cy="5156100"/>
            <a:chOff x="-4950" y="-6300"/>
            <a:chExt cx="9153900" cy="5156100"/>
          </a:xfrm>
        </p:grpSpPr>
        <p:cxnSp>
          <p:nvCxnSpPr>
            <p:cNvPr id="10" name="Google Shape;10;p2"/>
            <p:cNvCxnSpPr/>
            <p:nvPr/>
          </p:nvCxnSpPr>
          <p:spPr>
            <a:xfrm rot="10800000">
              <a:off x="4572000" y="4875312"/>
              <a:ext cx="0" cy="267300"/>
            </a:xfrm>
            <a:prstGeom prst="straightConnector1">
              <a:avLst/>
            </a:prstGeom>
            <a:noFill/>
            <a:ln w="9525" cap="flat" cmpd="sng">
              <a:solidFill>
                <a:schemeClr val="dk2"/>
              </a:solidFill>
              <a:prstDash val="solid"/>
              <a:round/>
              <a:headEnd type="none" w="med" len="med"/>
              <a:tailEnd type="none" w="med" len="med"/>
            </a:ln>
          </p:spPr>
        </p:cxnSp>
        <p:cxnSp>
          <p:nvCxnSpPr>
            <p:cNvPr id="11" name="Google Shape;11;p2"/>
            <p:cNvCxnSpPr/>
            <p:nvPr/>
          </p:nvCxnSpPr>
          <p:spPr>
            <a:xfrm>
              <a:off x="8787325" y="-6300"/>
              <a:ext cx="0" cy="5156100"/>
            </a:xfrm>
            <a:prstGeom prst="straightConnector1">
              <a:avLst/>
            </a:prstGeom>
            <a:noFill/>
            <a:ln w="9525" cap="flat" cmpd="sng">
              <a:solidFill>
                <a:schemeClr val="dk2"/>
              </a:solidFill>
              <a:prstDash val="solid"/>
              <a:round/>
              <a:headEnd type="none" w="med" len="med"/>
              <a:tailEnd type="none" w="med" len="med"/>
            </a:ln>
          </p:spPr>
        </p:cxnSp>
        <p:cxnSp>
          <p:nvCxnSpPr>
            <p:cNvPr id="12" name="Google Shape;12;p2"/>
            <p:cNvCxnSpPr/>
            <p:nvPr/>
          </p:nvCxnSpPr>
          <p:spPr>
            <a:xfrm>
              <a:off x="356550" y="-6300"/>
              <a:ext cx="0" cy="5156100"/>
            </a:xfrm>
            <a:prstGeom prst="straightConnector1">
              <a:avLst/>
            </a:prstGeom>
            <a:noFill/>
            <a:ln w="9525" cap="flat" cmpd="sng">
              <a:solidFill>
                <a:schemeClr val="dk2"/>
              </a:solidFill>
              <a:prstDash val="solid"/>
              <a:round/>
              <a:headEnd type="none" w="med" len="med"/>
              <a:tailEnd type="none" w="med" len="med"/>
            </a:ln>
          </p:spPr>
        </p:cxnSp>
        <p:cxnSp>
          <p:nvCxnSpPr>
            <p:cNvPr id="13" name="Google Shape;13;p2"/>
            <p:cNvCxnSpPr/>
            <p:nvPr/>
          </p:nvCxnSpPr>
          <p:spPr>
            <a:xfrm>
              <a:off x="-4950" y="267350"/>
              <a:ext cx="9153900" cy="0"/>
            </a:xfrm>
            <a:prstGeom prst="straightConnector1">
              <a:avLst/>
            </a:prstGeom>
            <a:noFill/>
            <a:ln w="9525" cap="flat" cmpd="sng">
              <a:solidFill>
                <a:schemeClr val="dk2"/>
              </a:solidFill>
              <a:prstDash val="solid"/>
              <a:round/>
              <a:headEnd type="none" w="med" len="med"/>
              <a:tailEnd type="none" w="med" len="med"/>
            </a:ln>
          </p:spPr>
        </p:cxnSp>
        <p:cxnSp>
          <p:nvCxnSpPr>
            <p:cNvPr id="14" name="Google Shape;14;p2"/>
            <p:cNvCxnSpPr/>
            <p:nvPr/>
          </p:nvCxnSpPr>
          <p:spPr>
            <a:xfrm>
              <a:off x="-4950" y="4873700"/>
              <a:ext cx="9153900" cy="0"/>
            </a:xfrm>
            <a:prstGeom prst="straightConnector1">
              <a:avLst/>
            </a:prstGeom>
            <a:noFill/>
            <a:ln w="9525" cap="flat" cmpd="sng">
              <a:solidFill>
                <a:schemeClr val="dk2"/>
              </a:solidFill>
              <a:prstDash val="solid"/>
              <a:round/>
              <a:headEnd type="none" w="med" len="med"/>
              <a:tailEnd type="none" w="med" len="med"/>
            </a:ln>
          </p:spPr>
        </p:cxnSp>
        <p:cxnSp>
          <p:nvCxnSpPr>
            <p:cNvPr id="15" name="Google Shape;15;p2"/>
            <p:cNvCxnSpPr/>
            <p:nvPr/>
          </p:nvCxnSpPr>
          <p:spPr>
            <a:xfrm rot="10800000">
              <a:off x="4572000" y="50"/>
              <a:ext cx="0" cy="267300"/>
            </a:xfrm>
            <a:prstGeom prst="straightConnector1">
              <a:avLst/>
            </a:prstGeom>
            <a:noFill/>
            <a:ln w="9525" cap="flat" cmpd="sng">
              <a:solidFill>
                <a:schemeClr val="dk2"/>
              </a:solidFill>
              <a:prstDash val="solid"/>
              <a:round/>
              <a:headEnd type="none" w="med" len="med"/>
              <a:tailEnd type="none" w="med" len="med"/>
            </a:ln>
          </p:spPr>
        </p:cxnSp>
        <p:sp>
          <p:nvSpPr>
            <p:cNvPr id="16" name="Google Shape;16;p2"/>
            <p:cNvSpPr/>
            <p:nvPr/>
          </p:nvSpPr>
          <p:spPr>
            <a:xfrm>
              <a:off x="286500" y="197300"/>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107505" y="2144025"/>
              <a:ext cx="140100" cy="855450"/>
              <a:chOff x="8898796" y="1665825"/>
              <a:chExt cx="140100" cy="855450"/>
            </a:xfrm>
          </p:grpSpPr>
          <p:sp>
            <p:nvSpPr>
              <p:cNvPr id="18" name="Google Shape;18;p2"/>
              <p:cNvSpPr/>
              <p:nvPr/>
            </p:nvSpPr>
            <p:spPr>
              <a:xfrm>
                <a:off x="8898796" y="1665825"/>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898796" y="2023500"/>
                <a:ext cx="140100" cy="140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98796" y="2381175"/>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8896405" y="2023500"/>
              <a:ext cx="140100" cy="855450"/>
              <a:chOff x="8898796" y="1665825"/>
              <a:chExt cx="140100" cy="855450"/>
            </a:xfrm>
          </p:grpSpPr>
          <p:sp>
            <p:nvSpPr>
              <p:cNvPr id="22" name="Google Shape;22;p2"/>
              <p:cNvSpPr/>
              <p:nvPr/>
            </p:nvSpPr>
            <p:spPr>
              <a:xfrm>
                <a:off x="8898796" y="1665825"/>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898796" y="2023500"/>
                <a:ext cx="140100" cy="140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898796" y="2381175"/>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286500" y="4803650"/>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400" y="197300"/>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400" y="4803650"/>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txBox="1">
            <a:spLocks noGrp="1"/>
          </p:cNvSpPr>
          <p:nvPr>
            <p:ph type="ctrTitle"/>
          </p:nvPr>
        </p:nvSpPr>
        <p:spPr>
          <a:xfrm>
            <a:off x="2114125" y="828200"/>
            <a:ext cx="6316500" cy="1508100"/>
          </a:xfrm>
          <a:prstGeom prst="rect">
            <a:avLst/>
          </a:prstGeom>
          <a:ln>
            <a:noFill/>
          </a:ln>
        </p:spPr>
        <p:txBody>
          <a:bodyPr spcFirstLastPara="1" wrap="square" lIns="91425" tIns="91425" rIns="91425" bIns="91425" anchor="b" anchorCtr="0">
            <a:noAutofit/>
          </a:bodyPr>
          <a:lstStyle>
            <a:lvl1pPr lvl="0" algn="r">
              <a:lnSpc>
                <a:spcPct val="115000"/>
              </a:lnSpc>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9" name="Google Shape;29;p2"/>
          <p:cNvSpPr txBox="1">
            <a:spLocks noGrp="1"/>
          </p:cNvSpPr>
          <p:nvPr>
            <p:ph type="subTitle" idx="1"/>
          </p:nvPr>
        </p:nvSpPr>
        <p:spPr>
          <a:xfrm>
            <a:off x="713225" y="4160625"/>
            <a:ext cx="3877800" cy="4434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2"/>
        <p:cNvGrpSpPr/>
        <p:nvPr/>
      </p:nvGrpSpPr>
      <p:grpSpPr>
        <a:xfrm>
          <a:off x="0" y="0"/>
          <a:ext cx="0" cy="0"/>
          <a:chOff x="0" y="0"/>
          <a:chExt cx="0" cy="0"/>
        </a:xfrm>
      </p:grpSpPr>
      <p:grpSp>
        <p:nvGrpSpPr>
          <p:cNvPr id="143" name="Google Shape;143;p11"/>
          <p:cNvGrpSpPr/>
          <p:nvPr/>
        </p:nvGrpSpPr>
        <p:grpSpPr>
          <a:xfrm>
            <a:off x="-4950" y="50"/>
            <a:ext cx="9153900" cy="5143450"/>
            <a:chOff x="-4950" y="50"/>
            <a:chExt cx="9153900" cy="5143450"/>
          </a:xfrm>
        </p:grpSpPr>
        <p:cxnSp>
          <p:nvCxnSpPr>
            <p:cNvPr id="144" name="Google Shape;144;p11"/>
            <p:cNvCxnSpPr/>
            <p:nvPr/>
          </p:nvCxnSpPr>
          <p:spPr>
            <a:xfrm>
              <a:off x="-4950" y="267350"/>
              <a:ext cx="9153900" cy="0"/>
            </a:xfrm>
            <a:prstGeom prst="straightConnector1">
              <a:avLst/>
            </a:prstGeom>
            <a:noFill/>
            <a:ln w="9525" cap="flat" cmpd="sng">
              <a:solidFill>
                <a:schemeClr val="dk2"/>
              </a:solidFill>
              <a:prstDash val="solid"/>
              <a:round/>
              <a:headEnd type="none" w="med" len="med"/>
              <a:tailEnd type="none" w="med" len="med"/>
            </a:ln>
          </p:spPr>
        </p:cxnSp>
        <p:cxnSp>
          <p:nvCxnSpPr>
            <p:cNvPr id="145" name="Google Shape;145;p11"/>
            <p:cNvCxnSpPr/>
            <p:nvPr/>
          </p:nvCxnSpPr>
          <p:spPr>
            <a:xfrm>
              <a:off x="-4950" y="4873700"/>
              <a:ext cx="9153900" cy="0"/>
            </a:xfrm>
            <a:prstGeom prst="straightConnector1">
              <a:avLst/>
            </a:prstGeom>
            <a:noFill/>
            <a:ln w="9525" cap="flat" cmpd="sng">
              <a:solidFill>
                <a:schemeClr val="dk2"/>
              </a:solidFill>
              <a:prstDash val="solid"/>
              <a:round/>
              <a:headEnd type="none" w="med" len="med"/>
              <a:tailEnd type="none" w="med" len="med"/>
            </a:ln>
          </p:spPr>
        </p:cxnSp>
        <p:cxnSp>
          <p:nvCxnSpPr>
            <p:cNvPr id="146" name="Google Shape;146;p11"/>
            <p:cNvCxnSpPr/>
            <p:nvPr/>
          </p:nvCxnSpPr>
          <p:spPr>
            <a:xfrm rot="10800000">
              <a:off x="4572000" y="50"/>
              <a:ext cx="0" cy="267300"/>
            </a:xfrm>
            <a:prstGeom prst="straightConnector1">
              <a:avLst/>
            </a:prstGeom>
            <a:noFill/>
            <a:ln w="9525" cap="flat" cmpd="sng">
              <a:solidFill>
                <a:schemeClr val="dk2"/>
              </a:solidFill>
              <a:prstDash val="solid"/>
              <a:round/>
              <a:headEnd type="none" w="med" len="med"/>
              <a:tailEnd type="none" w="med" len="med"/>
            </a:ln>
          </p:spPr>
        </p:cxnSp>
        <p:cxnSp>
          <p:nvCxnSpPr>
            <p:cNvPr id="147" name="Google Shape;147;p11"/>
            <p:cNvCxnSpPr/>
            <p:nvPr/>
          </p:nvCxnSpPr>
          <p:spPr>
            <a:xfrm rot="10800000">
              <a:off x="4572000" y="4869000"/>
              <a:ext cx="0" cy="274500"/>
            </a:xfrm>
            <a:prstGeom prst="straightConnector1">
              <a:avLst/>
            </a:prstGeom>
            <a:noFill/>
            <a:ln w="9525" cap="flat" cmpd="sng">
              <a:solidFill>
                <a:schemeClr val="dk2"/>
              </a:solidFill>
              <a:prstDash val="solid"/>
              <a:round/>
              <a:headEnd type="none" w="med" len="med"/>
              <a:tailEnd type="none" w="med" len="med"/>
            </a:ln>
          </p:spPr>
        </p:cxnSp>
        <p:sp>
          <p:nvSpPr>
            <p:cNvPr id="148" name="Google Shape;148;p11"/>
            <p:cNvSpPr/>
            <p:nvPr/>
          </p:nvSpPr>
          <p:spPr>
            <a:xfrm>
              <a:off x="4470150" y="16550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4470150" y="477185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11"/>
            <p:cNvGrpSpPr/>
            <p:nvPr/>
          </p:nvGrpSpPr>
          <p:grpSpPr>
            <a:xfrm>
              <a:off x="107505" y="2144025"/>
              <a:ext cx="140100" cy="855450"/>
              <a:chOff x="8898796" y="1665825"/>
              <a:chExt cx="140100" cy="855450"/>
            </a:xfrm>
          </p:grpSpPr>
          <p:sp>
            <p:nvSpPr>
              <p:cNvPr id="151" name="Google Shape;151;p11"/>
              <p:cNvSpPr/>
              <p:nvPr/>
            </p:nvSpPr>
            <p:spPr>
              <a:xfrm>
                <a:off x="8898796" y="1665825"/>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a:off x="8898796" y="2023500"/>
                <a:ext cx="140100" cy="140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8898796" y="2381175"/>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8896405" y="2023500"/>
              <a:ext cx="140100" cy="855450"/>
              <a:chOff x="8898796" y="1665825"/>
              <a:chExt cx="140100" cy="855450"/>
            </a:xfrm>
          </p:grpSpPr>
          <p:sp>
            <p:nvSpPr>
              <p:cNvPr id="155" name="Google Shape;155;p11"/>
              <p:cNvSpPr/>
              <p:nvPr/>
            </p:nvSpPr>
            <p:spPr>
              <a:xfrm>
                <a:off x="8898796" y="1665825"/>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a:off x="8898796" y="2023500"/>
                <a:ext cx="140100" cy="140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a:off x="8898796" y="2381175"/>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8" name="Google Shape;158;p11"/>
          <p:cNvSpPr txBox="1">
            <a:spLocks noGrp="1"/>
          </p:cNvSpPr>
          <p:nvPr>
            <p:ph type="title" hasCustomPrompt="1"/>
          </p:nvPr>
        </p:nvSpPr>
        <p:spPr>
          <a:xfrm>
            <a:off x="713225" y="772125"/>
            <a:ext cx="4737900" cy="11805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59" name="Google Shape;159;p11"/>
          <p:cNvSpPr txBox="1">
            <a:spLocks noGrp="1"/>
          </p:cNvSpPr>
          <p:nvPr>
            <p:ph type="subTitle" idx="1"/>
          </p:nvPr>
        </p:nvSpPr>
        <p:spPr>
          <a:xfrm>
            <a:off x="4014475" y="3409275"/>
            <a:ext cx="4416300" cy="962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6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61"/>
        <p:cNvGrpSpPr/>
        <p:nvPr/>
      </p:nvGrpSpPr>
      <p:grpSpPr>
        <a:xfrm>
          <a:off x="0" y="0"/>
          <a:ext cx="0" cy="0"/>
          <a:chOff x="0" y="0"/>
          <a:chExt cx="0" cy="0"/>
        </a:xfrm>
      </p:grpSpPr>
      <p:grpSp>
        <p:nvGrpSpPr>
          <p:cNvPr id="162" name="Google Shape;162;p13"/>
          <p:cNvGrpSpPr/>
          <p:nvPr/>
        </p:nvGrpSpPr>
        <p:grpSpPr>
          <a:xfrm>
            <a:off x="0" y="-6300"/>
            <a:ext cx="9150738" cy="5156100"/>
            <a:chOff x="0" y="-6300"/>
            <a:chExt cx="9150738" cy="5156100"/>
          </a:xfrm>
        </p:grpSpPr>
        <p:cxnSp>
          <p:nvCxnSpPr>
            <p:cNvPr id="163" name="Google Shape;163;p13"/>
            <p:cNvCxnSpPr/>
            <p:nvPr/>
          </p:nvCxnSpPr>
          <p:spPr>
            <a:xfrm rot="10800000">
              <a:off x="8794338" y="2570525"/>
              <a:ext cx="356400" cy="0"/>
            </a:xfrm>
            <a:prstGeom prst="straightConnector1">
              <a:avLst/>
            </a:prstGeom>
            <a:noFill/>
            <a:ln w="9525" cap="flat" cmpd="sng">
              <a:solidFill>
                <a:schemeClr val="dk2"/>
              </a:solidFill>
              <a:prstDash val="solid"/>
              <a:round/>
              <a:headEnd type="none" w="med" len="med"/>
              <a:tailEnd type="none" w="med" len="med"/>
            </a:ln>
          </p:spPr>
        </p:cxnSp>
        <p:cxnSp>
          <p:nvCxnSpPr>
            <p:cNvPr id="164" name="Google Shape;164;p13"/>
            <p:cNvCxnSpPr/>
            <p:nvPr/>
          </p:nvCxnSpPr>
          <p:spPr>
            <a:xfrm>
              <a:off x="0" y="2571750"/>
              <a:ext cx="356400" cy="0"/>
            </a:xfrm>
            <a:prstGeom prst="straightConnector1">
              <a:avLst/>
            </a:prstGeom>
            <a:noFill/>
            <a:ln w="9525" cap="flat" cmpd="sng">
              <a:solidFill>
                <a:schemeClr val="dk2"/>
              </a:solidFill>
              <a:prstDash val="solid"/>
              <a:round/>
              <a:headEnd type="none" w="med" len="med"/>
              <a:tailEnd type="none" w="med" len="med"/>
            </a:ln>
          </p:spPr>
        </p:cxnSp>
        <p:cxnSp>
          <p:nvCxnSpPr>
            <p:cNvPr id="165" name="Google Shape;165;p13"/>
            <p:cNvCxnSpPr/>
            <p:nvPr/>
          </p:nvCxnSpPr>
          <p:spPr>
            <a:xfrm>
              <a:off x="8787325" y="-6300"/>
              <a:ext cx="0" cy="5156100"/>
            </a:xfrm>
            <a:prstGeom prst="straightConnector1">
              <a:avLst/>
            </a:prstGeom>
            <a:noFill/>
            <a:ln w="9525" cap="flat" cmpd="sng">
              <a:solidFill>
                <a:schemeClr val="dk2"/>
              </a:solidFill>
              <a:prstDash val="solid"/>
              <a:round/>
              <a:headEnd type="none" w="med" len="med"/>
              <a:tailEnd type="none" w="med" len="med"/>
            </a:ln>
          </p:spPr>
        </p:cxnSp>
        <p:cxnSp>
          <p:nvCxnSpPr>
            <p:cNvPr id="166" name="Google Shape;166;p13"/>
            <p:cNvCxnSpPr/>
            <p:nvPr/>
          </p:nvCxnSpPr>
          <p:spPr>
            <a:xfrm>
              <a:off x="356550" y="-6300"/>
              <a:ext cx="0" cy="5156100"/>
            </a:xfrm>
            <a:prstGeom prst="straightConnector1">
              <a:avLst/>
            </a:prstGeom>
            <a:noFill/>
            <a:ln w="9525" cap="flat" cmpd="sng">
              <a:solidFill>
                <a:schemeClr val="dk2"/>
              </a:solidFill>
              <a:prstDash val="solid"/>
              <a:round/>
              <a:headEnd type="none" w="med" len="med"/>
              <a:tailEnd type="none" w="med" len="med"/>
            </a:ln>
          </p:spPr>
        </p:cxnSp>
        <p:sp>
          <p:nvSpPr>
            <p:cNvPr id="167" name="Google Shape;167;p13"/>
            <p:cNvSpPr/>
            <p:nvPr/>
          </p:nvSpPr>
          <p:spPr>
            <a:xfrm>
              <a:off x="254700" y="2468675"/>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8685475" y="2468675"/>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170"/>
        <p:cNvGrpSpPr/>
        <p:nvPr/>
      </p:nvGrpSpPr>
      <p:grpSpPr>
        <a:xfrm>
          <a:off x="0" y="0"/>
          <a:ext cx="0" cy="0"/>
          <a:chOff x="0" y="0"/>
          <a:chExt cx="0" cy="0"/>
        </a:xfrm>
      </p:grpSpPr>
      <p:grpSp>
        <p:nvGrpSpPr>
          <p:cNvPr id="171" name="Google Shape;171;p14"/>
          <p:cNvGrpSpPr/>
          <p:nvPr/>
        </p:nvGrpSpPr>
        <p:grpSpPr>
          <a:xfrm>
            <a:off x="-4950" y="197300"/>
            <a:ext cx="9153900" cy="4746450"/>
            <a:chOff x="-4950" y="197300"/>
            <a:chExt cx="9153900" cy="4746450"/>
          </a:xfrm>
        </p:grpSpPr>
        <p:cxnSp>
          <p:nvCxnSpPr>
            <p:cNvPr id="172" name="Google Shape;172;p14"/>
            <p:cNvCxnSpPr>
              <a:stCxn id="173" idx="4"/>
              <a:endCxn id="174" idx="0"/>
            </p:cNvCxnSpPr>
            <p:nvPr/>
          </p:nvCxnSpPr>
          <p:spPr>
            <a:xfrm>
              <a:off x="356675" y="337400"/>
              <a:ext cx="0" cy="4466400"/>
            </a:xfrm>
            <a:prstGeom prst="straightConnector1">
              <a:avLst/>
            </a:prstGeom>
            <a:noFill/>
            <a:ln w="9525" cap="flat" cmpd="sng">
              <a:solidFill>
                <a:schemeClr val="dk2"/>
              </a:solidFill>
              <a:prstDash val="solid"/>
              <a:round/>
              <a:headEnd type="none" w="med" len="med"/>
              <a:tailEnd type="none" w="med" len="med"/>
            </a:ln>
          </p:spPr>
        </p:cxnSp>
        <p:cxnSp>
          <p:nvCxnSpPr>
            <p:cNvPr id="175" name="Google Shape;175;p14"/>
            <p:cNvCxnSpPr/>
            <p:nvPr/>
          </p:nvCxnSpPr>
          <p:spPr>
            <a:xfrm>
              <a:off x="-4950" y="267350"/>
              <a:ext cx="9153900" cy="0"/>
            </a:xfrm>
            <a:prstGeom prst="straightConnector1">
              <a:avLst/>
            </a:prstGeom>
            <a:noFill/>
            <a:ln w="9525" cap="flat" cmpd="sng">
              <a:solidFill>
                <a:schemeClr val="dk2"/>
              </a:solidFill>
              <a:prstDash val="solid"/>
              <a:round/>
              <a:headEnd type="none" w="med" len="med"/>
              <a:tailEnd type="none" w="med" len="med"/>
            </a:ln>
          </p:spPr>
        </p:cxnSp>
        <p:cxnSp>
          <p:nvCxnSpPr>
            <p:cNvPr id="176" name="Google Shape;176;p14"/>
            <p:cNvCxnSpPr/>
            <p:nvPr/>
          </p:nvCxnSpPr>
          <p:spPr>
            <a:xfrm>
              <a:off x="-4950" y="4873700"/>
              <a:ext cx="9153900" cy="0"/>
            </a:xfrm>
            <a:prstGeom prst="straightConnector1">
              <a:avLst/>
            </a:prstGeom>
            <a:noFill/>
            <a:ln w="9525" cap="flat" cmpd="sng">
              <a:solidFill>
                <a:schemeClr val="dk2"/>
              </a:solidFill>
              <a:prstDash val="solid"/>
              <a:round/>
              <a:headEnd type="none" w="med" len="med"/>
              <a:tailEnd type="none" w="med" len="med"/>
            </a:ln>
          </p:spPr>
        </p:cxnSp>
        <p:cxnSp>
          <p:nvCxnSpPr>
            <p:cNvPr id="177" name="Google Shape;177;p14"/>
            <p:cNvCxnSpPr>
              <a:stCxn id="178" idx="4"/>
              <a:endCxn id="179" idx="0"/>
            </p:cNvCxnSpPr>
            <p:nvPr/>
          </p:nvCxnSpPr>
          <p:spPr>
            <a:xfrm>
              <a:off x="8787325" y="337400"/>
              <a:ext cx="0" cy="4466400"/>
            </a:xfrm>
            <a:prstGeom prst="straightConnector1">
              <a:avLst/>
            </a:prstGeom>
            <a:noFill/>
            <a:ln w="9525" cap="flat" cmpd="sng">
              <a:solidFill>
                <a:schemeClr val="dk2"/>
              </a:solidFill>
              <a:prstDash val="solid"/>
              <a:round/>
              <a:headEnd type="none" w="med" len="med"/>
              <a:tailEnd type="none" w="med" len="med"/>
            </a:ln>
          </p:spPr>
        </p:cxnSp>
        <p:sp>
          <p:nvSpPr>
            <p:cNvPr id="173" name="Google Shape;173;p14"/>
            <p:cNvSpPr/>
            <p:nvPr/>
          </p:nvSpPr>
          <p:spPr>
            <a:xfrm>
              <a:off x="286625" y="197300"/>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286625" y="4803650"/>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8717275" y="197300"/>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8717275" y="4803650"/>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0" name="Google Shape;180;p14"/>
            <p:cNvCxnSpPr/>
            <p:nvPr/>
          </p:nvCxnSpPr>
          <p:spPr>
            <a:xfrm>
              <a:off x="0" y="2571750"/>
              <a:ext cx="356400" cy="0"/>
            </a:xfrm>
            <a:prstGeom prst="straightConnector1">
              <a:avLst/>
            </a:prstGeom>
            <a:noFill/>
            <a:ln w="9525" cap="flat" cmpd="sng">
              <a:solidFill>
                <a:schemeClr val="dk2"/>
              </a:solidFill>
              <a:prstDash val="solid"/>
              <a:round/>
              <a:headEnd type="none" w="med" len="med"/>
              <a:tailEnd type="none" w="med" len="med"/>
            </a:ln>
          </p:spPr>
        </p:cxnSp>
        <p:cxnSp>
          <p:nvCxnSpPr>
            <p:cNvPr id="181" name="Google Shape;181;p14"/>
            <p:cNvCxnSpPr/>
            <p:nvPr/>
          </p:nvCxnSpPr>
          <p:spPr>
            <a:xfrm>
              <a:off x="8787325" y="2571750"/>
              <a:ext cx="356400" cy="0"/>
            </a:xfrm>
            <a:prstGeom prst="straightConnector1">
              <a:avLst/>
            </a:prstGeom>
            <a:noFill/>
            <a:ln w="9525" cap="flat" cmpd="sng">
              <a:solidFill>
                <a:schemeClr val="dk2"/>
              </a:solidFill>
              <a:prstDash val="solid"/>
              <a:round/>
              <a:headEnd type="none" w="med" len="med"/>
              <a:tailEnd type="none" w="med" len="med"/>
            </a:ln>
          </p:spPr>
        </p:cxnSp>
      </p:grpSp>
      <p:sp>
        <p:nvSpPr>
          <p:cNvPr id="182" name="Google Shape;182;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4">
  <p:cSld name="CUSTOM_10_1_1_1">
    <p:spTree>
      <p:nvGrpSpPr>
        <p:cNvPr id="1" name="Shape 194"/>
        <p:cNvGrpSpPr/>
        <p:nvPr/>
      </p:nvGrpSpPr>
      <p:grpSpPr>
        <a:xfrm>
          <a:off x="0" y="0"/>
          <a:ext cx="0" cy="0"/>
          <a:chOff x="0" y="0"/>
          <a:chExt cx="0" cy="0"/>
        </a:xfrm>
      </p:grpSpPr>
      <p:grpSp>
        <p:nvGrpSpPr>
          <p:cNvPr id="195" name="Google Shape;195;p16"/>
          <p:cNvGrpSpPr/>
          <p:nvPr/>
        </p:nvGrpSpPr>
        <p:grpSpPr>
          <a:xfrm>
            <a:off x="0" y="165500"/>
            <a:ext cx="9150738" cy="4810050"/>
            <a:chOff x="0" y="165500"/>
            <a:chExt cx="9150738" cy="4810050"/>
          </a:xfrm>
        </p:grpSpPr>
        <p:cxnSp>
          <p:nvCxnSpPr>
            <p:cNvPr id="196" name="Google Shape;196;p16"/>
            <p:cNvCxnSpPr>
              <a:stCxn id="197" idx="3"/>
              <a:endCxn id="198" idx="1"/>
            </p:cNvCxnSpPr>
            <p:nvPr/>
          </p:nvCxnSpPr>
          <p:spPr>
            <a:xfrm>
              <a:off x="458525" y="267350"/>
              <a:ext cx="8226900" cy="0"/>
            </a:xfrm>
            <a:prstGeom prst="straightConnector1">
              <a:avLst/>
            </a:prstGeom>
            <a:noFill/>
            <a:ln w="9525" cap="flat" cmpd="sng">
              <a:solidFill>
                <a:schemeClr val="dk2"/>
              </a:solidFill>
              <a:prstDash val="solid"/>
              <a:round/>
              <a:headEnd type="none" w="med" len="med"/>
              <a:tailEnd type="none" w="med" len="med"/>
            </a:ln>
          </p:spPr>
        </p:cxnSp>
        <p:cxnSp>
          <p:nvCxnSpPr>
            <p:cNvPr id="199" name="Google Shape;199;p16"/>
            <p:cNvCxnSpPr>
              <a:stCxn id="200" idx="3"/>
              <a:endCxn id="201" idx="1"/>
            </p:cNvCxnSpPr>
            <p:nvPr/>
          </p:nvCxnSpPr>
          <p:spPr>
            <a:xfrm>
              <a:off x="458525" y="4873700"/>
              <a:ext cx="8226900" cy="0"/>
            </a:xfrm>
            <a:prstGeom prst="straightConnector1">
              <a:avLst/>
            </a:prstGeom>
            <a:noFill/>
            <a:ln w="9525" cap="flat" cmpd="sng">
              <a:solidFill>
                <a:schemeClr val="dk2"/>
              </a:solidFill>
              <a:prstDash val="solid"/>
              <a:round/>
              <a:headEnd type="none" w="med" len="med"/>
              <a:tailEnd type="none" w="med" len="med"/>
            </a:ln>
          </p:spPr>
        </p:cxnSp>
        <p:sp>
          <p:nvSpPr>
            <p:cNvPr id="198" name="Google Shape;198;p16"/>
            <p:cNvSpPr/>
            <p:nvPr/>
          </p:nvSpPr>
          <p:spPr>
            <a:xfrm>
              <a:off x="8685475" y="16550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6"/>
            <p:cNvSpPr/>
            <p:nvPr/>
          </p:nvSpPr>
          <p:spPr>
            <a:xfrm>
              <a:off x="254825" y="16550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6"/>
            <p:cNvSpPr/>
            <p:nvPr/>
          </p:nvSpPr>
          <p:spPr>
            <a:xfrm>
              <a:off x="8685475" y="477185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6"/>
            <p:cNvSpPr/>
            <p:nvPr/>
          </p:nvSpPr>
          <p:spPr>
            <a:xfrm>
              <a:off x="254825" y="477185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 name="Google Shape;202;p16"/>
            <p:cNvCxnSpPr/>
            <p:nvPr/>
          </p:nvCxnSpPr>
          <p:spPr>
            <a:xfrm>
              <a:off x="0" y="2571750"/>
              <a:ext cx="352500" cy="0"/>
            </a:xfrm>
            <a:prstGeom prst="straightConnector1">
              <a:avLst/>
            </a:prstGeom>
            <a:noFill/>
            <a:ln w="9525" cap="flat" cmpd="sng">
              <a:solidFill>
                <a:schemeClr val="dk2"/>
              </a:solidFill>
              <a:prstDash val="solid"/>
              <a:round/>
              <a:headEnd type="none" w="med" len="med"/>
              <a:tailEnd type="none" w="med" len="med"/>
            </a:ln>
          </p:spPr>
        </p:cxnSp>
        <p:cxnSp>
          <p:nvCxnSpPr>
            <p:cNvPr id="203" name="Google Shape;203;p16"/>
            <p:cNvCxnSpPr/>
            <p:nvPr/>
          </p:nvCxnSpPr>
          <p:spPr>
            <a:xfrm rot="10800000">
              <a:off x="8793738" y="2570525"/>
              <a:ext cx="357000" cy="0"/>
            </a:xfrm>
            <a:prstGeom prst="straightConnector1">
              <a:avLst/>
            </a:prstGeom>
            <a:noFill/>
            <a:ln w="9525" cap="flat" cmpd="sng">
              <a:solidFill>
                <a:schemeClr val="dk2"/>
              </a:solidFill>
              <a:prstDash val="solid"/>
              <a:round/>
              <a:headEnd type="none" w="med" len="med"/>
              <a:tailEnd type="none" w="med" len="med"/>
            </a:ln>
          </p:spPr>
        </p:cxnSp>
        <p:sp>
          <p:nvSpPr>
            <p:cNvPr id="204" name="Google Shape;204;p16"/>
            <p:cNvSpPr/>
            <p:nvPr/>
          </p:nvSpPr>
          <p:spPr>
            <a:xfrm>
              <a:off x="286625" y="2500475"/>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8717275" y="2500475"/>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 name="Google Shape;20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6">
  <p:cSld name="CUSTOM_9_1">
    <p:spTree>
      <p:nvGrpSpPr>
        <p:cNvPr id="1" name="Shape 228"/>
        <p:cNvGrpSpPr/>
        <p:nvPr/>
      </p:nvGrpSpPr>
      <p:grpSpPr>
        <a:xfrm>
          <a:off x="0" y="0"/>
          <a:ext cx="0" cy="0"/>
          <a:chOff x="0" y="0"/>
          <a:chExt cx="0" cy="0"/>
        </a:xfrm>
      </p:grpSpPr>
      <p:grpSp>
        <p:nvGrpSpPr>
          <p:cNvPr id="229" name="Google Shape;229;p18"/>
          <p:cNvGrpSpPr/>
          <p:nvPr/>
        </p:nvGrpSpPr>
        <p:grpSpPr>
          <a:xfrm>
            <a:off x="-4950" y="-6300"/>
            <a:ext cx="9155688" cy="5156100"/>
            <a:chOff x="-4950" y="-6300"/>
            <a:chExt cx="9155688" cy="5156100"/>
          </a:xfrm>
        </p:grpSpPr>
        <p:cxnSp>
          <p:nvCxnSpPr>
            <p:cNvPr id="230" name="Google Shape;230;p18"/>
            <p:cNvCxnSpPr/>
            <p:nvPr/>
          </p:nvCxnSpPr>
          <p:spPr>
            <a:xfrm rot="10800000">
              <a:off x="4572000" y="4875312"/>
              <a:ext cx="0" cy="267300"/>
            </a:xfrm>
            <a:prstGeom prst="straightConnector1">
              <a:avLst/>
            </a:prstGeom>
            <a:noFill/>
            <a:ln w="9525" cap="flat" cmpd="sng">
              <a:solidFill>
                <a:schemeClr val="dk2"/>
              </a:solidFill>
              <a:prstDash val="solid"/>
              <a:round/>
              <a:headEnd type="none" w="med" len="med"/>
              <a:tailEnd type="none" w="med" len="med"/>
            </a:ln>
          </p:spPr>
        </p:cxnSp>
        <p:cxnSp>
          <p:nvCxnSpPr>
            <p:cNvPr id="231" name="Google Shape;231;p18"/>
            <p:cNvCxnSpPr/>
            <p:nvPr/>
          </p:nvCxnSpPr>
          <p:spPr>
            <a:xfrm>
              <a:off x="8787325" y="-6300"/>
              <a:ext cx="0" cy="5156100"/>
            </a:xfrm>
            <a:prstGeom prst="straightConnector1">
              <a:avLst/>
            </a:prstGeom>
            <a:noFill/>
            <a:ln w="9525" cap="flat" cmpd="sng">
              <a:solidFill>
                <a:schemeClr val="dk2"/>
              </a:solidFill>
              <a:prstDash val="solid"/>
              <a:round/>
              <a:headEnd type="none" w="med" len="med"/>
              <a:tailEnd type="none" w="med" len="med"/>
            </a:ln>
          </p:spPr>
        </p:cxnSp>
        <p:cxnSp>
          <p:nvCxnSpPr>
            <p:cNvPr id="232" name="Google Shape;232;p18"/>
            <p:cNvCxnSpPr/>
            <p:nvPr/>
          </p:nvCxnSpPr>
          <p:spPr>
            <a:xfrm>
              <a:off x="356550" y="-6300"/>
              <a:ext cx="0" cy="5156100"/>
            </a:xfrm>
            <a:prstGeom prst="straightConnector1">
              <a:avLst/>
            </a:prstGeom>
            <a:noFill/>
            <a:ln w="9525" cap="flat" cmpd="sng">
              <a:solidFill>
                <a:schemeClr val="dk2"/>
              </a:solidFill>
              <a:prstDash val="solid"/>
              <a:round/>
              <a:headEnd type="none" w="med" len="med"/>
              <a:tailEnd type="none" w="med" len="med"/>
            </a:ln>
          </p:spPr>
        </p:cxnSp>
        <p:cxnSp>
          <p:nvCxnSpPr>
            <p:cNvPr id="233" name="Google Shape;233;p18"/>
            <p:cNvCxnSpPr/>
            <p:nvPr/>
          </p:nvCxnSpPr>
          <p:spPr>
            <a:xfrm>
              <a:off x="-4950" y="267350"/>
              <a:ext cx="9153900" cy="0"/>
            </a:xfrm>
            <a:prstGeom prst="straightConnector1">
              <a:avLst/>
            </a:prstGeom>
            <a:noFill/>
            <a:ln w="9525" cap="flat" cmpd="sng">
              <a:solidFill>
                <a:schemeClr val="dk2"/>
              </a:solidFill>
              <a:prstDash val="solid"/>
              <a:round/>
              <a:headEnd type="none" w="med" len="med"/>
              <a:tailEnd type="none" w="med" len="med"/>
            </a:ln>
          </p:spPr>
        </p:cxnSp>
        <p:cxnSp>
          <p:nvCxnSpPr>
            <p:cNvPr id="234" name="Google Shape;234;p18"/>
            <p:cNvCxnSpPr/>
            <p:nvPr/>
          </p:nvCxnSpPr>
          <p:spPr>
            <a:xfrm>
              <a:off x="-4950" y="4873700"/>
              <a:ext cx="9153900" cy="0"/>
            </a:xfrm>
            <a:prstGeom prst="straightConnector1">
              <a:avLst/>
            </a:prstGeom>
            <a:noFill/>
            <a:ln w="9525" cap="flat" cmpd="sng">
              <a:solidFill>
                <a:schemeClr val="dk2"/>
              </a:solidFill>
              <a:prstDash val="solid"/>
              <a:round/>
              <a:headEnd type="none" w="med" len="med"/>
              <a:tailEnd type="none" w="med" len="med"/>
            </a:ln>
          </p:spPr>
        </p:cxnSp>
        <p:cxnSp>
          <p:nvCxnSpPr>
            <p:cNvPr id="235" name="Google Shape;235;p18"/>
            <p:cNvCxnSpPr/>
            <p:nvPr/>
          </p:nvCxnSpPr>
          <p:spPr>
            <a:xfrm rot="10800000">
              <a:off x="4572000" y="50"/>
              <a:ext cx="0" cy="267300"/>
            </a:xfrm>
            <a:prstGeom prst="straightConnector1">
              <a:avLst/>
            </a:prstGeom>
            <a:noFill/>
            <a:ln w="9525" cap="flat" cmpd="sng">
              <a:solidFill>
                <a:schemeClr val="dk2"/>
              </a:solidFill>
              <a:prstDash val="solid"/>
              <a:round/>
              <a:headEnd type="none" w="med" len="med"/>
              <a:tailEnd type="none" w="med" len="med"/>
            </a:ln>
          </p:spPr>
        </p:cxnSp>
        <p:sp>
          <p:nvSpPr>
            <p:cNvPr id="236" name="Google Shape;236;p18"/>
            <p:cNvSpPr/>
            <p:nvPr/>
          </p:nvSpPr>
          <p:spPr>
            <a:xfrm>
              <a:off x="4470150" y="477185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a:off x="286500" y="197300"/>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a:off x="286500" y="4803650"/>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8717400" y="197300"/>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8717400" y="4803650"/>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a:off x="4470150" y="16550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2" name="Google Shape;242;p18"/>
            <p:cNvCxnSpPr/>
            <p:nvPr/>
          </p:nvCxnSpPr>
          <p:spPr>
            <a:xfrm>
              <a:off x="0" y="2571750"/>
              <a:ext cx="352500" cy="0"/>
            </a:xfrm>
            <a:prstGeom prst="straightConnector1">
              <a:avLst/>
            </a:prstGeom>
            <a:noFill/>
            <a:ln w="9525" cap="flat" cmpd="sng">
              <a:solidFill>
                <a:schemeClr val="dk2"/>
              </a:solidFill>
              <a:prstDash val="solid"/>
              <a:round/>
              <a:headEnd type="none" w="med" len="med"/>
              <a:tailEnd type="none" w="med" len="med"/>
            </a:ln>
          </p:spPr>
        </p:cxnSp>
        <p:cxnSp>
          <p:nvCxnSpPr>
            <p:cNvPr id="243" name="Google Shape;243;p18"/>
            <p:cNvCxnSpPr/>
            <p:nvPr/>
          </p:nvCxnSpPr>
          <p:spPr>
            <a:xfrm rot="10800000">
              <a:off x="8793738" y="2570525"/>
              <a:ext cx="357000" cy="0"/>
            </a:xfrm>
            <a:prstGeom prst="straightConnector1">
              <a:avLst/>
            </a:prstGeom>
            <a:noFill/>
            <a:ln w="9525" cap="flat" cmpd="sng">
              <a:solidFill>
                <a:schemeClr val="dk2"/>
              </a:solidFill>
              <a:prstDash val="solid"/>
              <a:round/>
              <a:headEnd type="none" w="med" len="med"/>
              <a:tailEnd type="none" w="med" len="med"/>
            </a:ln>
          </p:spPr>
        </p:cxnSp>
        <p:sp>
          <p:nvSpPr>
            <p:cNvPr id="244" name="Google Shape;244;p18"/>
            <p:cNvSpPr/>
            <p:nvPr/>
          </p:nvSpPr>
          <p:spPr>
            <a:xfrm>
              <a:off x="286625" y="2500475"/>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8"/>
            <p:cNvSpPr/>
            <p:nvPr/>
          </p:nvSpPr>
          <p:spPr>
            <a:xfrm>
              <a:off x="8717275" y="2500475"/>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cxnSp>
        <p:nvCxnSpPr>
          <p:cNvPr id="31" name="Google Shape;31;p3"/>
          <p:cNvCxnSpPr/>
          <p:nvPr/>
        </p:nvCxnSpPr>
        <p:spPr>
          <a:xfrm>
            <a:off x="356675" y="-17925"/>
            <a:ext cx="0" cy="5175600"/>
          </a:xfrm>
          <a:prstGeom prst="straightConnector1">
            <a:avLst/>
          </a:prstGeom>
          <a:noFill/>
          <a:ln w="9525" cap="flat" cmpd="sng">
            <a:solidFill>
              <a:schemeClr val="dk2"/>
            </a:solidFill>
            <a:prstDash val="solid"/>
            <a:round/>
            <a:headEnd type="none" w="med" len="med"/>
            <a:tailEnd type="none" w="med" len="med"/>
          </a:ln>
        </p:spPr>
      </p:cxnSp>
      <p:cxnSp>
        <p:nvCxnSpPr>
          <p:cNvPr id="32" name="Google Shape;32;p3"/>
          <p:cNvCxnSpPr/>
          <p:nvPr/>
        </p:nvCxnSpPr>
        <p:spPr>
          <a:xfrm>
            <a:off x="356675" y="267350"/>
            <a:ext cx="8430600" cy="0"/>
          </a:xfrm>
          <a:prstGeom prst="straightConnector1">
            <a:avLst/>
          </a:prstGeom>
          <a:noFill/>
          <a:ln w="9525" cap="flat" cmpd="sng">
            <a:solidFill>
              <a:schemeClr val="dk2"/>
            </a:solidFill>
            <a:prstDash val="solid"/>
            <a:round/>
            <a:headEnd type="none" w="med" len="med"/>
            <a:tailEnd type="none" w="med" len="med"/>
          </a:ln>
        </p:spPr>
      </p:cxnSp>
      <p:cxnSp>
        <p:nvCxnSpPr>
          <p:cNvPr id="33" name="Google Shape;33;p3"/>
          <p:cNvCxnSpPr/>
          <p:nvPr/>
        </p:nvCxnSpPr>
        <p:spPr>
          <a:xfrm>
            <a:off x="356675" y="4873700"/>
            <a:ext cx="8430600" cy="0"/>
          </a:xfrm>
          <a:prstGeom prst="straightConnector1">
            <a:avLst/>
          </a:prstGeom>
          <a:noFill/>
          <a:ln w="9525" cap="flat" cmpd="sng">
            <a:solidFill>
              <a:schemeClr val="dk2"/>
            </a:solidFill>
            <a:prstDash val="solid"/>
            <a:round/>
            <a:headEnd type="none" w="med" len="med"/>
            <a:tailEnd type="none" w="med" len="med"/>
          </a:ln>
        </p:spPr>
      </p:cxnSp>
      <p:cxnSp>
        <p:nvCxnSpPr>
          <p:cNvPr id="34" name="Google Shape;34;p3"/>
          <p:cNvCxnSpPr/>
          <p:nvPr/>
        </p:nvCxnSpPr>
        <p:spPr>
          <a:xfrm rot="10800000">
            <a:off x="4572000" y="50"/>
            <a:ext cx="0" cy="267300"/>
          </a:xfrm>
          <a:prstGeom prst="straightConnector1">
            <a:avLst/>
          </a:prstGeom>
          <a:noFill/>
          <a:ln w="9525" cap="flat" cmpd="sng">
            <a:solidFill>
              <a:schemeClr val="dk2"/>
            </a:solidFill>
            <a:prstDash val="solid"/>
            <a:round/>
            <a:headEnd type="none" w="med" len="med"/>
            <a:tailEnd type="none" w="med" len="med"/>
          </a:ln>
        </p:spPr>
      </p:cxnSp>
      <p:cxnSp>
        <p:nvCxnSpPr>
          <p:cNvPr id="35" name="Google Shape;35;p3"/>
          <p:cNvCxnSpPr/>
          <p:nvPr/>
        </p:nvCxnSpPr>
        <p:spPr>
          <a:xfrm rot="10800000">
            <a:off x="4572000" y="4868875"/>
            <a:ext cx="0" cy="267300"/>
          </a:xfrm>
          <a:prstGeom prst="straightConnector1">
            <a:avLst/>
          </a:prstGeom>
          <a:noFill/>
          <a:ln w="9525" cap="flat" cmpd="sng">
            <a:solidFill>
              <a:schemeClr val="dk2"/>
            </a:solidFill>
            <a:prstDash val="solid"/>
            <a:round/>
            <a:headEnd type="none" w="med" len="med"/>
            <a:tailEnd type="none" w="med" len="med"/>
          </a:ln>
        </p:spPr>
      </p:cxnSp>
      <p:sp>
        <p:nvSpPr>
          <p:cNvPr id="36" name="Google Shape;36;p3"/>
          <p:cNvSpPr/>
          <p:nvPr/>
        </p:nvSpPr>
        <p:spPr>
          <a:xfrm>
            <a:off x="4470150" y="16550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4470150" y="477185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3"/>
          <p:cNvCxnSpPr/>
          <p:nvPr/>
        </p:nvCxnSpPr>
        <p:spPr>
          <a:xfrm>
            <a:off x="8787325" y="-17925"/>
            <a:ext cx="0" cy="5175600"/>
          </a:xfrm>
          <a:prstGeom prst="straightConnector1">
            <a:avLst/>
          </a:prstGeom>
          <a:noFill/>
          <a:ln w="9525" cap="flat" cmpd="sng">
            <a:solidFill>
              <a:schemeClr val="dk2"/>
            </a:solidFill>
            <a:prstDash val="solid"/>
            <a:round/>
            <a:headEnd type="none" w="med" len="med"/>
            <a:tailEnd type="none" w="med" len="med"/>
          </a:ln>
        </p:spPr>
      </p:cxnSp>
      <p:cxnSp>
        <p:nvCxnSpPr>
          <p:cNvPr id="39" name="Google Shape;39;p3"/>
          <p:cNvCxnSpPr/>
          <p:nvPr/>
        </p:nvCxnSpPr>
        <p:spPr>
          <a:xfrm rot="10800000">
            <a:off x="-6975" y="2571750"/>
            <a:ext cx="370500" cy="0"/>
          </a:xfrm>
          <a:prstGeom prst="straightConnector1">
            <a:avLst/>
          </a:prstGeom>
          <a:noFill/>
          <a:ln w="9525" cap="flat" cmpd="sng">
            <a:solidFill>
              <a:schemeClr val="dk2"/>
            </a:solidFill>
            <a:prstDash val="solid"/>
            <a:round/>
            <a:headEnd type="none" w="med" len="med"/>
            <a:tailEnd type="none" w="med" len="med"/>
          </a:ln>
        </p:spPr>
      </p:cxnSp>
      <p:cxnSp>
        <p:nvCxnSpPr>
          <p:cNvPr id="40" name="Google Shape;40;p3"/>
          <p:cNvCxnSpPr/>
          <p:nvPr/>
        </p:nvCxnSpPr>
        <p:spPr>
          <a:xfrm rot="10800000">
            <a:off x="8787325" y="2571750"/>
            <a:ext cx="370500" cy="0"/>
          </a:xfrm>
          <a:prstGeom prst="straightConnector1">
            <a:avLst/>
          </a:prstGeom>
          <a:noFill/>
          <a:ln w="9525" cap="flat" cmpd="sng">
            <a:solidFill>
              <a:schemeClr val="dk2"/>
            </a:solidFill>
            <a:prstDash val="solid"/>
            <a:round/>
            <a:headEnd type="none" w="med" len="med"/>
            <a:tailEnd type="none" w="med" len="med"/>
          </a:ln>
        </p:spPr>
      </p:cxnSp>
      <p:sp>
        <p:nvSpPr>
          <p:cNvPr id="41" name="Google Shape;41;p3"/>
          <p:cNvSpPr/>
          <p:nvPr/>
        </p:nvSpPr>
        <p:spPr>
          <a:xfrm>
            <a:off x="286625" y="2500475"/>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8717275" y="2500475"/>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txBox="1">
            <a:spLocks noGrp="1"/>
          </p:cNvSpPr>
          <p:nvPr>
            <p:ph type="title"/>
          </p:nvPr>
        </p:nvSpPr>
        <p:spPr>
          <a:xfrm>
            <a:off x="2380200" y="2296900"/>
            <a:ext cx="4383600" cy="1626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4" name="Google Shape;44;p3"/>
          <p:cNvSpPr txBox="1">
            <a:spLocks noGrp="1"/>
          </p:cNvSpPr>
          <p:nvPr>
            <p:ph type="title" idx="2" hasCustomPrompt="1"/>
          </p:nvPr>
        </p:nvSpPr>
        <p:spPr>
          <a:xfrm>
            <a:off x="3767938" y="1228575"/>
            <a:ext cx="1474500" cy="871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atin typeface="Urbanist Light"/>
                <a:ea typeface="Urbanist Light"/>
                <a:cs typeface="Urbanist Light"/>
                <a:sym typeface="Urbanist Ligh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cxnSp>
        <p:nvCxnSpPr>
          <p:cNvPr id="46" name="Google Shape;46;p4"/>
          <p:cNvCxnSpPr>
            <a:stCxn id="47" idx="4"/>
            <a:endCxn id="48" idx="0"/>
          </p:cNvCxnSpPr>
          <p:nvPr/>
        </p:nvCxnSpPr>
        <p:spPr>
          <a:xfrm>
            <a:off x="356675" y="337400"/>
            <a:ext cx="0" cy="4466400"/>
          </a:xfrm>
          <a:prstGeom prst="straightConnector1">
            <a:avLst/>
          </a:prstGeom>
          <a:noFill/>
          <a:ln w="9525" cap="flat" cmpd="sng">
            <a:solidFill>
              <a:schemeClr val="dk2"/>
            </a:solidFill>
            <a:prstDash val="solid"/>
            <a:round/>
            <a:headEnd type="none" w="med" len="med"/>
            <a:tailEnd type="none" w="med" len="med"/>
          </a:ln>
        </p:spPr>
      </p:cxnSp>
      <p:cxnSp>
        <p:nvCxnSpPr>
          <p:cNvPr id="49" name="Google Shape;49;p4"/>
          <p:cNvCxnSpPr/>
          <p:nvPr/>
        </p:nvCxnSpPr>
        <p:spPr>
          <a:xfrm>
            <a:off x="-4950" y="267350"/>
            <a:ext cx="9153900" cy="0"/>
          </a:xfrm>
          <a:prstGeom prst="straightConnector1">
            <a:avLst/>
          </a:prstGeom>
          <a:noFill/>
          <a:ln w="9525" cap="flat" cmpd="sng">
            <a:solidFill>
              <a:schemeClr val="dk2"/>
            </a:solidFill>
            <a:prstDash val="solid"/>
            <a:round/>
            <a:headEnd type="none" w="med" len="med"/>
            <a:tailEnd type="none" w="med" len="med"/>
          </a:ln>
        </p:spPr>
      </p:cxnSp>
      <p:cxnSp>
        <p:nvCxnSpPr>
          <p:cNvPr id="50" name="Google Shape;50;p4"/>
          <p:cNvCxnSpPr/>
          <p:nvPr/>
        </p:nvCxnSpPr>
        <p:spPr>
          <a:xfrm>
            <a:off x="-4950" y="4873700"/>
            <a:ext cx="9153900" cy="0"/>
          </a:xfrm>
          <a:prstGeom prst="straightConnector1">
            <a:avLst/>
          </a:prstGeom>
          <a:noFill/>
          <a:ln w="9525" cap="flat" cmpd="sng">
            <a:solidFill>
              <a:schemeClr val="dk2"/>
            </a:solidFill>
            <a:prstDash val="solid"/>
            <a:round/>
            <a:headEnd type="none" w="med" len="med"/>
            <a:tailEnd type="none" w="med" len="med"/>
          </a:ln>
        </p:spPr>
      </p:cxnSp>
      <p:cxnSp>
        <p:nvCxnSpPr>
          <p:cNvPr id="51" name="Google Shape;51;p4"/>
          <p:cNvCxnSpPr/>
          <p:nvPr/>
        </p:nvCxnSpPr>
        <p:spPr>
          <a:xfrm rot="10800000">
            <a:off x="4572000" y="50"/>
            <a:ext cx="0" cy="267300"/>
          </a:xfrm>
          <a:prstGeom prst="straightConnector1">
            <a:avLst/>
          </a:prstGeom>
          <a:noFill/>
          <a:ln w="9525" cap="flat" cmpd="sng">
            <a:solidFill>
              <a:schemeClr val="dk2"/>
            </a:solidFill>
            <a:prstDash val="solid"/>
            <a:round/>
            <a:headEnd type="none" w="med" len="med"/>
            <a:tailEnd type="none" w="med" len="med"/>
          </a:ln>
        </p:spPr>
      </p:cxnSp>
      <p:cxnSp>
        <p:nvCxnSpPr>
          <p:cNvPr id="52" name="Google Shape;52;p4"/>
          <p:cNvCxnSpPr/>
          <p:nvPr/>
        </p:nvCxnSpPr>
        <p:spPr>
          <a:xfrm rot="10800000">
            <a:off x="4572000" y="4868875"/>
            <a:ext cx="0" cy="267300"/>
          </a:xfrm>
          <a:prstGeom prst="straightConnector1">
            <a:avLst/>
          </a:prstGeom>
          <a:noFill/>
          <a:ln w="9525" cap="flat" cmpd="sng">
            <a:solidFill>
              <a:schemeClr val="dk2"/>
            </a:solidFill>
            <a:prstDash val="solid"/>
            <a:round/>
            <a:headEnd type="none" w="med" len="med"/>
            <a:tailEnd type="none" w="med" len="med"/>
          </a:ln>
        </p:spPr>
      </p:cxnSp>
      <p:cxnSp>
        <p:nvCxnSpPr>
          <p:cNvPr id="53" name="Google Shape;53;p4"/>
          <p:cNvCxnSpPr>
            <a:stCxn id="54" idx="4"/>
            <a:endCxn id="55" idx="0"/>
          </p:cNvCxnSpPr>
          <p:nvPr/>
        </p:nvCxnSpPr>
        <p:spPr>
          <a:xfrm>
            <a:off x="8787325" y="337400"/>
            <a:ext cx="0" cy="4466400"/>
          </a:xfrm>
          <a:prstGeom prst="straightConnector1">
            <a:avLst/>
          </a:prstGeom>
          <a:noFill/>
          <a:ln w="9525" cap="flat" cmpd="sng">
            <a:solidFill>
              <a:schemeClr val="dk2"/>
            </a:solidFill>
            <a:prstDash val="solid"/>
            <a:round/>
            <a:headEnd type="none" w="med" len="med"/>
            <a:tailEnd type="none" w="med" len="med"/>
          </a:ln>
        </p:spPr>
      </p:cxnSp>
      <p:sp>
        <p:nvSpPr>
          <p:cNvPr id="47" name="Google Shape;47;p4"/>
          <p:cNvSpPr/>
          <p:nvPr/>
        </p:nvSpPr>
        <p:spPr>
          <a:xfrm>
            <a:off x="286625" y="197300"/>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286625" y="4803650"/>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8717275" y="197300"/>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8717275" y="4803650"/>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 name="Google Shape;57;p4"/>
          <p:cNvSpPr txBox="1">
            <a:spLocks noGrp="1"/>
          </p:cNvSpPr>
          <p:nvPr>
            <p:ph type="body" idx="1"/>
          </p:nvPr>
        </p:nvSpPr>
        <p:spPr>
          <a:xfrm>
            <a:off x="720000" y="1515650"/>
            <a:ext cx="7704000" cy="2304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10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grpSp>
        <p:nvGrpSpPr>
          <p:cNvPr id="59" name="Google Shape;59;p5"/>
          <p:cNvGrpSpPr/>
          <p:nvPr/>
        </p:nvGrpSpPr>
        <p:grpSpPr>
          <a:xfrm>
            <a:off x="-4950" y="50"/>
            <a:ext cx="9153900" cy="5143450"/>
            <a:chOff x="-4950" y="50"/>
            <a:chExt cx="9153900" cy="5143450"/>
          </a:xfrm>
        </p:grpSpPr>
        <p:cxnSp>
          <p:nvCxnSpPr>
            <p:cNvPr id="60" name="Google Shape;60;p5"/>
            <p:cNvCxnSpPr/>
            <p:nvPr/>
          </p:nvCxnSpPr>
          <p:spPr>
            <a:xfrm>
              <a:off x="-4950" y="267350"/>
              <a:ext cx="9153900" cy="0"/>
            </a:xfrm>
            <a:prstGeom prst="straightConnector1">
              <a:avLst/>
            </a:prstGeom>
            <a:noFill/>
            <a:ln w="9525" cap="flat" cmpd="sng">
              <a:solidFill>
                <a:schemeClr val="dk2"/>
              </a:solidFill>
              <a:prstDash val="solid"/>
              <a:round/>
              <a:headEnd type="none" w="med" len="med"/>
              <a:tailEnd type="none" w="med" len="med"/>
            </a:ln>
          </p:spPr>
        </p:cxnSp>
        <p:cxnSp>
          <p:nvCxnSpPr>
            <p:cNvPr id="61" name="Google Shape;61;p5"/>
            <p:cNvCxnSpPr/>
            <p:nvPr/>
          </p:nvCxnSpPr>
          <p:spPr>
            <a:xfrm>
              <a:off x="-4950" y="4873700"/>
              <a:ext cx="9153900" cy="0"/>
            </a:xfrm>
            <a:prstGeom prst="straightConnector1">
              <a:avLst/>
            </a:prstGeom>
            <a:noFill/>
            <a:ln w="9525" cap="flat" cmpd="sng">
              <a:solidFill>
                <a:schemeClr val="dk2"/>
              </a:solidFill>
              <a:prstDash val="solid"/>
              <a:round/>
              <a:headEnd type="none" w="med" len="med"/>
              <a:tailEnd type="none" w="med" len="med"/>
            </a:ln>
          </p:spPr>
        </p:cxnSp>
        <p:cxnSp>
          <p:nvCxnSpPr>
            <p:cNvPr id="62" name="Google Shape;62;p5"/>
            <p:cNvCxnSpPr/>
            <p:nvPr/>
          </p:nvCxnSpPr>
          <p:spPr>
            <a:xfrm rot="10800000">
              <a:off x="4572000" y="50"/>
              <a:ext cx="0" cy="267300"/>
            </a:xfrm>
            <a:prstGeom prst="straightConnector1">
              <a:avLst/>
            </a:prstGeom>
            <a:noFill/>
            <a:ln w="9525" cap="flat" cmpd="sng">
              <a:solidFill>
                <a:schemeClr val="dk2"/>
              </a:solidFill>
              <a:prstDash val="solid"/>
              <a:round/>
              <a:headEnd type="none" w="med" len="med"/>
              <a:tailEnd type="none" w="med" len="med"/>
            </a:ln>
          </p:spPr>
        </p:cxnSp>
        <p:cxnSp>
          <p:nvCxnSpPr>
            <p:cNvPr id="63" name="Google Shape;63;p5"/>
            <p:cNvCxnSpPr/>
            <p:nvPr/>
          </p:nvCxnSpPr>
          <p:spPr>
            <a:xfrm rot="10800000">
              <a:off x="4572000" y="4869000"/>
              <a:ext cx="0" cy="274500"/>
            </a:xfrm>
            <a:prstGeom prst="straightConnector1">
              <a:avLst/>
            </a:prstGeom>
            <a:noFill/>
            <a:ln w="9525" cap="flat" cmpd="sng">
              <a:solidFill>
                <a:schemeClr val="dk2"/>
              </a:solidFill>
              <a:prstDash val="solid"/>
              <a:round/>
              <a:headEnd type="none" w="med" len="med"/>
              <a:tailEnd type="none" w="med" len="med"/>
            </a:ln>
          </p:spPr>
        </p:cxnSp>
        <p:sp>
          <p:nvSpPr>
            <p:cNvPr id="64" name="Google Shape;64;p5"/>
            <p:cNvSpPr/>
            <p:nvPr/>
          </p:nvSpPr>
          <p:spPr>
            <a:xfrm>
              <a:off x="8685475" y="16550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254825" y="16550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8685475" y="477185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254825" y="477185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9" name="Google Shape;69;p5"/>
          <p:cNvSpPr txBox="1">
            <a:spLocks noGrp="1"/>
          </p:cNvSpPr>
          <p:nvPr>
            <p:ph type="subTitle" idx="1"/>
          </p:nvPr>
        </p:nvSpPr>
        <p:spPr>
          <a:xfrm>
            <a:off x="5075535" y="2669674"/>
            <a:ext cx="2505600" cy="152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 name="Google Shape;70;p5"/>
          <p:cNvSpPr txBox="1">
            <a:spLocks noGrp="1"/>
          </p:cNvSpPr>
          <p:nvPr>
            <p:ph type="subTitle" idx="2"/>
          </p:nvPr>
        </p:nvSpPr>
        <p:spPr>
          <a:xfrm>
            <a:off x="1562875" y="2669674"/>
            <a:ext cx="2505600" cy="152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1" name="Google Shape;71;p5"/>
          <p:cNvSpPr txBox="1">
            <a:spLocks noGrp="1"/>
          </p:cNvSpPr>
          <p:nvPr>
            <p:ph type="subTitle" idx="3"/>
          </p:nvPr>
        </p:nvSpPr>
        <p:spPr>
          <a:xfrm>
            <a:off x="1562875" y="1885170"/>
            <a:ext cx="2505600" cy="784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Urbanist"/>
                <a:ea typeface="Urbanist"/>
                <a:cs typeface="Urbanist"/>
                <a:sym typeface="Urbanis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2" name="Google Shape;72;p5"/>
          <p:cNvSpPr txBox="1">
            <a:spLocks noGrp="1"/>
          </p:cNvSpPr>
          <p:nvPr>
            <p:ph type="subTitle" idx="4"/>
          </p:nvPr>
        </p:nvSpPr>
        <p:spPr>
          <a:xfrm>
            <a:off x="5075535" y="1885170"/>
            <a:ext cx="2505600" cy="7845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1"/>
                </a:solidFill>
                <a:latin typeface="Urbanist"/>
                <a:ea typeface="Urbanist"/>
                <a:cs typeface="Urbanist"/>
                <a:sym typeface="Urbanist"/>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grpSp>
        <p:nvGrpSpPr>
          <p:cNvPr id="74" name="Google Shape;74;p6"/>
          <p:cNvGrpSpPr/>
          <p:nvPr/>
        </p:nvGrpSpPr>
        <p:grpSpPr>
          <a:xfrm>
            <a:off x="-4950" y="165500"/>
            <a:ext cx="9153900" cy="4810050"/>
            <a:chOff x="-4950" y="165500"/>
            <a:chExt cx="9153900" cy="4810050"/>
          </a:xfrm>
        </p:grpSpPr>
        <p:cxnSp>
          <p:nvCxnSpPr>
            <p:cNvPr id="75" name="Google Shape;75;p6"/>
            <p:cNvCxnSpPr/>
            <p:nvPr/>
          </p:nvCxnSpPr>
          <p:spPr>
            <a:xfrm>
              <a:off x="-4950" y="267350"/>
              <a:ext cx="9153900" cy="0"/>
            </a:xfrm>
            <a:prstGeom prst="straightConnector1">
              <a:avLst/>
            </a:prstGeom>
            <a:noFill/>
            <a:ln w="9525" cap="flat" cmpd="sng">
              <a:solidFill>
                <a:schemeClr val="dk2"/>
              </a:solidFill>
              <a:prstDash val="solid"/>
              <a:round/>
              <a:headEnd type="none" w="med" len="med"/>
              <a:tailEnd type="none" w="med" len="med"/>
            </a:ln>
          </p:spPr>
        </p:cxnSp>
        <p:cxnSp>
          <p:nvCxnSpPr>
            <p:cNvPr id="76" name="Google Shape;76;p6"/>
            <p:cNvCxnSpPr/>
            <p:nvPr/>
          </p:nvCxnSpPr>
          <p:spPr>
            <a:xfrm>
              <a:off x="-4950" y="4873700"/>
              <a:ext cx="9153900" cy="0"/>
            </a:xfrm>
            <a:prstGeom prst="straightConnector1">
              <a:avLst/>
            </a:prstGeom>
            <a:noFill/>
            <a:ln w="9525" cap="flat" cmpd="sng">
              <a:solidFill>
                <a:schemeClr val="dk2"/>
              </a:solidFill>
              <a:prstDash val="solid"/>
              <a:round/>
              <a:headEnd type="none" w="med" len="med"/>
              <a:tailEnd type="none" w="med" len="med"/>
            </a:ln>
          </p:spPr>
        </p:cxnSp>
        <p:sp>
          <p:nvSpPr>
            <p:cNvPr id="77" name="Google Shape;77;p6"/>
            <p:cNvSpPr/>
            <p:nvPr/>
          </p:nvSpPr>
          <p:spPr>
            <a:xfrm>
              <a:off x="8685475" y="16550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254825" y="16550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8685475" y="477185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254825" y="477185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cxnSp>
        <p:nvCxnSpPr>
          <p:cNvPr id="83" name="Google Shape;83;p7"/>
          <p:cNvCxnSpPr/>
          <p:nvPr/>
        </p:nvCxnSpPr>
        <p:spPr>
          <a:xfrm>
            <a:off x="356675" y="-17925"/>
            <a:ext cx="0" cy="5175600"/>
          </a:xfrm>
          <a:prstGeom prst="straightConnector1">
            <a:avLst/>
          </a:prstGeom>
          <a:noFill/>
          <a:ln w="9525" cap="flat" cmpd="sng">
            <a:solidFill>
              <a:schemeClr val="dk2"/>
            </a:solidFill>
            <a:prstDash val="solid"/>
            <a:round/>
            <a:headEnd type="none" w="med" len="med"/>
            <a:tailEnd type="none" w="med" len="med"/>
          </a:ln>
        </p:spPr>
      </p:cxnSp>
      <p:cxnSp>
        <p:nvCxnSpPr>
          <p:cNvPr id="84" name="Google Shape;84;p7"/>
          <p:cNvCxnSpPr/>
          <p:nvPr/>
        </p:nvCxnSpPr>
        <p:spPr>
          <a:xfrm>
            <a:off x="356675" y="267350"/>
            <a:ext cx="8430600" cy="0"/>
          </a:xfrm>
          <a:prstGeom prst="straightConnector1">
            <a:avLst/>
          </a:prstGeom>
          <a:noFill/>
          <a:ln w="9525" cap="flat" cmpd="sng">
            <a:solidFill>
              <a:schemeClr val="dk2"/>
            </a:solidFill>
            <a:prstDash val="solid"/>
            <a:round/>
            <a:headEnd type="none" w="med" len="med"/>
            <a:tailEnd type="none" w="med" len="med"/>
          </a:ln>
        </p:spPr>
      </p:cxnSp>
      <p:cxnSp>
        <p:nvCxnSpPr>
          <p:cNvPr id="85" name="Google Shape;85;p7"/>
          <p:cNvCxnSpPr/>
          <p:nvPr/>
        </p:nvCxnSpPr>
        <p:spPr>
          <a:xfrm>
            <a:off x="356675" y="4873700"/>
            <a:ext cx="8430600" cy="0"/>
          </a:xfrm>
          <a:prstGeom prst="straightConnector1">
            <a:avLst/>
          </a:prstGeom>
          <a:noFill/>
          <a:ln w="9525" cap="flat" cmpd="sng">
            <a:solidFill>
              <a:schemeClr val="dk2"/>
            </a:solidFill>
            <a:prstDash val="solid"/>
            <a:round/>
            <a:headEnd type="none" w="med" len="med"/>
            <a:tailEnd type="none" w="med" len="med"/>
          </a:ln>
        </p:spPr>
      </p:cxnSp>
      <p:cxnSp>
        <p:nvCxnSpPr>
          <p:cNvPr id="86" name="Google Shape;86;p7"/>
          <p:cNvCxnSpPr/>
          <p:nvPr/>
        </p:nvCxnSpPr>
        <p:spPr>
          <a:xfrm rot="10800000">
            <a:off x="4572000" y="50"/>
            <a:ext cx="0" cy="267300"/>
          </a:xfrm>
          <a:prstGeom prst="straightConnector1">
            <a:avLst/>
          </a:prstGeom>
          <a:noFill/>
          <a:ln w="9525" cap="flat" cmpd="sng">
            <a:solidFill>
              <a:schemeClr val="dk2"/>
            </a:solidFill>
            <a:prstDash val="solid"/>
            <a:round/>
            <a:headEnd type="none" w="med" len="med"/>
            <a:tailEnd type="none" w="med" len="med"/>
          </a:ln>
        </p:spPr>
      </p:cxnSp>
      <p:cxnSp>
        <p:nvCxnSpPr>
          <p:cNvPr id="87" name="Google Shape;87;p7"/>
          <p:cNvCxnSpPr/>
          <p:nvPr/>
        </p:nvCxnSpPr>
        <p:spPr>
          <a:xfrm rot="10800000">
            <a:off x="4572000" y="4868875"/>
            <a:ext cx="0" cy="267300"/>
          </a:xfrm>
          <a:prstGeom prst="straightConnector1">
            <a:avLst/>
          </a:prstGeom>
          <a:noFill/>
          <a:ln w="9525" cap="flat" cmpd="sng">
            <a:solidFill>
              <a:schemeClr val="dk2"/>
            </a:solidFill>
            <a:prstDash val="solid"/>
            <a:round/>
            <a:headEnd type="none" w="med" len="med"/>
            <a:tailEnd type="none" w="med" len="med"/>
          </a:ln>
        </p:spPr>
      </p:cxnSp>
      <p:sp>
        <p:nvSpPr>
          <p:cNvPr id="88" name="Google Shape;88;p7"/>
          <p:cNvSpPr/>
          <p:nvPr/>
        </p:nvSpPr>
        <p:spPr>
          <a:xfrm>
            <a:off x="4470150" y="16550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4470150" y="477185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 name="Google Shape;90;p7"/>
          <p:cNvCxnSpPr/>
          <p:nvPr/>
        </p:nvCxnSpPr>
        <p:spPr>
          <a:xfrm>
            <a:off x="8787325" y="-17925"/>
            <a:ext cx="0" cy="5175600"/>
          </a:xfrm>
          <a:prstGeom prst="straightConnector1">
            <a:avLst/>
          </a:prstGeom>
          <a:noFill/>
          <a:ln w="9525" cap="flat" cmpd="sng">
            <a:solidFill>
              <a:schemeClr val="dk2"/>
            </a:solidFill>
            <a:prstDash val="solid"/>
            <a:round/>
            <a:headEnd type="none" w="med" len="med"/>
            <a:tailEnd type="none" w="med" len="med"/>
          </a:ln>
        </p:spPr>
      </p:cxnSp>
      <p:sp>
        <p:nvSpPr>
          <p:cNvPr id="91" name="Google Shape;91;p7"/>
          <p:cNvSpPr txBox="1">
            <a:spLocks noGrp="1"/>
          </p:cNvSpPr>
          <p:nvPr>
            <p:ph type="title"/>
          </p:nvPr>
        </p:nvSpPr>
        <p:spPr>
          <a:xfrm>
            <a:off x="713225" y="842938"/>
            <a:ext cx="4294800" cy="1099800"/>
          </a:xfrm>
          <a:prstGeom prst="rect">
            <a:avLst/>
          </a:prstGeom>
          <a:ln>
            <a:noFill/>
          </a:ln>
        </p:spPr>
        <p:txBody>
          <a:bodyPr spcFirstLastPara="1" wrap="square" lIns="91425" tIns="91425" rIns="91425" bIns="91425" anchor="b" anchorCtr="0">
            <a:noAutofit/>
          </a:bodyPr>
          <a:lstStyle>
            <a:lvl1pPr lvl="0" algn="l"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2" name="Google Shape;92;p7"/>
          <p:cNvSpPr txBox="1">
            <a:spLocks noGrp="1"/>
          </p:cNvSpPr>
          <p:nvPr>
            <p:ph type="subTitle" idx="1"/>
          </p:nvPr>
        </p:nvSpPr>
        <p:spPr>
          <a:xfrm>
            <a:off x="713225" y="2002263"/>
            <a:ext cx="4294800" cy="2298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93" name="Google Shape;93;p7"/>
          <p:cNvSpPr>
            <a:spLocks noGrp="1"/>
          </p:cNvSpPr>
          <p:nvPr>
            <p:ph type="pic" idx="2"/>
          </p:nvPr>
        </p:nvSpPr>
        <p:spPr>
          <a:xfrm>
            <a:off x="5310187" y="538325"/>
            <a:ext cx="3120900" cy="4064400"/>
          </a:xfrm>
          <a:prstGeom prst="rect">
            <a:avLst/>
          </a:prstGeom>
          <a:noFill/>
          <a:ln w="9525" cap="flat" cmpd="sng">
            <a:solidFill>
              <a:schemeClr val="dk2"/>
            </a:solidFill>
            <a:prstDash val="solid"/>
            <a:round/>
            <a:headEnd type="none" w="sm" len="sm"/>
            <a:tailEnd type="none" w="sm" len="sm"/>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4"/>
        <p:cNvGrpSpPr/>
        <p:nvPr/>
      </p:nvGrpSpPr>
      <p:grpSpPr>
        <a:xfrm>
          <a:off x="0" y="0"/>
          <a:ext cx="0" cy="0"/>
          <a:chOff x="0" y="0"/>
          <a:chExt cx="0" cy="0"/>
        </a:xfrm>
      </p:grpSpPr>
      <p:grpSp>
        <p:nvGrpSpPr>
          <p:cNvPr id="95" name="Google Shape;95;p8"/>
          <p:cNvGrpSpPr/>
          <p:nvPr/>
        </p:nvGrpSpPr>
        <p:grpSpPr>
          <a:xfrm>
            <a:off x="-4950" y="-6300"/>
            <a:ext cx="9153900" cy="5156100"/>
            <a:chOff x="-4950" y="-6300"/>
            <a:chExt cx="9153900" cy="5156100"/>
          </a:xfrm>
        </p:grpSpPr>
        <p:cxnSp>
          <p:nvCxnSpPr>
            <p:cNvPr id="96" name="Google Shape;96;p8"/>
            <p:cNvCxnSpPr/>
            <p:nvPr/>
          </p:nvCxnSpPr>
          <p:spPr>
            <a:xfrm>
              <a:off x="8787325" y="-6300"/>
              <a:ext cx="0" cy="5156100"/>
            </a:xfrm>
            <a:prstGeom prst="straightConnector1">
              <a:avLst/>
            </a:prstGeom>
            <a:noFill/>
            <a:ln w="9525" cap="flat" cmpd="sng">
              <a:solidFill>
                <a:schemeClr val="dk2"/>
              </a:solidFill>
              <a:prstDash val="solid"/>
              <a:round/>
              <a:headEnd type="none" w="med" len="med"/>
              <a:tailEnd type="none" w="med" len="med"/>
            </a:ln>
          </p:spPr>
        </p:cxnSp>
        <p:cxnSp>
          <p:nvCxnSpPr>
            <p:cNvPr id="97" name="Google Shape;97;p8"/>
            <p:cNvCxnSpPr/>
            <p:nvPr/>
          </p:nvCxnSpPr>
          <p:spPr>
            <a:xfrm>
              <a:off x="356550" y="-6300"/>
              <a:ext cx="0" cy="5156100"/>
            </a:xfrm>
            <a:prstGeom prst="straightConnector1">
              <a:avLst/>
            </a:prstGeom>
            <a:noFill/>
            <a:ln w="9525" cap="flat" cmpd="sng">
              <a:solidFill>
                <a:schemeClr val="dk2"/>
              </a:solidFill>
              <a:prstDash val="solid"/>
              <a:round/>
              <a:headEnd type="none" w="med" len="med"/>
              <a:tailEnd type="none" w="med" len="med"/>
            </a:ln>
          </p:spPr>
        </p:cxnSp>
        <p:cxnSp>
          <p:nvCxnSpPr>
            <p:cNvPr id="98" name="Google Shape;98;p8"/>
            <p:cNvCxnSpPr/>
            <p:nvPr/>
          </p:nvCxnSpPr>
          <p:spPr>
            <a:xfrm>
              <a:off x="-4950" y="267350"/>
              <a:ext cx="9153900" cy="0"/>
            </a:xfrm>
            <a:prstGeom prst="straightConnector1">
              <a:avLst/>
            </a:prstGeom>
            <a:noFill/>
            <a:ln w="9525" cap="flat" cmpd="sng">
              <a:solidFill>
                <a:schemeClr val="dk2"/>
              </a:solidFill>
              <a:prstDash val="solid"/>
              <a:round/>
              <a:headEnd type="none" w="med" len="med"/>
              <a:tailEnd type="none" w="med" len="med"/>
            </a:ln>
          </p:spPr>
        </p:cxnSp>
        <p:cxnSp>
          <p:nvCxnSpPr>
            <p:cNvPr id="99" name="Google Shape;99;p8"/>
            <p:cNvCxnSpPr/>
            <p:nvPr/>
          </p:nvCxnSpPr>
          <p:spPr>
            <a:xfrm>
              <a:off x="-4950" y="4873700"/>
              <a:ext cx="9153900" cy="0"/>
            </a:xfrm>
            <a:prstGeom prst="straightConnector1">
              <a:avLst/>
            </a:prstGeom>
            <a:noFill/>
            <a:ln w="9525" cap="flat" cmpd="sng">
              <a:solidFill>
                <a:schemeClr val="dk2"/>
              </a:solidFill>
              <a:prstDash val="solid"/>
              <a:round/>
              <a:headEnd type="none" w="med" len="med"/>
              <a:tailEnd type="none" w="med" len="med"/>
            </a:ln>
          </p:spPr>
        </p:cxnSp>
        <p:sp>
          <p:nvSpPr>
            <p:cNvPr id="100" name="Google Shape;100;p8"/>
            <p:cNvSpPr/>
            <p:nvPr/>
          </p:nvSpPr>
          <p:spPr>
            <a:xfrm>
              <a:off x="8685475" y="16550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 name="Google Shape;101;p8"/>
            <p:cNvCxnSpPr/>
            <p:nvPr/>
          </p:nvCxnSpPr>
          <p:spPr>
            <a:xfrm rot="10800000">
              <a:off x="4572000" y="50"/>
              <a:ext cx="0" cy="267300"/>
            </a:xfrm>
            <a:prstGeom prst="straightConnector1">
              <a:avLst/>
            </a:prstGeom>
            <a:noFill/>
            <a:ln w="9525" cap="flat" cmpd="sng">
              <a:solidFill>
                <a:schemeClr val="dk2"/>
              </a:solidFill>
              <a:prstDash val="solid"/>
              <a:round/>
              <a:headEnd type="none" w="med" len="med"/>
              <a:tailEnd type="none" w="med" len="med"/>
            </a:ln>
          </p:spPr>
        </p:cxnSp>
        <p:sp>
          <p:nvSpPr>
            <p:cNvPr id="102" name="Google Shape;102;p8"/>
            <p:cNvSpPr/>
            <p:nvPr/>
          </p:nvSpPr>
          <p:spPr>
            <a:xfrm>
              <a:off x="254825" y="16550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8685475" y="477185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254825" y="477185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8"/>
            <p:cNvGrpSpPr/>
            <p:nvPr/>
          </p:nvGrpSpPr>
          <p:grpSpPr>
            <a:xfrm>
              <a:off x="107505" y="2023500"/>
              <a:ext cx="140100" cy="855450"/>
              <a:chOff x="8898796" y="1665825"/>
              <a:chExt cx="140100" cy="855450"/>
            </a:xfrm>
          </p:grpSpPr>
          <p:sp>
            <p:nvSpPr>
              <p:cNvPr id="106" name="Google Shape;106;p8"/>
              <p:cNvSpPr/>
              <p:nvPr/>
            </p:nvSpPr>
            <p:spPr>
              <a:xfrm>
                <a:off x="8898796" y="1665825"/>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8898796" y="2023500"/>
                <a:ext cx="140100" cy="140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8898796" y="2381175"/>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9" name="Google Shape;109;p8"/>
            <p:cNvCxnSpPr/>
            <p:nvPr/>
          </p:nvCxnSpPr>
          <p:spPr>
            <a:xfrm rot="10800000">
              <a:off x="4572000" y="4869000"/>
              <a:ext cx="0" cy="274500"/>
            </a:xfrm>
            <a:prstGeom prst="straightConnector1">
              <a:avLst/>
            </a:prstGeom>
            <a:noFill/>
            <a:ln w="9525" cap="flat" cmpd="sng">
              <a:solidFill>
                <a:schemeClr val="dk2"/>
              </a:solidFill>
              <a:prstDash val="solid"/>
              <a:round/>
              <a:headEnd type="none" w="med" len="med"/>
              <a:tailEnd type="none" w="med" len="med"/>
            </a:ln>
          </p:spPr>
        </p:cxnSp>
        <p:grpSp>
          <p:nvGrpSpPr>
            <p:cNvPr id="110" name="Google Shape;110;p8"/>
            <p:cNvGrpSpPr/>
            <p:nvPr/>
          </p:nvGrpSpPr>
          <p:grpSpPr>
            <a:xfrm>
              <a:off x="8896405" y="2023500"/>
              <a:ext cx="140100" cy="855450"/>
              <a:chOff x="8898796" y="1665825"/>
              <a:chExt cx="140100" cy="855450"/>
            </a:xfrm>
          </p:grpSpPr>
          <p:sp>
            <p:nvSpPr>
              <p:cNvPr id="111" name="Google Shape;111;p8"/>
              <p:cNvSpPr/>
              <p:nvPr/>
            </p:nvSpPr>
            <p:spPr>
              <a:xfrm>
                <a:off x="8898796" y="1665825"/>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a:off x="8898796" y="2023500"/>
                <a:ext cx="140100" cy="140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8"/>
              <p:cNvSpPr/>
              <p:nvPr/>
            </p:nvSpPr>
            <p:spPr>
              <a:xfrm>
                <a:off x="8898796" y="2381175"/>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8"/>
            <p:cNvSpPr/>
            <p:nvPr/>
          </p:nvSpPr>
          <p:spPr>
            <a:xfrm>
              <a:off x="4501950" y="197300"/>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8"/>
            <p:cNvSpPr/>
            <p:nvPr/>
          </p:nvSpPr>
          <p:spPr>
            <a:xfrm>
              <a:off x="4501950" y="4806100"/>
              <a:ext cx="140100" cy="140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7"/>
        <p:cNvGrpSpPr/>
        <p:nvPr/>
      </p:nvGrpSpPr>
      <p:grpSpPr>
        <a:xfrm>
          <a:off x="0" y="0"/>
          <a:ext cx="0" cy="0"/>
          <a:chOff x="0" y="0"/>
          <a:chExt cx="0" cy="0"/>
        </a:xfrm>
      </p:grpSpPr>
      <p:sp>
        <p:nvSpPr>
          <p:cNvPr id="118" name="Google Shape;118;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119" name="Google Shape;119;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20" name="Google Shape;120;p9"/>
          <p:cNvGrpSpPr/>
          <p:nvPr/>
        </p:nvGrpSpPr>
        <p:grpSpPr>
          <a:xfrm>
            <a:off x="-4950" y="-6300"/>
            <a:ext cx="9153900" cy="5156100"/>
            <a:chOff x="-4950" y="-6300"/>
            <a:chExt cx="9153900" cy="5156100"/>
          </a:xfrm>
        </p:grpSpPr>
        <p:cxnSp>
          <p:nvCxnSpPr>
            <p:cNvPr id="121" name="Google Shape;121;p9"/>
            <p:cNvCxnSpPr/>
            <p:nvPr/>
          </p:nvCxnSpPr>
          <p:spPr>
            <a:xfrm>
              <a:off x="8787325" y="-6300"/>
              <a:ext cx="0" cy="5156100"/>
            </a:xfrm>
            <a:prstGeom prst="straightConnector1">
              <a:avLst/>
            </a:prstGeom>
            <a:noFill/>
            <a:ln w="9525" cap="flat" cmpd="sng">
              <a:solidFill>
                <a:schemeClr val="dk2"/>
              </a:solidFill>
              <a:prstDash val="solid"/>
              <a:round/>
              <a:headEnd type="none" w="med" len="med"/>
              <a:tailEnd type="none" w="med" len="med"/>
            </a:ln>
          </p:spPr>
        </p:cxnSp>
        <p:cxnSp>
          <p:nvCxnSpPr>
            <p:cNvPr id="122" name="Google Shape;122;p9"/>
            <p:cNvCxnSpPr/>
            <p:nvPr/>
          </p:nvCxnSpPr>
          <p:spPr>
            <a:xfrm>
              <a:off x="356550" y="-6300"/>
              <a:ext cx="0" cy="5156100"/>
            </a:xfrm>
            <a:prstGeom prst="straightConnector1">
              <a:avLst/>
            </a:prstGeom>
            <a:noFill/>
            <a:ln w="9525" cap="flat" cmpd="sng">
              <a:solidFill>
                <a:schemeClr val="dk2"/>
              </a:solidFill>
              <a:prstDash val="solid"/>
              <a:round/>
              <a:headEnd type="none" w="med" len="med"/>
              <a:tailEnd type="none" w="med" len="med"/>
            </a:ln>
          </p:spPr>
        </p:cxnSp>
        <p:cxnSp>
          <p:nvCxnSpPr>
            <p:cNvPr id="123" name="Google Shape;123;p9"/>
            <p:cNvCxnSpPr/>
            <p:nvPr/>
          </p:nvCxnSpPr>
          <p:spPr>
            <a:xfrm>
              <a:off x="-4950" y="267350"/>
              <a:ext cx="9153900" cy="0"/>
            </a:xfrm>
            <a:prstGeom prst="straightConnector1">
              <a:avLst/>
            </a:prstGeom>
            <a:noFill/>
            <a:ln w="9525" cap="flat" cmpd="sng">
              <a:solidFill>
                <a:schemeClr val="dk2"/>
              </a:solidFill>
              <a:prstDash val="solid"/>
              <a:round/>
              <a:headEnd type="none" w="med" len="med"/>
              <a:tailEnd type="none" w="med" len="med"/>
            </a:ln>
          </p:spPr>
        </p:cxnSp>
        <p:cxnSp>
          <p:nvCxnSpPr>
            <p:cNvPr id="124" name="Google Shape;124;p9"/>
            <p:cNvCxnSpPr/>
            <p:nvPr/>
          </p:nvCxnSpPr>
          <p:spPr>
            <a:xfrm>
              <a:off x="-4950" y="4873700"/>
              <a:ext cx="9153900" cy="0"/>
            </a:xfrm>
            <a:prstGeom prst="straightConnector1">
              <a:avLst/>
            </a:prstGeom>
            <a:noFill/>
            <a:ln w="9525" cap="flat" cmpd="sng">
              <a:solidFill>
                <a:schemeClr val="dk2"/>
              </a:solidFill>
              <a:prstDash val="solid"/>
              <a:round/>
              <a:headEnd type="none" w="med" len="med"/>
              <a:tailEnd type="none" w="med" len="med"/>
            </a:ln>
          </p:spPr>
        </p:cxnSp>
        <p:sp>
          <p:nvSpPr>
            <p:cNvPr id="125" name="Google Shape;125;p9"/>
            <p:cNvSpPr/>
            <p:nvPr/>
          </p:nvSpPr>
          <p:spPr>
            <a:xfrm>
              <a:off x="8685475" y="16550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 name="Google Shape;126;p9"/>
            <p:cNvCxnSpPr/>
            <p:nvPr/>
          </p:nvCxnSpPr>
          <p:spPr>
            <a:xfrm rot="10800000">
              <a:off x="4572000" y="50"/>
              <a:ext cx="0" cy="267300"/>
            </a:xfrm>
            <a:prstGeom prst="straightConnector1">
              <a:avLst/>
            </a:prstGeom>
            <a:noFill/>
            <a:ln w="9525" cap="flat" cmpd="sng">
              <a:solidFill>
                <a:schemeClr val="dk2"/>
              </a:solidFill>
              <a:prstDash val="solid"/>
              <a:round/>
              <a:headEnd type="none" w="med" len="med"/>
              <a:tailEnd type="none" w="med" len="med"/>
            </a:ln>
          </p:spPr>
        </p:cxnSp>
        <p:sp>
          <p:nvSpPr>
            <p:cNvPr id="127" name="Google Shape;127;p9"/>
            <p:cNvSpPr/>
            <p:nvPr/>
          </p:nvSpPr>
          <p:spPr>
            <a:xfrm>
              <a:off x="254825" y="16550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8685475" y="477185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a:off x="254825" y="4771850"/>
              <a:ext cx="203700" cy="203700"/>
            </a:xfrm>
            <a:prstGeom prst="star4">
              <a:avLst>
                <a:gd name="adj" fmla="val 2164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9"/>
            <p:cNvGrpSpPr/>
            <p:nvPr/>
          </p:nvGrpSpPr>
          <p:grpSpPr>
            <a:xfrm>
              <a:off x="107505" y="2023500"/>
              <a:ext cx="140100" cy="855450"/>
              <a:chOff x="8898796" y="1665825"/>
              <a:chExt cx="140100" cy="855450"/>
            </a:xfrm>
          </p:grpSpPr>
          <p:sp>
            <p:nvSpPr>
              <p:cNvPr id="131" name="Google Shape;131;p9"/>
              <p:cNvSpPr/>
              <p:nvPr/>
            </p:nvSpPr>
            <p:spPr>
              <a:xfrm>
                <a:off x="8898796" y="1665825"/>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9"/>
              <p:cNvSpPr/>
              <p:nvPr/>
            </p:nvSpPr>
            <p:spPr>
              <a:xfrm>
                <a:off x="8898796" y="2023500"/>
                <a:ext cx="140100" cy="140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a:off x="8898796" y="2381175"/>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4" name="Google Shape;134;p9"/>
            <p:cNvCxnSpPr/>
            <p:nvPr/>
          </p:nvCxnSpPr>
          <p:spPr>
            <a:xfrm rot="10800000">
              <a:off x="4572000" y="4869000"/>
              <a:ext cx="0" cy="274500"/>
            </a:xfrm>
            <a:prstGeom prst="straightConnector1">
              <a:avLst/>
            </a:prstGeom>
            <a:noFill/>
            <a:ln w="9525" cap="flat" cmpd="sng">
              <a:solidFill>
                <a:schemeClr val="dk2"/>
              </a:solidFill>
              <a:prstDash val="solid"/>
              <a:round/>
              <a:headEnd type="none" w="med" len="med"/>
              <a:tailEnd type="none" w="med" len="med"/>
            </a:ln>
          </p:spPr>
        </p:cxnSp>
        <p:grpSp>
          <p:nvGrpSpPr>
            <p:cNvPr id="135" name="Google Shape;135;p9"/>
            <p:cNvGrpSpPr/>
            <p:nvPr/>
          </p:nvGrpSpPr>
          <p:grpSpPr>
            <a:xfrm>
              <a:off x="8896405" y="2023500"/>
              <a:ext cx="140100" cy="855450"/>
              <a:chOff x="8898796" y="1665825"/>
              <a:chExt cx="140100" cy="855450"/>
            </a:xfrm>
          </p:grpSpPr>
          <p:sp>
            <p:nvSpPr>
              <p:cNvPr id="136" name="Google Shape;136;p9"/>
              <p:cNvSpPr/>
              <p:nvPr/>
            </p:nvSpPr>
            <p:spPr>
              <a:xfrm>
                <a:off x="8898796" y="1665825"/>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a:off x="8898796" y="2023500"/>
                <a:ext cx="140100" cy="140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8898796" y="2381175"/>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9"/>
        <p:cNvGrpSpPr/>
        <p:nvPr/>
      </p:nvGrpSpPr>
      <p:grpSpPr>
        <a:xfrm>
          <a:off x="0" y="0"/>
          <a:ext cx="0" cy="0"/>
          <a:chOff x="0" y="0"/>
          <a:chExt cx="0" cy="0"/>
        </a:xfrm>
      </p:grpSpPr>
      <p:sp>
        <p:nvSpPr>
          <p:cNvPr id="140" name="Google Shape;140;p10"/>
          <p:cNvSpPr>
            <a:spLocks noGrp="1"/>
          </p:cNvSpPr>
          <p:nvPr>
            <p:ph type="pic" idx="2"/>
          </p:nvPr>
        </p:nvSpPr>
        <p:spPr>
          <a:xfrm>
            <a:off x="0" y="0"/>
            <a:ext cx="9144000" cy="5143500"/>
          </a:xfrm>
          <a:prstGeom prst="rect">
            <a:avLst/>
          </a:prstGeom>
          <a:noFill/>
          <a:ln>
            <a:noFill/>
          </a:ln>
        </p:spPr>
      </p:sp>
      <p:sp>
        <p:nvSpPr>
          <p:cNvPr id="141" name="Google Shape;141;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400"/>
              <a:buFont typeface="Urbanist"/>
              <a:buNone/>
              <a:defRPr sz="2400">
                <a:solidFill>
                  <a:schemeClr val="dk1"/>
                </a:solidFill>
                <a:latin typeface="Urbanist"/>
                <a:ea typeface="Urbanist"/>
                <a:cs typeface="Urbanist"/>
                <a:sym typeface="Urbanist"/>
              </a:defRPr>
            </a:lvl1pPr>
            <a:lvl2pPr lvl="1" algn="ctr" rtl="0">
              <a:spcBef>
                <a:spcPts val="0"/>
              </a:spcBef>
              <a:spcAft>
                <a:spcPts val="0"/>
              </a:spcAft>
              <a:buClr>
                <a:schemeClr val="dk1"/>
              </a:buClr>
              <a:buSzPts val="3000"/>
              <a:buFont typeface="Urbanist"/>
              <a:buNone/>
              <a:defRPr sz="3000">
                <a:solidFill>
                  <a:schemeClr val="dk1"/>
                </a:solidFill>
                <a:latin typeface="Urbanist"/>
                <a:ea typeface="Urbanist"/>
                <a:cs typeface="Urbanist"/>
                <a:sym typeface="Urbanist"/>
              </a:defRPr>
            </a:lvl2pPr>
            <a:lvl3pPr lvl="2" algn="ctr" rtl="0">
              <a:spcBef>
                <a:spcPts val="0"/>
              </a:spcBef>
              <a:spcAft>
                <a:spcPts val="0"/>
              </a:spcAft>
              <a:buClr>
                <a:schemeClr val="dk1"/>
              </a:buClr>
              <a:buSzPts val="3000"/>
              <a:buFont typeface="Urbanist"/>
              <a:buNone/>
              <a:defRPr sz="3000">
                <a:solidFill>
                  <a:schemeClr val="dk1"/>
                </a:solidFill>
                <a:latin typeface="Urbanist"/>
                <a:ea typeface="Urbanist"/>
                <a:cs typeface="Urbanist"/>
                <a:sym typeface="Urbanist"/>
              </a:defRPr>
            </a:lvl3pPr>
            <a:lvl4pPr lvl="3" algn="ctr" rtl="0">
              <a:spcBef>
                <a:spcPts val="0"/>
              </a:spcBef>
              <a:spcAft>
                <a:spcPts val="0"/>
              </a:spcAft>
              <a:buClr>
                <a:schemeClr val="dk1"/>
              </a:buClr>
              <a:buSzPts val="3000"/>
              <a:buFont typeface="Urbanist"/>
              <a:buNone/>
              <a:defRPr sz="3000">
                <a:solidFill>
                  <a:schemeClr val="dk1"/>
                </a:solidFill>
                <a:latin typeface="Urbanist"/>
                <a:ea typeface="Urbanist"/>
                <a:cs typeface="Urbanist"/>
                <a:sym typeface="Urbanist"/>
              </a:defRPr>
            </a:lvl4pPr>
            <a:lvl5pPr lvl="4" algn="ctr" rtl="0">
              <a:spcBef>
                <a:spcPts val="0"/>
              </a:spcBef>
              <a:spcAft>
                <a:spcPts val="0"/>
              </a:spcAft>
              <a:buClr>
                <a:schemeClr val="dk1"/>
              </a:buClr>
              <a:buSzPts val="3000"/>
              <a:buFont typeface="Urbanist"/>
              <a:buNone/>
              <a:defRPr sz="3000">
                <a:solidFill>
                  <a:schemeClr val="dk1"/>
                </a:solidFill>
                <a:latin typeface="Urbanist"/>
                <a:ea typeface="Urbanist"/>
                <a:cs typeface="Urbanist"/>
                <a:sym typeface="Urbanist"/>
              </a:defRPr>
            </a:lvl5pPr>
            <a:lvl6pPr lvl="5" algn="ctr" rtl="0">
              <a:spcBef>
                <a:spcPts val="0"/>
              </a:spcBef>
              <a:spcAft>
                <a:spcPts val="0"/>
              </a:spcAft>
              <a:buClr>
                <a:schemeClr val="dk1"/>
              </a:buClr>
              <a:buSzPts val="3000"/>
              <a:buFont typeface="Urbanist"/>
              <a:buNone/>
              <a:defRPr sz="3000">
                <a:solidFill>
                  <a:schemeClr val="dk1"/>
                </a:solidFill>
                <a:latin typeface="Urbanist"/>
                <a:ea typeface="Urbanist"/>
                <a:cs typeface="Urbanist"/>
                <a:sym typeface="Urbanist"/>
              </a:defRPr>
            </a:lvl6pPr>
            <a:lvl7pPr lvl="6" algn="ctr" rtl="0">
              <a:spcBef>
                <a:spcPts val="0"/>
              </a:spcBef>
              <a:spcAft>
                <a:spcPts val="0"/>
              </a:spcAft>
              <a:buClr>
                <a:schemeClr val="dk1"/>
              </a:buClr>
              <a:buSzPts val="3000"/>
              <a:buFont typeface="Urbanist"/>
              <a:buNone/>
              <a:defRPr sz="3000">
                <a:solidFill>
                  <a:schemeClr val="dk1"/>
                </a:solidFill>
                <a:latin typeface="Urbanist"/>
                <a:ea typeface="Urbanist"/>
                <a:cs typeface="Urbanist"/>
                <a:sym typeface="Urbanist"/>
              </a:defRPr>
            </a:lvl7pPr>
            <a:lvl8pPr lvl="7" algn="ctr" rtl="0">
              <a:spcBef>
                <a:spcPts val="0"/>
              </a:spcBef>
              <a:spcAft>
                <a:spcPts val="0"/>
              </a:spcAft>
              <a:buClr>
                <a:schemeClr val="dk1"/>
              </a:buClr>
              <a:buSzPts val="3000"/>
              <a:buFont typeface="Urbanist"/>
              <a:buNone/>
              <a:defRPr sz="3000">
                <a:solidFill>
                  <a:schemeClr val="dk1"/>
                </a:solidFill>
                <a:latin typeface="Urbanist"/>
                <a:ea typeface="Urbanist"/>
                <a:cs typeface="Urbanist"/>
                <a:sym typeface="Urbanist"/>
              </a:defRPr>
            </a:lvl8pPr>
            <a:lvl9pPr lvl="8" algn="ctr" rtl="0">
              <a:spcBef>
                <a:spcPts val="0"/>
              </a:spcBef>
              <a:spcAft>
                <a:spcPts val="0"/>
              </a:spcAft>
              <a:buClr>
                <a:schemeClr val="dk1"/>
              </a:buClr>
              <a:buSzPts val="3000"/>
              <a:buFont typeface="Urbanist"/>
              <a:buNone/>
              <a:defRPr sz="3000">
                <a:solidFill>
                  <a:schemeClr val="dk1"/>
                </a:solidFill>
                <a:latin typeface="Urbanist"/>
                <a:ea typeface="Urbanist"/>
                <a:cs typeface="Urbanist"/>
                <a:sym typeface="Urbanis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 id="2147483664"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3086" name="Picture 14" descr="Vermont Country Store Catalog - Why This General Store's Catalog Has a Cult  Following">
            <a:extLst>
              <a:ext uri="{FF2B5EF4-FFF2-40B4-BE49-F238E27FC236}">
                <a16:creationId xmlns:a16="http://schemas.microsoft.com/office/drawing/2014/main" id="{A005F0ED-0295-31CF-44F9-F0785A783B59}"/>
              </a:ext>
            </a:extLst>
          </p:cNvPr>
          <p:cNvPicPr>
            <a:picLocks noChangeAspect="1" noChangeArrowheads="1"/>
          </p:cNvPicPr>
          <p:nvPr/>
        </p:nvPicPr>
        <p:blipFill rotWithShape="1">
          <a:blip r:embed="rId3">
            <a:alphaModFix amt="70000"/>
            <a:extLst>
              <a:ext uri="{28A0092B-C50C-407E-A947-70E740481C1C}">
                <a14:useLocalDpi xmlns:a14="http://schemas.microsoft.com/office/drawing/2010/main" val="0"/>
              </a:ext>
            </a:extLst>
          </a:blip>
          <a:srcRect t="7697" b="7844"/>
          <a:stretch/>
        </p:blipFill>
        <p:spPr bwMode="auto">
          <a:xfrm>
            <a:off x="-13400" y="0"/>
            <a:ext cx="91574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57" name="Google Shape;257;p21"/>
          <p:cNvSpPr/>
          <p:nvPr/>
        </p:nvSpPr>
        <p:spPr>
          <a:xfrm>
            <a:off x="1092730" y="3773900"/>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7332580" y="2424825"/>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0" name="Google Shape;260;p21"/>
          <p:cNvCxnSpPr>
            <a:cxnSpLocks/>
          </p:cNvCxnSpPr>
          <p:nvPr/>
        </p:nvCxnSpPr>
        <p:spPr>
          <a:xfrm rot="10800000" flipH="1">
            <a:off x="5823059" y="2795930"/>
            <a:ext cx="2811600" cy="1817400"/>
          </a:xfrm>
          <a:prstGeom prst="bentConnector2">
            <a:avLst/>
          </a:prstGeom>
          <a:noFill/>
          <a:ln w="19050" cap="flat" cmpd="sng">
            <a:solidFill>
              <a:schemeClr val="bg1">
                <a:lumMod val="90000"/>
              </a:schemeClr>
            </a:solidFill>
            <a:prstDash val="solid"/>
            <a:round/>
            <a:headEnd type="none" w="med" len="med"/>
            <a:tailEnd type="stealth" w="med" len="med"/>
          </a:ln>
        </p:spPr>
      </p:cxnSp>
      <p:sp>
        <p:nvSpPr>
          <p:cNvPr id="256" name="Google Shape;256;p21"/>
          <p:cNvSpPr txBox="1">
            <a:spLocks noGrp="1"/>
          </p:cNvSpPr>
          <p:nvPr>
            <p:ph type="ctrTitle"/>
          </p:nvPr>
        </p:nvSpPr>
        <p:spPr>
          <a:xfrm>
            <a:off x="2887578" y="2950580"/>
            <a:ext cx="5533421" cy="1508100"/>
          </a:xfrm>
          <a:prstGeom prst="rect">
            <a:avLst/>
          </a:prstGeom>
          <a:solidFill>
            <a:schemeClr val="lt1">
              <a:alpha val="69000"/>
            </a:schemeClr>
          </a:solidFill>
        </p:spPr>
        <p:txBody>
          <a:bodyPr spcFirstLastPara="1" wrap="square" lIns="91425" tIns="91425" rIns="91425" bIns="91425" anchor="b" anchorCtr="0">
            <a:noAutofit/>
          </a:bodyPr>
          <a:lstStyle/>
          <a:p>
            <a:pPr marL="0" lvl="0" indent="0" algn="r" rtl="0">
              <a:spcBef>
                <a:spcPts val="0"/>
              </a:spcBef>
              <a:spcAft>
                <a:spcPts val="0"/>
              </a:spcAft>
              <a:buNone/>
            </a:pPr>
            <a:r>
              <a:rPr lang="en" sz="4800">
                <a:solidFill>
                  <a:schemeClr val="tx1">
                    <a:lumMod val="50000"/>
                  </a:schemeClr>
                </a:solidFill>
              </a:rPr>
              <a:t>Multi Mart</a:t>
            </a:r>
            <a:br>
              <a:rPr lang="en" sz="4800">
                <a:solidFill>
                  <a:schemeClr val="tx1">
                    <a:lumMod val="50000"/>
                  </a:schemeClr>
                </a:solidFill>
              </a:rPr>
            </a:br>
            <a:r>
              <a:rPr lang="en" sz="3500">
                <a:solidFill>
                  <a:schemeClr val="tx1"/>
                </a:solidFill>
              </a:rPr>
              <a:t>Loyalty Card Expansion</a:t>
            </a:r>
            <a:endParaRPr sz="2300">
              <a:solidFill>
                <a:schemeClr val="tx1"/>
              </a:solidFill>
              <a:latin typeface="Urbanist Light"/>
              <a:ea typeface="Urbanist Light"/>
              <a:cs typeface="Urbanist Light"/>
              <a:sym typeface="Urbanist Light"/>
            </a:endParaRPr>
          </a:p>
        </p:txBody>
      </p:sp>
      <p:sp>
        <p:nvSpPr>
          <p:cNvPr id="8" name="Google Shape;501;p61">
            <a:extLst>
              <a:ext uri="{FF2B5EF4-FFF2-40B4-BE49-F238E27FC236}">
                <a16:creationId xmlns:a16="http://schemas.microsoft.com/office/drawing/2014/main" id="{8C32EB79-CB7A-044A-5CA5-725E85FEED9D}"/>
              </a:ext>
            </a:extLst>
          </p:cNvPr>
          <p:cNvSpPr txBox="1">
            <a:spLocks/>
          </p:cNvSpPr>
          <p:nvPr/>
        </p:nvSpPr>
        <p:spPr>
          <a:xfrm>
            <a:off x="6189114" y="4690330"/>
            <a:ext cx="2233790" cy="392684"/>
          </a:xfrm>
          <a:prstGeom prst="rect">
            <a:avLst/>
          </a:prstGeom>
          <a:solidFill>
            <a:schemeClr val="lt1">
              <a:alpha val="69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100"/>
              <a:buFont typeface="Albert Sans"/>
              <a:buNone/>
              <a:defRPr sz="2400" b="0" i="0" u="none" strike="noStrike" cap="none">
                <a:solidFill>
                  <a:schemeClr val="dk1"/>
                </a:solidFill>
                <a:latin typeface="Vidaloka"/>
                <a:ea typeface="Vidaloka"/>
                <a:cs typeface="Vidaloka"/>
                <a:sym typeface="Vidaloka"/>
              </a:defRPr>
            </a:lvl1pPr>
            <a:lvl2pPr marL="914400" marR="0" lvl="1"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9pPr>
          </a:lstStyle>
          <a:p>
            <a:pPr marL="0" indent="0"/>
            <a:r>
              <a:rPr lang="en-CA" sz="2200">
                <a:solidFill>
                  <a:schemeClr val="tx1">
                    <a:lumMod val="50000"/>
                  </a:schemeClr>
                </a:solidFill>
                <a:latin typeface="Urbanist" panose="020B0604020202020204" charset="0"/>
                <a:ea typeface="Urbanist" panose="020B0604020202020204" charset="0"/>
                <a:cs typeface="Urbanist" panose="020B0604020202020204" charset="0"/>
              </a:rPr>
              <a:t>Group- 07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31"/>
          <p:cNvSpPr txBox="1">
            <a:spLocks noGrp="1"/>
          </p:cNvSpPr>
          <p:nvPr>
            <p:ph type="title"/>
          </p:nvPr>
        </p:nvSpPr>
        <p:spPr>
          <a:xfrm>
            <a:off x="720000" y="310274"/>
            <a:ext cx="7704000" cy="572700"/>
          </a:xfrm>
          <a:prstGeom prst="rect">
            <a:avLst/>
          </a:prstGeom>
        </p:spPr>
        <p:txBody>
          <a:bodyPr spcFirstLastPara="1" wrap="square" lIns="91425" tIns="91425" rIns="91425" bIns="91425" anchor="t" anchorCtr="0">
            <a:noAutofit/>
          </a:bodyPr>
          <a:lstStyle/>
          <a:p>
            <a:pPr algn="ctr"/>
            <a:r>
              <a:rPr lang="en-CA" sz="2200">
                <a:solidFill>
                  <a:srgbClr val="70544D"/>
                </a:solidFill>
                <a:latin typeface="Urbanist" panose="020B0604020202020204" charset="0"/>
                <a:ea typeface="Urbanist" panose="020B0604020202020204" charset="0"/>
                <a:cs typeface="Urbanist" panose="020B0604020202020204" charset="0"/>
              </a:rPr>
              <a:t>Visualization Insights : Loyalty Card</a:t>
            </a:r>
          </a:p>
        </p:txBody>
      </p:sp>
      <p:sp>
        <p:nvSpPr>
          <p:cNvPr id="620" name="Google Shape;620;p31"/>
          <p:cNvSpPr/>
          <p:nvPr/>
        </p:nvSpPr>
        <p:spPr>
          <a:xfrm>
            <a:off x="1052375" y="2919589"/>
            <a:ext cx="1605000" cy="1605000"/>
          </a:xfrm>
          <a:prstGeom prst="ellipse">
            <a:avLst/>
          </a:prstGeom>
          <a:solidFill>
            <a:srgbClr val="D0C6C3">
              <a:alpha val="6075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621" name="Google Shape;621;p31"/>
          <p:cNvSpPr/>
          <p:nvPr/>
        </p:nvSpPr>
        <p:spPr>
          <a:xfrm>
            <a:off x="1959050" y="2030364"/>
            <a:ext cx="1605000" cy="1605000"/>
          </a:xfrm>
          <a:prstGeom prst="ellipse">
            <a:avLst/>
          </a:prstGeom>
          <a:solidFill>
            <a:srgbClr val="A78D84">
              <a:alpha val="5062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622" name="Google Shape;622;p31"/>
          <p:cNvSpPr/>
          <p:nvPr/>
        </p:nvSpPr>
        <p:spPr>
          <a:xfrm>
            <a:off x="2900638" y="1149900"/>
            <a:ext cx="1605000" cy="1605000"/>
          </a:xfrm>
          <a:prstGeom prst="ellipse">
            <a:avLst/>
          </a:prstGeom>
          <a:solidFill>
            <a:srgbClr val="F1D1C8">
              <a:alpha val="569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cxnSp>
        <p:nvCxnSpPr>
          <p:cNvPr id="623" name="Google Shape;623;p31"/>
          <p:cNvCxnSpPr>
            <a:cxnSpLocks/>
            <a:stCxn id="624" idx="1"/>
            <a:endCxn id="622" idx="6"/>
          </p:cNvCxnSpPr>
          <p:nvPr/>
        </p:nvCxnSpPr>
        <p:spPr>
          <a:xfrm rot="10800000" flipV="1">
            <a:off x="4505639" y="1541622"/>
            <a:ext cx="1813875" cy="410777"/>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5" name="Google Shape;625;p31"/>
          <p:cNvCxnSpPr>
            <a:cxnSpLocks/>
            <a:stCxn id="626" idx="1"/>
            <a:endCxn id="621" idx="6"/>
          </p:cNvCxnSpPr>
          <p:nvPr/>
        </p:nvCxnSpPr>
        <p:spPr>
          <a:xfrm rot="10800000" flipV="1">
            <a:off x="3564050" y="2730588"/>
            <a:ext cx="1654218" cy="102276"/>
          </a:xfrm>
          <a:prstGeom prst="bentConnector3">
            <a:avLst>
              <a:gd name="adj1" fmla="val 43350"/>
            </a:avLst>
          </a:prstGeom>
          <a:noFill/>
          <a:ln w="9525" cap="flat" cmpd="sng">
            <a:solidFill>
              <a:schemeClr val="dk1"/>
            </a:solidFill>
            <a:prstDash val="solid"/>
            <a:round/>
            <a:headEnd type="none" w="med" len="med"/>
            <a:tailEnd type="none" w="med" len="med"/>
          </a:ln>
        </p:spPr>
      </p:cxnSp>
      <p:cxnSp>
        <p:nvCxnSpPr>
          <p:cNvPr id="627" name="Google Shape;627;p31"/>
          <p:cNvCxnSpPr>
            <a:cxnSpLocks/>
            <a:endCxn id="620" idx="6"/>
          </p:cNvCxnSpPr>
          <p:nvPr/>
        </p:nvCxnSpPr>
        <p:spPr>
          <a:xfrm rot="10800000">
            <a:off x="2657376" y="3722089"/>
            <a:ext cx="2366737" cy="185420"/>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645" name="Google Shape;645;p31"/>
          <p:cNvGrpSpPr/>
          <p:nvPr/>
        </p:nvGrpSpPr>
        <p:grpSpPr>
          <a:xfrm>
            <a:off x="5218268" y="2486838"/>
            <a:ext cx="3477320" cy="924356"/>
            <a:chOff x="636874" y="1552275"/>
            <a:chExt cx="3138175" cy="924356"/>
          </a:xfrm>
        </p:grpSpPr>
        <p:sp>
          <p:nvSpPr>
            <p:cNvPr id="626" name="Google Shape;626;p31"/>
            <p:cNvSpPr txBox="1"/>
            <p:nvPr/>
          </p:nvSpPr>
          <p:spPr>
            <a:xfrm>
              <a:off x="636874" y="1552275"/>
              <a:ext cx="2942621" cy="487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CA" sz="2000">
                  <a:solidFill>
                    <a:schemeClr val="dk1"/>
                  </a:solidFill>
                  <a:latin typeface="Urbanist"/>
                  <a:ea typeface="Urbanist"/>
                  <a:cs typeface="Urbanist"/>
                  <a:sym typeface="Urbanist"/>
                </a:rPr>
                <a:t>Loyalty Card Memberships</a:t>
              </a:r>
            </a:p>
          </p:txBody>
        </p:sp>
        <p:sp>
          <p:nvSpPr>
            <p:cNvPr id="646" name="Google Shape;646;p31"/>
            <p:cNvSpPr txBox="1"/>
            <p:nvPr/>
          </p:nvSpPr>
          <p:spPr>
            <a:xfrm>
              <a:off x="659414" y="1989131"/>
              <a:ext cx="3115635" cy="487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200">
                  <a:solidFill>
                    <a:schemeClr val="dk1"/>
                  </a:solidFill>
                  <a:latin typeface="Albert Sans"/>
                  <a:ea typeface="Albert Sans"/>
                  <a:cs typeface="Albert Sans"/>
                  <a:sym typeface="Albert Sans"/>
                </a:rPr>
                <a:t>The store currently holds a total of 741 customers possessing their loyalty card.</a:t>
              </a:r>
            </a:p>
          </p:txBody>
        </p:sp>
      </p:grpSp>
      <p:grpSp>
        <p:nvGrpSpPr>
          <p:cNvPr id="647" name="Google Shape;647;p31"/>
          <p:cNvGrpSpPr/>
          <p:nvPr/>
        </p:nvGrpSpPr>
        <p:grpSpPr>
          <a:xfrm>
            <a:off x="6319513" y="1297873"/>
            <a:ext cx="2429835" cy="1041807"/>
            <a:chOff x="713175" y="1336110"/>
            <a:chExt cx="2429835" cy="1041807"/>
          </a:xfrm>
        </p:grpSpPr>
        <p:sp>
          <p:nvSpPr>
            <p:cNvPr id="624" name="Google Shape;624;p31"/>
            <p:cNvSpPr txBox="1"/>
            <p:nvPr/>
          </p:nvSpPr>
          <p:spPr>
            <a:xfrm>
              <a:off x="713175" y="1336110"/>
              <a:ext cx="2420226" cy="487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CA" sz="2000">
                  <a:solidFill>
                    <a:schemeClr val="dk1"/>
                  </a:solidFill>
                  <a:latin typeface="Urbanist"/>
                  <a:ea typeface="Urbanist"/>
                  <a:cs typeface="Urbanist"/>
                  <a:sym typeface="Urbanist"/>
                </a:rPr>
                <a:t>Active Customers</a:t>
              </a:r>
            </a:p>
          </p:txBody>
        </p:sp>
        <p:sp>
          <p:nvSpPr>
            <p:cNvPr id="648" name="Google Shape;648;p31"/>
            <p:cNvSpPr txBox="1"/>
            <p:nvPr/>
          </p:nvSpPr>
          <p:spPr>
            <a:xfrm>
              <a:off x="722784" y="1689155"/>
              <a:ext cx="2420226" cy="6887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Albert Sans"/>
                  <a:ea typeface="Albert Sans"/>
                  <a:cs typeface="Albert Sans"/>
                  <a:sym typeface="Albert Sans"/>
                </a:rPr>
                <a:t>The store is currently interacting with a vibrant community of 5,013 customers.</a:t>
              </a:r>
            </a:p>
          </p:txBody>
        </p:sp>
      </p:grpSp>
      <p:grpSp>
        <p:nvGrpSpPr>
          <p:cNvPr id="649" name="Google Shape;649;p31"/>
          <p:cNvGrpSpPr/>
          <p:nvPr/>
        </p:nvGrpSpPr>
        <p:grpSpPr>
          <a:xfrm>
            <a:off x="5024112" y="3722843"/>
            <a:ext cx="3399887" cy="809182"/>
            <a:chOff x="713174" y="1498668"/>
            <a:chExt cx="3399887" cy="809182"/>
          </a:xfrm>
        </p:grpSpPr>
        <p:sp>
          <p:nvSpPr>
            <p:cNvPr id="628" name="Google Shape;628;p31"/>
            <p:cNvSpPr txBox="1"/>
            <p:nvPr/>
          </p:nvSpPr>
          <p:spPr>
            <a:xfrm>
              <a:off x="713174" y="1498668"/>
              <a:ext cx="3399887" cy="369332"/>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CA" sz="2000">
                  <a:solidFill>
                    <a:schemeClr val="dk1"/>
                  </a:solidFill>
                  <a:latin typeface="Urbanist"/>
                  <a:ea typeface="Urbanist"/>
                  <a:cs typeface="Urbanist"/>
                  <a:sym typeface="Urbanist"/>
                </a:rPr>
                <a:t>Avg. Feedback Score</a:t>
              </a:r>
            </a:p>
          </p:txBody>
        </p:sp>
        <p:sp>
          <p:nvSpPr>
            <p:cNvPr id="650" name="Google Shape;650;p31"/>
            <p:cNvSpPr txBox="1"/>
            <p:nvPr/>
          </p:nvSpPr>
          <p:spPr>
            <a:xfrm>
              <a:off x="713175" y="1820350"/>
              <a:ext cx="2858978" cy="48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Albert Sans"/>
                  <a:ea typeface="Albert Sans"/>
                  <a:cs typeface="Albert Sans"/>
                  <a:sym typeface="Albert Sans"/>
                </a:rPr>
                <a:t>The store gains a feedback score of 4.51 on an average.</a:t>
              </a:r>
            </a:p>
          </p:txBody>
        </p:sp>
      </p:grpSp>
      <p:pic>
        <p:nvPicPr>
          <p:cNvPr id="2" name="Picture 2" descr="image">
            <a:extLst>
              <a:ext uri="{FF2B5EF4-FFF2-40B4-BE49-F238E27FC236}">
                <a16:creationId xmlns:a16="http://schemas.microsoft.com/office/drawing/2014/main" id="{45191AF2-EE99-69C4-41CB-3F316E6E1A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0722" y="1510584"/>
            <a:ext cx="883632" cy="88363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image">
            <a:extLst>
              <a:ext uri="{FF2B5EF4-FFF2-40B4-BE49-F238E27FC236}">
                <a16:creationId xmlns:a16="http://schemas.microsoft.com/office/drawing/2014/main" id="{277514A3-3385-755C-93D3-F9416D1E49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1238" y="2375192"/>
            <a:ext cx="801900" cy="84617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a:extLst>
              <a:ext uri="{FF2B5EF4-FFF2-40B4-BE49-F238E27FC236}">
                <a16:creationId xmlns:a16="http://schemas.microsoft.com/office/drawing/2014/main" id="{4E2C8FEF-3120-C0E1-D824-909FF1C36D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3465" y="3251242"/>
            <a:ext cx="722819" cy="11214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1F57513-2485-12CA-1828-E0E830C1DEBF}"/>
              </a:ext>
            </a:extLst>
          </p:cNvPr>
          <p:cNvSpPr txBox="1"/>
          <p:nvPr/>
        </p:nvSpPr>
        <p:spPr>
          <a:xfrm>
            <a:off x="4515247" y="1629009"/>
            <a:ext cx="897366" cy="369332"/>
          </a:xfrm>
          <a:prstGeom prst="rect">
            <a:avLst/>
          </a:prstGeom>
          <a:noFill/>
        </p:spPr>
        <p:txBody>
          <a:bodyPr wrap="square">
            <a:spAutoFit/>
          </a:bodyPr>
          <a:lstStyle/>
          <a:p>
            <a:pPr marL="0" lvl="0" indent="0" algn="ctr" rtl="0">
              <a:spcBef>
                <a:spcPts val="0"/>
              </a:spcBef>
              <a:spcAft>
                <a:spcPts val="0"/>
              </a:spcAft>
              <a:buNone/>
            </a:pPr>
            <a:r>
              <a:rPr lang="en" sz="1800">
                <a:solidFill>
                  <a:schemeClr val="dk1"/>
                </a:solidFill>
                <a:latin typeface="Albert Sans"/>
                <a:ea typeface="Albert Sans"/>
                <a:cs typeface="Albert Sans"/>
                <a:sym typeface="Albert Sans"/>
              </a:rPr>
              <a:t>5,013</a:t>
            </a:r>
          </a:p>
        </p:txBody>
      </p:sp>
      <p:sp>
        <p:nvSpPr>
          <p:cNvPr id="6" name="TextBox 5">
            <a:extLst>
              <a:ext uri="{FF2B5EF4-FFF2-40B4-BE49-F238E27FC236}">
                <a16:creationId xmlns:a16="http://schemas.microsoft.com/office/drawing/2014/main" id="{700CB4EF-B923-65E0-E044-78DE1C5F7E5E}"/>
              </a:ext>
            </a:extLst>
          </p:cNvPr>
          <p:cNvSpPr txBox="1"/>
          <p:nvPr/>
        </p:nvSpPr>
        <p:spPr>
          <a:xfrm>
            <a:off x="3820550" y="2537509"/>
            <a:ext cx="933716" cy="369332"/>
          </a:xfrm>
          <a:prstGeom prst="rect">
            <a:avLst/>
          </a:prstGeom>
          <a:noFill/>
        </p:spPr>
        <p:txBody>
          <a:bodyPr wrap="square">
            <a:spAutoFit/>
          </a:bodyPr>
          <a:lstStyle/>
          <a:p>
            <a:pPr marL="0" lvl="0" indent="0" algn="ctr" rtl="0">
              <a:spcBef>
                <a:spcPts val="0"/>
              </a:spcBef>
              <a:spcAft>
                <a:spcPts val="0"/>
              </a:spcAft>
              <a:buNone/>
            </a:pPr>
            <a:r>
              <a:rPr lang="en" sz="1800">
                <a:solidFill>
                  <a:schemeClr val="dk1"/>
                </a:solidFill>
                <a:latin typeface="Albert Sans"/>
                <a:ea typeface="Albert Sans"/>
                <a:cs typeface="Albert Sans"/>
                <a:sym typeface="Albert Sans"/>
              </a:rPr>
              <a:t>741</a:t>
            </a:r>
          </a:p>
        </p:txBody>
      </p:sp>
      <p:sp>
        <p:nvSpPr>
          <p:cNvPr id="7" name="TextBox 6">
            <a:extLst>
              <a:ext uri="{FF2B5EF4-FFF2-40B4-BE49-F238E27FC236}">
                <a16:creationId xmlns:a16="http://schemas.microsoft.com/office/drawing/2014/main" id="{98FBE725-80BE-CDA5-68B6-6015DB292DA0}"/>
              </a:ext>
            </a:extLst>
          </p:cNvPr>
          <p:cNvSpPr txBox="1"/>
          <p:nvPr/>
        </p:nvSpPr>
        <p:spPr>
          <a:xfrm>
            <a:off x="3153513" y="3397947"/>
            <a:ext cx="897366" cy="369332"/>
          </a:xfrm>
          <a:prstGeom prst="rect">
            <a:avLst/>
          </a:prstGeom>
          <a:noFill/>
        </p:spPr>
        <p:txBody>
          <a:bodyPr wrap="square">
            <a:spAutoFit/>
          </a:bodyPr>
          <a:lstStyle/>
          <a:p>
            <a:pPr marL="0" lvl="0" indent="0" algn="ctr" rtl="0">
              <a:spcBef>
                <a:spcPts val="0"/>
              </a:spcBef>
              <a:spcAft>
                <a:spcPts val="0"/>
              </a:spcAft>
              <a:buNone/>
            </a:pPr>
            <a:r>
              <a:rPr lang="en" sz="1800">
                <a:solidFill>
                  <a:schemeClr val="dk1"/>
                </a:solidFill>
                <a:latin typeface="Albert Sans"/>
                <a:ea typeface="Albert Sans"/>
                <a:cs typeface="Albert Sans"/>
                <a:sym typeface="Albert Sans"/>
              </a:rPr>
              <a:t>4.51</a:t>
            </a:r>
          </a:p>
        </p:txBody>
      </p:sp>
      <p:pic>
        <p:nvPicPr>
          <p:cNvPr id="12" name="Picture 11">
            <a:extLst>
              <a:ext uri="{FF2B5EF4-FFF2-40B4-BE49-F238E27FC236}">
                <a16:creationId xmlns:a16="http://schemas.microsoft.com/office/drawing/2014/main" id="{316F783C-9F82-BA46-5F61-22BB96181633}"/>
              </a:ext>
            </a:extLst>
          </p:cNvPr>
          <p:cNvPicPr>
            <a:picLocks noChangeAspect="1"/>
          </p:cNvPicPr>
          <p:nvPr/>
        </p:nvPicPr>
        <p:blipFill>
          <a:blip r:embed="rId6">
            <a:alphaModFix amt="70000"/>
          </a:blip>
          <a:stretch>
            <a:fillRect/>
          </a:stretch>
        </p:blipFill>
        <p:spPr>
          <a:xfrm>
            <a:off x="7954392" y="4211255"/>
            <a:ext cx="735937" cy="6093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7"/>
          <p:cNvSpPr txBox="1">
            <a:spLocks noGrp="1"/>
          </p:cNvSpPr>
          <p:nvPr>
            <p:ph type="title"/>
          </p:nvPr>
        </p:nvSpPr>
        <p:spPr>
          <a:xfrm>
            <a:off x="356135" y="302979"/>
            <a:ext cx="844135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a:t>Campaign Response Across Loyalty Card Membership</a:t>
            </a:r>
            <a:endParaRPr sz="2200"/>
          </a:p>
        </p:txBody>
      </p:sp>
      <p:cxnSp>
        <p:nvCxnSpPr>
          <p:cNvPr id="453" name="Google Shape;453;p27"/>
          <p:cNvCxnSpPr>
            <a:cxnSpLocks/>
          </p:cNvCxnSpPr>
          <p:nvPr/>
        </p:nvCxnSpPr>
        <p:spPr>
          <a:xfrm>
            <a:off x="3075927" y="1649630"/>
            <a:ext cx="1592326" cy="1349795"/>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457" name="Google Shape;457;p27"/>
          <p:cNvCxnSpPr>
            <a:cxnSpLocks/>
          </p:cNvCxnSpPr>
          <p:nvPr/>
        </p:nvCxnSpPr>
        <p:spPr>
          <a:xfrm rot="10800000" flipV="1">
            <a:off x="4306612" y="1671269"/>
            <a:ext cx="1742213" cy="1328155"/>
          </a:xfrm>
          <a:prstGeom prst="bentConnector3">
            <a:avLst>
              <a:gd name="adj1" fmla="val 50000"/>
            </a:avLst>
          </a:prstGeom>
          <a:noFill/>
          <a:ln w="9525" cap="flat" cmpd="sng">
            <a:solidFill>
              <a:schemeClr val="dk1"/>
            </a:solidFill>
            <a:prstDash val="solid"/>
            <a:round/>
            <a:headEnd type="none" w="med" len="med"/>
            <a:tailEnd type="none" w="med" len="med"/>
          </a:ln>
        </p:spPr>
      </p:cxnSp>
      <p:sp>
        <p:nvSpPr>
          <p:cNvPr id="509" name="Google Shape;509;p27"/>
          <p:cNvSpPr txBox="1"/>
          <p:nvPr/>
        </p:nvSpPr>
        <p:spPr>
          <a:xfrm>
            <a:off x="51492" y="1370515"/>
            <a:ext cx="3024435"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solidFill>
                  <a:schemeClr val="dk1"/>
                </a:solidFill>
                <a:latin typeface="Albert Sans"/>
                <a:ea typeface="Albert Sans"/>
                <a:cs typeface="Albert Sans"/>
                <a:sym typeface="Albert Sans"/>
              </a:rPr>
              <a:t>The table represents customer response to the loyalty card campaign.</a:t>
            </a:r>
            <a:endParaRPr sz="1200">
              <a:solidFill>
                <a:schemeClr val="dk1"/>
              </a:solidFill>
              <a:latin typeface="Albert Sans"/>
              <a:ea typeface="Albert Sans"/>
              <a:cs typeface="Albert Sans"/>
              <a:sym typeface="Albert Sans"/>
            </a:endParaRPr>
          </a:p>
        </p:txBody>
      </p:sp>
      <p:sp>
        <p:nvSpPr>
          <p:cNvPr id="511" name="Google Shape;511;p27"/>
          <p:cNvSpPr txBox="1"/>
          <p:nvPr/>
        </p:nvSpPr>
        <p:spPr>
          <a:xfrm>
            <a:off x="6119565" y="1418800"/>
            <a:ext cx="3024435" cy="4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Albert Sans"/>
                <a:ea typeface="Albert Sans"/>
                <a:cs typeface="Albert Sans"/>
                <a:sym typeface="Albert Sans"/>
              </a:rPr>
              <a:t>A huge number of customers do not hold a loyalty card with the store.</a:t>
            </a:r>
            <a:endParaRPr sz="1200">
              <a:solidFill>
                <a:schemeClr val="dk1"/>
              </a:solidFill>
              <a:latin typeface="Albert Sans"/>
              <a:ea typeface="Albert Sans"/>
              <a:cs typeface="Albert Sans"/>
              <a:sym typeface="Albert Sans"/>
            </a:endParaRPr>
          </a:p>
        </p:txBody>
      </p:sp>
      <p:sp>
        <p:nvSpPr>
          <p:cNvPr id="456" name="Google Shape;456;p27"/>
          <p:cNvSpPr txBox="1"/>
          <p:nvPr/>
        </p:nvSpPr>
        <p:spPr>
          <a:xfrm>
            <a:off x="0" y="3784729"/>
            <a:ext cx="2926039" cy="91374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solidFill>
                  <a:schemeClr val="dk1"/>
                </a:solidFill>
                <a:latin typeface="Albert Sans"/>
                <a:ea typeface="Albert Sans"/>
                <a:cs typeface="Albert Sans"/>
                <a:sym typeface="Albert Sans"/>
              </a:rPr>
              <a:t>Predominantly, customers ignore the campaign, with a minority opening emails and even fewer making purchases.</a:t>
            </a:r>
            <a:endParaRPr sz="1200">
              <a:solidFill>
                <a:schemeClr val="dk1"/>
              </a:solidFill>
              <a:latin typeface="Albert Sans"/>
              <a:ea typeface="Albert Sans"/>
              <a:cs typeface="Albert Sans"/>
              <a:sym typeface="Albert Sans"/>
            </a:endParaRPr>
          </a:p>
        </p:txBody>
      </p:sp>
      <p:sp>
        <p:nvSpPr>
          <p:cNvPr id="460" name="Google Shape;460;p27"/>
          <p:cNvSpPr txBox="1"/>
          <p:nvPr/>
        </p:nvSpPr>
        <p:spPr>
          <a:xfrm>
            <a:off x="6241076" y="3784729"/>
            <a:ext cx="2902924" cy="77892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solidFill>
                  <a:schemeClr val="dk1"/>
                </a:solidFill>
                <a:latin typeface="Albert Sans"/>
                <a:ea typeface="Albert Sans"/>
                <a:cs typeface="Albert Sans"/>
                <a:sym typeface="Albert Sans"/>
              </a:rPr>
              <a:t>A vast majority of 74.01% customers ignore the campaign, while a mere 5.89% deem it successful.</a:t>
            </a:r>
            <a:endParaRPr sz="1200">
              <a:solidFill>
                <a:schemeClr val="dk1"/>
              </a:solidFill>
              <a:latin typeface="Albert Sans"/>
              <a:ea typeface="Albert Sans"/>
              <a:cs typeface="Albert Sans"/>
              <a:sym typeface="Albert Sans"/>
            </a:endParaRPr>
          </a:p>
        </p:txBody>
      </p:sp>
      <p:cxnSp>
        <p:nvCxnSpPr>
          <p:cNvPr id="19" name="Google Shape;453;p27">
            <a:extLst>
              <a:ext uri="{FF2B5EF4-FFF2-40B4-BE49-F238E27FC236}">
                <a16:creationId xmlns:a16="http://schemas.microsoft.com/office/drawing/2014/main" id="{E98939C6-5F83-F317-B38C-0D2FD9A70DD4}"/>
              </a:ext>
            </a:extLst>
          </p:cNvPr>
          <p:cNvCxnSpPr>
            <a:cxnSpLocks/>
          </p:cNvCxnSpPr>
          <p:nvPr/>
        </p:nvCxnSpPr>
        <p:spPr>
          <a:xfrm>
            <a:off x="4648750" y="2738011"/>
            <a:ext cx="1592326" cy="1349795"/>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23" name="Google Shape;457;p27">
            <a:extLst>
              <a:ext uri="{FF2B5EF4-FFF2-40B4-BE49-F238E27FC236}">
                <a16:creationId xmlns:a16="http://schemas.microsoft.com/office/drawing/2014/main" id="{49972408-1AED-A71B-6049-0655A49C00C2}"/>
              </a:ext>
            </a:extLst>
          </p:cNvPr>
          <p:cNvCxnSpPr>
            <a:cxnSpLocks/>
          </p:cNvCxnSpPr>
          <p:nvPr/>
        </p:nvCxnSpPr>
        <p:spPr>
          <a:xfrm rot="10800000" flipV="1">
            <a:off x="2926040" y="2776076"/>
            <a:ext cx="1742213" cy="1328155"/>
          </a:xfrm>
          <a:prstGeom prst="bentConnector3">
            <a:avLst>
              <a:gd name="adj1" fmla="val 50000"/>
            </a:avLst>
          </a:prstGeom>
          <a:noFill/>
          <a:ln w="9525" cap="flat" cmpd="sng">
            <a:solidFill>
              <a:schemeClr val="dk1"/>
            </a:solidFill>
            <a:prstDash val="solid"/>
            <a:round/>
            <a:headEnd type="none" w="med" len="med"/>
            <a:tailEnd type="none" w="med" len="med"/>
          </a:ln>
        </p:spPr>
      </p:cxnSp>
      <p:pic>
        <p:nvPicPr>
          <p:cNvPr id="11" name="Picture 10">
            <a:extLst>
              <a:ext uri="{FF2B5EF4-FFF2-40B4-BE49-F238E27FC236}">
                <a16:creationId xmlns:a16="http://schemas.microsoft.com/office/drawing/2014/main" id="{254E21D7-0144-39B1-0C3F-FC5C916103F0}"/>
              </a:ext>
            </a:extLst>
          </p:cNvPr>
          <p:cNvPicPr>
            <a:picLocks noChangeAspect="1"/>
          </p:cNvPicPr>
          <p:nvPr/>
        </p:nvPicPr>
        <p:blipFill>
          <a:blip r:embed="rId3"/>
          <a:stretch>
            <a:fillRect/>
          </a:stretch>
        </p:blipFill>
        <p:spPr>
          <a:xfrm>
            <a:off x="242283" y="2400844"/>
            <a:ext cx="8659433" cy="87642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pic>
        <p:nvPicPr>
          <p:cNvPr id="3" name="Picture 2">
            <a:extLst>
              <a:ext uri="{FF2B5EF4-FFF2-40B4-BE49-F238E27FC236}">
                <a16:creationId xmlns:a16="http://schemas.microsoft.com/office/drawing/2014/main" id="{FDD74B24-011A-491D-FBE0-D17ED0FFAA51}"/>
              </a:ext>
            </a:extLst>
          </p:cNvPr>
          <p:cNvPicPr>
            <a:picLocks noChangeAspect="1"/>
          </p:cNvPicPr>
          <p:nvPr/>
        </p:nvPicPr>
        <p:blipFill>
          <a:blip r:embed="rId3"/>
          <a:stretch>
            <a:fillRect/>
          </a:stretch>
        </p:blipFill>
        <p:spPr>
          <a:xfrm>
            <a:off x="410813" y="302507"/>
            <a:ext cx="8322375" cy="3864690"/>
          </a:xfrm>
          <a:prstGeom prst="rect">
            <a:avLst/>
          </a:prstGeom>
        </p:spPr>
      </p:pic>
      <p:sp>
        <p:nvSpPr>
          <p:cNvPr id="1040" name="Google Shape;1040;p42"/>
          <p:cNvSpPr txBox="1">
            <a:spLocks noGrp="1"/>
          </p:cNvSpPr>
          <p:nvPr>
            <p:ph type="title"/>
          </p:nvPr>
        </p:nvSpPr>
        <p:spPr>
          <a:xfrm>
            <a:off x="720000" y="-89377"/>
            <a:ext cx="7704000" cy="4262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2200"/>
              <a:t>Revenue Across Product Categories</a:t>
            </a:r>
          </a:p>
        </p:txBody>
      </p:sp>
      <p:sp>
        <p:nvSpPr>
          <p:cNvPr id="7" name="Google Shape;1228;p48">
            <a:extLst>
              <a:ext uri="{FF2B5EF4-FFF2-40B4-BE49-F238E27FC236}">
                <a16:creationId xmlns:a16="http://schemas.microsoft.com/office/drawing/2014/main" id="{746144BF-580D-49D7-1BFC-CF6D5CEE5B0E}"/>
              </a:ext>
            </a:extLst>
          </p:cNvPr>
          <p:cNvSpPr txBox="1"/>
          <p:nvPr/>
        </p:nvSpPr>
        <p:spPr>
          <a:xfrm>
            <a:off x="319420" y="4091570"/>
            <a:ext cx="8413767" cy="4404689"/>
          </a:xfrm>
          <a:prstGeom prst="rect">
            <a:avLst/>
          </a:prstGeom>
          <a:noFill/>
          <a:ln>
            <a:noFill/>
          </a:ln>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200" b="0" i="0" u="none" strike="noStrike" kern="0" cap="none" spc="0" normalizeH="0" baseline="0" noProof="0">
                <a:ln>
                  <a:noFill/>
                </a:ln>
                <a:solidFill>
                  <a:srgbClr val="70544D"/>
                </a:solidFill>
                <a:effectLst/>
                <a:uLnTx/>
                <a:uFillTx/>
                <a:latin typeface="Albert Sans"/>
                <a:ea typeface="Albert Sans"/>
                <a:cs typeface="Albert Sans"/>
                <a:sym typeface="Albert Sans"/>
              </a:rPr>
              <a:t>This graph unveils crucial insights into the revenue generated across different product categories, categorized by Loyalty card membership.</a:t>
            </a:r>
          </a:p>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endParaRPr lang="en-US" sz="1200">
              <a:solidFill>
                <a:srgbClr val="70544D"/>
              </a:solidFill>
              <a:latin typeface="Albert Sans"/>
              <a:ea typeface="Albert Sans"/>
              <a:cs typeface="Albert Sans"/>
              <a:sym typeface="Albert Sans"/>
            </a:endParaRPr>
          </a:p>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200" b="0" i="0" u="none" strike="noStrike" kern="0" cap="none" spc="0" normalizeH="0" baseline="0" noProof="0">
                <a:ln>
                  <a:noFill/>
                </a:ln>
                <a:solidFill>
                  <a:srgbClr val="70544D"/>
                </a:solidFill>
                <a:effectLst/>
                <a:uLnTx/>
                <a:uFillTx/>
                <a:latin typeface="Albert Sans"/>
                <a:ea typeface="Albert Sans"/>
                <a:cs typeface="Albert Sans"/>
                <a:sym typeface="Albert Sans"/>
              </a:rPr>
              <a:t>Notably, products D, V, and Q emerge as the top contributors to revenue without the Loyalty card, while products M, H, and S dominate revenue generation with Loyalty card memberships.</a:t>
            </a:r>
            <a:endParaRPr kumimoji="0" sz="1200" b="0" i="0" u="none" strike="noStrike" kern="0" cap="none" spc="0" normalizeH="0" baseline="0" noProof="0">
              <a:ln>
                <a:noFill/>
              </a:ln>
              <a:solidFill>
                <a:srgbClr val="70544D"/>
              </a:solidFill>
              <a:effectLst/>
              <a:uLnTx/>
              <a:uFillTx/>
              <a:latin typeface="Albert Sans"/>
              <a:ea typeface="Albert Sans"/>
              <a:cs typeface="Albert Sans"/>
              <a:sym typeface="Albert Sans"/>
            </a:endParaRPr>
          </a:p>
        </p:txBody>
      </p:sp>
    </p:spTree>
    <p:extLst>
      <p:ext uri="{BB962C8B-B14F-4D97-AF65-F5344CB8AC3E}">
        <p14:creationId xmlns:p14="http://schemas.microsoft.com/office/powerpoint/2010/main" val="1126745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3" name="Picture 2">
            <a:extLst>
              <a:ext uri="{FF2B5EF4-FFF2-40B4-BE49-F238E27FC236}">
                <a16:creationId xmlns:a16="http://schemas.microsoft.com/office/drawing/2014/main" id="{4FBE819D-5F7A-3687-A483-3EE3C58262B2}"/>
              </a:ext>
            </a:extLst>
          </p:cNvPr>
          <p:cNvPicPr>
            <a:picLocks noChangeAspect="1"/>
          </p:cNvPicPr>
          <p:nvPr/>
        </p:nvPicPr>
        <p:blipFill>
          <a:blip r:embed="rId3"/>
          <a:stretch>
            <a:fillRect/>
          </a:stretch>
        </p:blipFill>
        <p:spPr>
          <a:xfrm>
            <a:off x="252441" y="703320"/>
            <a:ext cx="8363978" cy="4385185"/>
          </a:xfrm>
          <a:prstGeom prst="rect">
            <a:avLst/>
          </a:prstGeom>
        </p:spPr>
      </p:pic>
      <p:sp>
        <p:nvSpPr>
          <p:cNvPr id="271" name="Google Shape;271;p23"/>
          <p:cNvSpPr txBox="1">
            <a:spLocks noGrp="1"/>
          </p:cNvSpPr>
          <p:nvPr>
            <p:ph type="title"/>
          </p:nvPr>
        </p:nvSpPr>
        <p:spPr>
          <a:xfrm>
            <a:off x="720000" y="21751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200"/>
              <a:t>Customer Distribution by Payment Method</a:t>
            </a:r>
          </a:p>
        </p:txBody>
      </p:sp>
      <p:cxnSp>
        <p:nvCxnSpPr>
          <p:cNvPr id="280" name="Google Shape;280;p23"/>
          <p:cNvCxnSpPr>
            <a:cxnSpLocks/>
          </p:cNvCxnSpPr>
          <p:nvPr/>
        </p:nvCxnSpPr>
        <p:spPr>
          <a:xfrm rot="10800000">
            <a:off x="1772013" y="2176523"/>
            <a:ext cx="797401" cy="267073"/>
          </a:xfrm>
          <a:prstGeom prst="bentConnector3">
            <a:avLst>
              <a:gd name="adj1" fmla="val 100870"/>
            </a:avLst>
          </a:prstGeom>
          <a:noFill/>
          <a:ln w="9525" cap="flat" cmpd="sng">
            <a:solidFill>
              <a:schemeClr val="dk1"/>
            </a:solidFill>
            <a:prstDash val="solid"/>
            <a:round/>
            <a:headEnd type="none" w="med" len="med"/>
            <a:tailEnd type="oval" w="med" len="med"/>
          </a:ln>
        </p:spPr>
      </p:cxnSp>
      <p:cxnSp>
        <p:nvCxnSpPr>
          <p:cNvPr id="284" name="Google Shape;284;p23"/>
          <p:cNvCxnSpPr>
            <a:cxnSpLocks/>
          </p:cNvCxnSpPr>
          <p:nvPr/>
        </p:nvCxnSpPr>
        <p:spPr>
          <a:xfrm flipH="1">
            <a:off x="6084719" y="1474584"/>
            <a:ext cx="759600" cy="219900"/>
          </a:xfrm>
          <a:prstGeom prst="bentConnector3">
            <a:avLst>
              <a:gd name="adj1" fmla="val 49992"/>
            </a:avLst>
          </a:prstGeom>
          <a:noFill/>
          <a:ln w="9525" cap="flat" cmpd="sng">
            <a:solidFill>
              <a:schemeClr val="dk1"/>
            </a:solidFill>
            <a:prstDash val="solid"/>
            <a:round/>
            <a:headEnd type="oval" w="med" len="med"/>
            <a:tailEnd type="none" w="med" len="med"/>
          </a:ln>
        </p:spPr>
      </p:cxnSp>
      <p:cxnSp>
        <p:nvCxnSpPr>
          <p:cNvPr id="286" name="Google Shape;286;p23"/>
          <p:cNvCxnSpPr>
            <a:cxnSpLocks/>
          </p:cNvCxnSpPr>
          <p:nvPr/>
        </p:nvCxnSpPr>
        <p:spPr>
          <a:xfrm flipH="1">
            <a:off x="6629795" y="3576049"/>
            <a:ext cx="759600" cy="219900"/>
          </a:xfrm>
          <a:prstGeom prst="bentConnector3">
            <a:avLst>
              <a:gd name="adj1" fmla="val 49992"/>
            </a:avLst>
          </a:prstGeom>
          <a:noFill/>
          <a:ln w="9525" cap="flat" cmpd="sng">
            <a:solidFill>
              <a:schemeClr val="dk1"/>
            </a:solidFill>
            <a:prstDash val="solid"/>
            <a:round/>
            <a:headEnd type="oval" w="med" len="med"/>
            <a:tailEnd type="none" w="med" len="med"/>
          </a:ln>
        </p:spPr>
      </p:cxnSp>
      <p:sp>
        <p:nvSpPr>
          <p:cNvPr id="289" name="Google Shape;289;p23"/>
          <p:cNvSpPr txBox="1"/>
          <p:nvPr/>
        </p:nvSpPr>
        <p:spPr>
          <a:xfrm>
            <a:off x="-94180" y="722512"/>
            <a:ext cx="2441738" cy="1480924"/>
          </a:xfrm>
          <a:prstGeom prst="rect">
            <a:avLst/>
          </a:prstGeom>
          <a:noFill/>
          <a:ln>
            <a:noFill/>
          </a:ln>
        </p:spPr>
        <p:txBody>
          <a:bodyPr spcFirstLastPara="1" wrap="square" lIns="91425" tIns="91425" rIns="91425" bIns="91425" anchor="t" anchorCtr="0">
            <a:noAutofit/>
          </a:bodyPr>
          <a:lstStyle/>
          <a:p>
            <a:pPr marL="171450" lvl="0" indent="-171450" rtl="0">
              <a:spcBef>
                <a:spcPts val="0"/>
              </a:spcBef>
              <a:spcAft>
                <a:spcPts val="0"/>
              </a:spcAft>
              <a:buFont typeface="Wingdings" panose="05000000000000000000" pitchFamily="2" charset="2"/>
              <a:buChar char="Ø"/>
            </a:pPr>
            <a:r>
              <a:rPr lang="en-US" sz="1200">
                <a:solidFill>
                  <a:schemeClr val="dk1"/>
                </a:solidFill>
                <a:latin typeface="Albert Sans"/>
                <a:ea typeface="Albert Sans"/>
                <a:cs typeface="Albert Sans"/>
                <a:sym typeface="Albert Sans"/>
              </a:rPr>
              <a:t>This graph presents a comprehensive view of customer preferences regarding different payment methods, segmented by Loyalty card membership.</a:t>
            </a:r>
            <a:endParaRPr sz="1200">
              <a:solidFill>
                <a:schemeClr val="dk1"/>
              </a:solidFill>
              <a:latin typeface="Albert Sans"/>
              <a:ea typeface="Albert Sans"/>
              <a:cs typeface="Albert Sans"/>
              <a:sym typeface="Albert Sans"/>
            </a:endParaRPr>
          </a:p>
        </p:txBody>
      </p:sp>
      <p:sp>
        <p:nvSpPr>
          <p:cNvPr id="292" name="Google Shape;292;p23"/>
          <p:cNvSpPr txBox="1"/>
          <p:nvPr/>
        </p:nvSpPr>
        <p:spPr>
          <a:xfrm>
            <a:off x="6954473" y="1272398"/>
            <a:ext cx="2100150" cy="1299351"/>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Ø"/>
            </a:pPr>
            <a:r>
              <a:rPr lang="en-US" sz="1200">
                <a:solidFill>
                  <a:schemeClr val="dk1"/>
                </a:solidFill>
                <a:latin typeface="Albert Sans"/>
                <a:ea typeface="Albert Sans"/>
                <a:cs typeface="Albert Sans"/>
                <a:sym typeface="Albert Sans"/>
              </a:rPr>
              <a:t>The analysis reveals that a significant majority of customers opt for debit and credit cards as their preferred payment methods.</a:t>
            </a:r>
            <a:endParaRPr sz="1200">
              <a:solidFill>
                <a:schemeClr val="dk1"/>
              </a:solidFill>
              <a:latin typeface="Albert Sans"/>
              <a:ea typeface="Albert Sans"/>
              <a:cs typeface="Albert Sans"/>
              <a:sym typeface="Albert Sans"/>
            </a:endParaRPr>
          </a:p>
        </p:txBody>
      </p:sp>
      <p:sp>
        <p:nvSpPr>
          <p:cNvPr id="296" name="Google Shape;296;p23"/>
          <p:cNvSpPr txBox="1"/>
          <p:nvPr/>
        </p:nvSpPr>
        <p:spPr>
          <a:xfrm>
            <a:off x="7371900" y="2790172"/>
            <a:ext cx="1772100" cy="1571753"/>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Ø"/>
            </a:pPr>
            <a:r>
              <a:rPr lang="en-US" sz="1200">
                <a:solidFill>
                  <a:schemeClr val="dk1"/>
                </a:solidFill>
                <a:latin typeface="Albert Sans"/>
                <a:ea typeface="Albert Sans"/>
                <a:cs typeface="Albert Sans"/>
                <a:sym typeface="Albert Sans"/>
              </a:rPr>
              <a:t>Notably, a substantial number of these customers do not hold Loyalty cards, indicating an opportunity for the store to promote Loyalty cards strategically.</a:t>
            </a:r>
            <a:endParaRPr sz="1200">
              <a:solidFill>
                <a:schemeClr val="dk1"/>
              </a:solidFill>
              <a:latin typeface="Albert Sans"/>
              <a:ea typeface="Albert Sans"/>
              <a:cs typeface="Albert Sans"/>
              <a:sym typeface="Albert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pic>
        <p:nvPicPr>
          <p:cNvPr id="3" name="Picture 2">
            <a:extLst>
              <a:ext uri="{FF2B5EF4-FFF2-40B4-BE49-F238E27FC236}">
                <a16:creationId xmlns:a16="http://schemas.microsoft.com/office/drawing/2014/main" id="{20EC3360-A6B0-9BDD-47B2-6B4475A81075}"/>
              </a:ext>
            </a:extLst>
          </p:cNvPr>
          <p:cNvPicPr>
            <a:picLocks noChangeAspect="1"/>
          </p:cNvPicPr>
          <p:nvPr/>
        </p:nvPicPr>
        <p:blipFill rotWithShape="1">
          <a:blip r:embed="rId3"/>
          <a:srcRect r="19870"/>
          <a:stretch/>
        </p:blipFill>
        <p:spPr>
          <a:xfrm>
            <a:off x="838751" y="667544"/>
            <a:ext cx="7466472" cy="3669823"/>
          </a:xfrm>
          <a:prstGeom prst="rect">
            <a:avLst/>
          </a:prstGeom>
        </p:spPr>
      </p:pic>
      <p:sp>
        <p:nvSpPr>
          <p:cNvPr id="812" name="Google Shape;812;p36"/>
          <p:cNvSpPr txBox="1">
            <a:spLocks noGrp="1"/>
          </p:cNvSpPr>
          <p:nvPr>
            <p:ph type="title"/>
          </p:nvPr>
        </p:nvSpPr>
        <p:spPr>
          <a:xfrm>
            <a:off x="719988" y="2382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a:t>Feedback Score Distribution Across Loyalty</a:t>
            </a:r>
            <a:endParaRPr sz="2200"/>
          </a:p>
        </p:txBody>
      </p:sp>
      <p:sp>
        <p:nvSpPr>
          <p:cNvPr id="841" name="Google Shape;841;p36"/>
          <p:cNvSpPr txBox="1"/>
          <p:nvPr/>
        </p:nvSpPr>
        <p:spPr>
          <a:xfrm>
            <a:off x="731422" y="4337366"/>
            <a:ext cx="7573801" cy="711289"/>
          </a:xfrm>
          <a:prstGeom prst="rect">
            <a:avLst/>
          </a:prstGeom>
          <a:noFill/>
          <a:ln>
            <a:noFill/>
          </a:ln>
        </p:spPr>
        <p:txBody>
          <a:bodyPr spcFirstLastPara="1" wrap="square" lIns="91425" tIns="91425" rIns="91425" bIns="91425" anchor="t" anchorCtr="0">
            <a:noAutofit/>
          </a:bodyPr>
          <a:lstStyle/>
          <a:p>
            <a:pPr marL="171450" lvl="0" indent="-171450" rtl="0">
              <a:spcBef>
                <a:spcPts val="0"/>
              </a:spcBef>
              <a:spcAft>
                <a:spcPts val="0"/>
              </a:spcAft>
              <a:buFont typeface="Wingdings" panose="05000000000000000000" pitchFamily="2" charset="2"/>
              <a:buChar char="Ø"/>
            </a:pPr>
            <a:r>
              <a:rPr lang="en-US" sz="1200">
                <a:solidFill>
                  <a:schemeClr val="dk1"/>
                </a:solidFill>
                <a:latin typeface="Albert Sans"/>
                <a:ea typeface="Albert Sans"/>
                <a:cs typeface="Albert Sans"/>
                <a:sym typeface="Albert Sans"/>
              </a:rPr>
              <a:t>The pie charts illustrates customer distribution based on loyalty card status and feedback scores.</a:t>
            </a:r>
          </a:p>
          <a:p>
            <a:pPr marL="171450" lvl="0" indent="-171450" rtl="0">
              <a:spcBef>
                <a:spcPts val="0"/>
              </a:spcBef>
              <a:spcAft>
                <a:spcPts val="0"/>
              </a:spcAft>
              <a:buFont typeface="Wingdings" panose="05000000000000000000" pitchFamily="2" charset="2"/>
              <a:buChar char="Ø"/>
            </a:pPr>
            <a:r>
              <a:rPr lang="en-US" sz="1200">
                <a:solidFill>
                  <a:schemeClr val="dk1"/>
                </a:solidFill>
                <a:latin typeface="Albert Sans"/>
                <a:ea typeface="Albert Sans"/>
                <a:cs typeface="Albert Sans"/>
                <a:sym typeface="Albert Sans"/>
              </a:rPr>
              <a:t> Customers with loyalty cards predominantly provide lower scores (1-3).</a:t>
            </a:r>
          </a:p>
          <a:p>
            <a:pPr marL="171450" lvl="0" indent="-171450" rtl="0">
              <a:spcBef>
                <a:spcPts val="0"/>
              </a:spcBef>
              <a:spcAft>
                <a:spcPts val="0"/>
              </a:spcAft>
              <a:buFont typeface="Wingdings" panose="05000000000000000000" pitchFamily="2" charset="2"/>
              <a:buChar char="Ø"/>
            </a:pPr>
            <a:r>
              <a:rPr lang="en-US" sz="1200">
                <a:solidFill>
                  <a:schemeClr val="dk1"/>
                </a:solidFill>
                <a:latin typeface="Albert Sans"/>
                <a:ea typeface="Albert Sans"/>
                <a:cs typeface="Albert Sans"/>
                <a:sym typeface="Albert Sans"/>
              </a:rPr>
              <a:t>While those without cards tend to give higher scores (3-5).</a:t>
            </a:r>
            <a:endParaRPr sz="1200">
              <a:solidFill>
                <a:schemeClr val="dk1"/>
              </a:solidFill>
              <a:latin typeface="Albert Sans"/>
              <a:ea typeface="Albert Sans"/>
              <a:cs typeface="Albert Sans"/>
              <a:sym typeface="Albert Sans"/>
            </a:endParaRPr>
          </a:p>
        </p:txBody>
      </p:sp>
    </p:spTree>
    <p:extLst>
      <p:ext uri="{BB962C8B-B14F-4D97-AF65-F5344CB8AC3E}">
        <p14:creationId xmlns:p14="http://schemas.microsoft.com/office/powerpoint/2010/main" val="856470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40"/>
          <p:cNvSpPr txBox="1">
            <a:spLocks noGrp="1"/>
          </p:cNvSpPr>
          <p:nvPr>
            <p:ph type="title"/>
          </p:nvPr>
        </p:nvSpPr>
        <p:spPr>
          <a:xfrm>
            <a:off x="720000" y="24083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200"/>
              <a:t>Churn Analysis by Loyalty Status</a:t>
            </a:r>
          </a:p>
        </p:txBody>
      </p:sp>
      <p:sp>
        <p:nvSpPr>
          <p:cNvPr id="1019" name="Google Shape;1019;p40"/>
          <p:cNvSpPr txBox="1"/>
          <p:nvPr/>
        </p:nvSpPr>
        <p:spPr>
          <a:xfrm>
            <a:off x="472593" y="1370262"/>
            <a:ext cx="2039600" cy="2837426"/>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Ø"/>
            </a:pPr>
            <a:r>
              <a:rPr lang="en-US" sz="1200">
                <a:solidFill>
                  <a:schemeClr val="dk1"/>
                </a:solidFill>
                <a:latin typeface="Albert Sans"/>
                <a:ea typeface="Albert Sans"/>
                <a:cs typeface="Albert Sans"/>
                <a:sym typeface="Albert Sans"/>
              </a:rPr>
              <a:t>The grouped bar chart displays annual customer churn.</a:t>
            </a:r>
          </a:p>
          <a:p>
            <a:pPr marL="171450" lvl="0" indent="-171450" algn="l" rtl="0">
              <a:spcBef>
                <a:spcPts val="0"/>
              </a:spcBef>
              <a:spcAft>
                <a:spcPts val="0"/>
              </a:spcAft>
              <a:buFont typeface="Wingdings" panose="05000000000000000000" pitchFamily="2" charset="2"/>
              <a:buChar char="Ø"/>
            </a:pPr>
            <a:endParaRPr lang="en-US" sz="1200">
              <a:solidFill>
                <a:schemeClr val="dk1"/>
              </a:solidFill>
              <a:latin typeface="Albert Sans"/>
              <a:ea typeface="Albert Sans"/>
              <a:cs typeface="Albert Sans"/>
              <a:sym typeface="Albert Sans"/>
            </a:endParaRPr>
          </a:p>
          <a:p>
            <a:pPr marL="171450" lvl="0" indent="-171450" algn="l" rtl="0">
              <a:spcBef>
                <a:spcPts val="0"/>
              </a:spcBef>
              <a:spcAft>
                <a:spcPts val="0"/>
              </a:spcAft>
              <a:buFont typeface="Wingdings" panose="05000000000000000000" pitchFamily="2" charset="2"/>
              <a:buChar char="Ø"/>
            </a:pPr>
            <a:r>
              <a:rPr lang="en-US" sz="1200">
                <a:solidFill>
                  <a:schemeClr val="dk1"/>
                </a:solidFill>
                <a:latin typeface="Albert Sans"/>
                <a:ea typeface="Albert Sans"/>
                <a:cs typeface="Albert Sans"/>
                <a:sym typeface="Albert Sans"/>
              </a:rPr>
              <a:t>Highest churn is observed in the year 2022, with 2877 customers leaving the store.</a:t>
            </a:r>
          </a:p>
          <a:p>
            <a:pPr marL="171450" lvl="0" indent="-171450" algn="l" rtl="0">
              <a:spcBef>
                <a:spcPts val="0"/>
              </a:spcBef>
              <a:spcAft>
                <a:spcPts val="0"/>
              </a:spcAft>
              <a:buFont typeface="Wingdings" panose="05000000000000000000" pitchFamily="2" charset="2"/>
              <a:buChar char="Ø"/>
            </a:pPr>
            <a:endParaRPr lang="en-US" sz="1200">
              <a:solidFill>
                <a:schemeClr val="dk1"/>
              </a:solidFill>
              <a:latin typeface="Albert Sans"/>
              <a:ea typeface="Albert Sans"/>
              <a:cs typeface="Albert Sans"/>
              <a:sym typeface="Albert Sans"/>
            </a:endParaRPr>
          </a:p>
          <a:p>
            <a:pPr marL="171450" lvl="0" indent="-171450" algn="l" rtl="0">
              <a:spcBef>
                <a:spcPts val="0"/>
              </a:spcBef>
              <a:spcAft>
                <a:spcPts val="0"/>
              </a:spcAft>
              <a:buFont typeface="Wingdings" panose="05000000000000000000" pitchFamily="2" charset="2"/>
              <a:buChar char="Ø"/>
            </a:pPr>
            <a:r>
              <a:rPr lang="en-US" sz="1200">
                <a:solidFill>
                  <a:schemeClr val="dk1"/>
                </a:solidFill>
                <a:latin typeface="Albert Sans"/>
                <a:ea typeface="Albert Sans"/>
                <a:cs typeface="Albert Sans"/>
                <a:sym typeface="Albert Sans"/>
              </a:rPr>
              <a:t>The overall, churn ratio surpasses that of retained customers for the store over time.</a:t>
            </a:r>
            <a:endParaRPr sz="1200">
              <a:solidFill>
                <a:schemeClr val="dk1"/>
              </a:solidFill>
              <a:latin typeface="Albert Sans"/>
              <a:ea typeface="Albert Sans"/>
              <a:cs typeface="Albert Sans"/>
              <a:sym typeface="Albert Sans"/>
            </a:endParaRPr>
          </a:p>
        </p:txBody>
      </p:sp>
      <p:pic>
        <p:nvPicPr>
          <p:cNvPr id="3" name="Picture 2">
            <a:extLst>
              <a:ext uri="{FF2B5EF4-FFF2-40B4-BE49-F238E27FC236}">
                <a16:creationId xmlns:a16="http://schemas.microsoft.com/office/drawing/2014/main" id="{B23B17A2-5A18-8533-A208-3167DBCBC929}"/>
              </a:ext>
            </a:extLst>
          </p:cNvPr>
          <p:cNvPicPr>
            <a:picLocks noChangeAspect="1"/>
          </p:cNvPicPr>
          <p:nvPr/>
        </p:nvPicPr>
        <p:blipFill>
          <a:blip r:embed="rId3"/>
          <a:stretch>
            <a:fillRect/>
          </a:stretch>
        </p:blipFill>
        <p:spPr>
          <a:xfrm>
            <a:off x="2640554" y="1335155"/>
            <a:ext cx="6154948" cy="2796067"/>
          </a:xfrm>
          <a:prstGeom prst="rect">
            <a:avLst/>
          </a:prstGeom>
        </p:spPr>
      </p:pic>
    </p:spTree>
    <p:extLst>
      <p:ext uri="{BB962C8B-B14F-4D97-AF65-F5344CB8AC3E}">
        <p14:creationId xmlns:p14="http://schemas.microsoft.com/office/powerpoint/2010/main" val="1637483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pic>
        <p:nvPicPr>
          <p:cNvPr id="2" name="Picture 1">
            <a:extLst>
              <a:ext uri="{FF2B5EF4-FFF2-40B4-BE49-F238E27FC236}">
                <a16:creationId xmlns:a16="http://schemas.microsoft.com/office/drawing/2014/main" id="{5EAD2082-C1BF-268E-67EF-DF98D05B11DD}"/>
              </a:ext>
            </a:extLst>
          </p:cNvPr>
          <p:cNvPicPr>
            <a:picLocks noChangeAspect="1"/>
          </p:cNvPicPr>
          <p:nvPr/>
        </p:nvPicPr>
        <p:blipFill>
          <a:blip r:embed="rId3">
            <a:alphaModFix amt="70000"/>
          </a:blip>
          <a:stretch>
            <a:fillRect/>
          </a:stretch>
        </p:blipFill>
        <p:spPr>
          <a:xfrm>
            <a:off x="8175987" y="4534176"/>
            <a:ext cx="735937" cy="609324"/>
          </a:xfrm>
          <a:prstGeom prst="rect">
            <a:avLst/>
          </a:prstGeom>
        </p:spPr>
      </p:pic>
      <p:sp>
        <p:nvSpPr>
          <p:cNvPr id="1136" name="Google Shape;1136;p46"/>
          <p:cNvSpPr txBox="1">
            <a:spLocks noGrp="1"/>
          </p:cNvSpPr>
          <p:nvPr>
            <p:ph type="title"/>
          </p:nvPr>
        </p:nvSpPr>
        <p:spPr>
          <a:xfrm>
            <a:off x="719975" y="-5388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2200"/>
              <a:t>Conclusion</a:t>
            </a:r>
          </a:p>
        </p:txBody>
      </p:sp>
      <p:sp>
        <p:nvSpPr>
          <p:cNvPr id="1137" name="Google Shape;1137;p46"/>
          <p:cNvSpPr/>
          <p:nvPr/>
        </p:nvSpPr>
        <p:spPr>
          <a:xfrm>
            <a:off x="2441875" y="2978050"/>
            <a:ext cx="207300" cy="207300"/>
          </a:xfrm>
          <a:prstGeom prst="rect">
            <a:avLst/>
          </a:prstGeom>
          <a:solidFill>
            <a:schemeClr val="dk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3792863" y="2978050"/>
            <a:ext cx="207300" cy="207300"/>
          </a:xfrm>
          <a:prstGeom prst="rect">
            <a:avLst/>
          </a:prstGeom>
          <a:solidFill>
            <a:schemeClr val="accent4"/>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5143825" y="2978050"/>
            <a:ext cx="207300" cy="207300"/>
          </a:xfrm>
          <a:prstGeom prst="rect">
            <a:avLst/>
          </a:prstGeom>
          <a:solidFill>
            <a:schemeClr val="l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6494800" y="2978050"/>
            <a:ext cx="207300" cy="207300"/>
          </a:xfrm>
          <a:prstGeom prst="rect">
            <a:avLst/>
          </a:prstGeom>
          <a:solidFill>
            <a:schemeClr val="accent3"/>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1" name="Google Shape;1141;p46"/>
          <p:cNvCxnSpPr>
            <a:stCxn id="1142" idx="3"/>
            <a:endCxn id="1137" idx="1"/>
          </p:cNvCxnSpPr>
          <p:nvPr/>
        </p:nvCxnSpPr>
        <p:spPr>
          <a:xfrm>
            <a:off x="1298200" y="3081700"/>
            <a:ext cx="1143600" cy="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46"/>
          <p:cNvCxnSpPr>
            <a:stCxn id="1137" idx="3"/>
            <a:endCxn id="1138" idx="1"/>
          </p:cNvCxnSpPr>
          <p:nvPr/>
        </p:nvCxnSpPr>
        <p:spPr>
          <a:xfrm>
            <a:off x="2649175" y="3081700"/>
            <a:ext cx="1143600" cy="0"/>
          </a:xfrm>
          <a:prstGeom prst="straightConnector1">
            <a:avLst/>
          </a:prstGeom>
          <a:noFill/>
          <a:ln w="9525" cap="flat" cmpd="sng">
            <a:solidFill>
              <a:schemeClr val="dk1"/>
            </a:solidFill>
            <a:prstDash val="solid"/>
            <a:round/>
            <a:headEnd type="none" w="med" len="med"/>
            <a:tailEnd type="none" w="med" len="med"/>
          </a:ln>
        </p:spPr>
      </p:cxnSp>
      <p:cxnSp>
        <p:nvCxnSpPr>
          <p:cNvPr id="1144" name="Google Shape;1144;p46"/>
          <p:cNvCxnSpPr>
            <a:stCxn id="1139" idx="1"/>
            <a:endCxn id="1138" idx="3"/>
          </p:cNvCxnSpPr>
          <p:nvPr/>
        </p:nvCxnSpPr>
        <p:spPr>
          <a:xfrm rot="10800000">
            <a:off x="4000225" y="3081700"/>
            <a:ext cx="1143600" cy="0"/>
          </a:xfrm>
          <a:prstGeom prst="straightConnector1">
            <a:avLst/>
          </a:prstGeom>
          <a:noFill/>
          <a:ln w="9525" cap="flat" cmpd="sng">
            <a:solidFill>
              <a:schemeClr val="dk1"/>
            </a:solidFill>
            <a:prstDash val="solid"/>
            <a:round/>
            <a:headEnd type="none" w="med" len="med"/>
            <a:tailEnd type="none" w="med" len="med"/>
          </a:ln>
        </p:spPr>
      </p:cxnSp>
      <p:cxnSp>
        <p:nvCxnSpPr>
          <p:cNvPr id="1145" name="Google Shape;1145;p46"/>
          <p:cNvCxnSpPr>
            <a:stCxn id="1140" idx="1"/>
            <a:endCxn id="1139" idx="3"/>
          </p:cNvCxnSpPr>
          <p:nvPr/>
        </p:nvCxnSpPr>
        <p:spPr>
          <a:xfrm rot="10800000">
            <a:off x="5351200" y="3081700"/>
            <a:ext cx="1143600" cy="0"/>
          </a:xfrm>
          <a:prstGeom prst="straightConnector1">
            <a:avLst/>
          </a:prstGeom>
          <a:noFill/>
          <a:ln w="9525" cap="flat" cmpd="sng">
            <a:solidFill>
              <a:schemeClr val="dk1"/>
            </a:solidFill>
            <a:prstDash val="solid"/>
            <a:round/>
            <a:headEnd type="none" w="med" len="med"/>
            <a:tailEnd type="none" w="med" len="med"/>
          </a:ln>
        </p:spPr>
      </p:cxnSp>
      <p:cxnSp>
        <p:nvCxnSpPr>
          <p:cNvPr id="1146" name="Google Shape;1146;p46"/>
          <p:cNvCxnSpPr>
            <a:stCxn id="1147" idx="1"/>
            <a:endCxn id="1140" idx="3"/>
          </p:cNvCxnSpPr>
          <p:nvPr/>
        </p:nvCxnSpPr>
        <p:spPr>
          <a:xfrm rot="10800000">
            <a:off x="6702175" y="3081700"/>
            <a:ext cx="1143600" cy="0"/>
          </a:xfrm>
          <a:prstGeom prst="straightConnector1">
            <a:avLst/>
          </a:prstGeom>
          <a:noFill/>
          <a:ln w="9525" cap="flat" cmpd="sng">
            <a:solidFill>
              <a:schemeClr val="dk1"/>
            </a:solidFill>
            <a:prstDash val="solid"/>
            <a:round/>
            <a:headEnd type="none" w="med" len="med"/>
            <a:tailEnd type="none" w="med" len="med"/>
          </a:ln>
        </p:spPr>
      </p:cxnSp>
      <p:sp>
        <p:nvSpPr>
          <p:cNvPr id="1147" name="Google Shape;1147;p46"/>
          <p:cNvSpPr/>
          <p:nvPr/>
        </p:nvSpPr>
        <p:spPr>
          <a:xfrm>
            <a:off x="7845775" y="2978050"/>
            <a:ext cx="207300" cy="207300"/>
          </a:xfrm>
          <a:prstGeom prst="rect">
            <a:avLst/>
          </a:prstGeom>
          <a:solidFill>
            <a:schemeClr val="accent1"/>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1090900" y="2978050"/>
            <a:ext cx="207300" cy="207300"/>
          </a:xfrm>
          <a:prstGeom prst="rect">
            <a:avLst/>
          </a:prstGeom>
          <a:solidFill>
            <a:schemeClr val="accent2"/>
          </a:solidFill>
          <a:ln>
            <a:noFill/>
          </a:ln>
          <a:effectLst>
            <a:outerShdw blurRad="571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48" name="Google Shape;1148;p46"/>
          <p:cNvCxnSpPr>
            <a:cxnSpLocks/>
            <a:stCxn id="1149" idx="2"/>
            <a:endCxn id="1142" idx="0"/>
          </p:cNvCxnSpPr>
          <p:nvPr/>
        </p:nvCxnSpPr>
        <p:spPr>
          <a:xfrm rot="5400000">
            <a:off x="736309" y="1938222"/>
            <a:ext cx="1498070" cy="581587"/>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150" name="Google Shape;1150;p46"/>
          <p:cNvCxnSpPr>
            <a:cxnSpLocks/>
            <a:endCxn id="1137" idx="2"/>
          </p:cNvCxnSpPr>
          <p:nvPr/>
        </p:nvCxnSpPr>
        <p:spPr>
          <a:xfrm rot="5400000" flipH="1" flipV="1">
            <a:off x="1822705" y="3179679"/>
            <a:ext cx="717149" cy="728492"/>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152" name="Google Shape;1152;p46"/>
          <p:cNvCxnSpPr>
            <a:cxnSpLocks/>
            <a:stCxn id="1153" idx="2"/>
            <a:endCxn id="1138" idx="0"/>
          </p:cNvCxnSpPr>
          <p:nvPr/>
        </p:nvCxnSpPr>
        <p:spPr>
          <a:xfrm rot="5400000">
            <a:off x="3565146" y="1801814"/>
            <a:ext cx="1507604" cy="844869"/>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154" name="Google Shape;1154;p46"/>
          <p:cNvCxnSpPr>
            <a:cxnSpLocks/>
            <a:stCxn id="1139" idx="2"/>
          </p:cNvCxnSpPr>
          <p:nvPr/>
        </p:nvCxnSpPr>
        <p:spPr>
          <a:xfrm rot="5400000">
            <a:off x="4551175" y="3206350"/>
            <a:ext cx="717300" cy="675300"/>
          </a:xfrm>
          <a:prstGeom prst="bentConnector3">
            <a:avLst>
              <a:gd name="adj1" fmla="val 49990"/>
            </a:avLst>
          </a:prstGeom>
          <a:noFill/>
          <a:ln w="9525" cap="flat" cmpd="sng">
            <a:solidFill>
              <a:schemeClr val="dk1"/>
            </a:solidFill>
            <a:prstDash val="solid"/>
            <a:round/>
            <a:headEnd type="none" w="med" len="med"/>
            <a:tailEnd type="none" w="med" len="med"/>
          </a:ln>
        </p:spPr>
      </p:cxnSp>
      <p:cxnSp>
        <p:nvCxnSpPr>
          <p:cNvPr id="1156" name="Google Shape;1156;p46"/>
          <p:cNvCxnSpPr>
            <a:cxnSpLocks/>
            <a:stCxn id="1157" idx="2"/>
            <a:endCxn id="1140" idx="0"/>
          </p:cNvCxnSpPr>
          <p:nvPr/>
        </p:nvCxnSpPr>
        <p:spPr>
          <a:xfrm rot="5400000">
            <a:off x="6442527" y="1675935"/>
            <a:ext cx="1458039" cy="1146191"/>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158" name="Google Shape;1158;p46"/>
          <p:cNvCxnSpPr>
            <a:cxnSpLocks/>
            <a:endCxn id="1147" idx="2"/>
          </p:cNvCxnSpPr>
          <p:nvPr/>
        </p:nvCxnSpPr>
        <p:spPr>
          <a:xfrm rot="5400000" flipH="1" flipV="1">
            <a:off x="7356508" y="3306121"/>
            <a:ext cx="713688" cy="472146"/>
          </a:xfrm>
          <a:prstGeom prst="bentConnector3">
            <a:avLst>
              <a:gd name="adj1" fmla="val 50000"/>
            </a:avLst>
          </a:prstGeom>
          <a:noFill/>
          <a:ln w="9525" cap="flat" cmpd="sng">
            <a:solidFill>
              <a:schemeClr val="dk1"/>
            </a:solidFill>
            <a:prstDash val="solid"/>
            <a:round/>
            <a:headEnd type="none" w="med" len="med"/>
            <a:tailEnd type="none" w="med" len="med"/>
          </a:ln>
        </p:spPr>
      </p:cxnSp>
      <p:sp>
        <p:nvSpPr>
          <p:cNvPr id="1149" name="Google Shape;1149;p46"/>
          <p:cNvSpPr txBox="1"/>
          <p:nvPr/>
        </p:nvSpPr>
        <p:spPr>
          <a:xfrm>
            <a:off x="496496" y="412512"/>
            <a:ext cx="2559282" cy="106746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solidFill>
                  <a:schemeClr val="dk1"/>
                </a:solidFill>
                <a:latin typeface="Albert Sans"/>
                <a:ea typeface="Albert Sans"/>
                <a:cs typeface="Albert Sans"/>
                <a:sym typeface="Albert Sans"/>
              </a:rPr>
              <a:t>The analysis underscores the impact of infrequent yet high-revenue-generating customers, with the top segment contributing up to 5.96 million.</a:t>
            </a:r>
            <a:endParaRPr sz="1200">
              <a:solidFill>
                <a:schemeClr val="dk1"/>
              </a:solidFill>
              <a:latin typeface="Albert Sans"/>
              <a:ea typeface="Albert Sans"/>
              <a:cs typeface="Albert Sans"/>
              <a:sym typeface="Albert Sans"/>
            </a:endParaRPr>
          </a:p>
        </p:txBody>
      </p:sp>
      <p:sp>
        <p:nvSpPr>
          <p:cNvPr id="1163" name="Google Shape;1163;p46"/>
          <p:cNvSpPr txBox="1"/>
          <p:nvPr/>
        </p:nvSpPr>
        <p:spPr>
          <a:xfrm>
            <a:off x="6280646" y="3926088"/>
            <a:ext cx="2506535" cy="717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solidFill>
                  <a:schemeClr val="dk1"/>
                </a:solidFill>
                <a:latin typeface="Albert Sans"/>
              </a:rPr>
              <a:t>Highest feedback scores are from non-loyalty card holders, while cardholders provide poorer feedback. </a:t>
            </a:r>
            <a:endParaRPr sz="1200">
              <a:solidFill>
                <a:schemeClr val="dk1"/>
              </a:solidFill>
              <a:latin typeface="Albert Sans"/>
              <a:sym typeface="Albert Sans"/>
            </a:endParaRPr>
          </a:p>
        </p:txBody>
      </p:sp>
      <p:sp>
        <p:nvSpPr>
          <p:cNvPr id="1153" name="Google Shape;1153;p46"/>
          <p:cNvSpPr txBox="1"/>
          <p:nvPr/>
        </p:nvSpPr>
        <p:spPr>
          <a:xfrm>
            <a:off x="3458220" y="412512"/>
            <a:ext cx="2566323" cy="105793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solidFill>
                  <a:schemeClr val="dk1"/>
                </a:solidFill>
                <a:latin typeface="Albert Sans"/>
                <a:ea typeface="Albert Sans"/>
                <a:cs typeface="Albert Sans"/>
                <a:sym typeface="Albert Sans"/>
              </a:rPr>
              <a:t>Influencer endorsements, online advertisements, and Social media promotions emerge as key drivers of substantial revenue for the store.</a:t>
            </a:r>
            <a:endParaRPr sz="1200">
              <a:solidFill>
                <a:schemeClr val="dk1"/>
              </a:solidFill>
              <a:latin typeface="Albert Sans"/>
              <a:ea typeface="Albert Sans"/>
              <a:cs typeface="Albert Sans"/>
              <a:sym typeface="Albert Sans"/>
            </a:endParaRPr>
          </a:p>
        </p:txBody>
      </p:sp>
      <p:sp>
        <p:nvSpPr>
          <p:cNvPr id="1167" name="Google Shape;1167;p46"/>
          <p:cNvSpPr txBox="1"/>
          <p:nvPr/>
        </p:nvSpPr>
        <p:spPr>
          <a:xfrm>
            <a:off x="3403218" y="3929550"/>
            <a:ext cx="2054857" cy="717300"/>
          </a:xfrm>
          <a:prstGeom prst="rect">
            <a:avLst/>
          </a:prstGeom>
          <a:noFill/>
          <a:ln>
            <a:noFill/>
          </a:ln>
        </p:spPr>
        <p:txBody>
          <a:bodyPr spcFirstLastPara="1" wrap="square" lIns="91425" tIns="91425" rIns="91425" bIns="91425" anchor="t" anchorCtr="0">
            <a:noAutofit/>
          </a:bodyPr>
          <a:lstStyle/>
          <a:p>
            <a:pPr rtl="0"/>
            <a:r>
              <a:rPr lang="en-US" sz="1200">
                <a:solidFill>
                  <a:schemeClr val="dk1"/>
                </a:solidFill>
                <a:latin typeface="Albert Sans"/>
              </a:rPr>
              <a:t>Peak revenue, $8.39M, occurs mid-year, dipping in the last quarter. </a:t>
            </a:r>
          </a:p>
        </p:txBody>
      </p:sp>
      <p:sp>
        <p:nvSpPr>
          <p:cNvPr id="1169" name="Google Shape;1169;p46"/>
          <p:cNvSpPr txBox="1"/>
          <p:nvPr/>
        </p:nvSpPr>
        <p:spPr>
          <a:xfrm>
            <a:off x="232076" y="3899038"/>
            <a:ext cx="2506535" cy="106746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solidFill>
                  <a:schemeClr val="dk1"/>
                </a:solidFill>
                <a:latin typeface="Albert Sans"/>
              </a:rPr>
              <a:t>Customers with shorter revenue duration make numerous purchases, generating the highest revenue. </a:t>
            </a:r>
            <a:endParaRPr sz="1200">
              <a:solidFill>
                <a:schemeClr val="dk1"/>
              </a:solidFill>
              <a:latin typeface="Albert Sans"/>
              <a:sym typeface="Albert Sans"/>
            </a:endParaRPr>
          </a:p>
        </p:txBody>
      </p:sp>
      <p:sp>
        <p:nvSpPr>
          <p:cNvPr id="1157" name="Google Shape;1157;p46"/>
          <p:cNvSpPr txBox="1"/>
          <p:nvPr/>
        </p:nvSpPr>
        <p:spPr>
          <a:xfrm>
            <a:off x="6702100" y="518811"/>
            <a:ext cx="2085082" cy="100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Albert Sans"/>
                <a:ea typeface="Albert Sans"/>
                <a:cs typeface="Albert Sans"/>
                <a:sym typeface="Albert Sans"/>
              </a:rPr>
              <a:t>Debit and credit card are the highest mose of payment in majority of the customers.</a:t>
            </a:r>
            <a:endParaRPr sz="1200">
              <a:solidFill>
                <a:schemeClr val="dk1"/>
              </a:solidFill>
              <a:latin typeface="Albert Sans"/>
              <a:ea typeface="Albert Sans"/>
              <a:cs typeface="Albert Sans"/>
              <a:sym typeface="Albert Sans"/>
            </a:endParaRPr>
          </a:p>
        </p:txBody>
      </p:sp>
    </p:spTree>
    <p:extLst>
      <p:ext uri="{BB962C8B-B14F-4D97-AF65-F5344CB8AC3E}">
        <p14:creationId xmlns:p14="http://schemas.microsoft.com/office/powerpoint/2010/main" val="625327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45"/>
          <p:cNvSpPr txBox="1">
            <a:spLocks noGrp="1"/>
          </p:cNvSpPr>
          <p:nvPr>
            <p:ph type="title"/>
          </p:nvPr>
        </p:nvSpPr>
        <p:spPr>
          <a:xfrm>
            <a:off x="720000" y="31015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a:t>Recommendations</a:t>
            </a:r>
            <a:endParaRPr sz="2200"/>
          </a:p>
        </p:txBody>
      </p:sp>
      <p:sp>
        <p:nvSpPr>
          <p:cNvPr id="1104" name="Google Shape;1104;p45"/>
          <p:cNvSpPr/>
          <p:nvPr/>
        </p:nvSpPr>
        <p:spPr>
          <a:xfrm>
            <a:off x="3875725" y="1418875"/>
            <a:ext cx="621900" cy="6219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dk1"/>
              </a:solidFill>
              <a:latin typeface="Urbanist"/>
              <a:ea typeface="Urbanist"/>
              <a:cs typeface="Urbanist"/>
              <a:sym typeface="Urbanist"/>
            </a:endParaRPr>
          </a:p>
        </p:txBody>
      </p:sp>
      <p:sp>
        <p:nvSpPr>
          <p:cNvPr id="1105" name="Google Shape;1105;p45"/>
          <p:cNvSpPr/>
          <p:nvPr/>
        </p:nvSpPr>
        <p:spPr>
          <a:xfrm>
            <a:off x="3875725" y="2580500"/>
            <a:ext cx="621900" cy="621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dk1"/>
              </a:solidFill>
              <a:latin typeface="Urbanist"/>
              <a:ea typeface="Urbanist"/>
              <a:cs typeface="Urbanist"/>
              <a:sym typeface="Urbanist"/>
            </a:endParaRPr>
          </a:p>
        </p:txBody>
      </p:sp>
      <p:sp>
        <p:nvSpPr>
          <p:cNvPr id="1106" name="Google Shape;1106;p45"/>
          <p:cNvSpPr/>
          <p:nvPr/>
        </p:nvSpPr>
        <p:spPr>
          <a:xfrm>
            <a:off x="3875725" y="3742125"/>
            <a:ext cx="621900" cy="6219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dk1"/>
              </a:solidFill>
              <a:latin typeface="Urbanist"/>
              <a:ea typeface="Urbanist"/>
              <a:cs typeface="Urbanist"/>
              <a:sym typeface="Urbanist"/>
            </a:endParaRPr>
          </a:p>
        </p:txBody>
      </p:sp>
      <p:sp>
        <p:nvSpPr>
          <p:cNvPr id="1107" name="Google Shape;1107;p45"/>
          <p:cNvSpPr/>
          <p:nvPr/>
        </p:nvSpPr>
        <p:spPr>
          <a:xfrm>
            <a:off x="4646375" y="1418875"/>
            <a:ext cx="621900" cy="621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dk1"/>
              </a:solidFill>
              <a:latin typeface="Urbanist"/>
              <a:ea typeface="Urbanist"/>
              <a:cs typeface="Urbanist"/>
              <a:sym typeface="Urbanist"/>
            </a:endParaRPr>
          </a:p>
        </p:txBody>
      </p:sp>
      <p:sp>
        <p:nvSpPr>
          <p:cNvPr id="1108" name="Google Shape;1108;p45"/>
          <p:cNvSpPr/>
          <p:nvPr/>
        </p:nvSpPr>
        <p:spPr>
          <a:xfrm>
            <a:off x="4646375" y="2580500"/>
            <a:ext cx="621900" cy="6219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dk1"/>
              </a:solidFill>
              <a:latin typeface="Urbanist"/>
              <a:ea typeface="Urbanist"/>
              <a:cs typeface="Urbanist"/>
              <a:sym typeface="Urbanist"/>
            </a:endParaRPr>
          </a:p>
        </p:txBody>
      </p:sp>
      <p:sp>
        <p:nvSpPr>
          <p:cNvPr id="1109" name="Google Shape;1109;p45"/>
          <p:cNvSpPr/>
          <p:nvPr/>
        </p:nvSpPr>
        <p:spPr>
          <a:xfrm>
            <a:off x="4646375" y="3742125"/>
            <a:ext cx="621900" cy="621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dk1"/>
              </a:solidFill>
              <a:latin typeface="Urbanist"/>
              <a:ea typeface="Urbanist"/>
              <a:cs typeface="Urbanist"/>
              <a:sym typeface="Urbanist"/>
            </a:endParaRPr>
          </a:p>
        </p:txBody>
      </p:sp>
      <p:cxnSp>
        <p:nvCxnSpPr>
          <p:cNvPr id="1110" name="Google Shape;1110;p45"/>
          <p:cNvCxnSpPr>
            <a:stCxn id="1104" idx="0"/>
            <a:endCxn id="1107" idx="0"/>
          </p:cNvCxnSpPr>
          <p:nvPr/>
        </p:nvCxnSpPr>
        <p:spPr>
          <a:xfrm rot="-5400000" flipH="1">
            <a:off x="4571725" y="1033825"/>
            <a:ext cx="600" cy="770700"/>
          </a:xfrm>
          <a:prstGeom prst="bentConnector3">
            <a:avLst>
              <a:gd name="adj1" fmla="val -39687500"/>
            </a:avLst>
          </a:prstGeom>
          <a:noFill/>
          <a:ln w="9525" cap="flat" cmpd="sng">
            <a:solidFill>
              <a:schemeClr val="dk1"/>
            </a:solidFill>
            <a:prstDash val="solid"/>
            <a:round/>
            <a:headEnd type="none" w="med" len="med"/>
            <a:tailEnd type="none" w="med" len="med"/>
          </a:ln>
        </p:spPr>
      </p:cxnSp>
      <p:cxnSp>
        <p:nvCxnSpPr>
          <p:cNvPr id="1111" name="Google Shape;1111;p45"/>
          <p:cNvCxnSpPr>
            <a:stCxn id="1104" idx="2"/>
            <a:endCxn id="1105" idx="0"/>
          </p:cNvCxnSpPr>
          <p:nvPr/>
        </p:nvCxnSpPr>
        <p:spPr>
          <a:xfrm rot="-5400000" flipH="1">
            <a:off x="3917125" y="2310325"/>
            <a:ext cx="539700" cy="600"/>
          </a:xfrm>
          <a:prstGeom prst="bentConnector3">
            <a:avLst>
              <a:gd name="adj1" fmla="val 50002"/>
            </a:avLst>
          </a:prstGeom>
          <a:noFill/>
          <a:ln w="9525" cap="flat" cmpd="sng">
            <a:solidFill>
              <a:schemeClr val="dk1"/>
            </a:solidFill>
            <a:prstDash val="solid"/>
            <a:round/>
            <a:headEnd type="none" w="med" len="med"/>
            <a:tailEnd type="none" w="med" len="med"/>
          </a:ln>
        </p:spPr>
      </p:cxnSp>
      <p:cxnSp>
        <p:nvCxnSpPr>
          <p:cNvPr id="1112" name="Google Shape;1112;p45"/>
          <p:cNvCxnSpPr>
            <a:stCxn id="1105" idx="2"/>
            <a:endCxn id="1106" idx="0"/>
          </p:cNvCxnSpPr>
          <p:nvPr/>
        </p:nvCxnSpPr>
        <p:spPr>
          <a:xfrm rot="-5400000" flipH="1">
            <a:off x="3917125" y="3471950"/>
            <a:ext cx="539700" cy="600"/>
          </a:xfrm>
          <a:prstGeom prst="bentConnector3">
            <a:avLst>
              <a:gd name="adj1" fmla="val 50002"/>
            </a:avLst>
          </a:prstGeom>
          <a:noFill/>
          <a:ln w="9525" cap="flat" cmpd="sng">
            <a:solidFill>
              <a:schemeClr val="dk1"/>
            </a:solidFill>
            <a:prstDash val="solid"/>
            <a:round/>
            <a:headEnd type="none" w="med" len="med"/>
            <a:tailEnd type="none" w="med" len="med"/>
          </a:ln>
        </p:spPr>
      </p:cxnSp>
      <p:cxnSp>
        <p:nvCxnSpPr>
          <p:cNvPr id="1113" name="Google Shape;1113;p45"/>
          <p:cNvCxnSpPr>
            <a:stCxn id="1106" idx="2"/>
            <a:endCxn id="1109" idx="2"/>
          </p:cNvCxnSpPr>
          <p:nvPr/>
        </p:nvCxnSpPr>
        <p:spPr>
          <a:xfrm rot="-5400000" flipH="1">
            <a:off x="4571725" y="3978975"/>
            <a:ext cx="600" cy="770700"/>
          </a:xfrm>
          <a:prstGeom prst="bentConnector3">
            <a:avLst>
              <a:gd name="adj1" fmla="val 39687500"/>
            </a:avLst>
          </a:prstGeom>
          <a:noFill/>
          <a:ln w="9525" cap="flat" cmpd="sng">
            <a:solidFill>
              <a:schemeClr val="dk1"/>
            </a:solidFill>
            <a:prstDash val="solid"/>
            <a:round/>
            <a:headEnd type="none" w="med" len="med"/>
            <a:tailEnd type="none" w="med" len="med"/>
          </a:ln>
        </p:spPr>
      </p:cxnSp>
      <p:sp>
        <p:nvSpPr>
          <p:cNvPr id="1116" name="Google Shape;1116;p45"/>
          <p:cNvSpPr txBox="1"/>
          <p:nvPr/>
        </p:nvSpPr>
        <p:spPr>
          <a:xfrm>
            <a:off x="394041" y="1080370"/>
            <a:ext cx="3366615" cy="826825"/>
          </a:xfrm>
          <a:prstGeom prst="rect">
            <a:avLst/>
          </a:prstGeom>
          <a:noFill/>
          <a:ln>
            <a:noFill/>
          </a:ln>
        </p:spPr>
        <p:txBody>
          <a:bodyPr spcFirstLastPara="1" wrap="square" lIns="91425" tIns="91425" rIns="91425" bIns="91425" anchor="t" anchorCtr="0">
            <a:noAutofit/>
          </a:bodyPr>
          <a:lstStyle/>
          <a:p>
            <a:pPr marL="171450" lvl="0" indent="-171450" rtl="0">
              <a:spcBef>
                <a:spcPts val="0"/>
              </a:spcBef>
              <a:spcAft>
                <a:spcPts val="0"/>
              </a:spcAft>
              <a:buFont typeface="Wingdings" panose="05000000000000000000" pitchFamily="2" charset="2"/>
              <a:buChar char="Ø"/>
            </a:pPr>
            <a:r>
              <a:rPr lang="en-US" sz="1200">
                <a:solidFill>
                  <a:schemeClr val="dk1"/>
                </a:solidFill>
                <a:latin typeface="Albert Sans"/>
                <a:ea typeface="Albert Sans"/>
                <a:cs typeface="Albert Sans"/>
                <a:sym typeface="Albert Sans"/>
              </a:rPr>
              <a:t>Multi Mart should promote the Loyalty card more extensively to target less frequent customers, potentially leading to increased purchases and revenue.</a:t>
            </a:r>
            <a:endParaRPr sz="1200">
              <a:solidFill>
                <a:schemeClr val="dk1"/>
              </a:solidFill>
              <a:latin typeface="Albert Sans"/>
              <a:ea typeface="Albert Sans"/>
              <a:cs typeface="Albert Sans"/>
              <a:sym typeface="Albert Sans"/>
            </a:endParaRPr>
          </a:p>
        </p:txBody>
      </p:sp>
      <p:sp>
        <p:nvSpPr>
          <p:cNvPr id="1119" name="Google Shape;1119;p45"/>
          <p:cNvSpPr txBox="1"/>
          <p:nvPr/>
        </p:nvSpPr>
        <p:spPr>
          <a:xfrm>
            <a:off x="5417025" y="3744098"/>
            <a:ext cx="3383216" cy="1009044"/>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Ø"/>
            </a:pPr>
            <a:r>
              <a:rPr lang="en-US" sz="1200">
                <a:solidFill>
                  <a:schemeClr val="dk1"/>
                </a:solidFill>
                <a:latin typeface="Albert Sans"/>
              </a:rPr>
              <a:t>Improve loyalty card benefits to uplift customer feedback, especially for cardholders who currently provide lower scores, while maintaining the positive feedback from non-cardholders.</a:t>
            </a:r>
            <a:endParaRPr sz="1200">
              <a:solidFill>
                <a:schemeClr val="dk1"/>
              </a:solidFill>
              <a:latin typeface="Albert Sans"/>
              <a:sym typeface="Albert Sans"/>
            </a:endParaRPr>
          </a:p>
        </p:txBody>
      </p:sp>
      <p:sp>
        <p:nvSpPr>
          <p:cNvPr id="1122" name="Google Shape;1122;p45"/>
          <p:cNvSpPr txBox="1"/>
          <p:nvPr/>
        </p:nvSpPr>
        <p:spPr>
          <a:xfrm>
            <a:off x="5417024" y="1080370"/>
            <a:ext cx="3383215" cy="885080"/>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Ø"/>
            </a:pPr>
            <a:r>
              <a:rPr lang="en-US" sz="1200">
                <a:solidFill>
                  <a:schemeClr val="dk1"/>
                </a:solidFill>
                <a:latin typeface="Albert Sans"/>
                <a:ea typeface="Albert Sans"/>
                <a:cs typeface="Albert Sans"/>
                <a:sym typeface="Albert Sans"/>
              </a:rPr>
              <a:t>Store should offer compelling discounts in the last quarter to increase the number of purchases and revenue during this time for the store to generate revenue in above the average range.</a:t>
            </a:r>
            <a:endParaRPr sz="1200">
              <a:solidFill>
                <a:schemeClr val="dk1"/>
              </a:solidFill>
              <a:latin typeface="Albert Sans"/>
              <a:ea typeface="Albert Sans"/>
              <a:cs typeface="Albert Sans"/>
              <a:sym typeface="Albert Sans"/>
            </a:endParaRPr>
          </a:p>
        </p:txBody>
      </p:sp>
      <p:sp>
        <p:nvSpPr>
          <p:cNvPr id="1125" name="Google Shape;1125;p45"/>
          <p:cNvSpPr txBox="1"/>
          <p:nvPr/>
        </p:nvSpPr>
        <p:spPr>
          <a:xfrm>
            <a:off x="5417025" y="2257081"/>
            <a:ext cx="3353398" cy="1276766"/>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Ø"/>
            </a:pPr>
            <a:r>
              <a:rPr lang="en-US" sz="1200">
                <a:solidFill>
                  <a:schemeClr val="dk1"/>
                </a:solidFill>
                <a:latin typeface="Albert Sans"/>
                <a:ea typeface="Albert Sans"/>
                <a:cs typeface="Albert Sans"/>
                <a:sym typeface="Albert Sans"/>
              </a:rPr>
              <a:t>Store should establish partnerships with local banks to offer an additional card that integrates with the store's Loyalty membership. This collaboration will encourage more customers using debit cards to join the Loyalty program.</a:t>
            </a:r>
            <a:endParaRPr sz="1200">
              <a:solidFill>
                <a:schemeClr val="dk1"/>
              </a:solidFill>
              <a:latin typeface="Albert Sans"/>
              <a:ea typeface="Albert Sans"/>
              <a:cs typeface="Albert Sans"/>
              <a:sym typeface="Albert Sans"/>
            </a:endParaRPr>
          </a:p>
        </p:txBody>
      </p:sp>
      <p:sp>
        <p:nvSpPr>
          <p:cNvPr id="1128" name="Google Shape;1128;p45"/>
          <p:cNvSpPr txBox="1"/>
          <p:nvPr/>
        </p:nvSpPr>
        <p:spPr>
          <a:xfrm>
            <a:off x="419410" y="3683067"/>
            <a:ext cx="3226777" cy="760125"/>
          </a:xfrm>
          <a:prstGeom prst="rect">
            <a:avLst/>
          </a:prstGeom>
          <a:noFill/>
          <a:ln>
            <a:noFill/>
          </a:ln>
        </p:spPr>
        <p:txBody>
          <a:bodyPr spcFirstLastPara="1" wrap="square" lIns="91425" tIns="91425" rIns="91425" bIns="91425" anchor="t" anchorCtr="0">
            <a:noAutofit/>
          </a:bodyPr>
          <a:lstStyle/>
          <a:p>
            <a:pPr marL="171450" lvl="0" indent="-171450" rtl="0">
              <a:spcBef>
                <a:spcPts val="0"/>
              </a:spcBef>
              <a:spcAft>
                <a:spcPts val="0"/>
              </a:spcAft>
              <a:buFont typeface="Wingdings" panose="05000000000000000000" pitchFamily="2" charset="2"/>
              <a:buChar char="Ø"/>
            </a:pPr>
            <a:r>
              <a:rPr lang="en-US" sz="1200">
                <a:solidFill>
                  <a:schemeClr val="dk1"/>
                </a:solidFill>
                <a:latin typeface="Albert Sans"/>
                <a:ea typeface="Albert Sans"/>
                <a:cs typeface="Albert Sans"/>
                <a:sym typeface="Albert Sans"/>
              </a:rPr>
              <a:t>Multi Mart store should provide offers to the customers based on tenure, such that if a customer is spending more than 2 years with the store will get additional points on the Loyalty.</a:t>
            </a:r>
            <a:endParaRPr sz="1200">
              <a:solidFill>
                <a:schemeClr val="dk1"/>
              </a:solidFill>
              <a:latin typeface="Albert Sans"/>
              <a:ea typeface="Albert Sans"/>
              <a:cs typeface="Albert Sans"/>
              <a:sym typeface="Albert Sans"/>
            </a:endParaRPr>
          </a:p>
        </p:txBody>
      </p:sp>
      <p:sp>
        <p:nvSpPr>
          <p:cNvPr id="1131" name="Google Shape;1131;p45"/>
          <p:cNvSpPr txBox="1"/>
          <p:nvPr/>
        </p:nvSpPr>
        <p:spPr>
          <a:xfrm>
            <a:off x="372376" y="2257081"/>
            <a:ext cx="3366615" cy="826825"/>
          </a:xfrm>
          <a:prstGeom prst="rect">
            <a:avLst/>
          </a:prstGeom>
          <a:noFill/>
          <a:ln>
            <a:noFill/>
          </a:ln>
        </p:spPr>
        <p:txBody>
          <a:bodyPr spcFirstLastPara="1" wrap="square" lIns="91425" tIns="91425" rIns="91425" bIns="91425" anchor="t" anchorCtr="0">
            <a:noAutofit/>
          </a:bodyPr>
          <a:lstStyle/>
          <a:p>
            <a:pPr marL="171450" lvl="0" indent="-171450" rtl="0">
              <a:spcBef>
                <a:spcPts val="0"/>
              </a:spcBef>
              <a:spcAft>
                <a:spcPts val="0"/>
              </a:spcAft>
              <a:buFont typeface="Wingdings" panose="05000000000000000000" pitchFamily="2" charset="2"/>
              <a:buChar char="Ø"/>
            </a:pPr>
            <a:r>
              <a:rPr lang="en-US" sz="1200">
                <a:solidFill>
                  <a:schemeClr val="dk1"/>
                </a:solidFill>
                <a:latin typeface="Albert Sans"/>
                <a:ea typeface="Albert Sans"/>
                <a:cs typeface="Albert Sans"/>
                <a:sym typeface="Albert Sans"/>
              </a:rPr>
              <a:t>Store should promote Loyalty cards through Influencer and Online advertisement so that the Loyalty card members would also increase along with the revenue.</a:t>
            </a:r>
            <a:endParaRPr sz="1200">
              <a:solidFill>
                <a:schemeClr val="dk1"/>
              </a:solidFill>
              <a:latin typeface="Albert Sans"/>
              <a:ea typeface="Albert Sans"/>
              <a:cs typeface="Albert Sans"/>
              <a:sym typeface="Albert Sans"/>
            </a:endParaRPr>
          </a:p>
        </p:txBody>
      </p:sp>
      <p:pic>
        <p:nvPicPr>
          <p:cNvPr id="3" name="Graphic 2" descr="User outline">
            <a:extLst>
              <a:ext uri="{FF2B5EF4-FFF2-40B4-BE49-F238E27FC236}">
                <a16:creationId xmlns:a16="http://schemas.microsoft.com/office/drawing/2014/main" id="{3E9B3ABE-5127-BE66-0895-B9CA208C91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6801" y="1418275"/>
            <a:ext cx="539700" cy="539700"/>
          </a:xfrm>
          <a:prstGeom prst="rect">
            <a:avLst/>
          </a:prstGeom>
        </p:spPr>
      </p:pic>
      <p:pic>
        <p:nvPicPr>
          <p:cNvPr id="7" name="Graphic 6" descr="Megaphone1 outline">
            <a:extLst>
              <a:ext uri="{FF2B5EF4-FFF2-40B4-BE49-F238E27FC236}">
                <a16:creationId xmlns:a16="http://schemas.microsoft.com/office/drawing/2014/main" id="{B4221008-5F9C-F191-A604-3F885A2294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76325" y="2555722"/>
            <a:ext cx="621300" cy="621300"/>
          </a:xfrm>
          <a:prstGeom prst="rect">
            <a:avLst/>
          </a:prstGeom>
        </p:spPr>
      </p:pic>
      <p:pic>
        <p:nvPicPr>
          <p:cNvPr id="11" name="Graphic 10" descr="Daily calendar outline">
            <a:extLst>
              <a:ext uri="{FF2B5EF4-FFF2-40B4-BE49-F238E27FC236}">
                <a16:creationId xmlns:a16="http://schemas.microsoft.com/office/drawing/2014/main" id="{69366997-6896-C435-0A10-0B182C3991E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95097" y="3731683"/>
            <a:ext cx="621901" cy="621901"/>
          </a:xfrm>
          <a:prstGeom prst="rect">
            <a:avLst/>
          </a:prstGeom>
        </p:spPr>
      </p:pic>
      <p:pic>
        <p:nvPicPr>
          <p:cNvPr id="15" name="Graphic 14" descr="Upward trend outline">
            <a:extLst>
              <a:ext uri="{FF2B5EF4-FFF2-40B4-BE49-F238E27FC236}">
                <a16:creationId xmlns:a16="http://schemas.microsoft.com/office/drawing/2014/main" id="{AF04B973-F569-5F6B-479E-40C490EA0AB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87475" y="1447898"/>
            <a:ext cx="539700" cy="539700"/>
          </a:xfrm>
          <a:prstGeom prst="rect">
            <a:avLst/>
          </a:prstGeom>
        </p:spPr>
      </p:pic>
      <p:pic>
        <p:nvPicPr>
          <p:cNvPr id="17" name="Graphic 16" descr="Bank outline">
            <a:extLst>
              <a:ext uri="{FF2B5EF4-FFF2-40B4-BE49-F238E27FC236}">
                <a16:creationId xmlns:a16="http://schemas.microsoft.com/office/drawing/2014/main" id="{E03C4819-2B98-2537-D10D-EC532342221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82989" y="2603169"/>
            <a:ext cx="526405" cy="526405"/>
          </a:xfrm>
          <a:prstGeom prst="rect">
            <a:avLst/>
          </a:prstGeom>
        </p:spPr>
      </p:pic>
      <p:pic>
        <p:nvPicPr>
          <p:cNvPr id="19" name="Graphic 18" descr="Star outline">
            <a:extLst>
              <a:ext uri="{FF2B5EF4-FFF2-40B4-BE49-F238E27FC236}">
                <a16:creationId xmlns:a16="http://schemas.microsoft.com/office/drawing/2014/main" id="{D6359D55-9561-D812-5F56-8851A5BF58F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687475" y="3771148"/>
            <a:ext cx="539700" cy="5397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3086" name="Picture 14" descr="Vermont Country Store Catalog - Why This General Store's Catalog Has a Cult  Following">
            <a:extLst>
              <a:ext uri="{FF2B5EF4-FFF2-40B4-BE49-F238E27FC236}">
                <a16:creationId xmlns:a16="http://schemas.microsoft.com/office/drawing/2014/main" id="{A005F0ED-0295-31CF-44F9-F0785A783B59}"/>
              </a:ext>
            </a:extLst>
          </p:cNvPr>
          <p:cNvPicPr>
            <a:picLocks noChangeAspect="1" noChangeArrowheads="1"/>
          </p:cNvPicPr>
          <p:nvPr/>
        </p:nvPicPr>
        <p:blipFill rotWithShape="1">
          <a:blip r:embed="rId3">
            <a:alphaModFix amt="70000"/>
            <a:extLst>
              <a:ext uri="{28A0092B-C50C-407E-A947-70E740481C1C}">
                <a14:useLocalDpi xmlns:a14="http://schemas.microsoft.com/office/drawing/2010/main" val="0"/>
              </a:ext>
            </a:extLst>
          </a:blip>
          <a:srcRect t="7697" b="7844"/>
          <a:stretch/>
        </p:blipFill>
        <p:spPr bwMode="auto">
          <a:xfrm>
            <a:off x="-13400" y="0"/>
            <a:ext cx="91574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57" name="Google Shape;257;p21"/>
          <p:cNvSpPr/>
          <p:nvPr/>
        </p:nvSpPr>
        <p:spPr>
          <a:xfrm>
            <a:off x="1092730" y="3773900"/>
            <a:ext cx="140100" cy="140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7332580" y="2424825"/>
            <a:ext cx="140100" cy="140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0" name="Google Shape;260;p21"/>
          <p:cNvCxnSpPr>
            <a:cxnSpLocks/>
          </p:cNvCxnSpPr>
          <p:nvPr/>
        </p:nvCxnSpPr>
        <p:spPr>
          <a:xfrm rot="10800000" flipH="1">
            <a:off x="5823059" y="2795930"/>
            <a:ext cx="2811600" cy="1817400"/>
          </a:xfrm>
          <a:prstGeom prst="bentConnector2">
            <a:avLst/>
          </a:prstGeom>
          <a:noFill/>
          <a:ln w="19050" cap="flat" cmpd="sng">
            <a:solidFill>
              <a:schemeClr val="bg1">
                <a:lumMod val="90000"/>
              </a:schemeClr>
            </a:solidFill>
            <a:prstDash val="solid"/>
            <a:round/>
            <a:headEnd type="none" w="med" len="med"/>
            <a:tailEnd type="stealth" w="med" len="med"/>
          </a:ln>
        </p:spPr>
      </p:cxnSp>
      <p:sp>
        <p:nvSpPr>
          <p:cNvPr id="256" name="Google Shape;256;p21"/>
          <p:cNvSpPr txBox="1">
            <a:spLocks noGrp="1"/>
          </p:cNvSpPr>
          <p:nvPr>
            <p:ph type="ctrTitle"/>
          </p:nvPr>
        </p:nvSpPr>
        <p:spPr>
          <a:xfrm>
            <a:off x="2887578" y="3484344"/>
            <a:ext cx="5533421" cy="974335"/>
          </a:xfrm>
          <a:prstGeom prst="rect">
            <a:avLst/>
          </a:prstGeom>
          <a:solidFill>
            <a:schemeClr val="lt1">
              <a:alpha val="69000"/>
            </a:schemeClr>
          </a:solidFill>
        </p:spPr>
        <p:txBody>
          <a:bodyPr spcFirstLastPara="1" wrap="square" lIns="91425" tIns="91425" rIns="91425" bIns="91425" anchor="b" anchorCtr="0">
            <a:noAutofit/>
          </a:bodyPr>
          <a:lstStyle/>
          <a:p>
            <a:pPr marL="0" lvl="0" indent="0" algn="r" rtl="0">
              <a:spcBef>
                <a:spcPts val="0"/>
              </a:spcBef>
              <a:spcAft>
                <a:spcPts val="0"/>
              </a:spcAft>
              <a:buNone/>
            </a:pPr>
            <a:r>
              <a:rPr lang="en" sz="4800">
                <a:solidFill>
                  <a:schemeClr val="tx1">
                    <a:lumMod val="50000"/>
                  </a:schemeClr>
                </a:solidFill>
              </a:rPr>
              <a:t>Thank You</a:t>
            </a:r>
            <a:endParaRPr sz="2300">
              <a:solidFill>
                <a:schemeClr val="tx1"/>
              </a:solidFill>
              <a:latin typeface="Urbanist Light"/>
              <a:ea typeface="Urbanist Light"/>
              <a:cs typeface="Urbanist Light"/>
              <a:sym typeface="Urbanist Light"/>
            </a:endParaRPr>
          </a:p>
        </p:txBody>
      </p:sp>
      <p:sp>
        <p:nvSpPr>
          <p:cNvPr id="8" name="Google Shape;501;p61">
            <a:extLst>
              <a:ext uri="{FF2B5EF4-FFF2-40B4-BE49-F238E27FC236}">
                <a16:creationId xmlns:a16="http://schemas.microsoft.com/office/drawing/2014/main" id="{8C32EB79-CB7A-044A-5CA5-725E85FEED9D}"/>
              </a:ext>
            </a:extLst>
          </p:cNvPr>
          <p:cNvSpPr txBox="1">
            <a:spLocks/>
          </p:cNvSpPr>
          <p:nvPr/>
        </p:nvSpPr>
        <p:spPr>
          <a:xfrm>
            <a:off x="6189114" y="4690330"/>
            <a:ext cx="2233790" cy="392684"/>
          </a:xfrm>
          <a:prstGeom prst="rect">
            <a:avLst/>
          </a:prstGeom>
          <a:solidFill>
            <a:schemeClr val="lt1">
              <a:alpha val="69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100"/>
              <a:buFont typeface="Albert Sans"/>
              <a:buNone/>
              <a:defRPr sz="2400" b="0" i="0" u="none" strike="noStrike" cap="none">
                <a:solidFill>
                  <a:schemeClr val="dk1"/>
                </a:solidFill>
                <a:latin typeface="Vidaloka"/>
                <a:ea typeface="Vidaloka"/>
                <a:cs typeface="Vidaloka"/>
                <a:sym typeface="Vidaloka"/>
              </a:defRPr>
            </a:lvl1pPr>
            <a:lvl2pPr marL="914400" marR="0" lvl="1"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9pPr>
          </a:lstStyle>
          <a:p>
            <a:pPr marL="0" indent="0"/>
            <a:r>
              <a:rPr lang="en-CA" sz="2200">
                <a:solidFill>
                  <a:schemeClr val="tx1">
                    <a:lumMod val="50000"/>
                  </a:schemeClr>
                </a:solidFill>
                <a:latin typeface="Urbanist" panose="020B0604020202020204" charset="0"/>
                <a:ea typeface="Urbanist" panose="020B0604020202020204" charset="0"/>
                <a:cs typeface="Urbanist" panose="020B0604020202020204" charset="0"/>
              </a:rPr>
              <a:t>Group- 07</a:t>
            </a:r>
          </a:p>
        </p:txBody>
      </p:sp>
    </p:spTree>
    <p:extLst>
      <p:ext uri="{BB962C8B-B14F-4D97-AF65-F5344CB8AC3E}">
        <p14:creationId xmlns:p14="http://schemas.microsoft.com/office/powerpoint/2010/main" val="2708778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38" name="Google Shape;494;p61">
            <a:extLst>
              <a:ext uri="{FF2B5EF4-FFF2-40B4-BE49-F238E27FC236}">
                <a16:creationId xmlns:a16="http://schemas.microsoft.com/office/drawing/2014/main" id="{20E19A1A-6CB4-1404-101C-B6E23EC270E6}"/>
              </a:ext>
            </a:extLst>
          </p:cNvPr>
          <p:cNvSpPr txBox="1">
            <a:spLocks noGrp="1"/>
          </p:cNvSpPr>
          <p:nvPr>
            <p:ph type="title"/>
          </p:nvPr>
        </p:nvSpPr>
        <p:spPr>
          <a:xfrm>
            <a:off x="148845" y="614057"/>
            <a:ext cx="4061401" cy="667500"/>
          </a:xfrm>
          <a:prstGeom prst="rect">
            <a:avLst/>
          </a:prstGeom>
          <a:solidFill>
            <a:schemeClr val="lt1"/>
          </a:solidFill>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70544D"/>
                </a:solidFill>
                <a:latin typeface="Urbanist"/>
                <a:ea typeface="Urbanist"/>
                <a:cs typeface="Urbanist"/>
                <a:sym typeface="Urbanist"/>
              </a:rPr>
              <a:t>Table of contents:</a:t>
            </a:r>
            <a:endParaRPr sz="2600">
              <a:solidFill>
                <a:srgbClr val="70544D"/>
              </a:solidFill>
              <a:latin typeface="Urbanist"/>
              <a:ea typeface="Urbanist"/>
              <a:cs typeface="Urbanist"/>
              <a:sym typeface="Urbanist"/>
            </a:endParaRPr>
          </a:p>
        </p:txBody>
      </p:sp>
      <p:sp>
        <p:nvSpPr>
          <p:cNvPr id="39" name="Google Shape;495;p61">
            <a:extLst>
              <a:ext uri="{FF2B5EF4-FFF2-40B4-BE49-F238E27FC236}">
                <a16:creationId xmlns:a16="http://schemas.microsoft.com/office/drawing/2014/main" id="{088A8529-8856-F47D-D9F9-D608C1EAC16D}"/>
              </a:ext>
            </a:extLst>
          </p:cNvPr>
          <p:cNvSpPr txBox="1">
            <a:spLocks/>
          </p:cNvSpPr>
          <p:nvPr/>
        </p:nvSpPr>
        <p:spPr>
          <a:xfrm>
            <a:off x="416896" y="1857270"/>
            <a:ext cx="2486100" cy="357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2000">
                <a:solidFill>
                  <a:srgbClr val="70544D"/>
                </a:solidFill>
                <a:latin typeface="Urbanist" panose="020B0604020202020204" charset="0"/>
                <a:ea typeface="Urbanist" panose="020B0604020202020204" charset="0"/>
                <a:cs typeface="Urbanist" panose="020B0604020202020204" charset="0"/>
              </a:rPr>
              <a:t>Introduction</a:t>
            </a:r>
          </a:p>
        </p:txBody>
      </p:sp>
      <p:sp>
        <p:nvSpPr>
          <p:cNvPr id="40" name="Google Shape;496;p61">
            <a:extLst>
              <a:ext uri="{FF2B5EF4-FFF2-40B4-BE49-F238E27FC236}">
                <a16:creationId xmlns:a16="http://schemas.microsoft.com/office/drawing/2014/main" id="{0BB5C95A-521E-D683-3600-1B6C7FAAE305}"/>
              </a:ext>
            </a:extLst>
          </p:cNvPr>
          <p:cNvSpPr txBox="1">
            <a:spLocks/>
          </p:cNvSpPr>
          <p:nvPr/>
        </p:nvSpPr>
        <p:spPr>
          <a:xfrm>
            <a:off x="5986261" y="1925713"/>
            <a:ext cx="2923138" cy="5587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lbert Sans"/>
                <a:ea typeface="Albert Sans"/>
                <a:cs typeface="Albert Sans"/>
                <a:sym typeface="Albert Sans"/>
              </a:defRPr>
            </a:lvl1pPr>
            <a:lvl2pPr marL="914400" marR="0" lvl="1" indent="-304800" algn="l" rtl="0">
              <a:lnSpc>
                <a:spcPct val="100000"/>
              </a:lnSpc>
              <a:spcBef>
                <a:spcPts val="1000"/>
              </a:spcBef>
              <a:spcAft>
                <a:spcPts val="0"/>
              </a:spcAft>
              <a:buClr>
                <a:schemeClr val="dk1"/>
              </a:buClr>
              <a:buSzPts val="1200"/>
              <a:buFont typeface="Nunito Light"/>
              <a:buChar char="○"/>
              <a:defRPr sz="1200" b="0" i="0" u="none" strike="noStrike" cap="none">
                <a:solidFill>
                  <a:schemeClr val="dk1"/>
                </a:solidFill>
                <a:latin typeface="Albert Sans"/>
                <a:ea typeface="Albert Sans"/>
                <a:cs typeface="Albert Sans"/>
                <a:sym typeface="Albert Sans"/>
              </a:defRPr>
            </a:lvl2pPr>
            <a:lvl3pPr marL="1371600" marR="0" lvl="2"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lbert Sans"/>
                <a:ea typeface="Albert Sans"/>
                <a:cs typeface="Albert Sans"/>
                <a:sym typeface="Albert Sans"/>
              </a:defRPr>
            </a:lvl3pPr>
            <a:lvl4pPr marL="1828800" marR="0" lvl="3"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lbert Sans"/>
                <a:ea typeface="Albert Sans"/>
                <a:cs typeface="Albert Sans"/>
                <a:sym typeface="Albert Sans"/>
              </a:defRPr>
            </a:lvl4pPr>
            <a:lvl5pPr marL="2286000" marR="0" lvl="4"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lbert Sans"/>
                <a:ea typeface="Albert Sans"/>
                <a:cs typeface="Albert Sans"/>
                <a:sym typeface="Albert Sans"/>
              </a:defRPr>
            </a:lvl5pPr>
            <a:lvl6pPr marL="2743200" marR="0" lvl="5"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lbert Sans"/>
                <a:ea typeface="Albert Sans"/>
                <a:cs typeface="Albert Sans"/>
                <a:sym typeface="Albert Sans"/>
              </a:defRPr>
            </a:lvl6pPr>
            <a:lvl7pPr marL="3200400" marR="0" lvl="6"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lbert Sans"/>
                <a:ea typeface="Albert Sans"/>
                <a:cs typeface="Albert Sans"/>
                <a:sym typeface="Albert Sans"/>
              </a:defRPr>
            </a:lvl7pPr>
            <a:lvl8pPr marL="3657600" marR="0" lvl="7"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lbert Sans"/>
                <a:ea typeface="Albert Sans"/>
                <a:cs typeface="Albert Sans"/>
                <a:sym typeface="Albert Sans"/>
              </a:defRPr>
            </a:lvl8pPr>
            <a:lvl9pPr marL="4114800" marR="0" lvl="8" indent="-304800" algn="l" rtl="0">
              <a:lnSpc>
                <a:spcPct val="100000"/>
              </a:lnSpc>
              <a:spcBef>
                <a:spcPts val="0"/>
              </a:spcBef>
              <a:spcAft>
                <a:spcPts val="0"/>
              </a:spcAft>
              <a:buClr>
                <a:schemeClr val="dk1"/>
              </a:buClr>
              <a:buSzPts val="1200"/>
              <a:buFont typeface="Nunito Light"/>
              <a:buChar char="■"/>
              <a:defRPr sz="1200" b="0" i="0" u="none" strike="noStrike" cap="none">
                <a:solidFill>
                  <a:schemeClr val="dk1"/>
                </a:solidFill>
                <a:latin typeface="Albert Sans"/>
                <a:ea typeface="Albert Sans"/>
                <a:cs typeface="Albert Sans"/>
                <a:sym typeface="Albert Sans"/>
              </a:defRPr>
            </a:lvl9pPr>
          </a:lstStyle>
          <a:p>
            <a:pPr marL="0" indent="0" algn="ctr">
              <a:buFont typeface="Nunito Light"/>
              <a:buNone/>
            </a:pPr>
            <a:r>
              <a:rPr lang="en-CA" sz="2000">
                <a:solidFill>
                  <a:srgbClr val="70544D"/>
                </a:solidFill>
                <a:latin typeface="Urbanist" panose="020B0604020202020204" charset="0"/>
                <a:ea typeface="Urbanist" panose="020B0604020202020204" charset="0"/>
                <a:cs typeface="Urbanist" panose="020B0604020202020204" charset="0"/>
              </a:rPr>
              <a:t>Visualization Insights : Revenue</a:t>
            </a:r>
          </a:p>
        </p:txBody>
      </p:sp>
      <p:sp>
        <p:nvSpPr>
          <p:cNvPr id="41" name="Google Shape;499;p61">
            <a:extLst>
              <a:ext uri="{FF2B5EF4-FFF2-40B4-BE49-F238E27FC236}">
                <a16:creationId xmlns:a16="http://schemas.microsoft.com/office/drawing/2014/main" id="{81D6C188-AD32-2D31-CD2A-A364144B2B99}"/>
              </a:ext>
            </a:extLst>
          </p:cNvPr>
          <p:cNvSpPr txBox="1">
            <a:spLocks/>
          </p:cNvSpPr>
          <p:nvPr/>
        </p:nvSpPr>
        <p:spPr>
          <a:xfrm>
            <a:off x="6283922" y="3667846"/>
            <a:ext cx="2604651" cy="357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2000">
                <a:solidFill>
                  <a:srgbClr val="70544D"/>
                </a:solidFill>
                <a:latin typeface="Urbanist" panose="020B0604020202020204" charset="0"/>
                <a:ea typeface="Urbanist" panose="020B0604020202020204" charset="0"/>
                <a:cs typeface="Urbanist" panose="020B0604020202020204" charset="0"/>
              </a:rPr>
              <a:t>Recommendations</a:t>
            </a:r>
          </a:p>
        </p:txBody>
      </p:sp>
      <p:sp>
        <p:nvSpPr>
          <p:cNvPr id="42" name="Google Shape;501;p61">
            <a:extLst>
              <a:ext uri="{FF2B5EF4-FFF2-40B4-BE49-F238E27FC236}">
                <a16:creationId xmlns:a16="http://schemas.microsoft.com/office/drawing/2014/main" id="{3229A57B-A0F5-7260-6895-6EEBDC86CA1F}"/>
              </a:ext>
            </a:extLst>
          </p:cNvPr>
          <p:cNvSpPr txBox="1">
            <a:spLocks/>
          </p:cNvSpPr>
          <p:nvPr/>
        </p:nvSpPr>
        <p:spPr>
          <a:xfrm>
            <a:off x="202976" y="3774594"/>
            <a:ext cx="3172643" cy="357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CA" sz="2000">
                <a:solidFill>
                  <a:srgbClr val="70544D"/>
                </a:solidFill>
                <a:latin typeface="Urbanist" panose="020B0604020202020204" charset="0"/>
                <a:ea typeface="Urbanist" panose="020B0604020202020204" charset="0"/>
                <a:cs typeface="Urbanist" panose="020B0604020202020204" charset="0"/>
              </a:rPr>
              <a:t>Visualization Insights : Loyalty Card</a:t>
            </a:r>
          </a:p>
        </p:txBody>
      </p:sp>
      <p:sp>
        <p:nvSpPr>
          <p:cNvPr id="43" name="Google Shape;503;p61">
            <a:extLst>
              <a:ext uri="{FF2B5EF4-FFF2-40B4-BE49-F238E27FC236}">
                <a16:creationId xmlns:a16="http://schemas.microsoft.com/office/drawing/2014/main" id="{5195EE5A-94D7-CF6C-3E82-9116AD6A78ED}"/>
              </a:ext>
            </a:extLst>
          </p:cNvPr>
          <p:cNvSpPr txBox="1">
            <a:spLocks/>
          </p:cNvSpPr>
          <p:nvPr/>
        </p:nvSpPr>
        <p:spPr>
          <a:xfrm>
            <a:off x="1140346" y="1175732"/>
            <a:ext cx="1039200" cy="667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2100"/>
            </a:pPr>
            <a:r>
              <a:rPr lang="en" sz="3800">
                <a:solidFill>
                  <a:srgbClr val="70544D"/>
                </a:solidFill>
                <a:latin typeface="Urbanist" panose="020B0604020202020204" charset="0"/>
                <a:ea typeface="Urbanist" panose="020B0604020202020204" charset="0"/>
                <a:cs typeface="Urbanist" panose="020B0604020202020204" charset="0"/>
                <a:sym typeface="Vidaloka"/>
              </a:rPr>
              <a:t>01</a:t>
            </a:r>
          </a:p>
        </p:txBody>
      </p:sp>
      <p:sp>
        <p:nvSpPr>
          <p:cNvPr id="44" name="Google Shape;504;p61">
            <a:extLst>
              <a:ext uri="{FF2B5EF4-FFF2-40B4-BE49-F238E27FC236}">
                <a16:creationId xmlns:a16="http://schemas.microsoft.com/office/drawing/2014/main" id="{28121521-B247-4873-A780-C6AF554D139A}"/>
              </a:ext>
            </a:extLst>
          </p:cNvPr>
          <p:cNvSpPr txBox="1">
            <a:spLocks/>
          </p:cNvSpPr>
          <p:nvPr/>
        </p:nvSpPr>
        <p:spPr>
          <a:xfrm>
            <a:off x="6789239" y="1189770"/>
            <a:ext cx="1039200" cy="667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800">
                <a:solidFill>
                  <a:srgbClr val="70544D"/>
                </a:solidFill>
                <a:latin typeface="Urbanist" panose="020B0604020202020204" charset="0"/>
                <a:ea typeface="Urbanist" panose="020B0604020202020204" charset="0"/>
                <a:cs typeface="Urbanist" panose="020B0604020202020204" charset="0"/>
              </a:rPr>
              <a:t>03</a:t>
            </a:r>
          </a:p>
        </p:txBody>
      </p:sp>
      <p:sp>
        <p:nvSpPr>
          <p:cNvPr id="45" name="Google Shape;505;p61">
            <a:extLst>
              <a:ext uri="{FF2B5EF4-FFF2-40B4-BE49-F238E27FC236}">
                <a16:creationId xmlns:a16="http://schemas.microsoft.com/office/drawing/2014/main" id="{1A8A9BF2-5117-886E-F558-32B7FA455B9A}"/>
              </a:ext>
            </a:extLst>
          </p:cNvPr>
          <p:cNvSpPr txBox="1">
            <a:spLocks/>
          </p:cNvSpPr>
          <p:nvPr/>
        </p:nvSpPr>
        <p:spPr>
          <a:xfrm>
            <a:off x="1140396" y="2954882"/>
            <a:ext cx="1039200" cy="667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800">
                <a:solidFill>
                  <a:srgbClr val="70544D"/>
                </a:solidFill>
                <a:latin typeface="Urbanist" panose="020B0604020202020204" charset="0"/>
                <a:ea typeface="Urbanist" panose="020B0604020202020204" charset="0"/>
                <a:cs typeface="Urbanist" panose="020B0604020202020204" charset="0"/>
              </a:rPr>
              <a:t>04</a:t>
            </a:r>
          </a:p>
        </p:txBody>
      </p:sp>
      <p:sp>
        <p:nvSpPr>
          <p:cNvPr id="46" name="Google Shape;506;p61">
            <a:extLst>
              <a:ext uri="{FF2B5EF4-FFF2-40B4-BE49-F238E27FC236}">
                <a16:creationId xmlns:a16="http://schemas.microsoft.com/office/drawing/2014/main" id="{263F6295-6455-54B9-53A4-F229157893D0}"/>
              </a:ext>
            </a:extLst>
          </p:cNvPr>
          <p:cNvSpPr txBox="1">
            <a:spLocks/>
          </p:cNvSpPr>
          <p:nvPr/>
        </p:nvSpPr>
        <p:spPr>
          <a:xfrm>
            <a:off x="6894364" y="3107094"/>
            <a:ext cx="1039200" cy="667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800">
                <a:solidFill>
                  <a:srgbClr val="70544D"/>
                </a:solidFill>
                <a:latin typeface="Urbanist" panose="020B0604020202020204" charset="0"/>
                <a:ea typeface="Urbanist" panose="020B0604020202020204" charset="0"/>
                <a:cs typeface="Urbanist" panose="020B0604020202020204" charset="0"/>
              </a:rPr>
              <a:t>06</a:t>
            </a:r>
          </a:p>
        </p:txBody>
      </p:sp>
      <p:pic>
        <p:nvPicPr>
          <p:cNvPr id="47" name="Picture 46">
            <a:extLst>
              <a:ext uri="{FF2B5EF4-FFF2-40B4-BE49-F238E27FC236}">
                <a16:creationId xmlns:a16="http://schemas.microsoft.com/office/drawing/2014/main" id="{53A2AD2A-DB13-1B0C-06CF-D37588610D42}"/>
              </a:ext>
            </a:extLst>
          </p:cNvPr>
          <p:cNvPicPr>
            <a:picLocks noChangeAspect="1"/>
          </p:cNvPicPr>
          <p:nvPr/>
        </p:nvPicPr>
        <p:blipFill>
          <a:blip r:embed="rId3">
            <a:alphaModFix amt="70000"/>
          </a:blip>
          <a:stretch>
            <a:fillRect/>
          </a:stretch>
        </p:blipFill>
        <p:spPr>
          <a:xfrm>
            <a:off x="7828439" y="4131594"/>
            <a:ext cx="735937" cy="609324"/>
          </a:xfrm>
          <a:prstGeom prst="rect">
            <a:avLst/>
          </a:prstGeom>
        </p:spPr>
      </p:pic>
      <p:sp>
        <p:nvSpPr>
          <p:cNvPr id="48" name="Google Shape;495;p61">
            <a:extLst>
              <a:ext uri="{FF2B5EF4-FFF2-40B4-BE49-F238E27FC236}">
                <a16:creationId xmlns:a16="http://schemas.microsoft.com/office/drawing/2014/main" id="{3279F983-EBF3-0B49-BCCB-DB407FAE3FE9}"/>
              </a:ext>
            </a:extLst>
          </p:cNvPr>
          <p:cNvSpPr txBox="1">
            <a:spLocks/>
          </p:cNvSpPr>
          <p:nvPr/>
        </p:nvSpPr>
        <p:spPr>
          <a:xfrm>
            <a:off x="3293905" y="1993569"/>
            <a:ext cx="2486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100"/>
              <a:buFont typeface="Albert Sans"/>
              <a:buNone/>
              <a:defRPr sz="2400" b="0" i="0" u="none" strike="noStrike" cap="none">
                <a:solidFill>
                  <a:schemeClr val="dk1"/>
                </a:solidFill>
                <a:latin typeface="Vidaloka"/>
                <a:ea typeface="Vidaloka"/>
                <a:cs typeface="Vidaloka"/>
                <a:sym typeface="Vidaloka"/>
              </a:defRPr>
            </a:lvl1pPr>
            <a:lvl2pPr marL="914400" marR="0" lvl="1"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9pPr>
          </a:lstStyle>
          <a:p>
            <a:pPr marL="0" indent="0"/>
            <a:r>
              <a:rPr lang="en-CA" sz="2000">
                <a:solidFill>
                  <a:srgbClr val="70544D"/>
                </a:solidFill>
                <a:latin typeface="Urbanist" panose="020B0604020202020204" charset="0"/>
                <a:ea typeface="Urbanist" panose="020B0604020202020204" charset="0"/>
                <a:cs typeface="Urbanist" panose="020B0604020202020204" charset="0"/>
              </a:rPr>
              <a:t>Pre-processing &amp; Cleaning</a:t>
            </a:r>
          </a:p>
        </p:txBody>
      </p:sp>
      <p:sp>
        <p:nvSpPr>
          <p:cNvPr id="49" name="Google Shape;501;p61">
            <a:extLst>
              <a:ext uri="{FF2B5EF4-FFF2-40B4-BE49-F238E27FC236}">
                <a16:creationId xmlns:a16="http://schemas.microsoft.com/office/drawing/2014/main" id="{6D59D18F-ED15-4BC9-BF66-AB951BE31DC3}"/>
              </a:ext>
            </a:extLst>
          </p:cNvPr>
          <p:cNvSpPr txBox="1">
            <a:spLocks/>
          </p:cNvSpPr>
          <p:nvPr/>
        </p:nvSpPr>
        <p:spPr>
          <a:xfrm>
            <a:off x="3340035" y="3668430"/>
            <a:ext cx="2486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100"/>
              <a:buFont typeface="Albert Sans"/>
              <a:buNone/>
              <a:defRPr sz="2400" b="0" i="0" u="none" strike="noStrike" cap="none">
                <a:solidFill>
                  <a:schemeClr val="dk1"/>
                </a:solidFill>
                <a:latin typeface="Vidaloka"/>
                <a:ea typeface="Vidaloka"/>
                <a:cs typeface="Vidaloka"/>
                <a:sym typeface="Vidaloka"/>
              </a:defRPr>
            </a:lvl1pPr>
            <a:lvl2pPr marL="914400" marR="0" lvl="1"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2100"/>
              <a:buFont typeface="Albert Sans"/>
              <a:buNone/>
              <a:defRPr sz="2100" b="1" i="0" u="none" strike="noStrike" cap="none">
                <a:solidFill>
                  <a:schemeClr val="dk1"/>
                </a:solidFill>
                <a:latin typeface="Albert Sans"/>
                <a:ea typeface="Albert Sans"/>
                <a:cs typeface="Albert Sans"/>
                <a:sym typeface="Albert Sans"/>
              </a:defRPr>
            </a:lvl9pPr>
          </a:lstStyle>
          <a:p>
            <a:pPr marL="0" indent="0"/>
            <a:r>
              <a:rPr lang="en-CA" sz="2000">
                <a:solidFill>
                  <a:srgbClr val="70544D"/>
                </a:solidFill>
                <a:latin typeface="Urbanist" panose="020B0604020202020204" charset="0"/>
                <a:ea typeface="Urbanist" panose="020B0604020202020204" charset="0"/>
                <a:cs typeface="Urbanist" panose="020B0604020202020204" charset="0"/>
              </a:rPr>
              <a:t>Conclusion</a:t>
            </a:r>
          </a:p>
        </p:txBody>
      </p:sp>
      <p:sp>
        <p:nvSpPr>
          <p:cNvPr id="50" name="Google Shape;503;p61">
            <a:extLst>
              <a:ext uri="{FF2B5EF4-FFF2-40B4-BE49-F238E27FC236}">
                <a16:creationId xmlns:a16="http://schemas.microsoft.com/office/drawing/2014/main" id="{44AD3DB0-BB7D-D492-CD7C-2468D3515465}"/>
              </a:ext>
            </a:extLst>
          </p:cNvPr>
          <p:cNvSpPr txBox="1">
            <a:spLocks/>
          </p:cNvSpPr>
          <p:nvPr/>
        </p:nvSpPr>
        <p:spPr>
          <a:xfrm>
            <a:off x="3992378" y="1194931"/>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Urbanist"/>
              <a:buNone/>
              <a:defRPr sz="3800" b="0" i="0" u="none" strike="noStrike" cap="none">
                <a:solidFill>
                  <a:schemeClr val="accent1"/>
                </a:solidFill>
                <a:latin typeface="Urbanist"/>
                <a:ea typeface="Urbanist"/>
                <a:cs typeface="Urbanist"/>
                <a:sym typeface="Urbanist"/>
              </a:defRPr>
            </a:lvl1pPr>
            <a:lvl2pPr marR="0" lvl="1" algn="ctr" rtl="0">
              <a:lnSpc>
                <a:spcPct val="100000"/>
              </a:lnSpc>
              <a:spcBef>
                <a:spcPts val="0"/>
              </a:spcBef>
              <a:spcAft>
                <a:spcPts val="0"/>
              </a:spcAft>
              <a:buClr>
                <a:schemeClr val="dk2"/>
              </a:buClr>
              <a:buSzPts val="4000"/>
              <a:buFont typeface="Urbanist"/>
              <a:buNone/>
              <a:defRPr sz="4000" b="0" i="0" u="none" strike="noStrike" cap="none">
                <a:solidFill>
                  <a:schemeClr val="dk2"/>
                </a:solidFill>
                <a:latin typeface="Urbanist"/>
                <a:ea typeface="Urbanist"/>
                <a:cs typeface="Urbanist"/>
                <a:sym typeface="Urbanist"/>
              </a:defRPr>
            </a:lvl2pPr>
            <a:lvl3pPr marR="0" lvl="2" algn="ctr" rtl="0">
              <a:lnSpc>
                <a:spcPct val="100000"/>
              </a:lnSpc>
              <a:spcBef>
                <a:spcPts val="0"/>
              </a:spcBef>
              <a:spcAft>
                <a:spcPts val="0"/>
              </a:spcAft>
              <a:buClr>
                <a:schemeClr val="dk2"/>
              </a:buClr>
              <a:buSzPts val="4000"/>
              <a:buFont typeface="Urbanist"/>
              <a:buNone/>
              <a:defRPr sz="4000" b="0" i="0" u="none" strike="noStrike" cap="none">
                <a:solidFill>
                  <a:schemeClr val="dk2"/>
                </a:solidFill>
                <a:latin typeface="Urbanist"/>
                <a:ea typeface="Urbanist"/>
                <a:cs typeface="Urbanist"/>
                <a:sym typeface="Urbanist"/>
              </a:defRPr>
            </a:lvl3pPr>
            <a:lvl4pPr marR="0" lvl="3" algn="ctr" rtl="0">
              <a:lnSpc>
                <a:spcPct val="100000"/>
              </a:lnSpc>
              <a:spcBef>
                <a:spcPts val="0"/>
              </a:spcBef>
              <a:spcAft>
                <a:spcPts val="0"/>
              </a:spcAft>
              <a:buClr>
                <a:schemeClr val="dk2"/>
              </a:buClr>
              <a:buSzPts val="4000"/>
              <a:buFont typeface="Urbanist"/>
              <a:buNone/>
              <a:defRPr sz="4000" b="0" i="0" u="none" strike="noStrike" cap="none">
                <a:solidFill>
                  <a:schemeClr val="dk2"/>
                </a:solidFill>
                <a:latin typeface="Urbanist"/>
                <a:ea typeface="Urbanist"/>
                <a:cs typeface="Urbanist"/>
                <a:sym typeface="Urbanist"/>
              </a:defRPr>
            </a:lvl4pPr>
            <a:lvl5pPr marR="0" lvl="4" algn="ctr" rtl="0">
              <a:lnSpc>
                <a:spcPct val="100000"/>
              </a:lnSpc>
              <a:spcBef>
                <a:spcPts val="0"/>
              </a:spcBef>
              <a:spcAft>
                <a:spcPts val="0"/>
              </a:spcAft>
              <a:buClr>
                <a:schemeClr val="dk2"/>
              </a:buClr>
              <a:buSzPts val="4000"/>
              <a:buFont typeface="Urbanist"/>
              <a:buNone/>
              <a:defRPr sz="4000" b="0" i="0" u="none" strike="noStrike" cap="none">
                <a:solidFill>
                  <a:schemeClr val="dk2"/>
                </a:solidFill>
                <a:latin typeface="Urbanist"/>
                <a:ea typeface="Urbanist"/>
                <a:cs typeface="Urbanist"/>
                <a:sym typeface="Urbanist"/>
              </a:defRPr>
            </a:lvl5pPr>
            <a:lvl6pPr marR="0" lvl="5" algn="ctr" rtl="0">
              <a:lnSpc>
                <a:spcPct val="100000"/>
              </a:lnSpc>
              <a:spcBef>
                <a:spcPts val="0"/>
              </a:spcBef>
              <a:spcAft>
                <a:spcPts val="0"/>
              </a:spcAft>
              <a:buClr>
                <a:schemeClr val="dk2"/>
              </a:buClr>
              <a:buSzPts val="4000"/>
              <a:buFont typeface="Urbanist"/>
              <a:buNone/>
              <a:defRPr sz="4000" b="0" i="0" u="none" strike="noStrike" cap="none">
                <a:solidFill>
                  <a:schemeClr val="dk2"/>
                </a:solidFill>
                <a:latin typeface="Urbanist"/>
                <a:ea typeface="Urbanist"/>
                <a:cs typeface="Urbanist"/>
                <a:sym typeface="Urbanist"/>
              </a:defRPr>
            </a:lvl6pPr>
            <a:lvl7pPr marR="0" lvl="6" algn="ctr" rtl="0">
              <a:lnSpc>
                <a:spcPct val="100000"/>
              </a:lnSpc>
              <a:spcBef>
                <a:spcPts val="0"/>
              </a:spcBef>
              <a:spcAft>
                <a:spcPts val="0"/>
              </a:spcAft>
              <a:buClr>
                <a:schemeClr val="dk2"/>
              </a:buClr>
              <a:buSzPts val="4000"/>
              <a:buFont typeface="Urbanist"/>
              <a:buNone/>
              <a:defRPr sz="4000" b="0" i="0" u="none" strike="noStrike" cap="none">
                <a:solidFill>
                  <a:schemeClr val="dk2"/>
                </a:solidFill>
                <a:latin typeface="Urbanist"/>
                <a:ea typeface="Urbanist"/>
                <a:cs typeface="Urbanist"/>
                <a:sym typeface="Urbanist"/>
              </a:defRPr>
            </a:lvl7pPr>
            <a:lvl8pPr marR="0" lvl="7" algn="ctr" rtl="0">
              <a:lnSpc>
                <a:spcPct val="100000"/>
              </a:lnSpc>
              <a:spcBef>
                <a:spcPts val="0"/>
              </a:spcBef>
              <a:spcAft>
                <a:spcPts val="0"/>
              </a:spcAft>
              <a:buClr>
                <a:schemeClr val="dk2"/>
              </a:buClr>
              <a:buSzPts val="4000"/>
              <a:buFont typeface="Urbanist"/>
              <a:buNone/>
              <a:defRPr sz="4000" b="0" i="0" u="none" strike="noStrike" cap="none">
                <a:solidFill>
                  <a:schemeClr val="dk2"/>
                </a:solidFill>
                <a:latin typeface="Urbanist"/>
                <a:ea typeface="Urbanist"/>
                <a:cs typeface="Urbanist"/>
                <a:sym typeface="Urbanist"/>
              </a:defRPr>
            </a:lvl8pPr>
            <a:lvl9pPr marR="0" lvl="8" algn="ctr" rtl="0">
              <a:lnSpc>
                <a:spcPct val="100000"/>
              </a:lnSpc>
              <a:spcBef>
                <a:spcPts val="0"/>
              </a:spcBef>
              <a:spcAft>
                <a:spcPts val="0"/>
              </a:spcAft>
              <a:buClr>
                <a:schemeClr val="dk2"/>
              </a:buClr>
              <a:buSzPts val="4000"/>
              <a:buFont typeface="Urbanist"/>
              <a:buNone/>
              <a:defRPr sz="4000" b="0" i="0" u="none" strike="noStrike" cap="none">
                <a:solidFill>
                  <a:schemeClr val="dk2"/>
                </a:solidFill>
                <a:latin typeface="Urbanist"/>
                <a:ea typeface="Urbanist"/>
                <a:cs typeface="Urbanist"/>
                <a:sym typeface="Urbanist"/>
              </a:defRPr>
            </a:lvl9pPr>
          </a:lstStyle>
          <a:p>
            <a:r>
              <a:rPr lang="en">
                <a:solidFill>
                  <a:srgbClr val="70544D"/>
                </a:solidFill>
                <a:latin typeface="Urbanist" panose="020B0604020202020204" charset="0"/>
                <a:ea typeface="Urbanist" panose="020B0604020202020204" charset="0"/>
                <a:cs typeface="Urbanist" panose="020B0604020202020204" charset="0"/>
              </a:rPr>
              <a:t>02</a:t>
            </a:r>
          </a:p>
        </p:txBody>
      </p:sp>
      <p:sp>
        <p:nvSpPr>
          <p:cNvPr id="51" name="Google Shape;505;p61">
            <a:extLst>
              <a:ext uri="{FF2B5EF4-FFF2-40B4-BE49-F238E27FC236}">
                <a16:creationId xmlns:a16="http://schemas.microsoft.com/office/drawing/2014/main" id="{0C4B486C-EEB7-39D2-AE5F-37B0AEE873BA}"/>
              </a:ext>
            </a:extLst>
          </p:cNvPr>
          <p:cNvSpPr txBox="1">
            <a:spLocks/>
          </p:cNvSpPr>
          <p:nvPr/>
        </p:nvSpPr>
        <p:spPr>
          <a:xfrm>
            <a:off x="4017355" y="3000346"/>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Urbanist"/>
              <a:buNone/>
              <a:defRPr sz="3800" b="0" i="0" u="none" strike="noStrike" cap="none">
                <a:solidFill>
                  <a:schemeClr val="accent1"/>
                </a:solidFill>
                <a:latin typeface="Urbanist"/>
                <a:ea typeface="Urbanist"/>
                <a:cs typeface="Urbanist"/>
                <a:sym typeface="Urbanist"/>
              </a:defRPr>
            </a:lvl1pPr>
            <a:lvl2pPr marR="0" lvl="1" algn="ctr" rtl="0">
              <a:lnSpc>
                <a:spcPct val="100000"/>
              </a:lnSpc>
              <a:spcBef>
                <a:spcPts val="0"/>
              </a:spcBef>
              <a:spcAft>
                <a:spcPts val="0"/>
              </a:spcAft>
              <a:buClr>
                <a:schemeClr val="dk2"/>
              </a:buClr>
              <a:buSzPts val="4000"/>
              <a:buFont typeface="Urbanist"/>
              <a:buNone/>
              <a:defRPr sz="4000" b="0" i="0" u="none" strike="noStrike" cap="none">
                <a:solidFill>
                  <a:schemeClr val="dk2"/>
                </a:solidFill>
                <a:latin typeface="Urbanist"/>
                <a:ea typeface="Urbanist"/>
                <a:cs typeface="Urbanist"/>
                <a:sym typeface="Urbanist"/>
              </a:defRPr>
            </a:lvl2pPr>
            <a:lvl3pPr marR="0" lvl="2" algn="ctr" rtl="0">
              <a:lnSpc>
                <a:spcPct val="100000"/>
              </a:lnSpc>
              <a:spcBef>
                <a:spcPts val="0"/>
              </a:spcBef>
              <a:spcAft>
                <a:spcPts val="0"/>
              </a:spcAft>
              <a:buClr>
                <a:schemeClr val="dk2"/>
              </a:buClr>
              <a:buSzPts val="4000"/>
              <a:buFont typeface="Urbanist"/>
              <a:buNone/>
              <a:defRPr sz="4000" b="0" i="0" u="none" strike="noStrike" cap="none">
                <a:solidFill>
                  <a:schemeClr val="dk2"/>
                </a:solidFill>
                <a:latin typeface="Urbanist"/>
                <a:ea typeface="Urbanist"/>
                <a:cs typeface="Urbanist"/>
                <a:sym typeface="Urbanist"/>
              </a:defRPr>
            </a:lvl3pPr>
            <a:lvl4pPr marR="0" lvl="3" algn="ctr" rtl="0">
              <a:lnSpc>
                <a:spcPct val="100000"/>
              </a:lnSpc>
              <a:spcBef>
                <a:spcPts val="0"/>
              </a:spcBef>
              <a:spcAft>
                <a:spcPts val="0"/>
              </a:spcAft>
              <a:buClr>
                <a:schemeClr val="dk2"/>
              </a:buClr>
              <a:buSzPts val="4000"/>
              <a:buFont typeface="Urbanist"/>
              <a:buNone/>
              <a:defRPr sz="4000" b="0" i="0" u="none" strike="noStrike" cap="none">
                <a:solidFill>
                  <a:schemeClr val="dk2"/>
                </a:solidFill>
                <a:latin typeface="Urbanist"/>
                <a:ea typeface="Urbanist"/>
                <a:cs typeface="Urbanist"/>
                <a:sym typeface="Urbanist"/>
              </a:defRPr>
            </a:lvl4pPr>
            <a:lvl5pPr marR="0" lvl="4" algn="ctr" rtl="0">
              <a:lnSpc>
                <a:spcPct val="100000"/>
              </a:lnSpc>
              <a:spcBef>
                <a:spcPts val="0"/>
              </a:spcBef>
              <a:spcAft>
                <a:spcPts val="0"/>
              </a:spcAft>
              <a:buClr>
                <a:schemeClr val="dk2"/>
              </a:buClr>
              <a:buSzPts val="4000"/>
              <a:buFont typeface="Urbanist"/>
              <a:buNone/>
              <a:defRPr sz="4000" b="0" i="0" u="none" strike="noStrike" cap="none">
                <a:solidFill>
                  <a:schemeClr val="dk2"/>
                </a:solidFill>
                <a:latin typeface="Urbanist"/>
                <a:ea typeface="Urbanist"/>
                <a:cs typeface="Urbanist"/>
                <a:sym typeface="Urbanist"/>
              </a:defRPr>
            </a:lvl5pPr>
            <a:lvl6pPr marR="0" lvl="5" algn="ctr" rtl="0">
              <a:lnSpc>
                <a:spcPct val="100000"/>
              </a:lnSpc>
              <a:spcBef>
                <a:spcPts val="0"/>
              </a:spcBef>
              <a:spcAft>
                <a:spcPts val="0"/>
              </a:spcAft>
              <a:buClr>
                <a:schemeClr val="dk2"/>
              </a:buClr>
              <a:buSzPts val="4000"/>
              <a:buFont typeface="Urbanist"/>
              <a:buNone/>
              <a:defRPr sz="4000" b="0" i="0" u="none" strike="noStrike" cap="none">
                <a:solidFill>
                  <a:schemeClr val="dk2"/>
                </a:solidFill>
                <a:latin typeface="Urbanist"/>
                <a:ea typeface="Urbanist"/>
                <a:cs typeface="Urbanist"/>
                <a:sym typeface="Urbanist"/>
              </a:defRPr>
            </a:lvl6pPr>
            <a:lvl7pPr marR="0" lvl="6" algn="ctr" rtl="0">
              <a:lnSpc>
                <a:spcPct val="100000"/>
              </a:lnSpc>
              <a:spcBef>
                <a:spcPts val="0"/>
              </a:spcBef>
              <a:spcAft>
                <a:spcPts val="0"/>
              </a:spcAft>
              <a:buClr>
                <a:schemeClr val="dk2"/>
              </a:buClr>
              <a:buSzPts val="4000"/>
              <a:buFont typeface="Urbanist"/>
              <a:buNone/>
              <a:defRPr sz="4000" b="0" i="0" u="none" strike="noStrike" cap="none">
                <a:solidFill>
                  <a:schemeClr val="dk2"/>
                </a:solidFill>
                <a:latin typeface="Urbanist"/>
                <a:ea typeface="Urbanist"/>
                <a:cs typeface="Urbanist"/>
                <a:sym typeface="Urbanist"/>
              </a:defRPr>
            </a:lvl7pPr>
            <a:lvl8pPr marR="0" lvl="7" algn="ctr" rtl="0">
              <a:lnSpc>
                <a:spcPct val="100000"/>
              </a:lnSpc>
              <a:spcBef>
                <a:spcPts val="0"/>
              </a:spcBef>
              <a:spcAft>
                <a:spcPts val="0"/>
              </a:spcAft>
              <a:buClr>
                <a:schemeClr val="dk2"/>
              </a:buClr>
              <a:buSzPts val="4000"/>
              <a:buFont typeface="Urbanist"/>
              <a:buNone/>
              <a:defRPr sz="4000" b="0" i="0" u="none" strike="noStrike" cap="none">
                <a:solidFill>
                  <a:schemeClr val="dk2"/>
                </a:solidFill>
                <a:latin typeface="Urbanist"/>
                <a:ea typeface="Urbanist"/>
                <a:cs typeface="Urbanist"/>
                <a:sym typeface="Urbanist"/>
              </a:defRPr>
            </a:lvl8pPr>
            <a:lvl9pPr marR="0" lvl="8" algn="ctr" rtl="0">
              <a:lnSpc>
                <a:spcPct val="100000"/>
              </a:lnSpc>
              <a:spcBef>
                <a:spcPts val="0"/>
              </a:spcBef>
              <a:spcAft>
                <a:spcPts val="0"/>
              </a:spcAft>
              <a:buClr>
                <a:schemeClr val="dk2"/>
              </a:buClr>
              <a:buSzPts val="4000"/>
              <a:buFont typeface="Urbanist"/>
              <a:buNone/>
              <a:defRPr sz="4000" b="0" i="0" u="none" strike="noStrike" cap="none">
                <a:solidFill>
                  <a:schemeClr val="dk2"/>
                </a:solidFill>
                <a:latin typeface="Urbanist"/>
                <a:ea typeface="Urbanist"/>
                <a:cs typeface="Urbanist"/>
                <a:sym typeface="Urbanist"/>
              </a:defRPr>
            </a:lvl9pPr>
          </a:lstStyle>
          <a:p>
            <a:r>
              <a:rPr lang="en">
                <a:solidFill>
                  <a:srgbClr val="70544D"/>
                </a:solidFill>
                <a:latin typeface="Urbanist" panose="020B0604020202020204" charset="0"/>
                <a:ea typeface="Urbanist" panose="020B0604020202020204" charset="0"/>
                <a:cs typeface="Urbanist" panose="020B0604020202020204" charset="0"/>
              </a:rPr>
              <a:t>05</a:t>
            </a:r>
          </a:p>
        </p:txBody>
      </p:sp>
    </p:spTree>
    <p:extLst>
      <p:ext uri="{BB962C8B-B14F-4D97-AF65-F5344CB8AC3E}">
        <p14:creationId xmlns:p14="http://schemas.microsoft.com/office/powerpoint/2010/main" val="248336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5"/>
        <p:cNvGrpSpPr/>
        <p:nvPr/>
      </p:nvGrpSpPr>
      <p:grpSpPr>
        <a:xfrm>
          <a:off x="0" y="0"/>
          <a:ext cx="0" cy="0"/>
          <a:chOff x="0" y="0"/>
          <a:chExt cx="0" cy="0"/>
        </a:xfrm>
      </p:grpSpPr>
      <p:pic>
        <p:nvPicPr>
          <p:cNvPr id="2" name="Picture 1">
            <a:extLst>
              <a:ext uri="{FF2B5EF4-FFF2-40B4-BE49-F238E27FC236}">
                <a16:creationId xmlns:a16="http://schemas.microsoft.com/office/drawing/2014/main" id="{572EB277-82B0-2627-95F8-E69D51DBF8DD}"/>
              </a:ext>
            </a:extLst>
          </p:cNvPr>
          <p:cNvPicPr>
            <a:picLocks noChangeAspect="1"/>
          </p:cNvPicPr>
          <p:nvPr/>
        </p:nvPicPr>
        <p:blipFill>
          <a:blip r:embed="rId3">
            <a:alphaModFix amt="70000"/>
          </a:blip>
          <a:stretch>
            <a:fillRect/>
          </a:stretch>
        </p:blipFill>
        <p:spPr>
          <a:xfrm>
            <a:off x="7963192" y="4131594"/>
            <a:ext cx="735937" cy="609324"/>
          </a:xfrm>
          <a:prstGeom prst="rect">
            <a:avLst/>
          </a:prstGeom>
        </p:spPr>
      </p:pic>
      <p:sp>
        <p:nvSpPr>
          <p:cNvPr id="1176" name="Google Shape;1176;p47"/>
          <p:cNvSpPr txBox="1">
            <a:spLocks noGrp="1"/>
          </p:cNvSpPr>
          <p:nvPr>
            <p:ph type="title"/>
          </p:nvPr>
        </p:nvSpPr>
        <p:spPr>
          <a:xfrm>
            <a:off x="720000" y="25694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2200"/>
              <a:t>Introduction</a:t>
            </a:r>
            <a:br>
              <a:rPr lang="en-CA" sz="2200"/>
            </a:br>
            <a:endParaRPr lang="en-CA" sz="2200"/>
          </a:p>
        </p:txBody>
      </p:sp>
      <p:sp>
        <p:nvSpPr>
          <p:cNvPr id="1177" name="Google Shape;1177;p47"/>
          <p:cNvSpPr/>
          <p:nvPr/>
        </p:nvSpPr>
        <p:spPr>
          <a:xfrm>
            <a:off x="7064234" y="1230619"/>
            <a:ext cx="1359766" cy="1378628"/>
          </a:xfrm>
          <a:prstGeom prst="ellipse">
            <a:avLst/>
          </a:prstGeom>
          <a:solidFill>
            <a:srgbClr val="D0C6C3">
              <a:alpha val="60759"/>
            </a:srgbClr>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 sz="3000" b="0" i="0" u="none" strike="noStrike" kern="0" cap="none" spc="0" normalizeH="0" baseline="0" noProof="0">
                <a:ln>
                  <a:noFill/>
                </a:ln>
                <a:solidFill>
                  <a:srgbClr val="70544D"/>
                </a:solidFill>
                <a:effectLst/>
                <a:uLnTx/>
                <a:uFillTx/>
                <a:latin typeface="Urbanist"/>
                <a:ea typeface="Urbanist"/>
                <a:cs typeface="Urbanist"/>
                <a:sym typeface="Urbanist"/>
              </a:rPr>
              <a:t>01</a:t>
            </a:r>
            <a:endParaRPr kumimoji="0" sz="3000" b="0" i="0" u="none" strike="noStrike" kern="0" cap="none" spc="0" normalizeH="0" baseline="0" noProof="0">
              <a:ln>
                <a:noFill/>
              </a:ln>
              <a:solidFill>
                <a:srgbClr val="70544D"/>
              </a:solidFill>
              <a:effectLst/>
              <a:uLnTx/>
              <a:uFillTx/>
              <a:latin typeface="Urbanist"/>
              <a:ea typeface="Urbanist"/>
              <a:cs typeface="Urbanist"/>
              <a:sym typeface="Urbanist"/>
            </a:endParaRPr>
          </a:p>
        </p:txBody>
      </p:sp>
      <p:sp>
        <p:nvSpPr>
          <p:cNvPr id="1178" name="Google Shape;1178;p47"/>
          <p:cNvSpPr/>
          <p:nvPr/>
        </p:nvSpPr>
        <p:spPr>
          <a:xfrm>
            <a:off x="6475561" y="2198152"/>
            <a:ext cx="1359767" cy="1342798"/>
          </a:xfrm>
          <a:prstGeom prst="ellipse">
            <a:avLst/>
          </a:prstGeom>
          <a:solidFill>
            <a:srgbClr val="F1D1C8">
              <a:alpha val="56960"/>
            </a:srgbClr>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 sz="3000" b="0" i="0" u="none" strike="noStrike" kern="0" cap="none" spc="0" normalizeH="0" baseline="0" noProof="0">
                <a:ln>
                  <a:noFill/>
                </a:ln>
                <a:solidFill>
                  <a:srgbClr val="70544D"/>
                </a:solidFill>
                <a:effectLst/>
                <a:uLnTx/>
                <a:uFillTx/>
                <a:latin typeface="Urbanist"/>
                <a:ea typeface="Urbanist"/>
                <a:cs typeface="Urbanist"/>
                <a:sym typeface="Urbanist"/>
              </a:rPr>
              <a:t>02</a:t>
            </a:r>
            <a:endParaRPr kumimoji="0" sz="3000" b="0" i="0" u="none" strike="noStrike" kern="0" cap="none" spc="0" normalizeH="0" baseline="0" noProof="0">
              <a:ln>
                <a:noFill/>
              </a:ln>
              <a:solidFill>
                <a:srgbClr val="70544D"/>
              </a:solidFill>
              <a:effectLst/>
              <a:uLnTx/>
              <a:uFillTx/>
              <a:latin typeface="Urbanist"/>
              <a:ea typeface="Urbanist"/>
              <a:cs typeface="Urbanist"/>
              <a:sym typeface="Urbanist"/>
            </a:endParaRPr>
          </a:p>
        </p:txBody>
      </p:sp>
      <p:sp>
        <p:nvSpPr>
          <p:cNvPr id="1179" name="Google Shape;1179;p47"/>
          <p:cNvSpPr/>
          <p:nvPr/>
        </p:nvSpPr>
        <p:spPr>
          <a:xfrm>
            <a:off x="7500462" y="2609247"/>
            <a:ext cx="1359766" cy="1378629"/>
          </a:xfrm>
          <a:prstGeom prst="ellipse">
            <a:avLst/>
          </a:prstGeom>
          <a:solidFill>
            <a:srgbClr val="A78D84">
              <a:alpha val="50629"/>
            </a:srgbClr>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 sz="3000" b="0" i="0" u="none" strike="noStrike" kern="0" cap="none" spc="0" normalizeH="0" baseline="0" noProof="0">
                <a:ln>
                  <a:noFill/>
                </a:ln>
                <a:solidFill>
                  <a:srgbClr val="70544D"/>
                </a:solidFill>
                <a:effectLst/>
                <a:uLnTx/>
                <a:uFillTx/>
                <a:latin typeface="Urbanist"/>
                <a:ea typeface="Urbanist"/>
                <a:cs typeface="Urbanist"/>
                <a:sym typeface="Urbanist"/>
              </a:rPr>
              <a:t>03</a:t>
            </a:r>
            <a:endParaRPr kumimoji="0" sz="3000" b="0" i="0" u="none" strike="noStrike" kern="0" cap="none" spc="0" normalizeH="0" baseline="0" noProof="0">
              <a:ln>
                <a:noFill/>
              </a:ln>
              <a:solidFill>
                <a:srgbClr val="70544D"/>
              </a:solidFill>
              <a:effectLst/>
              <a:uLnTx/>
              <a:uFillTx/>
              <a:latin typeface="Urbanist"/>
              <a:ea typeface="Urbanist"/>
              <a:cs typeface="Urbanist"/>
              <a:sym typeface="Urbanist"/>
            </a:endParaRPr>
          </a:p>
        </p:txBody>
      </p:sp>
      <p:sp>
        <p:nvSpPr>
          <p:cNvPr id="1182" name="Google Shape;1182;p47"/>
          <p:cNvSpPr txBox="1"/>
          <p:nvPr/>
        </p:nvSpPr>
        <p:spPr>
          <a:xfrm>
            <a:off x="237123" y="928347"/>
            <a:ext cx="4764552" cy="4031582"/>
          </a:xfrm>
          <a:prstGeom prst="rect">
            <a:avLst/>
          </a:prstGeom>
          <a:noFill/>
          <a:ln>
            <a:noFill/>
          </a:ln>
        </p:spPr>
        <p:txBody>
          <a:bodyPr spcFirstLastPara="1" wrap="square" lIns="91425" tIns="91425" rIns="91425" bIns="91425" anchor="t" anchorCtr="0">
            <a:noAutofit/>
          </a:bodyPr>
          <a:lstStyle/>
          <a:p>
            <a:pPr marL="171450" marR="0" lvl="0" indent="-171450"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200" b="0" i="0" u="none" strike="noStrike" kern="0" cap="none" spc="0" normalizeH="0" baseline="0" noProof="0">
                <a:ln>
                  <a:noFill/>
                </a:ln>
                <a:solidFill>
                  <a:srgbClr val="70544D"/>
                </a:solidFill>
                <a:effectLst/>
                <a:uLnTx/>
                <a:uFillTx/>
                <a:latin typeface="Albert Sans"/>
                <a:ea typeface="Albert Sans"/>
                <a:cs typeface="Albert Sans"/>
                <a:sym typeface="Albert Sans"/>
              </a:rPr>
              <a:t>The primary objective of the visualization project for Multi Mart Retail store is to provide a comprehensive and visually intuitive view of the sales happened in the store and revenue generated from sales from the year 2019 to 2023.</a:t>
            </a:r>
          </a:p>
          <a:p>
            <a:pPr marL="171450" marR="0" lvl="0" indent="-171450"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endParaRPr lang="en-US" sz="1200">
              <a:solidFill>
                <a:srgbClr val="70544D"/>
              </a:solidFill>
              <a:latin typeface="Albert Sans"/>
              <a:ea typeface="Albert Sans"/>
              <a:cs typeface="Albert Sans"/>
              <a:sym typeface="Albert Sans"/>
            </a:endParaRPr>
          </a:p>
          <a:p>
            <a:pPr marL="171450" marR="0" lvl="0" indent="-171450"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200" b="0" i="0" u="none" strike="noStrike" kern="0" cap="none" spc="0" normalizeH="0" baseline="0" noProof="0">
                <a:ln>
                  <a:noFill/>
                </a:ln>
                <a:solidFill>
                  <a:srgbClr val="70544D"/>
                </a:solidFill>
                <a:effectLst/>
                <a:uLnTx/>
                <a:uFillTx/>
                <a:latin typeface="Albert Sans"/>
                <a:ea typeface="Albert Sans"/>
                <a:cs typeface="Albert Sans"/>
                <a:sym typeface="Albert Sans"/>
              </a:rPr>
              <a:t>This comprehensive analysis aims to shed light on the store's sales performance and revenue generation.</a:t>
            </a:r>
          </a:p>
          <a:p>
            <a:pPr marL="171450" marR="0" lvl="0" indent="-171450"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endParaRPr lang="en-US" sz="1200">
              <a:solidFill>
                <a:srgbClr val="70544D"/>
              </a:solidFill>
              <a:latin typeface="Albert Sans"/>
              <a:ea typeface="Albert Sans"/>
              <a:cs typeface="Albert Sans"/>
              <a:sym typeface="Albert Sans"/>
            </a:endParaRPr>
          </a:p>
          <a:p>
            <a:pPr marL="171450" marR="0" lvl="0" indent="-171450"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200" b="0" i="0" u="none" strike="noStrike" kern="0" cap="none" spc="0" normalizeH="0" baseline="0" noProof="0">
                <a:ln>
                  <a:noFill/>
                </a:ln>
                <a:solidFill>
                  <a:srgbClr val="70544D"/>
                </a:solidFill>
                <a:effectLst/>
                <a:uLnTx/>
                <a:uFillTx/>
                <a:latin typeface="Albert Sans"/>
                <a:ea typeface="Albert Sans"/>
                <a:cs typeface="Albert Sans"/>
                <a:sym typeface="Albert Sans"/>
              </a:rPr>
              <a:t>With a focus on customer behavior and preferences, our goal is to guide the store in making informed decisions about the potential expansion of its Loyalty Card program to new regions.</a:t>
            </a:r>
          </a:p>
          <a:p>
            <a:pPr marL="171450" marR="0" lvl="0" indent="-171450"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endParaRPr lang="en-US" sz="1200">
              <a:solidFill>
                <a:srgbClr val="70544D"/>
              </a:solidFill>
              <a:latin typeface="Albert Sans"/>
              <a:ea typeface="Albert Sans"/>
              <a:cs typeface="Albert Sans"/>
              <a:sym typeface="Albert Sans"/>
            </a:endParaRPr>
          </a:p>
          <a:p>
            <a:pPr marL="171450" marR="0" lvl="0" indent="-171450"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200" b="0" i="0" u="none" strike="noStrike" kern="0" cap="none" spc="0" normalizeH="0" baseline="0" noProof="0">
                <a:ln>
                  <a:noFill/>
                </a:ln>
                <a:solidFill>
                  <a:srgbClr val="70544D"/>
                </a:solidFill>
                <a:effectLst/>
                <a:uLnTx/>
                <a:uFillTx/>
                <a:latin typeface="Albert Sans"/>
                <a:ea typeface="Albert Sans"/>
                <a:cs typeface="Albert Sans"/>
                <a:sym typeface="Albert Sans"/>
              </a:rPr>
              <a:t>Our dataset includes key metrics such as customer, purchase history, revenue, products, and more, providing a holistic understanding of Multi Mart's retail landscape.</a:t>
            </a:r>
          </a:p>
          <a:p>
            <a:pPr marL="171450" marR="0" lvl="0" indent="-171450"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endParaRPr lang="en-US" sz="1200">
              <a:solidFill>
                <a:srgbClr val="70544D"/>
              </a:solidFill>
              <a:latin typeface="Albert Sans"/>
              <a:ea typeface="Albert Sans"/>
              <a:cs typeface="Albert Sans"/>
              <a:sym typeface="Albert Sans"/>
            </a:endParaRPr>
          </a:p>
          <a:p>
            <a:pPr marL="171450" marR="0" lvl="0" indent="-171450"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200" b="0" i="0" u="none" strike="noStrike" kern="0" cap="none" spc="0" normalizeH="0" baseline="0" noProof="0">
                <a:ln>
                  <a:noFill/>
                </a:ln>
                <a:solidFill>
                  <a:srgbClr val="70544D"/>
                </a:solidFill>
                <a:effectLst/>
                <a:uLnTx/>
                <a:uFillTx/>
                <a:latin typeface="Albert Sans"/>
                <a:ea typeface="Albert Sans"/>
                <a:cs typeface="Albert Sans"/>
                <a:sym typeface="Albert Sans"/>
              </a:rPr>
              <a:t>Through comprehensive visualizations, the store aims to empower its teams to make informed choices and optimize strategies for sustained success.</a:t>
            </a:r>
            <a:endParaRPr kumimoji="0" sz="1200" b="0" i="0" u="none" strike="noStrike" kern="0" cap="none" spc="0" normalizeH="0" baseline="0" noProof="0">
              <a:ln>
                <a:noFill/>
              </a:ln>
              <a:solidFill>
                <a:srgbClr val="70544D"/>
              </a:solidFill>
              <a:effectLst/>
              <a:uLnTx/>
              <a:uFillTx/>
              <a:latin typeface="Albert Sans"/>
              <a:ea typeface="Albert Sans"/>
              <a:cs typeface="Albert Sans"/>
              <a:sym typeface="Albert Sans"/>
            </a:endParaRPr>
          </a:p>
        </p:txBody>
      </p:sp>
      <p:cxnSp>
        <p:nvCxnSpPr>
          <p:cNvPr id="1183" name="Google Shape;1183;p47"/>
          <p:cNvCxnSpPr>
            <a:cxnSpLocks/>
            <a:stCxn id="1177" idx="0"/>
          </p:cNvCxnSpPr>
          <p:nvPr/>
        </p:nvCxnSpPr>
        <p:spPr>
          <a:xfrm rot="16200000" flipH="1" flipV="1">
            <a:off x="6118318" y="113979"/>
            <a:ext cx="509160" cy="2742439"/>
          </a:xfrm>
          <a:prstGeom prst="bentConnector4">
            <a:avLst>
              <a:gd name="adj1" fmla="val -44897"/>
              <a:gd name="adj2" fmla="val 62396"/>
            </a:avLst>
          </a:prstGeom>
          <a:noFill/>
          <a:ln w="9525" cap="flat" cmpd="sng">
            <a:solidFill>
              <a:schemeClr val="dk1"/>
            </a:solidFill>
            <a:prstDash val="solid"/>
            <a:round/>
            <a:headEnd type="none" w="med" len="med"/>
            <a:tailEnd type="none" w="med" len="med"/>
          </a:ln>
        </p:spPr>
      </p:cxnSp>
      <p:cxnSp>
        <p:nvCxnSpPr>
          <p:cNvPr id="1184" name="Google Shape;1184;p47"/>
          <p:cNvCxnSpPr>
            <a:cxnSpLocks/>
            <a:stCxn id="1178" idx="2"/>
          </p:cNvCxnSpPr>
          <p:nvPr/>
        </p:nvCxnSpPr>
        <p:spPr>
          <a:xfrm rot="10800000">
            <a:off x="5042071" y="2513621"/>
            <a:ext cx="1433490" cy="355931"/>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185" name="Google Shape;1185;p47"/>
          <p:cNvCxnSpPr>
            <a:cxnSpLocks/>
            <a:stCxn id="1179" idx="4"/>
          </p:cNvCxnSpPr>
          <p:nvPr/>
        </p:nvCxnSpPr>
        <p:spPr>
          <a:xfrm rot="5400000" flipH="1">
            <a:off x="6004961" y="1812493"/>
            <a:ext cx="1212495" cy="3138272"/>
          </a:xfrm>
          <a:prstGeom prst="bentConnector4">
            <a:avLst>
              <a:gd name="adj1" fmla="val -18854"/>
              <a:gd name="adj2" fmla="val 60832"/>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99587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30"/>
          <p:cNvSpPr txBox="1">
            <a:spLocks noGrp="1"/>
          </p:cNvSpPr>
          <p:nvPr>
            <p:ph type="title"/>
          </p:nvPr>
        </p:nvSpPr>
        <p:spPr>
          <a:xfrm>
            <a:off x="720000" y="39024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2200"/>
              <a:t>Pre-Processing &amp; Cleaning</a:t>
            </a:r>
          </a:p>
        </p:txBody>
      </p:sp>
      <p:sp>
        <p:nvSpPr>
          <p:cNvPr id="595" name="Google Shape;595;p30"/>
          <p:cNvSpPr/>
          <p:nvPr/>
        </p:nvSpPr>
        <p:spPr>
          <a:xfrm>
            <a:off x="1025800" y="3086100"/>
            <a:ext cx="1813200" cy="13251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a:ln>
                  <a:noFill/>
                </a:ln>
                <a:solidFill>
                  <a:srgbClr val="70544D"/>
                </a:solidFill>
                <a:effectLst/>
                <a:uLnTx/>
                <a:uFillTx/>
                <a:latin typeface="Urbanist"/>
                <a:ea typeface="Urbanist"/>
                <a:cs typeface="Urbanist"/>
                <a:sym typeface="Urbanist"/>
              </a:rPr>
              <a:t>1</a:t>
            </a:r>
            <a:endParaRPr kumimoji="0" sz="2000" b="0" i="0" u="none" strike="noStrike" kern="0" cap="none" spc="0" normalizeH="0" baseline="0" noProof="0">
              <a:ln>
                <a:noFill/>
              </a:ln>
              <a:solidFill>
                <a:srgbClr val="70544D"/>
              </a:solidFill>
              <a:effectLst/>
              <a:uLnTx/>
              <a:uFillTx/>
              <a:latin typeface="Urbanist"/>
              <a:ea typeface="Urbanist"/>
              <a:cs typeface="Urbanist"/>
              <a:sym typeface="Urbanist"/>
            </a:endParaRPr>
          </a:p>
        </p:txBody>
      </p:sp>
      <p:sp>
        <p:nvSpPr>
          <p:cNvPr id="596" name="Google Shape;596;p30"/>
          <p:cNvSpPr/>
          <p:nvPr/>
        </p:nvSpPr>
        <p:spPr>
          <a:xfrm>
            <a:off x="2779350" y="3086100"/>
            <a:ext cx="1813200" cy="132510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a:ln>
                  <a:noFill/>
                </a:ln>
                <a:solidFill>
                  <a:srgbClr val="70544D"/>
                </a:solidFill>
                <a:effectLst/>
                <a:uLnTx/>
                <a:uFillTx/>
                <a:latin typeface="Urbanist"/>
                <a:ea typeface="Urbanist"/>
                <a:cs typeface="Urbanist"/>
                <a:sym typeface="Urbanist"/>
              </a:rPr>
              <a:t>2</a:t>
            </a:r>
            <a:endParaRPr kumimoji="0" sz="2000" b="0" i="0" u="none" strike="noStrike" kern="0" cap="none" spc="0" normalizeH="0" baseline="0" noProof="0">
              <a:ln>
                <a:noFill/>
              </a:ln>
              <a:solidFill>
                <a:srgbClr val="70544D"/>
              </a:solidFill>
              <a:effectLst/>
              <a:uLnTx/>
              <a:uFillTx/>
              <a:latin typeface="Urbanist"/>
              <a:ea typeface="Urbanist"/>
              <a:cs typeface="Urbanist"/>
              <a:sym typeface="Urbanist"/>
            </a:endParaRPr>
          </a:p>
        </p:txBody>
      </p:sp>
      <p:sp>
        <p:nvSpPr>
          <p:cNvPr id="597" name="Google Shape;597;p30"/>
          <p:cNvSpPr/>
          <p:nvPr/>
        </p:nvSpPr>
        <p:spPr>
          <a:xfrm>
            <a:off x="4551450" y="3086100"/>
            <a:ext cx="1813200" cy="13251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a:ln>
                  <a:noFill/>
                </a:ln>
                <a:solidFill>
                  <a:srgbClr val="70544D"/>
                </a:solidFill>
                <a:effectLst/>
                <a:uLnTx/>
                <a:uFillTx/>
                <a:latin typeface="Urbanist"/>
                <a:ea typeface="Urbanist"/>
                <a:cs typeface="Urbanist"/>
                <a:sym typeface="Urbanist"/>
              </a:rPr>
              <a:t>3</a:t>
            </a:r>
            <a:endParaRPr kumimoji="0" sz="2000" b="0" i="0" u="none" strike="noStrike" kern="0" cap="none" spc="0" normalizeH="0" baseline="0" noProof="0">
              <a:ln>
                <a:noFill/>
              </a:ln>
              <a:solidFill>
                <a:srgbClr val="70544D"/>
              </a:solidFill>
              <a:effectLst/>
              <a:uLnTx/>
              <a:uFillTx/>
              <a:latin typeface="Urbanist"/>
              <a:ea typeface="Urbanist"/>
              <a:cs typeface="Urbanist"/>
              <a:sym typeface="Urbanist"/>
            </a:endParaRPr>
          </a:p>
        </p:txBody>
      </p:sp>
      <p:sp>
        <p:nvSpPr>
          <p:cNvPr id="598" name="Google Shape;598;p30"/>
          <p:cNvSpPr/>
          <p:nvPr/>
        </p:nvSpPr>
        <p:spPr>
          <a:xfrm>
            <a:off x="6323550" y="3086100"/>
            <a:ext cx="1813200" cy="13251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a:ln>
                  <a:noFill/>
                </a:ln>
                <a:solidFill>
                  <a:srgbClr val="70544D"/>
                </a:solidFill>
                <a:effectLst/>
                <a:uLnTx/>
                <a:uFillTx/>
                <a:latin typeface="Urbanist"/>
                <a:ea typeface="Urbanist"/>
                <a:cs typeface="Urbanist"/>
                <a:sym typeface="Urbanist"/>
              </a:rPr>
              <a:t>4</a:t>
            </a:r>
            <a:endParaRPr kumimoji="0" sz="2000" b="0" i="0" u="none" strike="noStrike" kern="0" cap="none" spc="0" normalizeH="0" baseline="0" noProof="0">
              <a:ln>
                <a:noFill/>
              </a:ln>
              <a:solidFill>
                <a:srgbClr val="70544D"/>
              </a:solidFill>
              <a:effectLst/>
              <a:uLnTx/>
              <a:uFillTx/>
              <a:latin typeface="Urbanist"/>
              <a:ea typeface="Urbanist"/>
              <a:cs typeface="Urbanist"/>
              <a:sym typeface="Urbanist"/>
            </a:endParaRPr>
          </a:p>
        </p:txBody>
      </p:sp>
      <p:cxnSp>
        <p:nvCxnSpPr>
          <p:cNvPr id="599" name="Google Shape;599;p30"/>
          <p:cNvCxnSpPr>
            <a:cxnSpLocks/>
            <a:endCxn id="595" idx="1"/>
          </p:cNvCxnSpPr>
          <p:nvPr/>
        </p:nvCxnSpPr>
        <p:spPr>
          <a:xfrm rot="5400000">
            <a:off x="998387" y="2958663"/>
            <a:ext cx="1479950" cy="100024"/>
          </a:xfrm>
          <a:prstGeom prst="bentConnector4">
            <a:avLst>
              <a:gd name="adj1" fmla="val 25758"/>
              <a:gd name="adj2" fmla="val 823440"/>
            </a:avLst>
          </a:prstGeom>
          <a:noFill/>
          <a:ln w="9525" cap="flat" cmpd="sng">
            <a:solidFill>
              <a:schemeClr val="dk1"/>
            </a:solidFill>
            <a:prstDash val="solid"/>
            <a:round/>
            <a:headEnd type="none" w="med" len="med"/>
            <a:tailEnd type="none" w="med" len="med"/>
          </a:ln>
        </p:spPr>
      </p:cxnSp>
      <p:cxnSp>
        <p:nvCxnSpPr>
          <p:cNvPr id="601" name="Google Shape;601;p30"/>
          <p:cNvCxnSpPr>
            <a:cxnSpLocks/>
            <a:stCxn id="602" idx="2"/>
            <a:endCxn id="596" idx="1"/>
          </p:cNvCxnSpPr>
          <p:nvPr/>
        </p:nvCxnSpPr>
        <p:spPr>
          <a:xfrm rot="16200000" flipH="1">
            <a:off x="2634205" y="2940955"/>
            <a:ext cx="1479950" cy="135439"/>
          </a:xfrm>
          <a:prstGeom prst="bentConnector4">
            <a:avLst>
              <a:gd name="adj1" fmla="val 27616"/>
              <a:gd name="adj2" fmla="val -68784"/>
            </a:avLst>
          </a:prstGeom>
          <a:noFill/>
          <a:ln w="9525" cap="flat" cmpd="sng">
            <a:solidFill>
              <a:schemeClr val="dk1"/>
            </a:solidFill>
            <a:prstDash val="solid"/>
            <a:round/>
            <a:headEnd type="none" w="med" len="med"/>
            <a:tailEnd type="none" w="med" len="med"/>
          </a:ln>
        </p:spPr>
      </p:cxnSp>
      <p:cxnSp>
        <p:nvCxnSpPr>
          <p:cNvPr id="603" name="Google Shape;603;p30"/>
          <p:cNvCxnSpPr>
            <a:cxnSpLocks/>
            <a:stCxn id="604" idx="2"/>
            <a:endCxn id="597" idx="1"/>
          </p:cNvCxnSpPr>
          <p:nvPr/>
        </p:nvCxnSpPr>
        <p:spPr>
          <a:xfrm rot="5400000">
            <a:off x="4511439" y="2958246"/>
            <a:ext cx="1492965" cy="87842"/>
          </a:xfrm>
          <a:prstGeom prst="bentConnector4">
            <a:avLst>
              <a:gd name="adj1" fmla="val 27811"/>
              <a:gd name="adj2" fmla="val 360240"/>
            </a:avLst>
          </a:prstGeom>
          <a:noFill/>
          <a:ln w="9525" cap="flat" cmpd="sng">
            <a:solidFill>
              <a:schemeClr val="dk1"/>
            </a:solidFill>
            <a:prstDash val="solid"/>
            <a:round/>
            <a:headEnd type="none" w="med" len="med"/>
            <a:tailEnd type="none" w="med" len="med"/>
          </a:ln>
        </p:spPr>
      </p:cxnSp>
      <p:cxnSp>
        <p:nvCxnSpPr>
          <p:cNvPr id="605" name="Google Shape;605;p30"/>
          <p:cNvCxnSpPr>
            <a:cxnSpLocks/>
            <a:stCxn id="606" idx="2"/>
            <a:endCxn id="598" idx="1"/>
          </p:cNvCxnSpPr>
          <p:nvPr/>
        </p:nvCxnSpPr>
        <p:spPr>
          <a:xfrm rot="5400000">
            <a:off x="6534525" y="2703453"/>
            <a:ext cx="1496772" cy="593622"/>
          </a:xfrm>
          <a:prstGeom prst="bentConnector4">
            <a:avLst>
              <a:gd name="adj1" fmla="val 27867"/>
              <a:gd name="adj2" fmla="val 138509"/>
            </a:avLst>
          </a:prstGeom>
          <a:noFill/>
          <a:ln w="9525" cap="flat" cmpd="sng">
            <a:solidFill>
              <a:schemeClr val="dk1"/>
            </a:solidFill>
            <a:prstDash val="solid"/>
            <a:round/>
            <a:headEnd type="none" w="med" len="med"/>
            <a:tailEnd type="none" w="med" len="med"/>
          </a:ln>
        </p:spPr>
      </p:cxnSp>
      <p:grpSp>
        <p:nvGrpSpPr>
          <p:cNvPr id="607" name="Google Shape;607;p30"/>
          <p:cNvGrpSpPr/>
          <p:nvPr/>
        </p:nvGrpSpPr>
        <p:grpSpPr>
          <a:xfrm>
            <a:off x="572960" y="1086280"/>
            <a:ext cx="1828984" cy="1182420"/>
            <a:chOff x="713175" y="1487300"/>
            <a:chExt cx="1772100" cy="820550"/>
          </a:xfrm>
        </p:grpSpPr>
        <p:sp>
          <p:nvSpPr>
            <p:cNvPr id="608" name="Google Shape;608;p30"/>
            <p:cNvSpPr txBox="1"/>
            <p:nvPr/>
          </p:nvSpPr>
          <p:spPr>
            <a:xfrm>
              <a:off x="713175" y="1487300"/>
              <a:ext cx="1772100" cy="380700"/>
            </a:xfrm>
            <a:prstGeom prst="rect">
              <a:avLst/>
            </a:prstGeom>
            <a:noFill/>
            <a:ln>
              <a:noFill/>
            </a:ln>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a:ln>
                    <a:noFill/>
                  </a:ln>
                  <a:solidFill>
                    <a:srgbClr val="70544D"/>
                  </a:solidFill>
                  <a:effectLst/>
                  <a:uLnTx/>
                  <a:uFillTx/>
                  <a:latin typeface="Urbanist"/>
                  <a:ea typeface="Urbanist"/>
                  <a:cs typeface="Urbanist"/>
                  <a:sym typeface="Urbanist"/>
                </a:rPr>
                <a:t>Acquired</a:t>
              </a:r>
              <a:endParaRPr kumimoji="0" sz="2000" b="0" i="0" u="none" strike="noStrike" kern="0" cap="none" spc="0" normalizeH="0" baseline="0" noProof="0">
                <a:ln>
                  <a:noFill/>
                </a:ln>
                <a:solidFill>
                  <a:srgbClr val="70544D"/>
                </a:solidFill>
                <a:effectLst/>
                <a:uLnTx/>
                <a:uFillTx/>
                <a:latin typeface="Urbanist"/>
                <a:ea typeface="Urbanist"/>
                <a:cs typeface="Urbanist"/>
                <a:sym typeface="Urbanist"/>
              </a:endParaRPr>
            </a:p>
          </p:txBody>
        </p:sp>
        <p:sp>
          <p:nvSpPr>
            <p:cNvPr id="600" name="Google Shape;600;p30"/>
            <p:cNvSpPr txBox="1"/>
            <p:nvPr/>
          </p:nvSpPr>
          <p:spPr>
            <a:xfrm>
              <a:off x="713175" y="1820350"/>
              <a:ext cx="1772100" cy="487500"/>
            </a:xfrm>
            <a:prstGeom prst="rect">
              <a:avLst/>
            </a:prstGeom>
            <a:noFill/>
            <a:ln>
              <a:noFill/>
            </a:ln>
          </p:spPr>
          <p:txBody>
            <a:bodyPr spcFirstLastPara="1" wrap="square" lIns="91425" tIns="91425" rIns="91425" bIns="91425" anchor="t" anchorCtr="0">
              <a:noAutofit/>
            </a:bodyPr>
            <a:lstStyle/>
            <a:p>
              <a:pPr marL="171450" marR="0" lvl="0" indent="-171450" algn="ctr"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 sz="1200" b="0" i="0" u="none" strike="noStrike" kern="0" cap="none" spc="0" normalizeH="0" baseline="0" noProof="0">
                  <a:ln>
                    <a:noFill/>
                  </a:ln>
                  <a:solidFill>
                    <a:srgbClr val="70544D"/>
                  </a:solidFill>
                  <a:effectLst/>
                  <a:uLnTx/>
                  <a:uFillTx/>
                  <a:latin typeface="Albert Sans"/>
                  <a:ea typeface="Albert Sans"/>
                  <a:cs typeface="Albert Sans"/>
                  <a:sym typeface="Albert Sans"/>
                </a:rPr>
                <a:t>Imported datset</a:t>
              </a:r>
            </a:p>
            <a:p>
              <a:pPr marL="171450" marR="0" lvl="0" indent="-171450" algn="ctr"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CA" sz="1200" b="0" i="0" u="none" strike="noStrike" kern="0" cap="none" spc="0" normalizeH="0" baseline="0" noProof="0">
                  <a:ln>
                    <a:noFill/>
                  </a:ln>
                  <a:solidFill>
                    <a:srgbClr val="70544D"/>
                  </a:solidFill>
                  <a:effectLst/>
                  <a:uLnTx/>
                  <a:uFillTx/>
                  <a:latin typeface="Albert Sans"/>
                  <a:ea typeface="Albert Sans"/>
                  <a:cs typeface="Albert Sans"/>
                  <a:sym typeface="Albert Sans"/>
                </a:rPr>
                <a:t>Sanity Check</a:t>
              </a:r>
            </a:p>
          </p:txBody>
        </p:sp>
      </p:grpSp>
      <p:grpSp>
        <p:nvGrpSpPr>
          <p:cNvPr id="609" name="Google Shape;609;p30"/>
          <p:cNvGrpSpPr/>
          <p:nvPr/>
        </p:nvGrpSpPr>
        <p:grpSpPr>
          <a:xfrm>
            <a:off x="4328169" y="1121389"/>
            <a:ext cx="2085217" cy="1134296"/>
            <a:chOff x="627298" y="1487299"/>
            <a:chExt cx="1897564" cy="820551"/>
          </a:xfrm>
        </p:grpSpPr>
        <p:sp>
          <p:nvSpPr>
            <p:cNvPr id="610" name="Google Shape;610;p30"/>
            <p:cNvSpPr txBox="1"/>
            <p:nvPr/>
          </p:nvSpPr>
          <p:spPr>
            <a:xfrm>
              <a:off x="627298" y="1487299"/>
              <a:ext cx="1897564" cy="380700"/>
            </a:xfrm>
            <a:prstGeom prst="rect">
              <a:avLst/>
            </a:prstGeom>
            <a:noFill/>
            <a:ln>
              <a:noFill/>
            </a:ln>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a:ln>
                    <a:noFill/>
                  </a:ln>
                  <a:solidFill>
                    <a:srgbClr val="70544D"/>
                  </a:solidFill>
                  <a:effectLst/>
                  <a:uLnTx/>
                  <a:uFillTx/>
                  <a:latin typeface="Urbanist"/>
                  <a:ea typeface="Urbanist"/>
                  <a:cs typeface="Urbanist"/>
                  <a:sym typeface="Urbanist"/>
                </a:rPr>
                <a:t>Transformed</a:t>
              </a:r>
              <a:endParaRPr kumimoji="0" sz="2000" b="0" i="0" u="none" strike="noStrike" kern="0" cap="none" spc="0" normalizeH="0" baseline="0" noProof="0">
                <a:ln>
                  <a:noFill/>
                </a:ln>
                <a:solidFill>
                  <a:srgbClr val="70544D"/>
                </a:solidFill>
                <a:effectLst/>
                <a:uLnTx/>
                <a:uFillTx/>
                <a:latin typeface="Urbanist"/>
                <a:ea typeface="Urbanist"/>
                <a:cs typeface="Urbanist"/>
                <a:sym typeface="Urbanist"/>
              </a:endParaRPr>
            </a:p>
          </p:txBody>
        </p:sp>
        <p:sp>
          <p:nvSpPr>
            <p:cNvPr id="604" name="Google Shape;604;p30"/>
            <p:cNvSpPr txBox="1"/>
            <p:nvPr/>
          </p:nvSpPr>
          <p:spPr>
            <a:xfrm>
              <a:off x="627298" y="1820350"/>
              <a:ext cx="1772100" cy="487500"/>
            </a:xfrm>
            <a:prstGeom prst="rect">
              <a:avLst/>
            </a:prstGeom>
            <a:noFill/>
            <a:ln>
              <a:noFill/>
            </a:ln>
          </p:spPr>
          <p:txBody>
            <a:bodyPr spcFirstLastPara="1" wrap="square" lIns="91425" tIns="91425" rIns="91425" bIns="91425" anchor="t" anchorCtr="0">
              <a:noAutofit/>
            </a:bodyPr>
            <a:lstStyle/>
            <a:p>
              <a:pPr marL="171450" marR="0" lvl="0" indent="-171450" algn="ctr"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 sz="1200" b="0" i="0" u="none" strike="noStrike" kern="0" cap="none" spc="0" normalizeH="0" baseline="0" noProof="0">
                  <a:ln>
                    <a:noFill/>
                  </a:ln>
                  <a:solidFill>
                    <a:srgbClr val="70544D"/>
                  </a:solidFill>
                  <a:effectLst/>
                  <a:uLnTx/>
                  <a:uFillTx/>
                  <a:latin typeface="Albert Sans"/>
                  <a:ea typeface="Albert Sans"/>
                  <a:cs typeface="Albert Sans"/>
                  <a:sym typeface="Albert Sans"/>
                </a:rPr>
                <a:t>Creating new columns</a:t>
              </a:r>
            </a:p>
            <a:p>
              <a:pPr marL="171450" marR="0" lvl="0" indent="-171450" algn="ctr"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 sz="1200">
                  <a:solidFill>
                    <a:srgbClr val="70544D"/>
                  </a:solidFill>
                  <a:latin typeface="Albert Sans"/>
                  <a:ea typeface="Albert Sans"/>
                  <a:cs typeface="Albert Sans"/>
                  <a:sym typeface="Albert Sans"/>
                </a:rPr>
                <a:t>Preparing data for BI</a:t>
              </a:r>
              <a:endParaRPr kumimoji="0" sz="1200" b="0" i="0" u="none" strike="noStrike" kern="0" cap="none" spc="0" normalizeH="0" baseline="0" noProof="0">
                <a:ln>
                  <a:noFill/>
                </a:ln>
                <a:solidFill>
                  <a:srgbClr val="70544D"/>
                </a:solidFill>
                <a:effectLst/>
                <a:uLnTx/>
                <a:uFillTx/>
                <a:latin typeface="Albert Sans"/>
                <a:ea typeface="Albert Sans"/>
                <a:cs typeface="Albert Sans"/>
                <a:sym typeface="Albert Sans"/>
              </a:endParaRPr>
            </a:p>
          </p:txBody>
        </p:sp>
      </p:grpSp>
      <p:grpSp>
        <p:nvGrpSpPr>
          <p:cNvPr id="611" name="Google Shape;611;p30"/>
          <p:cNvGrpSpPr/>
          <p:nvPr/>
        </p:nvGrpSpPr>
        <p:grpSpPr>
          <a:xfrm>
            <a:off x="2391969" y="1086280"/>
            <a:ext cx="1828984" cy="1182420"/>
            <a:chOff x="713175" y="1487300"/>
            <a:chExt cx="1772100" cy="820550"/>
          </a:xfrm>
        </p:grpSpPr>
        <p:sp>
          <p:nvSpPr>
            <p:cNvPr id="612" name="Google Shape;612;p30"/>
            <p:cNvSpPr txBox="1"/>
            <p:nvPr/>
          </p:nvSpPr>
          <p:spPr>
            <a:xfrm>
              <a:off x="713175" y="1487300"/>
              <a:ext cx="1772100" cy="380700"/>
            </a:xfrm>
            <a:prstGeom prst="rect">
              <a:avLst/>
            </a:prstGeom>
            <a:noFill/>
            <a:ln>
              <a:noFill/>
            </a:ln>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a:ln>
                    <a:noFill/>
                  </a:ln>
                  <a:solidFill>
                    <a:srgbClr val="70544D"/>
                  </a:solidFill>
                  <a:effectLst/>
                  <a:uLnTx/>
                  <a:uFillTx/>
                  <a:latin typeface="Urbanist"/>
                  <a:ea typeface="Urbanist"/>
                  <a:cs typeface="Urbanist"/>
                  <a:sym typeface="Urbanist"/>
                </a:rPr>
                <a:t>Cleaned</a:t>
              </a:r>
              <a:endParaRPr kumimoji="0" sz="2000" b="0" i="0" u="none" strike="noStrike" kern="0" cap="none" spc="0" normalizeH="0" baseline="0" noProof="0">
                <a:ln>
                  <a:noFill/>
                </a:ln>
                <a:solidFill>
                  <a:srgbClr val="70544D"/>
                </a:solidFill>
                <a:effectLst/>
                <a:uLnTx/>
                <a:uFillTx/>
                <a:latin typeface="Urbanist"/>
                <a:ea typeface="Urbanist"/>
                <a:cs typeface="Urbanist"/>
                <a:sym typeface="Urbanist"/>
              </a:endParaRPr>
            </a:p>
          </p:txBody>
        </p:sp>
        <p:sp>
          <p:nvSpPr>
            <p:cNvPr id="602" name="Google Shape;602;p30"/>
            <p:cNvSpPr txBox="1"/>
            <p:nvPr/>
          </p:nvSpPr>
          <p:spPr>
            <a:xfrm>
              <a:off x="713175" y="1820350"/>
              <a:ext cx="1772100" cy="487500"/>
            </a:xfrm>
            <a:prstGeom prst="rect">
              <a:avLst/>
            </a:prstGeom>
            <a:noFill/>
            <a:ln>
              <a:noFill/>
            </a:ln>
          </p:spPr>
          <p:txBody>
            <a:bodyPr spcFirstLastPara="1" wrap="square" lIns="91425" tIns="91425" rIns="91425" bIns="91425" anchor="t" anchorCtr="0">
              <a:noAutofit/>
            </a:bodyPr>
            <a:lstStyle/>
            <a:p>
              <a:pPr marL="171450" marR="0" lvl="0" indent="-171450" algn="ctr"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CA" sz="1200" b="0" i="0" u="none" strike="noStrike" kern="0" cap="none" spc="0" normalizeH="0" baseline="0" noProof="0">
                  <a:ln>
                    <a:noFill/>
                  </a:ln>
                  <a:solidFill>
                    <a:srgbClr val="70544D"/>
                  </a:solidFill>
                  <a:effectLst/>
                  <a:uLnTx/>
                  <a:uFillTx/>
                  <a:latin typeface="Albert Sans"/>
                  <a:ea typeface="Albert Sans"/>
                  <a:cs typeface="Albert Sans"/>
                  <a:sym typeface="Albert Sans"/>
                </a:rPr>
                <a:t>D</a:t>
              </a:r>
              <a:r>
                <a:rPr kumimoji="0" lang="en" sz="1200" b="0" i="0" u="none" strike="noStrike" kern="0" cap="none" spc="0" normalizeH="0" baseline="0" noProof="0">
                  <a:ln>
                    <a:noFill/>
                  </a:ln>
                  <a:solidFill>
                    <a:srgbClr val="70544D"/>
                  </a:solidFill>
                  <a:effectLst/>
                  <a:uLnTx/>
                  <a:uFillTx/>
                  <a:latin typeface="Albert Sans"/>
                  <a:ea typeface="Albert Sans"/>
                  <a:cs typeface="Albert Sans"/>
                  <a:sym typeface="Albert Sans"/>
                </a:rPr>
                <a:t>upicate &amp; missing data validation</a:t>
              </a:r>
            </a:p>
            <a:p>
              <a:pPr marL="171450" marR="0" lvl="0" indent="-171450" algn="ctr"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 sz="1200">
                  <a:solidFill>
                    <a:srgbClr val="70544D"/>
                  </a:solidFill>
                  <a:latin typeface="Albert Sans"/>
                  <a:ea typeface="Albert Sans"/>
                  <a:cs typeface="Albert Sans"/>
                  <a:sym typeface="Albert Sans"/>
                </a:rPr>
                <a:t>Excluding junk data </a:t>
              </a:r>
              <a:endParaRPr kumimoji="0" sz="1200" b="0" i="0" u="none" strike="noStrike" kern="0" cap="none" spc="0" normalizeH="0" baseline="0" noProof="0">
                <a:ln>
                  <a:noFill/>
                </a:ln>
                <a:solidFill>
                  <a:srgbClr val="70544D"/>
                </a:solidFill>
                <a:effectLst/>
                <a:uLnTx/>
                <a:uFillTx/>
                <a:latin typeface="Albert Sans"/>
                <a:ea typeface="Albert Sans"/>
                <a:cs typeface="Albert Sans"/>
                <a:sym typeface="Albert Sans"/>
              </a:endParaRPr>
            </a:p>
          </p:txBody>
        </p:sp>
      </p:grpSp>
      <p:grpSp>
        <p:nvGrpSpPr>
          <p:cNvPr id="613" name="Google Shape;613;p30"/>
          <p:cNvGrpSpPr/>
          <p:nvPr/>
        </p:nvGrpSpPr>
        <p:grpSpPr>
          <a:xfrm>
            <a:off x="6489193" y="1069458"/>
            <a:ext cx="2181058" cy="1182420"/>
            <a:chOff x="692637" y="1487300"/>
            <a:chExt cx="2181058" cy="820550"/>
          </a:xfrm>
        </p:grpSpPr>
        <p:sp>
          <p:nvSpPr>
            <p:cNvPr id="614" name="Google Shape;614;p30"/>
            <p:cNvSpPr txBox="1"/>
            <p:nvPr/>
          </p:nvSpPr>
          <p:spPr>
            <a:xfrm>
              <a:off x="713175" y="1487300"/>
              <a:ext cx="2079912" cy="380700"/>
            </a:xfrm>
            <a:prstGeom prst="rect">
              <a:avLst/>
            </a:prstGeom>
            <a:noFill/>
            <a:ln>
              <a:noFill/>
            </a:ln>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2000" b="0" i="0" u="none" strike="noStrike" kern="0" cap="none" spc="0" normalizeH="0" baseline="0" noProof="0">
                  <a:ln>
                    <a:noFill/>
                  </a:ln>
                  <a:solidFill>
                    <a:srgbClr val="70544D"/>
                  </a:solidFill>
                  <a:effectLst/>
                  <a:uLnTx/>
                  <a:uFillTx/>
                  <a:latin typeface="Urbanist"/>
                  <a:ea typeface="Urbanist"/>
                  <a:cs typeface="Urbanist"/>
                  <a:sym typeface="Urbanist"/>
                </a:rPr>
                <a:t>Final validation</a:t>
              </a:r>
              <a:endParaRPr kumimoji="0" sz="2000" b="0" i="0" u="none" strike="noStrike" kern="0" cap="none" spc="0" normalizeH="0" baseline="0" noProof="0">
                <a:ln>
                  <a:noFill/>
                </a:ln>
                <a:solidFill>
                  <a:srgbClr val="70544D"/>
                </a:solidFill>
                <a:effectLst/>
                <a:uLnTx/>
                <a:uFillTx/>
                <a:latin typeface="Urbanist"/>
                <a:ea typeface="Urbanist"/>
                <a:cs typeface="Urbanist"/>
                <a:sym typeface="Urbanist"/>
              </a:endParaRPr>
            </a:p>
          </p:txBody>
        </p:sp>
        <p:sp>
          <p:nvSpPr>
            <p:cNvPr id="606" name="Google Shape;606;p30"/>
            <p:cNvSpPr txBox="1"/>
            <p:nvPr/>
          </p:nvSpPr>
          <p:spPr>
            <a:xfrm>
              <a:off x="692637" y="1820350"/>
              <a:ext cx="2181058" cy="487500"/>
            </a:xfrm>
            <a:prstGeom prst="rect">
              <a:avLst/>
            </a:prstGeom>
            <a:noFill/>
            <a:ln>
              <a:noFill/>
            </a:ln>
          </p:spPr>
          <p:txBody>
            <a:bodyPr spcFirstLastPara="1" wrap="square" lIns="91425" tIns="91425" rIns="91425" bIns="91425" anchor="t" anchorCtr="0">
              <a:noAutofit/>
            </a:bodyPr>
            <a:lstStyle/>
            <a:p>
              <a:pPr marL="171450" marR="0" lvl="0" indent="-171450" algn="ctr"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CA" sz="1200" b="0" i="0" u="none" strike="noStrike" kern="0" cap="none" spc="0" normalizeH="0" baseline="0" noProof="0">
                  <a:ln>
                    <a:noFill/>
                  </a:ln>
                  <a:solidFill>
                    <a:srgbClr val="70544D"/>
                  </a:solidFill>
                  <a:effectLst/>
                  <a:uLnTx/>
                  <a:uFillTx/>
                  <a:latin typeface="Albert Sans"/>
                  <a:ea typeface="Albert Sans"/>
                  <a:cs typeface="Albert Sans"/>
                  <a:sym typeface="Albert Sans"/>
                </a:rPr>
                <a:t>F</a:t>
              </a:r>
              <a:r>
                <a:rPr kumimoji="0" lang="en" sz="1200" b="0" i="0" u="none" strike="noStrike" kern="0" cap="none" spc="0" normalizeH="0" baseline="0" noProof="0">
                  <a:ln>
                    <a:noFill/>
                  </a:ln>
                  <a:solidFill>
                    <a:srgbClr val="70544D"/>
                  </a:solidFill>
                  <a:effectLst/>
                  <a:uLnTx/>
                  <a:uFillTx/>
                  <a:latin typeface="Albert Sans"/>
                  <a:ea typeface="Albert Sans"/>
                  <a:cs typeface="Albert Sans"/>
                  <a:sym typeface="Albert Sans"/>
                </a:rPr>
                <a:t>inal sanity checks</a:t>
              </a:r>
            </a:p>
            <a:p>
              <a:pPr marL="171450" marR="0" lvl="0" indent="-171450" algn="ctr"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 sz="1200">
                  <a:solidFill>
                    <a:srgbClr val="70544D"/>
                  </a:solidFill>
                  <a:latin typeface="Albert Sans"/>
                  <a:ea typeface="Albert Sans"/>
                  <a:cs typeface="Albert Sans"/>
                  <a:sym typeface="Albert Sans"/>
                </a:rPr>
                <a:t>Importing data to Tableau</a:t>
              </a:r>
              <a:endParaRPr kumimoji="0" sz="1200" b="0" i="0" u="none" strike="noStrike" kern="0" cap="none" spc="0" normalizeH="0" baseline="0" noProof="0">
                <a:ln>
                  <a:noFill/>
                </a:ln>
                <a:solidFill>
                  <a:srgbClr val="70544D"/>
                </a:solidFill>
                <a:effectLst/>
                <a:uLnTx/>
                <a:uFillTx/>
                <a:latin typeface="Albert Sans"/>
                <a:ea typeface="Albert Sans"/>
                <a:cs typeface="Albert Sans"/>
                <a:sym typeface="Albert Sans"/>
              </a:endParaRPr>
            </a:p>
          </p:txBody>
        </p:sp>
      </p:grpSp>
      <p:pic>
        <p:nvPicPr>
          <p:cNvPr id="2" name="Picture 1">
            <a:extLst>
              <a:ext uri="{FF2B5EF4-FFF2-40B4-BE49-F238E27FC236}">
                <a16:creationId xmlns:a16="http://schemas.microsoft.com/office/drawing/2014/main" id="{A5E2CE4E-A652-A384-381C-D271EB495691}"/>
              </a:ext>
            </a:extLst>
          </p:cNvPr>
          <p:cNvPicPr>
            <a:picLocks noChangeAspect="1"/>
          </p:cNvPicPr>
          <p:nvPr/>
        </p:nvPicPr>
        <p:blipFill>
          <a:blip r:embed="rId3">
            <a:alphaModFix amt="70000"/>
          </a:blip>
          <a:stretch>
            <a:fillRect/>
          </a:stretch>
        </p:blipFill>
        <p:spPr>
          <a:xfrm>
            <a:off x="7934314" y="4131594"/>
            <a:ext cx="735937" cy="609324"/>
          </a:xfrm>
          <a:prstGeom prst="rect">
            <a:avLst/>
          </a:prstGeom>
        </p:spPr>
      </p:pic>
    </p:spTree>
    <p:extLst>
      <p:ext uri="{BB962C8B-B14F-4D97-AF65-F5344CB8AC3E}">
        <p14:creationId xmlns:p14="http://schemas.microsoft.com/office/powerpoint/2010/main" val="1355442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28"/>
          <p:cNvSpPr txBox="1">
            <a:spLocks noGrp="1"/>
          </p:cNvSpPr>
          <p:nvPr>
            <p:ph type="title"/>
          </p:nvPr>
        </p:nvSpPr>
        <p:spPr>
          <a:xfrm>
            <a:off x="720000" y="159920"/>
            <a:ext cx="7704000" cy="572700"/>
          </a:xfrm>
          <a:prstGeom prst="rect">
            <a:avLst/>
          </a:prstGeom>
        </p:spPr>
        <p:txBody>
          <a:bodyPr spcFirstLastPara="1" wrap="square" lIns="91425" tIns="91425" rIns="91425" bIns="91425" anchor="t" anchorCtr="0">
            <a:noAutofit/>
          </a:bodyPr>
          <a:lstStyle/>
          <a:p>
            <a:pPr marL="0" indent="0" algn="ctr">
              <a:buFont typeface="Nunito Light"/>
              <a:buNone/>
            </a:pPr>
            <a:r>
              <a:rPr lang="en-CA" sz="2200">
                <a:solidFill>
                  <a:srgbClr val="70544D"/>
                </a:solidFill>
                <a:latin typeface="Urbanist" panose="020B0604020202020204" charset="0"/>
                <a:ea typeface="Urbanist" panose="020B0604020202020204" charset="0"/>
                <a:cs typeface="Urbanist" panose="020B0604020202020204" charset="0"/>
              </a:rPr>
              <a:t>Visualization Insights : Revenue</a:t>
            </a:r>
          </a:p>
        </p:txBody>
      </p:sp>
      <p:sp>
        <p:nvSpPr>
          <p:cNvPr id="521" name="Google Shape;521;p28"/>
          <p:cNvSpPr/>
          <p:nvPr/>
        </p:nvSpPr>
        <p:spPr>
          <a:xfrm>
            <a:off x="4190488" y="1225925"/>
            <a:ext cx="801900" cy="801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2" name="Google Shape;522;p28"/>
          <p:cNvSpPr/>
          <p:nvPr/>
        </p:nvSpPr>
        <p:spPr>
          <a:xfrm>
            <a:off x="2485125" y="3800250"/>
            <a:ext cx="801900" cy="80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23" name="Google Shape;523;p28"/>
          <p:cNvSpPr/>
          <p:nvPr/>
        </p:nvSpPr>
        <p:spPr>
          <a:xfrm>
            <a:off x="5849875" y="3800250"/>
            <a:ext cx="801900" cy="80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cxnSp>
        <p:nvCxnSpPr>
          <p:cNvPr id="524" name="Google Shape;524;p28"/>
          <p:cNvCxnSpPr>
            <a:cxnSpLocks/>
            <a:stCxn id="521" idx="4"/>
            <a:endCxn id="522" idx="6"/>
          </p:cNvCxnSpPr>
          <p:nvPr/>
        </p:nvCxnSpPr>
        <p:spPr>
          <a:xfrm flipH="1">
            <a:off x="3287038" y="2027825"/>
            <a:ext cx="1304400" cy="2173500"/>
          </a:xfrm>
          <a:prstGeom prst="straightConnector1">
            <a:avLst/>
          </a:prstGeom>
          <a:noFill/>
          <a:ln w="9525" cap="flat" cmpd="sng">
            <a:solidFill>
              <a:schemeClr val="dk1"/>
            </a:solidFill>
            <a:prstDash val="solid"/>
            <a:round/>
            <a:headEnd type="none" w="med" len="med"/>
            <a:tailEnd type="none" w="med" len="med"/>
          </a:ln>
        </p:spPr>
      </p:cxnSp>
      <p:cxnSp>
        <p:nvCxnSpPr>
          <p:cNvPr id="525" name="Google Shape;525;p28"/>
          <p:cNvCxnSpPr>
            <a:stCxn id="521" idx="4"/>
            <a:endCxn id="523" idx="2"/>
          </p:cNvCxnSpPr>
          <p:nvPr/>
        </p:nvCxnSpPr>
        <p:spPr>
          <a:xfrm>
            <a:off x="4591438" y="2027825"/>
            <a:ext cx="1258500" cy="2173500"/>
          </a:xfrm>
          <a:prstGeom prst="straightConnector1">
            <a:avLst/>
          </a:prstGeom>
          <a:noFill/>
          <a:ln w="9525" cap="flat" cmpd="sng">
            <a:solidFill>
              <a:schemeClr val="dk1"/>
            </a:solidFill>
            <a:prstDash val="solid"/>
            <a:round/>
            <a:headEnd type="none" w="med" len="med"/>
            <a:tailEnd type="none" w="med" len="med"/>
          </a:ln>
        </p:spPr>
      </p:cxnSp>
      <p:cxnSp>
        <p:nvCxnSpPr>
          <p:cNvPr id="526" name="Google Shape;526;p28"/>
          <p:cNvCxnSpPr>
            <a:cxnSpLocks/>
            <a:stCxn id="523" idx="2"/>
            <a:endCxn id="522" idx="6"/>
          </p:cNvCxnSpPr>
          <p:nvPr/>
        </p:nvCxnSpPr>
        <p:spPr>
          <a:xfrm rot="10800000">
            <a:off x="3286975" y="4201200"/>
            <a:ext cx="2562900" cy="0"/>
          </a:xfrm>
          <a:prstGeom prst="straightConnector1">
            <a:avLst/>
          </a:prstGeom>
          <a:noFill/>
          <a:ln w="9525" cap="flat" cmpd="sng">
            <a:solidFill>
              <a:schemeClr val="dk1"/>
            </a:solidFill>
            <a:prstDash val="solid"/>
            <a:round/>
            <a:headEnd type="none" w="med" len="med"/>
            <a:tailEnd type="none" w="med" len="med"/>
          </a:ln>
        </p:spPr>
      </p:cxnSp>
      <p:sp>
        <p:nvSpPr>
          <p:cNvPr id="527" name="Google Shape;527;p28"/>
          <p:cNvSpPr/>
          <p:nvPr/>
        </p:nvSpPr>
        <p:spPr>
          <a:xfrm rot="-10799196">
            <a:off x="3934525" y="3113150"/>
            <a:ext cx="1283100" cy="1088700"/>
          </a:xfrm>
          <a:prstGeom prst="triangle">
            <a:avLst>
              <a:gd name="adj" fmla="val 5000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546" name="Google Shape;546;p28"/>
          <p:cNvGrpSpPr/>
          <p:nvPr/>
        </p:nvGrpSpPr>
        <p:grpSpPr>
          <a:xfrm>
            <a:off x="5068587" y="1158014"/>
            <a:ext cx="3141761" cy="888449"/>
            <a:chOff x="713174" y="1419401"/>
            <a:chExt cx="3141761" cy="888449"/>
          </a:xfrm>
        </p:grpSpPr>
        <p:sp>
          <p:nvSpPr>
            <p:cNvPr id="547" name="Google Shape;547;p28"/>
            <p:cNvSpPr txBox="1"/>
            <p:nvPr/>
          </p:nvSpPr>
          <p:spPr>
            <a:xfrm>
              <a:off x="713175" y="1419401"/>
              <a:ext cx="2381366" cy="448599"/>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dk1"/>
                  </a:solidFill>
                  <a:latin typeface="Urbanist"/>
                  <a:ea typeface="Urbanist"/>
                  <a:cs typeface="Urbanist"/>
                  <a:sym typeface="Urbanist"/>
                </a:rPr>
                <a:t>Active Customers</a:t>
              </a:r>
              <a:endParaRPr sz="2000">
                <a:solidFill>
                  <a:schemeClr val="dk1"/>
                </a:solidFill>
                <a:latin typeface="Urbanist"/>
                <a:ea typeface="Urbanist"/>
                <a:cs typeface="Urbanist"/>
                <a:sym typeface="Urbanist"/>
              </a:endParaRPr>
            </a:p>
          </p:txBody>
        </p:sp>
        <p:sp>
          <p:nvSpPr>
            <p:cNvPr id="548" name="Google Shape;548;p28"/>
            <p:cNvSpPr txBox="1"/>
            <p:nvPr/>
          </p:nvSpPr>
          <p:spPr>
            <a:xfrm>
              <a:off x="713174" y="1820350"/>
              <a:ext cx="3141761" cy="48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Albert Sans"/>
                  <a:ea typeface="Albert Sans"/>
                  <a:cs typeface="Albert Sans"/>
                  <a:sym typeface="Albert Sans"/>
                </a:rPr>
                <a:t>The store is currently interacting with a vibrant community of 5,013 customers.</a:t>
              </a:r>
              <a:endParaRPr sz="1200">
                <a:solidFill>
                  <a:schemeClr val="dk1"/>
                </a:solidFill>
                <a:latin typeface="Albert Sans"/>
                <a:ea typeface="Albert Sans"/>
                <a:cs typeface="Albert Sans"/>
                <a:sym typeface="Albert Sans"/>
              </a:endParaRPr>
            </a:p>
          </p:txBody>
        </p:sp>
      </p:grpSp>
      <p:grpSp>
        <p:nvGrpSpPr>
          <p:cNvPr id="549" name="Google Shape;549;p28"/>
          <p:cNvGrpSpPr/>
          <p:nvPr/>
        </p:nvGrpSpPr>
        <p:grpSpPr>
          <a:xfrm>
            <a:off x="336884" y="2464069"/>
            <a:ext cx="3120363" cy="1259980"/>
            <a:chOff x="713175" y="1200797"/>
            <a:chExt cx="1864718" cy="1107053"/>
          </a:xfrm>
        </p:grpSpPr>
        <p:sp>
          <p:nvSpPr>
            <p:cNvPr id="550" name="Google Shape;550;p28"/>
            <p:cNvSpPr txBox="1"/>
            <p:nvPr/>
          </p:nvSpPr>
          <p:spPr>
            <a:xfrm>
              <a:off x="713175" y="1200797"/>
              <a:ext cx="1864718" cy="667203"/>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000">
                  <a:solidFill>
                    <a:schemeClr val="dk1"/>
                  </a:solidFill>
                  <a:latin typeface="Urbanist"/>
                  <a:ea typeface="Urbanist"/>
                  <a:cs typeface="Urbanist"/>
                  <a:sym typeface="Urbanist"/>
                </a:rPr>
                <a:t>Revenue (Last Quarter)</a:t>
              </a:r>
              <a:endParaRPr sz="2000">
                <a:solidFill>
                  <a:schemeClr val="dk1"/>
                </a:solidFill>
                <a:latin typeface="Urbanist"/>
                <a:ea typeface="Urbanist"/>
                <a:cs typeface="Urbanist"/>
                <a:sym typeface="Urbanist"/>
              </a:endParaRPr>
            </a:p>
          </p:txBody>
        </p:sp>
        <p:sp>
          <p:nvSpPr>
            <p:cNvPr id="551" name="Google Shape;551;p28"/>
            <p:cNvSpPr txBox="1"/>
            <p:nvPr/>
          </p:nvSpPr>
          <p:spPr>
            <a:xfrm>
              <a:off x="713175" y="1820350"/>
              <a:ext cx="1772100" cy="487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200">
                  <a:solidFill>
                    <a:schemeClr val="dk1"/>
                  </a:solidFill>
                  <a:latin typeface="Albert Sans"/>
                  <a:ea typeface="Albert Sans"/>
                  <a:cs typeface="Albert Sans"/>
                  <a:sym typeface="Albert Sans"/>
                </a:rPr>
                <a:t>The store yielded a robust revenue of 5.91 million in the last quarter.</a:t>
              </a:r>
              <a:endParaRPr sz="1200">
                <a:solidFill>
                  <a:schemeClr val="dk1"/>
                </a:solidFill>
                <a:latin typeface="Albert Sans"/>
                <a:ea typeface="Albert Sans"/>
                <a:cs typeface="Albert Sans"/>
                <a:sym typeface="Albert Sans"/>
              </a:endParaRPr>
            </a:p>
          </p:txBody>
        </p:sp>
      </p:grpSp>
      <p:grpSp>
        <p:nvGrpSpPr>
          <p:cNvPr id="552" name="Google Shape;552;p28"/>
          <p:cNvGrpSpPr/>
          <p:nvPr/>
        </p:nvGrpSpPr>
        <p:grpSpPr>
          <a:xfrm>
            <a:off x="5849863" y="2848363"/>
            <a:ext cx="2840466" cy="875687"/>
            <a:chOff x="713175" y="1487300"/>
            <a:chExt cx="1772100" cy="820550"/>
          </a:xfrm>
        </p:grpSpPr>
        <p:sp>
          <p:nvSpPr>
            <p:cNvPr id="553" name="Google Shape;553;p28"/>
            <p:cNvSpPr txBox="1"/>
            <p:nvPr/>
          </p:nvSpPr>
          <p:spPr>
            <a:xfrm>
              <a:off x="713175" y="1487300"/>
              <a:ext cx="1772100" cy="380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dk1"/>
                  </a:solidFill>
                  <a:latin typeface="Urbanist"/>
                  <a:ea typeface="Urbanist"/>
                  <a:cs typeface="Urbanist"/>
                  <a:sym typeface="Urbanist"/>
                </a:rPr>
                <a:t>Product Categories</a:t>
              </a:r>
              <a:endParaRPr sz="2000">
                <a:solidFill>
                  <a:schemeClr val="dk1"/>
                </a:solidFill>
                <a:latin typeface="Urbanist"/>
                <a:ea typeface="Urbanist"/>
                <a:cs typeface="Urbanist"/>
                <a:sym typeface="Urbanist"/>
              </a:endParaRPr>
            </a:p>
          </p:txBody>
        </p:sp>
        <p:sp>
          <p:nvSpPr>
            <p:cNvPr id="554" name="Google Shape;554;p28"/>
            <p:cNvSpPr txBox="1"/>
            <p:nvPr/>
          </p:nvSpPr>
          <p:spPr>
            <a:xfrm>
              <a:off x="713175" y="1820350"/>
              <a:ext cx="1772100" cy="48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Albert Sans"/>
                  <a:ea typeface="Albert Sans"/>
                  <a:cs typeface="Albert Sans"/>
                  <a:sym typeface="Albert Sans"/>
                </a:rPr>
                <a:t>The store features a diverse range of 2,552 distinct product categories.</a:t>
              </a:r>
              <a:endParaRPr sz="1200">
                <a:solidFill>
                  <a:schemeClr val="dk1"/>
                </a:solidFill>
                <a:latin typeface="Albert Sans"/>
                <a:ea typeface="Albert Sans"/>
                <a:cs typeface="Albert Sans"/>
                <a:sym typeface="Albert Sans"/>
              </a:endParaRPr>
            </a:p>
          </p:txBody>
        </p:sp>
      </p:grpSp>
      <p:pic>
        <p:nvPicPr>
          <p:cNvPr id="2" name="Picture 1">
            <a:extLst>
              <a:ext uri="{FF2B5EF4-FFF2-40B4-BE49-F238E27FC236}">
                <a16:creationId xmlns:a16="http://schemas.microsoft.com/office/drawing/2014/main" id="{87950E46-1FAC-0BE5-FD6B-01391D5B2BE3}"/>
              </a:ext>
            </a:extLst>
          </p:cNvPr>
          <p:cNvPicPr>
            <a:picLocks noChangeAspect="1"/>
          </p:cNvPicPr>
          <p:nvPr/>
        </p:nvPicPr>
        <p:blipFill>
          <a:blip r:embed="rId3">
            <a:alphaModFix amt="70000"/>
          </a:blip>
          <a:stretch>
            <a:fillRect/>
          </a:stretch>
        </p:blipFill>
        <p:spPr>
          <a:xfrm>
            <a:off x="7954392" y="4211255"/>
            <a:ext cx="735937" cy="609324"/>
          </a:xfrm>
          <a:prstGeom prst="rect">
            <a:avLst/>
          </a:prstGeom>
        </p:spPr>
      </p:pic>
      <p:pic>
        <p:nvPicPr>
          <p:cNvPr id="1026" name="Picture 2" descr="image">
            <a:extLst>
              <a:ext uri="{FF2B5EF4-FFF2-40B4-BE49-F238E27FC236}">
                <a16:creationId xmlns:a16="http://schemas.microsoft.com/office/drawing/2014/main" id="{7B3CCF49-9326-FE5A-83C0-288C54A131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0488" y="1205663"/>
            <a:ext cx="801900" cy="8019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5B35362-92BF-B61D-2D42-383EB92A5893}"/>
              </a:ext>
            </a:extLst>
          </p:cNvPr>
          <p:cNvSpPr txBox="1"/>
          <p:nvPr/>
        </p:nvSpPr>
        <p:spPr>
          <a:xfrm>
            <a:off x="4150660" y="2576979"/>
            <a:ext cx="897366" cy="369332"/>
          </a:xfrm>
          <a:prstGeom prst="rect">
            <a:avLst/>
          </a:prstGeom>
          <a:noFill/>
        </p:spPr>
        <p:txBody>
          <a:bodyPr wrap="square">
            <a:spAutoFit/>
          </a:bodyPr>
          <a:lstStyle/>
          <a:p>
            <a:pPr marL="0" lvl="0" indent="0" algn="ctr" rtl="0">
              <a:spcBef>
                <a:spcPts val="0"/>
              </a:spcBef>
              <a:spcAft>
                <a:spcPts val="0"/>
              </a:spcAft>
              <a:buNone/>
            </a:pPr>
            <a:r>
              <a:rPr lang="en" sz="1800">
                <a:solidFill>
                  <a:schemeClr val="dk1"/>
                </a:solidFill>
                <a:latin typeface="Albert Sans"/>
                <a:ea typeface="Albert Sans"/>
                <a:cs typeface="Albert Sans"/>
                <a:sym typeface="Albert Sans"/>
              </a:rPr>
              <a:t>5,013</a:t>
            </a:r>
          </a:p>
        </p:txBody>
      </p:sp>
      <p:sp>
        <p:nvSpPr>
          <p:cNvPr id="12" name="TextBox 11">
            <a:extLst>
              <a:ext uri="{FF2B5EF4-FFF2-40B4-BE49-F238E27FC236}">
                <a16:creationId xmlns:a16="http://schemas.microsoft.com/office/drawing/2014/main" id="{0C674476-CE92-404F-A21A-EB6B220B9316}"/>
              </a:ext>
            </a:extLst>
          </p:cNvPr>
          <p:cNvSpPr txBox="1"/>
          <p:nvPr/>
        </p:nvSpPr>
        <p:spPr>
          <a:xfrm>
            <a:off x="3457247" y="3692241"/>
            <a:ext cx="933716" cy="369332"/>
          </a:xfrm>
          <a:prstGeom prst="rect">
            <a:avLst/>
          </a:prstGeom>
          <a:noFill/>
        </p:spPr>
        <p:txBody>
          <a:bodyPr wrap="square">
            <a:spAutoFit/>
          </a:bodyPr>
          <a:lstStyle/>
          <a:p>
            <a:pPr marL="0" lvl="0" indent="0" algn="ctr" rtl="0">
              <a:spcBef>
                <a:spcPts val="0"/>
              </a:spcBef>
              <a:spcAft>
                <a:spcPts val="0"/>
              </a:spcAft>
              <a:buNone/>
            </a:pPr>
            <a:r>
              <a:rPr lang="en" sz="1800">
                <a:solidFill>
                  <a:schemeClr val="dk1"/>
                </a:solidFill>
                <a:latin typeface="Albert Sans"/>
                <a:ea typeface="Albert Sans"/>
                <a:cs typeface="Albert Sans"/>
                <a:sym typeface="Albert Sans"/>
              </a:rPr>
              <a:t>$5.91M</a:t>
            </a:r>
          </a:p>
        </p:txBody>
      </p:sp>
      <p:sp>
        <p:nvSpPr>
          <p:cNvPr id="13" name="TextBox 12">
            <a:extLst>
              <a:ext uri="{FF2B5EF4-FFF2-40B4-BE49-F238E27FC236}">
                <a16:creationId xmlns:a16="http://schemas.microsoft.com/office/drawing/2014/main" id="{40D910E4-3EAF-E17A-12CB-5414DB2179B7}"/>
              </a:ext>
            </a:extLst>
          </p:cNvPr>
          <p:cNvSpPr txBox="1"/>
          <p:nvPr/>
        </p:nvSpPr>
        <p:spPr>
          <a:xfrm>
            <a:off x="4775386" y="3692241"/>
            <a:ext cx="897366" cy="369332"/>
          </a:xfrm>
          <a:prstGeom prst="rect">
            <a:avLst/>
          </a:prstGeom>
          <a:noFill/>
        </p:spPr>
        <p:txBody>
          <a:bodyPr wrap="square">
            <a:spAutoFit/>
          </a:bodyPr>
          <a:lstStyle/>
          <a:p>
            <a:pPr marL="0" lvl="0" indent="0" algn="ctr" rtl="0">
              <a:spcBef>
                <a:spcPts val="0"/>
              </a:spcBef>
              <a:spcAft>
                <a:spcPts val="0"/>
              </a:spcAft>
              <a:buNone/>
            </a:pPr>
            <a:r>
              <a:rPr lang="en" sz="1800">
                <a:solidFill>
                  <a:schemeClr val="dk1"/>
                </a:solidFill>
                <a:latin typeface="Albert Sans"/>
                <a:ea typeface="Albert Sans"/>
                <a:cs typeface="Albert Sans"/>
                <a:sym typeface="Albert Sans"/>
              </a:rPr>
              <a:t>2,552</a:t>
            </a:r>
          </a:p>
        </p:txBody>
      </p:sp>
      <p:pic>
        <p:nvPicPr>
          <p:cNvPr id="1028" name="Picture 4">
            <a:extLst>
              <a:ext uri="{FF2B5EF4-FFF2-40B4-BE49-F238E27FC236}">
                <a16:creationId xmlns:a16="http://schemas.microsoft.com/office/drawing/2014/main" id="{A879EFD8-8195-C73F-06E1-8B04F6BF49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7593" y="3855713"/>
            <a:ext cx="657612" cy="6576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45D76D4-32D0-D65F-52FF-18862B8AC2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1343" y="3901805"/>
            <a:ext cx="618900" cy="61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880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pic>
        <p:nvPicPr>
          <p:cNvPr id="12" name="Picture 11">
            <a:extLst>
              <a:ext uri="{FF2B5EF4-FFF2-40B4-BE49-F238E27FC236}">
                <a16:creationId xmlns:a16="http://schemas.microsoft.com/office/drawing/2014/main" id="{9D59A5B5-D808-849A-39EE-3AF9D08CD6DA}"/>
              </a:ext>
            </a:extLst>
          </p:cNvPr>
          <p:cNvPicPr>
            <a:picLocks noChangeAspect="1"/>
          </p:cNvPicPr>
          <p:nvPr/>
        </p:nvPicPr>
        <p:blipFill>
          <a:blip r:embed="rId3"/>
          <a:stretch>
            <a:fillRect/>
          </a:stretch>
        </p:blipFill>
        <p:spPr>
          <a:xfrm>
            <a:off x="633607" y="654162"/>
            <a:ext cx="7876786" cy="3578263"/>
          </a:xfrm>
          <a:prstGeom prst="rect">
            <a:avLst/>
          </a:prstGeom>
        </p:spPr>
      </p:pic>
      <p:sp>
        <p:nvSpPr>
          <p:cNvPr id="762" name="Google Shape;762;p34"/>
          <p:cNvSpPr txBox="1"/>
          <p:nvPr/>
        </p:nvSpPr>
        <p:spPr>
          <a:xfrm>
            <a:off x="375385" y="4184300"/>
            <a:ext cx="8556779" cy="840000"/>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Clr>
                <a:schemeClr val="tx1">
                  <a:lumMod val="50000"/>
                </a:schemeClr>
              </a:buClr>
              <a:buFont typeface="Wingdings" panose="05000000000000000000" pitchFamily="2" charset="2"/>
              <a:buChar char="Ø"/>
            </a:pPr>
            <a:r>
              <a:rPr lang="en-US" sz="1200">
                <a:solidFill>
                  <a:schemeClr val="dk1"/>
                </a:solidFill>
                <a:latin typeface="Albert Sans"/>
                <a:ea typeface="Albert Sans"/>
                <a:cs typeface="Albert Sans"/>
                <a:sym typeface="Albert Sans"/>
              </a:rPr>
              <a:t>Line chart illustrates total purchases and revenue trends over customer tenure, with an average line.</a:t>
            </a:r>
          </a:p>
          <a:p>
            <a:pPr marL="171450" lvl="0" indent="-171450" algn="l" rtl="0">
              <a:spcBef>
                <a:spcPts val="0"/>
              </a:spcBef>
              <a:spcAft>
                <a:spcPts val="0"/>
              </a:spcAft>
              <a:buClr>
                <a:schemeClr val="tx1">
                  <a:lumMod val="50000"/>
                </a:schemeClr>
              </a:buClr>
              <a:buFont typeface="Wingdings" panose="05000000000000000000" pitchFamily="2" charset="2"/>
              <a:buChar char="Ø"/>
            </a:pPr>
            <a:r>
              <a:rPr lang="en-US" sz="1200">
                <a:solidFill>
                  <a:schemeClr val="dk1"/>
                </a:solidFill>
                <a:latin typeface="Albert Sans"/>
                <a:ea typeface="Albert Sans"/>
                <a:cs typeface="Albert Sans"/>
                <a:sym typeface="Albert Sans"/>
              </a:rPr>
              <a:t>372 customers made 5913 purchases, contributing $3181.38k. </a:t>
            </a:r>
          </a:p>
          <a:p>
            <a:pPr marL="171450" lvl="0" indent="-171450" algn="l" rtl="0">
              <a:spcBef>
                <a:spcPts val="0"/>
              </a:spcBef>
              <a:spcAft>
                <a:spcPts val="0"/>
              </a:spcAft>
              <a:buClr>
                <a:schemeClr val="tx1">
                  <a:lumMod val="50000"/>
                </a:schemeClr>
              </a:buClr>
              <a:buFont typeface="Wingdings" panose="05000000000000000000" pitchFamily="2" charset="2"/>
              <a:buChar char="Ø"/>
            </a:pPr>
            <a:r>
              <a:rPr lang="en-US" sz="1200">
                <a:solidFill>
                  <a:schemeClr val="dk1"/>
                </a:solidFill>
                <a:latin typeface="Albert Sans"/>
                <a:ea typeface="Albert Sans"/>
                <a:cs typeface="Albert Sans"/>
                <a:sym typeface="Albert Sans"/>
              </a:rPr>
              <a:t>In contrast, 11 loyal customers with a 55-month association made 304 purchases, generating $98.01k.</a:t>
            </a:r>
            <a:endParaRPr lang="en-CA" sz="1200">
              <a:solidFill>
                <a:schemeClr val="dk1"/>
              </a:solidFill>
              <a:latin typeface="Albert Sans"/>
              <a:ea typeface="Albert Sans"/>
              <a:cs typeface="Albert Sans"/>
              <a:sym typeface="Albert Sans"/>
            </a:endParaRPr>
          </a:p>
        </p:txBody>
      </p:sp>
      <p:sp>
        <p:nvSpPr>
          <p:cNvPr id="17" name="Google Shape;1190;p48">
            <a:extLst>
              <a:ext uri="{FF2B5EF4-FFF2-40B4-BE49-F238E27FC236}">
                <a16:creationId xmlns:a16="http://schemas.microsoft.com/office/drawing/2014/main" id="{3460996E-401A-8402-F02B-7EE0F0FB2D2F}"/>
              </a:ext>
            </a:extLst>
          </p:cNvPr>
          <p:cNvSpPr txBox="1">
            <a:spLocks noGrp="1"/>
          </p:cNvSpPr>
          <p:nvPr>
            <p:ph type="title"/>
          </p:nvPr>
        </p:nvSpPr>
        <p:spPr>
          <a:xfrm>
            <a:off x="720000" y="20963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2200"/>
              <a:t>Purchase-Revenue Analysis</a:t>
            </a:r>
          </a:p>
        </p:txBody>
      </p:sp>
    </p:spTree>
    <p:extLst>
      <p:ext uri="{BB962C8B-B14F-4D97-AF65-F5344CB8AC3E}">
        <p14:creationId xmlns:p14="http://schemas.microsoft.com/office/powerpoint/2010/main" val="1892124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4" name="Picture 3">
            <a:extLst>
              <a:ext uri="{FF2B5EF4-FFF2-40B4-BE49-F238E27FC236}">
                <a16:creationId xmlns:a16="http://schemas.microsoft.com/office/drawing/2014/main" id="{57914467-CDAE-35B5-7F9B-D89D396756AA}"/>
              </a:ext>
            </a:extLst>
          </p:cNvPr>
          <p:cNvPicPr>
            <a:picLocks noChangeAspect="1"/>
          </p:cNvPicPr>
          <p:nvPr/>
        </p:nvPicPr>
        <p:blipFill>
          <a:blip r:embed="rId3"/>
          <a:stretch>
            <a:fillRect/>
          </a:stretch>
        </p:blipFill>
        <p:spPr>
          <a:xfrm>
            <a:off x="577516" y="571358"/>
            <a:ext cx="7988968" cy="3664289"/>
          </a:xfrm>
          <a:prstGeom prst="rect">
            <a:avLst/>
          </a:prstGeom>
        </p:spPr>
      </p:pic>
      <p:sp>
        <p:nvSpPr>
          <p:cNvPr id="335" name="Google Shape;335;p25"/>
          <p:cNvSpPr txBox="1"/>
          <p:nvPr/>
        </p:nvSpPr>
        <p:spPr>
          <a:xfrm>
            <a:off x="577516" y="4073847"/>
            <a:ext cx="8277726" cy="89630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Wingdings" panose="05000000000000000000" pitchFamily="2" charset="2"/>
              <a:buChar char="Ø"/>
            </a:pPr>
            <a:r>
              <a:rPr lang="en-US" sz="1200">
                <a:solidFill>
                  <a:schemeClr val="dk1"/>
                </a:solidFill>
                <a:latin typeface="Urbanist"/>
                <a:ea typeface="Urbanist"/>
                <a:cs typeface="Urbanist"/>
                <a:sym typeface="Urbanist"/>
              </a:rPr>
              <a:t>The clustered line chart displays monthly store revenue with an average band. </a:t>
            </a:r>
          </a:p>
          <a:p>
            <a:pPr marL="171450" lvl="0" indent="-171450" algn="l" rtl="0">
              <a:spcBef>
                <a:spcPts val="0"/>
              </a:spcBef>
              <a:spcAft>
                <a:spcPts val="0"/>
              </a:spcAft>
              <a:buFont typeface="Wingdings" panose="05000000000000000000" pitchFamily="2" charset="2"/>
              <a:buChar char="Ø"/>
            </a:pPr>
            <a:r>
              <a:rPr lang="en-US" sz="1200">
                <a:solidFill>
                  <a:schemeClr val="dk1"/>
                </a:solidFill>
                <a:latin typeface="Urbanist"/>
                <a:ea typeface="Urbanist"/>
                <a:cs typeface="Urbanist"/>
                <a:sym typeface="Urbanist"/>
              </a:rPr>
              <a:t>Peak revenue ranging from $8.25M to $8.39M, is observed from May to August. </a:t>
            </a:r>
          </a:p>
          <a:p>
            <a:pPr marL="171450" lvl="0" indent="-171450" algn="l" rtl="0">
              <a:spcBef>
                <a:spcPts val="0"/>
              </a:spcBef>
              <a:spcAft>
                <a:spcPts val="0"/>
              </a:spcAft>
              <a:buFont typeface="Wingdings" panose="05000000000000000000" pitchFamily="2" charset="2"/>
              <a:buChar char="Ø"/>
            </a:pPr>
            <a:r>
              <a:rPr lang="en-US" sz="1200">
                <a:solidFill>
                  <a:schemeClr val="dk1"/>
                </a:solidFill>
                <a:latin typeface="Urbanist"/>
                <a:ea typeface="Urbanist"/>
                <a:cs typeface="Urbanist"/>
                <a:sym typeface="Urbanist"/>
              </a:rPr>
              <a:t>In contrast, lowest revenue is seen to be between $5.8M to $6.26M, occurring from September to December.</a:t>
            </a:r>
          </a:p>
        </p:txBody>
      </p:sp>
      <p:sp>
        <p:nvSpPr>
          <p:cNvPr id="321" name="Google Shape;321;p25"/>
          <p:cNvSpPr txBox="1">
            <a:spLocks noGrp="1"/>
          </p:cNvSpPr>
          <p:nvPr>
            <p:ph type="title"/>
          </p:nvPr>
        </p:nvSpPr>
        <p:spPr>
          <a:xfrm>
            <a:off x="720000" y="23174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2200"/>
              <a:t>Clustered Monthly Revenue</a:t>
            </a:r>
          </a:p>
        </p:txBody>
      </p:sp>
    </p:spTree>
    <p:extLst>
      <p:ext uri="{BB962C8B-B14F-4D97-AF65-F5344CB8AC3E}">
        <p14:creationId xmlns:p14="http://schemas.microsoft.com/office/powerpoint/2010/main" val="822150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9"/>
        <p:cNvGrpSpPr/>
        <p:nvPr/>
      </p:nvGrpSpPr>
      <p:grpSpPr>
        <a:xfrm>
          <a:off x="0" y="0"/>
          <a:ext cx="0" cy="0"/>
          <a:chOff x="0" y="0"/>
          <a:chExt cx="0" cy="0"/>
        </a:xfrm>
      </p:grpSpPr>
      <p:sp>
        <p:nvSpPr>
          <p:cNvPr id="1190" name="Google Shape;1190;p48"/>
          <p:cNvSpPr txBox="1">
            <a:spLocks noGrp="1"/>
          </p:cNvSpPr>
          <p:nvPr>
            <p:ph type="title"/>
          </p:nvPr>
        </p:nvSpPr>
        <p:spPr>
          <a:xfrm>
            <a:off x="720000" y="20963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sz="2200"/>
              <a:t>Customer Frequency &amp; Revenue </a:t>
            </a:r>
          </a:p>
        </p:txBody>
      </p:sp>
      <p:sp>
        <p:nvSpPr>
          <p:cNvPr id="1228" name="Google Shape;1228;p48"/>
          <p:cNvSpPr txBox="1"/>
          <p:nvPr/>
        </p:nvSpPr>
        <p:spPr>
          <a:xfrm>
            <a:off x="6352674" y="782335"/>
            <a:ext cx="2736323" cy="3713867"/>
          </a:xfrm>
          <a:prstGeom prst="rect">
            <a:avLst/>
          </a:prstGeom>
          <a:noFill/>
          <a:ln>
            <a:noFill/>
          </a:ln>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200" b="0" i="0" u="none" strike="noStrike" kern="0" cap="none" spc="0" normalizeH="0" baseline="0" noProof="0">
                <a:ln>
                  <a:noFill/>
                </a:ln>
                <a:solidFill>
                  <a:srgbClr val="70544D"/>
                </a:solidFill>
                <a:effectLst/>
                <a:uLnTx/>
                <a:uFillTx/>
                <a:latin typeface="Albert Sans"/>
                <a:ea typeface="Albert Sans"/>
                <a:cs typeface="Albert Sans"/>
                <a:sym typeface="Albert Sans"/>
              </a:rPr>
              <a:t>This graph provides insights into the distribution of customer frequency and the corresponding revenue generated, categorized by Loyalty card membership.</a:t>
            </a:r>
          </a:p>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endParaRPr lang="en-US" sz="1200">
              <a:solidFill>
                <a:srgbClr val="70544D"/>
              </a:solidFill>
              <a:latin typeface="Albert Sans"/>
              <a:ea typeface="Albert Sans"/>
              <a:cs typeface="Albert Sans"/>
              <a:sym typeface="Albert Sans"/>
            </a:endParaRPr>
          </a:p>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200" b="0" i="0" u="none" strike="noStrike" kern="0" cap="none" spc="0" normalizeH="0" baseline="0" noProof="0">
                <a:ln>
                  <a:noFill/>
                </a:ln>
                <a:solidFill>
                  <a:srgbClr val="70544D"/>
                </a:solidFill>
                <a:effectLst/>
                <a:uLnTx/>
                <a:uFillTx/>
                <a:latin typeface="Albert Sans"/>
                <a:ea typeface="Albert Sans"/>
                <a:cs typeface="Albert Sans"/>
                <a:sym typeface="Albert Sans"/>
              </a:rPr>
              <a:t>It reveals that a significant number of customers visit the store infrequently yet contribute significantly to the revenue. Notably, the highest revenue generated by a segment of customers reaches 5.96 million.</a:t>
            </a:r>
          </a:p>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endParaRPr lang="en-US" sz="1200">
              <a:solidFill>
                <a:srgbClr val="70544D"/>
              </a:solidFill>
              <a:latin typeface="Albert Sans"/>
              <a:ea typeface="Albert Sans"/>
              <a:cs typeface="Albert Sans"/>
              <a:sym typeface="Albert Sans"/>
            </a:endParaRPr>
          </a:p>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200" b="0" i="0" u="none" strike="noStrike" kern="0" cap="none" spc="0" normalizeH="0" baseline="0" noProof="0">
                <a:ln>
                  <a:noFill/>
                </a:ln>
                <a:solidFill>
                  <a:srgbClr val="70544D"/>
                </a:solidFill>
                <a:effectLst/>
                <a:uLnTx/>
                <a:uFillTx/>
                <a:latin typeface="Albert Sans"/>
                <a:ea typeface="Albert Sans"/>
                <a:cs typeface="Albert Sans"/>
                <a:sym typeface="Albert Sans"/>
              </a:rPr>
              <a:t>Another key observation is that only 15% of the customers hold a Loyalty card, indicating an opportunity for the store to increase Loyalty card adoption.</a:t>
            </a:r>
          </a:p>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endParaRPr lang="en-US" sz="1200">
              <a:solidFill>
                <a:srgbClr val="70544D"/>
              </a:solidFill>
              <a:latin typeface="Albert Sans"/>
              <a:ea typeface="Albert Sans"/>
              <a:cs typeface="Albert Sans"/>
              <a:sym typeface="Albert Sans"/>
            </a:endParaRPr>
          </a:p>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endParaRPr kumimoji="0" sz="1200" b="0" i="0" u="none" strike="noStrike" kern="0" cap="none" spc="0" normalizeH="0" baseline="0" noProof="0">
              <a:ln>
                <a:noFill/>
              </a:ln>
              <a:solidFill>
                <a:srgbClr val="70544D"/>
              </a:solidFill>
              <a:effectLst/>
              <a:uLnTx/>
              <a:uFillTx/>
              <a:latin typeface="Albert Sans"/>
              <a:ea typeface="Albert Sans"/>
              <a:cs typeface="Albert Sans"/>
              <a:sym typeface="Albert Sans"/>
            </a:endParaRPr>
          </a:p>
        </p:txBody>
      </p:sp>
      <p:pic>
        <p:nvPicPr>
          <p:cNvPr id="7" name="Picture 6">
            <a:extLst>
              <a:ext uri="{FF2B5EF4-FFF2-40B4-BE49-F238E27FC236}">
                <a16:creationId xmlns:a16="http://schemas.microsoft.com/office/drawing/2014/main" id="{E1615E27-F59C-CF47-E61B-6FC058DCBD90}"/>
              </a:ext>
            </a:extLst>
          </p:cNvPr>
          <p:cNvPicPr>
            <a:picLocks noChangeAspect="1"/>
          </p:cNvPicPr>
          <p:nvPr/>
        </p:nvPicPr>
        <p:blipFill>
          <a:blip r:embed="rId3"/>
          <a:stretch>
            <a:fillRect/>
          </a:stretch>
        </p:blipFill>
        <p:spPr>
          <a:xfrm>
            <a:off x="55003" y="1175658"/>
            <a:ext cx="6297671" cy="3541986"/>
          </a:xfrm>
          <a:prstGeom prst="rect">
            <a:avLst/>
          </a:prstGeom>
        </p:spPr>
      </p:pic>
    </p:spTree>
    <p:extLst>
      <p:ext uri="{BB962C8B-B14F-4D97-AF65-F5344CB8AC3E}">
        <p14:creationId xmlns:p14="http://schemas.microsoft.com/office/powerpoint/2010/main" val="2432580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pic>
        <p:nvPicPr>
          <p:cNvPr id="5" name="Picture 4">
            <a:extLst>
              <a:ext uri="{FF2B5EF4-FFF2-40B4-BE49-F238E27FC236}">
                <a16:creationId xmlns:a16="http://schemas.microsoft.com/office/drawing/2014/main" id="{44D4B198-5485-F2DF-1C70-5DC5886C1F40}"/>
              </a:ext>
            </a:extLst>
          </p:cNvPr>
          <p:cNvPicPr>
            <a:picLocks noChangeAspect="1"/>
          </p:cNvPicPr>
          <p:nvPr/>
        </p:nvPicPr>
        <p:blipFill>
          <a:blip r:embed="rId3"/>
          <a:stretch>
            <a:fillRect/>
          </a:stretch>
        </p:blipFill>
        <p:spPr>
          <a:xfrm>
            <a:off x="459181" y="0"/>
            <a:ext cx="8225637" cy="4324493"/>
          </a:xfrm>
          <a:prstGeom prst="rect">
            <a:avLst/>
          </a:prstGeom>
        </p:spPr>
      </p:pic>
      <p:sp>
        <p:nvSpPr>
          <p:cNvPr id="1040" name="Google Shape;1040;p42"/>
          <p:cNvSpPr txBox="1">
            <a:spLocks noGrp="1"/>
          </p:cNvSpPr>
          <p:nvPr>
            <p:ph type="title"/>
          </p:nvPr>
        </p:nvSpPr>
        <p:spPr>
          <a:xfrm>
            <a:off x="720000" y="5313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200"/>
              <a:t>Referral Impact: Revenue &amp; Loyalty Card</a:t>
            </a:r>
          </a:p>
        </p:txBody>
      </p:sp>
      <p:sp>
        <p:nvSpPr>
          <p:cNvPr id="7" name="Google Shape;1228;p48">
            <a:extLst>
              <a:ext uri="{FF2B5EF4-FFF2-40B4-BE49-F238E27FC236}">
                <a16:creationId xmlns:a16="http://schemas.microsoft.com/office/drawing/2014/main" id="{746144BF-580D-49D7-1BFC-CF6D5CEE5B0E}"/>
              </a:ext>
            </a:extLst>
          </p:cNvPr>
          <p:cNvSpPr txBox="1"/>
          <p:nvPr/>
        </p:nvSpPr>
        <p:spPr>
          <a:xfrm>
            <a:off x="405637" y="3480302"/>
            <a:ext cx="8353352" cy="1610060"/>
          </a:xfrm>
          <a:prstGeom prst="rect">
            <a:avLst/>
          </a:prstGeom>
          <a:noFill/>
          <a:ln>
            <a:noFill/>
          </a:ln>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200" b="0" i="0" u="none" strike="noStrike" kern="0" cap="none" spc="0" normalizeH="0" baseline="0" noProof="0">
                <a:ln>
                  <a:noFill/>
                </a:ln>
                <a:solidFill>
                  <a:srgbClr val="70544D"/>
                </a:solidFill>
                <a:effectLst/>
                <a:uLnTx/>
                <a:uFillTx/>
                <a:latin typeface="Albert Sans"/>
                <a:ea typeface="Albert Sans"/>
                <a:cs typeface="Albert Sans"/>
                <a:sym typeface="Albert Sans"/>
              </a:rPr>
              <a:t>This graph delivers valuable insights into the revenue generated from various referral sources, distinguished by Loyalty card membership.</a:t>
            </a:r>
          </a:p>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endParaRPr lang="en-US" sz="1200">
              <a:solidFill>
                <a:srgbClr val="70544D"/>
              </a:solidFill>
              <a:latin typeface="Albert Sans"/>
              <a:ea typeface="Albert Sans"/>
              <a:cs typeface="Albert Sans"/>
              <a:sym typeface="Albert Sans"/>
            </a:endParaRPr>
          </a:p>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200" b="0" i="0" u="none" strike="noStrike" kern="0" cap="none" spc="0" normalizeH="0" baseline="0" noProof="0">
                <a:ln>
                  <a:noFill/>
                </a:ln>
                <a:solidFill>
                  <a:srgbClr val="70544D"/>
                </a:solidFill>
                <a:effectLst/>
                <a:uLnTx/>
                <a:uFillTx/>
                <a:latin typeface="Albert Sans"/>
                <a:ea typeface="Albert Sans"/>
                <a:cs typeface="Albert Sans"/>
                <a:sym typeface="Albert Sans"/>
              </a:rPr>
              <a:t>The chart highlights that Influencer endorsements, online advertisements, and Social media promotions are the predominant referral sources contributing to the store's major revenue share.</a:t>
            </a:r>
          </a:p>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endParaRPr lang="en-US" sz="1200">
              <a:solidFill>
                <a:srgbClr val="70544D"/>
              </a:solidFill>
              <a:latin typeface="Albert Sans"/>
              <a:ea typeface="Albert Sans"/>
              <a:cs typeface="Albert Sans"/>
              <a:sym typeface="Albert Sans"/>
            </a:endParaRPr>
          </a:p>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kumimoji="0" lang="en-US" sz="1200" b="0" i="0" u="none" strike="noStrike" kern="0" cap="none" spc="0" normalizeH="0" baseline="0" noProof="0">
                <a:ln>
                  <a:noFill/>
                </a:ln>
                <a:solidFill>
                  <a:srgbClr val="70544D"/>
                </a:solidFill>
                <a:effectLst/>
                <a:uLnTx/>
                <a:uFillTx/>
                <a:latin typeface="Albert Sans"/>
                <a:ea typeface="Albert Sans"/>
                <a:cs typeface="Albert Sans"/>
                <a:sym typeface="Albert Sans"/>
              </a:rPr>
              <a:t>However, the data indicates a lower percentage of customers holding Loyalty cards within these influential referral sources.</a:t>
            </a:r>
            <a:endParaRPr lang="en-US" sz="1200">
              <a:solidFill>
                <a:srgbClr val="70544D"/>
              </a:solidFill>
              <a:latin typeface="Albert Sans"/>
              <a:ea typeface="Albert Sans"/>
              <a:cs typeface="Albert Sans"/>
              <a:sym typeface="Albert Sans"/>
            </a:endParaRPr>
          </a:p>
          <a:p>
            <a:pPr marL="171450" marR="0" lvl="0" indent="-1714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endParaRPr kumimoji="0" sz="1200" b="0" i="0" u="none" strike="noStrike" kern="0" cap="none" spc="0" normalizeH="0" baseline="0" noProof="0">
              <a:ln>
                <a:noFill/>
              </a:ln>
              <a:solidFill>
                <a:srgbClr val="70544D"/>
              </a:solidFill>
              <a:effectLst/>
              <a:uLnTx/>
              <a:uFillTx/>
              <a:latin typeface="Albert Sans"/>
              <a:ea typeface="Albert Sans"/>
              <a:cs typeface="Albert Sans"/>
              <a:sym typeface="Albert Sans"/>
            </a:endParaRPr>
          </a:p>
        </p:txBody>
      </p:sp>
    </p:spTree>
    <p:extLst>
      <p:ext uri="{BB962C8B-B14F-4D97-AF65-F5344CB8AC3E}">
        <p14:creationId xmlns:p14="http://schemas.microsoft.com/office/powerpoint/2010/main" val="558123002"/>
      </p:ext>
    </p:extLst>
  </p:cSld>
  <p:clrMapOvr>
    <a:masterClrMapping/>
  </p:clrMapOvr>
</p:sld>
</file>

<file path=ppt/theme/theme1.xml><?xml version="1.0" encoding="utf-8"?>
<a:theme xmlns:a="http://schemas.openxmlformats.org/drawingml/2006/main" name="Organizational Design Project Proposal by Slidesgo">
  <a:themeElements>
    <a:clrScheme name="Simple Light">
      <a:dk1>
        <a:srgbClr val="70544D"/>
      </a:dk1>
      <a:lt1>
        <a:srgbClr val="F8F6F2"/>
      </a:lt1>
      <a:dk2>
        <a:srgbClr val="A78D84"/>
      </a:dk2>
      <a:lt2>
        <a:srgbClr val="D0C6C3"/>
      </a:lt2>
      <a:accent1>
        <a:srgbClr val="F1D1C8"/>
      </a:accent1>
      <a:accent2>
        <a:srgbClr val="EAD6C6"/>
      </a:accent2>
      <a:accent3>
        <a:srgbClr val="EFEAE2"/>
      </a:accent3>
      <a:accent4>
        <a:srgbClr val="CCCCCC"/>
      </a:accent4>
      <a:accent5>
        <a:srgbClr val="FFFFFF"/>
      </a:accent5>
      <a:accent6>
        <a:srgbClr val="FFFFFF"/>
      </a:accent6>
      <a:hlink>
        <a:srgbClr val="8161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TotalTime>
  <Words>1169</Words>
  <Application>Microsoft Office PowerPoint</Application>
  <PresentationFormat>On-screen Show (16:9)</PresentationFormat>
  <Paragraphs>124</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Urbanist Light</vt:lpstr>
      <vt:lpstr>Arial</vt:lpstr>
      <vt:lpstr>Wingdings</vt:lpstr>
      <vt:lpstr>Albert Sans</vt:lpstr>
      <vt:lpstr>Nunito Light</vt:lpstr>
      <vt:lpstr>Urbanist</vt:lpstr>
      <vt:lpstr>Bebas Neue</vt:lpstr>
      <vt:lpstr>Organizational Design Project Proposal by Slidesgo</vt:lpstr>
      <vt:lpstr>Multi Mart Loyalty Card Expansion</vt:lpstr>
      <vt:lpstr>Table of contents:</vt:lpstr>
      <vt:lpstr>Introduction </vt:lpstr>
      <vt:lpstr>Pre-Processing &amp; Cleaning</vt:lpstr>
      <vt:lpstr>Visualization Insights : Revenue</vt:lpstr>
      <vt:lpstr>Purchase-Revenue Analysis</vt:lpstr>
      <vt:lpstr>Clustered Monthly Revenue</vt:lpstr>
      <vt:lpstr>Customer Frequency &amp; Revenue </vt:lpstr>
      <vt:lpstr>Referral Impact: Revenue &amp; Loyalty Card</vt:lpstr>
      <vt:lpstr>Visualization Insights : Loyalty Card</vt:lpstr>
      <vt:lpstr>Campaign Response Across Loyalty Card Membership</vt:lpstr>
      <vt:lpstr>Revenue Across Product Categories</vt:lpstr>
      <vt:lpstr>Customer Distribution by Payment Method</vt:lpstr>
      <vt:lpstr>Feedback Score Distribution Across Loyalty</vt:lpstr>
      <vt:lpstr>Churn Analysis by Loyalty Status</vt:lpstr>
      <vt:lpstr>Conclusion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Design Project Proposal Infographics</dc:title>
  <dc:creator>sujata biswas</dc:creator>
  <cp:lastModifiedBy>Sujata Surja Biswas</cp:lastModifiedBy>
  <cp:revision>2</cp:revision>
  <dcterms:modified xsi:type="dcterms:W3CDTF">2023-12-06T22:08:41Z</dcterms:modified>
</cp:coreProperties>
</file>