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75" r:id="rId4"/>
    <p:sldId id="257" r:id="rId5"/>
    <p:sldId id="277" r:id="rId6"/>
    <p:sldId id="278" r:id="rId7"/>
    <p:sldId id="28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A95EF-E509-4B9F-859A-867A53D45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CF6ECF-3566-4BF4-BA68-C8091A80C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FF409-6F34-4A4F-AE04-9F1CBAA9D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576B-B2E9-4B8B-838E-BC7F2F26E47E}" type="datetimeFigureOut">
              <a:rPr lang="en-IN" smtClean="0"/>
              <a:t>30-08-2020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27FA5-19A5-4D12-8717-5E8531678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4A09F-E531-497F-B571-150354FA1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0AA0-3752-49F3-9B4A-BCA2BEFF0F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190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54B61-648E-46FF-B606-B7D6CD17A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986699-37BA-4137-9F84-C83A061833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6A1AC-ADD2-49C5-9FE3-12E34A9F9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576B-B2E9-4B8B-838E-BC7F2F26E47E}" type="datetimeFigureOut">
              <a:rPr lang="en-IN" smtClean="0"/>
              <a:t>30-08-2020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232B0-16A3-4B9E-AB53-08366E3C8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433E0-99E8-4A39-A754-01B41665B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0AA0-3752-49F3-9B4A-BCA2BEFF0F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37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7D7809-C1FD-4E51-8EA2-19D8CBE24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A5906-3044-4E00-9DEB-5A60425A0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4DBFB-EF09-4EA2-B6F2-6A4133103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576B-B2E9-4B8B-838E-BC7F2F26E47E}" type="datetimeFigureOut">
              <a:rPr lang="en-IN" smtClean="0"/>
              <a:t>30-08-2020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78FAF-5946-4015-A098-CB0DEDA96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6C921-17CF-4B2D-A645-575C4C588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0AA0-3752-49F3-9B4A-BCA2BEFF0F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98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F2B99-FA99-4D9E-878F-366BA8D3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C80C8-9BEC-47DB-9D19-1B6FBE303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4056D-633A-4641-8B9F-82A4F48BA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576B-B2E9-4B8B-838E-BC7F2F26E47E}" type="datetimeFigureOut">
              <a:rPr lang="en-IN" smtClean="0"/>
              <a:t>30-08-2020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2D989-3310-4E9A-A28C-C05C0CC1D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75D4C-D032-4868-AA2F-D981837C5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0AA0-3752-49F3-9B4A-BCA2BEFF0F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57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5424-BC77-4108-9E43-A06CF5B00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1D997-18A1-4D6C-88BC-CE225B18F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84560-FDCC-4017-AC2E-DC64E1D92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576B-B2E9-4B8B-838E-BC7F2F26E47E}" type="datetimeFigureOut">
              <a:rPr lang="en-IN" smtClean="0"/>
              <a:t>30-08-2020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344D6-97F7-407B-8F7E-00E4A8156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9D009-BCFE-4BE6-986B-91777440C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0AA0-3752-49F3-9B4A-BCA2BEFF0F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676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92B6C-3DD2-4170-A8C1-C09FAE416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3E3F2-E2F0-4D30-B4A1-0EA624B1BA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49A48-EEC3-482B-AE3E-2E3C9D932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AF073-C2E5-40D4-9483-20720F72C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576B-B2E9-4B8B-838E-BC7F2F26E47E}" type="datetimeFigureOut">
              <a:rPr lang="en-IN" smtClean="0"/>
              <a:t>30-08-2020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FA74F-6FDE-433A-A9A1-4A01E85EA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F8704-609E-4A3E-A995-0E7A58A11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0AA0-3752-49F3-9B4A-BCA2BEFF0F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91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7B386-A5C9-452C-AE2E-2C964E461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49718-1168-48E6-8759-8E49A94BF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32CB67-1446-4D6C-9364-276206A1D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9EFEA4-4363-48F9-B2C6-CF44D9D0A1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933ED4-BB12-462A-9E66-8A1C30A1F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C8D01E-485B-4A0C-BD83-49320ADAD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576B-B2E9-4B8B-838E-BC7F2F26E47E}" type="datetimeFigureOut">
              <a:rPr lang="en-IN" smtClean="0"/>
              <a:t>30-08-2020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45F747-C656-4D4C-A84D-37744565C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839C28-E0BB-48C2-A786-1EA3BD2FB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0AA0-3752-49F3-9B4A-BCA2BEFF0F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230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34EFE-1B5E-450B-8EE1-5663507EE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7B7672-8544-4475-827B-0B2524C4A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576B-B2E9-4B8B-838E-BC7F2F26E47E}" type="datetimeFigureOut">
              <a:rPr lang="en-IN" smtClean="0"/>
              <a:t>30-08-2020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7F626-DE9F-43C0-BB2D-09A79D357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571196-26F3-4981-9BCD-4485B8D52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0AA0-3752-49F3-9B4A-BCA2BEFF0F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130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277432-B012-4A79-976E-82D38BE43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576B-B2E9-4B8B-838E-BC7F2F26E47E}" type="datetimeFigureOut">
              <a:rPr lang="en-IN" smtClean="0"/>
              <a:t>30-08-2020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115F67-D811-483D-B4BE-C3DA749F6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D0689-AADE-47DF-AEC1-E119662B4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0AA0-3752-49F3-9B4A-BCA2BEFF0F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856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0B5D4-C03E-4A54-BC7A-2B6AD52BA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1C395-07C7-45FF-99B7-5AF0B176A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F00B8-2AAD-4AE0-8DBA-43C8CCFB3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A5C69-868F-41D9-8BDE-051E02E28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576B-B2E9-4B8B-838E-BC7F2F26E47E}" type="datetimeFigureOut">
              <a:rPr lang="en-IN" smtClean="0"/>
              <a:t>30-08-2020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D7200-D5F6-4733-BCE3-96ABB9F3F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126E1-B0F2-486F-9D60-33A30EEEC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0AA0-3752-49F3-9B4A-BCA2BEFF0F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923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A1813-B8A1-41CF-B578-2C59B9DA0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ED2973-146C-47A9-A199-A2612223FF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98B25C-F597-444D-BCB1-C388EB4B5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6CE60-DF4C-4BE6-9C7E-FC417945A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7576B-B2E9-4B8B-838E-BC7F2F26E47E}" type="datetimeFigureOut">
              <a:rPr lang="en-IN" smtClean="0"/>
              <a:t>30-08-2020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0E25B-DE44-42E0-AA01-3D3DB4F17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E25A9-1C58-449C-8E71-FC7DCEC7B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E80AA0-3752-49F3-9B4A-BCA2BEFF0F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375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F116B2-15EC-405F-8355-3A5A27BC4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5C0B1-38C9-46B0-9B52-28772D55C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2781E-DCE9-4D43-B931-1935A1E4F8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7576B-B2E9-4B8B-838E-BC7F2F26E47E}" type="datetimeFigureOut">
              <a:rPr lang="en-IN" smtClean="0"/>
              <a:t>30-08-2020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406C1-A48A-4081-9CD5-ADB12E7D40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B3357-CEDD-402D-B1FB-FD9C52CDCC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80AA0-3752-49F3-9B4A-BCA2BEFF0F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750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3CD3A17-A97B-4332-AAF4-71A2A88CB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3776" y="5442127"/>
            <a:ext cx="3589867" cy="1655762"/>
          </a:xfrm>
        </p:spPr>
        <p:txBody>
          <a:bodyPr>
            <a:normAutofit/>
          </a:bodyPr>
          <a:lstStyle/>
          <a:p>
            <a:pPr algn="r"/>
            <a:r>
              <a:rPr lang="en-US" sz="3600" dirty="0">
                <a:solidFill>
                  <a:srgbClr val="FF0000"/>
                </a:solidFill>
              </a:rPr>
              <a:t>Shyam Bhat</a:t>
            </a:r>
          </a:p>
          <a:p>
            <a:pPr algn="r"/>
            <a:r>
              <a:rPr lang="en-US" sz="3600" dirty="0">
                <a:solidFill>
                  <a:srgbClr val="FF0000"/>
                </a:solidFill>
              </a:rPr>
              <a:t>VicharaVandana</a:t>
            </a:r>
            <a:endParaRPr lang="en-IN" sz="3600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E59E30-C10D-48C0-B08D-A8D5A6F867CF}"/>
              </a:ext>
            </a:extLst>
          </p:cNvPr>
          <p:cNvSpPr/>
          <p:nvPr/>
        </p:nvSpPr>
        <p:spPr>
          <a:xfrm>
            <a:off x="3100565" y="0"/>
            <a:ext cx="5990872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CAN Error States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EF3D48-2BB8-4D8A-9650-76686D93C70C}"/>
              </a:ext>
            </a:extLst>
          </p:cNvPr>
          <p:cNvSpPr txBox="1"/>
          <p:nvPr/>
        </p:nvSpPr>
        <p:spPr>
          <a:xfrm>
            <a:off x="553155" y="1410254"/>
            <a:ext cx="800382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AGENDA</a:t>
            </a:r>
          </a:p>
          <a:p>
            <a:endParaRPr lang="en-US" sz="3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Fault Confinement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Error Counters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CAN Error State machine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What is </a:t>
            </a:r>
            <a:r>
              <a:rPr lang="en-US" sz="3200" dirty="0" err="1"/>
              <a:t>BusOff</a:t>
            </a:r>
            <a:r>
              <a:rPr lang="en-US" sz="3200" dirty="0"/>
              <a:t> and how to come out of it.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/>
              <a:t>TEC and REC counter rules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08597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90462F-F53B-4973-AE7C-D9E5C1762C10}"/>
              </a:ext>
            </a:extLst>
          </p:cNvPr>
          <p:cNvSpPr/>
          <p:nvPr/>
        </p:nvSpPr>
        <p:spPr>
          <a:xfrm>
            <a:off x="541867" y="1693040"/>
            <a:ext cx="11379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800" dirty="0">
                <a:latin typeface="Verdana" panose="020B0604030504040204" pitchFamily="34" charset="0"/>
              </a:rPr>
              <a:t>Guarantees proper network operation even in cases where malfunctioning nodes produce continuous error condition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800" dirty="0">
              <a:latin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800" dirty="0">
                <a:latin typeface="Verdana" panose="020B0604030504040204" pitchFamily="34" charset="0"/>
              </a:rPr>
              <a:t>CAN error detection can pinpoint to “perpetrator”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800" dirty="0">
              <a:latin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800" dirty="0">
                <a:latin typeface="Verdana" panose="020B0604030504040204" pitchFamily="34" charset="0"/>
              </a:rPr>
              <a:t>Distinction between temporary and permanent node failures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2800" dirty="0">
              <a:latin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800" dirty="0">
                <a:latin typeface="Verdana" panose="020B0604030504040204" pitchFamily="34" charset="0"/>
              </a:rPr>
              <a:t>Identification and removal (self-retirement) of malfunctioning nodes from the bus</a:t>
            </a:r>
            <a:endParaRPr lang="en-IN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CA3E1B-A093-486B-B9A8-98D3E43DB5E2}"/>
              </a:ext>
            </a:extLst>
          </p:cNvPr>
          <p:cNvSpPr/>
          <p:nvPr/>
        </p:nvSpPr>
        <p:spPr>
          <a:xfrm>
            <a:off x="3483054" y="271312"/>
            <a:ext cx="54968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Fault Confinement</a:t>
            </a:r>
          </a:p>
        </p:txBody>
      </p:sp>
    </p:spTree>
    <p:extLst>
      <p:ext uri="{BB962C8B-B14F-4D97-AF65-F5344CB8AC3E}">
        <p14:creationId xmlns:p14="http://schemas.microsoft.com/office/powerpoint/2010/main" val="460519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78933" y="852313"/>
            <a:ext cx="1162755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The CAN errors can be classified into Transmit and Receive errors.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b="1" dirty="0"/>
              <a:t>Bit error </a:t>
            </a:r>
            <a:r>
              <a:rPr lang="en-US" sz="2400" dirty="0"/>
              <a:t>and </a:t>
            </a:r>
            <a:r>
              <a:rPr lang="en-US" sz="2400" b="1" dirty="0"/>
              <a:t>Acknowledgement error </a:t>
            </a:r>
            <a:r>
              <a:rPr lang="en-US" sz="2400" dirty="0"/>
              <a:t>are transmit errors</a:t>
            </a:r>
          </a:p>
          <a:p>
            <a:r>
              <a:rPr lang="en-US" sz="2400" dirty="0"/>
              <a:t>    Reason: These errors can be detected by only transmitting nodes.</a:t>
            </a:r>
          </a:p>
          <a:p>
            <a:endParaRPr lang="en-US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b="1" dirty="0"/>
              <a:t>CRC error</a:t>
            </a:r>
            <a:r>
              <a:rPr lang="en-US" sz="2400" dirty="0"/>
              <a:t>, </a:t>
            </a:r>
            <a:r>
              <a:rPr lang="en-US" sz="2400" b="1" dirty="0"/>
              <a:t>Form error </a:t>
            </a:r>
            <a:r>
              <a:rPr lang="en-US" sz="2400" dirty="0"/>
              <a:t>&amp; </a:t>
            </a:r>
            <a:r>
              <a:rPr lang="en-US" sz="2400" b="1" dirty="0"/>
              <a:t>stuff error </a:t>
            </a:r>
            <a:r>
              <a:rPr lang="en-US" sz="2400" dirty="0"/>
              <a:t>are receive errors</a:t>
            </a:r>
          </a:p>
          <a:p>
            <a:r>
              <a:rPr lang="en-US" sz="2400" dirty="0"/>
              <a:t>    Reason: These errors can be detected by only receiving nodes.</a:t>
            </a:r>
          </a:p>
          <a:p>
            <a:endParaRPr lang="en-US" sz="24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dirty="0"/>
              <a:t>There are 2 counters (count 0 to 255) for each node called error counters namely: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284111" y="4205573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sz="2000" b="1" u="sng" dirty="0"/>
              <a:t>Transmit Error Counter (TEC) </a:t>
            </a:r>
            <a:r>
              <a:rPr lang="en-US" sz="2000" dirty="0"/>
              <a:t>: Increments depending on transmit error.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sz="2000" b="1" u="sng" dirty="0"/>
              <a:t>Receive Error Counter  (REC) </a:t>
            </a:r>
            <a:r>
              <a:rPr lang="en-US" sz="2000" dirty="0"/>
              <a:t>: Increments depending on receive error.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8932" y="5099630"/>
            <a:ext cx="112888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The error counter increment pattern is not simple and depends on many factors as explained in later slides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7DAC7D-7079-4E30-8C04-2588D910AA60}"/>
              </a:ext>
            </a:extLst>
          </p:cNvPr>
          <p:cNvSpPr/>
          <p:nvPr/>
        </p:nvSpPr>
        <p:spPr>
          <a:xfrm>
            <a:off x="3842633" y="-85129"/>
            <a:ext cx="43543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Error Counters</a:t>
            </a:r>
          </a:p>
        </p:txBody>
      </p:sp>
    </p:spTree>
    <p:extLst>
      <p:ext uri="{BB962C8B-B14F-4D97-AF65-F5344CB8AC3E}">
        <p14:creationId xmlns:p14="http://schemas.microsoft.com/office/powerpoint/2010/main" val="2667723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5C6CACB-D62C-4607-B898-9453AD64C180}"/>
              </a:ext>
            </a:extLst>
          </p:cNvPr>
          <p:cNvSpPr/>
          <p:nvPr/>
        </p:nvSpPr>
        <p:spPr>
          <a:xfrm>
            <a:off x="4594577" y="1871134"/>
            <a:ext cx="3285067" cy="1648178"/>
          </a:xfrm>
          <a:prstGeom prst="ellipse">
            <a:avLst/>
          </a:prstGeom>
          <a:solidFill>
            <a:srgbClr val="00B050"/>
          </a:solidFill>
          <a:ln w="38100">
            <a:solidFill>
              <a:srgbClr val="7030A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Error</a:t>
            </a:r>
          </a:p>
          <a:p>
            <a:pPr algn="ctr"/>
            <a:r>
              <a:rPr lang="en-US" sz="3600" b="1" dirty="0">
                <a:solidFill>
                  <a:schemeClr val="tx1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Active</a:t>
            </a:r>
            <a:endParaRPr lang="en-IN" sz="3600" b="1" dirty="0">
              <a:solidFill>
                <a:schemeClr val="tx1"/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17F64D8-D353-4B70-9708-8BE710AE71F3}"/>
              </a:ext>
            </a:extLst>
          </p:cNvPr>
          <p:cNvSpPr/>
          <p:nvPr/>
        </p:nvSpPr>
        <p:spPr>
          <a:xfrm>
            <a:off x="1309510" y="5037666"/>
            <a:ext cx="3285067" cy="1648178"/>
          </a:xfrm>
          <a:prstGeom prst="ellipse">
            <a:avLst/>
          </a:prstGeom>
          <a:solidFill>
            <a:srgbClr val="FFC000"/>
          </a:solidFill>
          <a:ln w="38100">
            <a:solidFill>
              <a:srgbClr val="7030A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Error</a:t>
            </a:r>
          </a:p>
          <a:p>
            <a:pPr algn="ctr"/>
            <a:r>
              <a:rPr lang="en-US" sz="3600" b="1" dirty="0">
                <a:solidFill>
                  <a:schemeClr val="tx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Passive</a:t>
            </a:r>
            <a:endParaRPr lang="en-IN" sz="3600" b="1" dirty="0">
              <a:solidFill>
                <a:schemeClr val="tx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FBD23D9-9465-4202-A168-C1517C145FA3}"/>
              </a:ext>
            </a:extLst>
          </p:cNvPr>
          <p:cNvSpPr/>
          <p:nvPr/>
        </p:nvSpPr>
        <p:spPr>
          <a:xfrm>
            <a:off x="7879644" y="5037666"/>
            <a:ext cx="3285067" cy="1648178"/>
          </a:xfrm>
          <a:prstGeom prst="ellipse">
            <a:avLst/>
          </a:prstGeom>
          <a:solidFill>
            <a:srgbClr val="C00000"/>
          </a:solidFill>
          <a:ln w="38100">
            <a:solidFill>
              <a:srgbClr val="7030A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convex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2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BUS-OFF</a:t>
            </a:r>
            <a:endParaRPr lang="en-IN" sz="3600" b="1" dirty="0">
              <a:solidFill>
                <a:schemeClr val="bg2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4F77829C-E76B-4EF2-8503-27C154717E9D}"/>
              </a:ext>
            </a:extLst>
          </p:cNvPr>
          <p:cNvCxnSpPr>
            <a:stCxn id="3" idx="0"/>
            <a:endCxn id="2" idx="2"/>
          </p:cNvCxnSpPr>
          <p:nvPr/>
        </p:nvCxnSpPr>
        <p:spPr>
          <a:xfrm rot="5400000" flipH="1" flipV="1">
            <a:off x="2602089" y="3045179"/>
            <a:ext cx="2342443" cy="1642533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727E613E-07D1-426A-976A-8747DF9844D9}"/>
              </a:ext>
            </a:extLst>
          </p:cNvPr>
          <p:cNvCxnSpPr>
            <a:cxnSpLocks/>
          </p:cNvCxnSpPr>
          <p:nvPr/>
        </p:nvCxnSpPr>
        <p:spPr>
          <a:xfrm rot="16200000" flipV="1">
            <a:off x="7529689" y="3045178"/>
            <a:ext cx="2342443" cy="1642533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6D8FFB-DB4D-43E8-BC3F-9ECD8BA15A17}"/>
              </a:ext>
            </a:extLst>
          </p:cNvPr>
          <p:cNvCxnSpPr>
            <a:cxnSpLocks/>
          </p:cNvCxnSpPr>
          <p:nvPr/>
        </p:nvCxnSpPr>
        <p:spPr>
          <a:xfrm>
            <a:off x="4453466" y="6234288"/>
            <a:ext cx="35390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3D2C1B1-0E34-4426-9292-1744CC2C1D63}"/>
              </a:ext>
            </a:extLst>
          </p:cNvPr>
          <p:cNvSpPr txBox="1"/>
          <p:nvPr/>
        </p:nvSpPr>
        <p:spPr>
          <a:xfrm>
            <a:off x="5328355" y="6224179"/>
            <a:ext cx="2664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TEC &gt; 255</a:t>
            </a:r>
            <a:endParaRPr lang="en-IN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00A008-E4A9-44CB-AFB8-A24957FFCC1E}"/>
              </a:ext>
            </a:extLst>
          </p:cNvPr>
          <p:cNvSpPr txBox="1"/>
          <p:nvPr/>
        </p:nvSpPr>
        <p:spPr>
          <a:xfrm>
            <a:off x="5813777" y="4543102"/>
            <a:ext cx="2664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(TEC &gt; 127) or </a:t>
            </a:r>
          </a:p>
          <a:p>
            <a:r>
              <a:rPr lang="en-US" sz="2400" dirty="0"/>
              <a:t>(REC &gt; 127)</a:t>
            </a:r>
            <a:endParaRPr lang="en-IN" sz="2400" dirty="0"/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6A2A919B-9D54-40BC-A367-B0ACB4592835}"/>
              </a:ext>
            </a:extLst>
          </p:cNvPr>
          <p:cNvCxnSpPr>
            <a:cxnSpLocks/>
          </p:cNvCxnSpPr>
          <p:nvPr/>
        </p:nvCxnSpPr>
        <p:spPr>
          <a:xfrm rot="5400000">
            <a:off x="4113978" y="3922658"/>
            <a:ext cx="2414642" cy="1515533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71C9BEF-0AEA-4F70-B614-840855B12392}"/>
              </a:ext>
            </a:extLst>
          </p:cNvPr>
          <p:cNvSpPr txBox="1"/>
          <p:nvPr/>
        </p:nvSpPr>
        <p:spPr>
          <a:xfrm>
            <a:off x="1278465" y="2973990"/>
            <a:ext cx="2664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(TEC &lt; 128) AND </a:t>
            </a:r>
          </a:p>
          <a:p>
            <a:r>
              <a:rPr lang="en-US" sz="2400" dirty="0"/>
              <a:t>(REC &lt; 128)</a:t>
            </a:r>
            <a:endParaRPr lang="en-IN" sz="24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84FF4E-74FE-4556-8D0B-D7C9FAF7D75D}"/>
              </a:ext>
            </a:extLst>
          </p:cNvPr>
          <p:cNvCxnSpPr/>
          <p:nvPr/>
        </p:nvCxnSpPr>
        <p:spPr>
          <a:xfrm>
            <a:off x="6245577" y="1027289"/>
            <a:ext cx="0" cy="8438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E75F3E0-106C-4F44-974B-D86E7735D884}"/>
              </a:ext>
            </a:extLst>
          </p:cNvPr>
          <p:cNvSpPr txBox="1"/>
          <p:nvPr/>
        </p:nvSpPr>
        <p:spPr>
          <a:xfrm>
            <a:off x="3561648" y="1180913"/>
            <a:ext cx="3064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Reset, Configuration</a:t>
            </a:r>
            <a:endParaRPr lang="en-IN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A85827-B9EF-4731-A948-F4CBC3D9897E}"/>
              </a:ext>
            </a:extLst>
          </p:cNvPr>
          <p:cNvSpPr txBox="1"/>
          <p:nvPr/>
        </p:nvSpPr>
        <p:spPr>
          <a:xfrm>
            <a:off x="9143999" y="2666369"/>
            <a:ext cx="28222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(Reset, Configuration) Or (Rx 11 consecutive Recessive bits 128 times)</a:t>
            </a:r>
            <a:endParaRPr lang="en-IN" sz="20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AF5080-B7F5-4845-B1BA-0C01A2C319D4}"/>
              </a:ext>
            </a:extLst>
          </p:cNvPr>
          <p:cNvSpPr/>
          <p:nvPr/>
        </p:nvSpPr>
        <p:spPr>
          <a:xfrm>
            <a:off x="2731111" y="-154881"/>
            <a:ext cx="73168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CAN Error State Machine</a:t>
            </a:r>
          </a:p>
        </p:txBody>
      </p:sp>
    </p:spTree>
    <p:extLst>
      <p:ext uri="{BB962C8B-B14F-4D97-AF65-F5344CB8AC3E}">
        <p14:creationId xmlns:p14="http://schemas.microsoft.com/office/powerpoint/2010/main" val="1207007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06400" y="762001"/>
            <a:ext cx="1150337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REC increments by 1 when receiving node detects an error.</a:t>
            </a:r>
          </a:p>
          <a:p>
            <a:r>
              <a:rPr lang="en-US" sz="2400" dirty="0"/>
              <a:t>      Exception: Detected error was a bit error during transmission of an active error flag or overload flag</a:t>
            </a:r>
          </a:p>
          <a:p>
            <a:endParaRPr lang="en-US" sz="24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REC increments by 8 when Rx node detects a dominant bit after sending an error flag.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REC increments by 8 when Rx node detects a bit error during sending an active error flag or overload flag.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REC increments by 8  if it detects 8 consecutive dominant bits after it sent its error flag.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REC decrements by 1 under following conditions</a:t>
            </a:r>
          </a:p>
          <a:p>
            <a:r>
              <a:rPr lang="en-US" sz="2400" dirty="0"/>
              <a:t>      </a:t>
            </a:r>
            <a:r>
              <a:rPr lang="en-US" sz="2000" dirty="0"/>
              <a:t>1. The frame was received properly without any error till ACK slot</a:t>
            </a:r>
          </a:p>
          <a:p>
            <a:r>
              <a:rPr lang="en-US" sz="2000" dirty="0"/>
              <a:t>      2. Successful sending of ACK bit</a:t>
            </a:r>
          </a:p>
          <a:p>
            <a:r>
              <a:rPr lang="en-US" sz="2000" dirty="0"/>
              <a:t>      3. REC is in between 1 and 127</a:t>
            </a:r>
          </a:p>
          <a:p>
            <a:r>
              <a:rPr lang="en-US" sz="2000" dirty="0"/>
              <a:t>      If  REC is </a:t>
            </a:r>
            <a:r>
              <a:rPr lang="en-US" sz="2000" dirty="0" err="1"/>
              <a:t>greather</a:t>
            </a:r>
            <a:r>
              <a:rPr lang="en-US" sz="2000" dirty="0"/>
              <a:t> than 127 then its value will be set to a value </a:t>
            </a:r>
            <a:r>
              <a:rPr lang="en-US" sz="2000" dirty="0" err="1"/>
              <a:t>beterrn</a:t>
            </a:r>
            <a:r>
              <a:rPr lang="en-US" sz="2000" dirty="0"/>
              <a:t> 119 and 127.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BAB234-C758-40E5-BAE1-E6FA105CF1F9}"/>
              </a:ext>
            </a:extLst>
          </p:cNvPr>
          <p:cNvSpPr/>
          <p:nvPr/>
        </p:nvSpPr>
        <p:spPr>
          <a:xfrm>
            <a:off x="3375223" y="-161329"/>
            <a:ext cx="54415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REC Counter Rules</a:t>
            </a:r>
          </a:p>
        </p:txBody>
      </p:sp>
    </p:spTree>
    <p:extLst>
      <p:ext uri="{BB962C8B-B14F-4D97-AF65-F5344CB8AC3E}">
        <p14:creationId xmlns:p14="http://schemas.microsoft.com/office/powerpoint/2010/main" val="2857415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6711" y="762001"/>
            <a:ext cx="1118728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TEC will be incremented by 8 when </a:t>
            </a:r>
            <a:r>
              <a:rPr lang="en-US" sz="2400" dirty="0" err="1"/>
              <a:t>Tx</a:t>
            </a:r>
            <a:r>
              <a:rPr lang="en-US" sz="2400" dirty="0"/>
              <a:t> node sends an error flag.</a:t>
            </a:r>
          </a:p>
          <a:p>
            <a:r>
              <a:rPr lang="en-US" sz="2400" dirty="0"/>
              <a:t>      </a:t>
            </a:r>
            <a:r>
              <a:rPr lang="en-US" sz="2400" b="1" dirty="0"/>
              <a:t>Exception 1</a:t>
            </a:r>
            <a:r>
              <a:rPr lang="en-US" sz="2400" dirty="0"/>
              <a:t>: The </a:t>
            </a:r>
            <a:r>
              <a:rPr lang="en-US" sz="2400" dirty="0" err="1"/>
              <a:t>Tx</a:t>
            </a:r>
            <a:r>
              <a:rPr lang="en-US" sz="2400" dirty="0"/>
              <a:t> node is error-passive and detects an ACK error and  </a:t>
            </a:r>
          </a:p>
          <a:p>
            <a:r>
              <a:rPr lang="en-US" sz="2400" dirty="0"/>
              <a:t>      doesn't detect a dominant bit while sending passive error flag (bit error). </a:t>
            </a:r>
          </a:p>
          <a:p>
            <a:r>
              <a:rPr lang="en-US" sz="2400" dirty="0"/>
              <a:t>      TEC unchanged.</a:t>
            </a:r>
          </a:p>
          <a:p>
            <a:r>
              <a:rPr lang="en-US" sz="2400" dirty="0"/>
              <a:t>      </a:t>
            </a:r>
            <a:r>
              <a:rPr lang="en-US" sz="2400" b="1" dirty="0"/>
              <a:t>Exception 2</a:t>
            </a:r>
            <a:r>
              <a:rPr lang="en-US" sz="2400" dirty="0"/>
              <a:t>: </a:t>
            </a:r>
            <a:r>
              <a:rPr lang="en-US" sz="2400" dirty="0" err="1"/>
              <a:t>Tx</a:t>
            </a:r>
            <a:r>
              <a:rPr lang="en-US" sz="2400" dirty="0"/>
              <a:t> node sends an error flag due to stuff error during bus </a:t>
            </a:r>
          </a:p>
          <a:p>
            <a:r>
              <a:rPr lang="en-US" sz="2400" dirty="0"/>
              <a:t>      arbitration, where stuff-bit is sent recessive but monitored as dominant. </a:t>
            </a:r>
          </a:p>
          <a:p>
            <a:r>
              <a:rPr lang="en-US" sz="2400" dirty="0"/>
              <a:t>       TEC unchanged.</a:t>
            </a:r>
          </a:p>
          <a:p>
            <a:endParaRPr lang="en-US" sz="24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TEC increments by 8 when </a:t>
            </a:r>
            <a:r>
              <a:rPr lang="en-US" sz="2400" dirty="0" err="1"/>
              <a:t>Tx</a:t>
            </a:r>
            <a:r>
              <a:rPr lang="en-US" sz="2400" dirty="0"/>
              <a:t> node detects a bit error during sending an active error flag or overload flag.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TEC increments by 8  if it detects 8 consecutive dominant bits after it sent its error flag.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/>
              <a:t>TEC decrements by 1 after successful transmission of a frame unless its value is already 0.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FA88A6-8AC7-4B52-9EE6-DD652247C015}"/>
              </a:ext>
            </a:extLst>
          </p:cNvPr>
          <p:cNvSpPr/>
          <p:nvPr/>
        </p:nvSpPr>
        <p:spPr>
          <a:xfrm>
            <a:off x="3375223" y="-161329"/>
            <a:ext cx="54415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TEC Counter Rules</a:t>
            </a:r>
          </a:p>
        </p:txBody>
      </p:sp>
    </p:spTree>
    <p:extLst>
      <p:ext uri="{BB962C8B-B14F-4D97-AF65-F5344CB8AC3E}">
        <p14:creationId xmlns:p14="http://schemas.microsoft.com/office/powerpoint/2010/main" val="1357668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3C66A6-05D8-4DD0-A74C-777A8F03C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28" y="53622"/>
            <a:ext cx="12001344" cy="675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26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EDD07E9511DD46B91D4DCACFD03AA3" ma:contentTypeVersion="28" ma:contentTypeDescription="Create a new document." ma:contentTypeScope="" ma:versionID="a19ea4bf4306cfaef12395df687d5ab0">
  <xsd:schema xmlns:xsd="http://www.w3.org/2001/XMLSchema" xmlns:xs="http://www.w3.org/2001/XMLSchema" xmlns:p="http://schemas.microsoft.com/office/2006/metadata/properties" xmlns:ns2="505a1589-85e6-41e1-afd3-f43632134690" xmlns:ns3="b1f18e54-2d74-4f50-ab9b-b9b4079454c4" targetNamespace="http://schemas.microsoft.com/office/2006/metadata/properties" ma:root="true" ma:fieldsID="589fe7ebd811c68213421d2ff1a0f0e4" ns2:_="" ns3:_="">
    <xsd:import namespace="505a1589-85e6-41e1-afd3-f43632134690"/>
    <xsd:import namespace="b1f18e54-2d74-4f50-ab9b-b9b4079454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5a1589-85e6-41e1-afd3-f436321346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description="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b3623ea3-be23-4189-a25b-bcadb097ef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f18e54-2d74-4f50-ab9b-b9b4079454c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7" nillable="true" ma:displayName="Taxonomy Catch All Column" ma:hidden="true" ma:list="{23db8c50-9cef-456d-961d-e4ea655a4fae}" ma:internalName="TaxCatchAll" ma:showField="CatchAllData" ma:web="b1f18e54-2d74-4f50-ab9b-b9b4079454c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1f18e54-2d74-4f50-ab9b-b9b4079454c4" xsi:nil="true"/>
    <lcf76f155ced4ddcb4097134ff3c332f xmlns="505a1589-85e6-41e1-afd3-f4363213469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7CD8A63-219B-4FD6-B41E-CA7C5585BB8E}"/>
</file>

<file path=customXml/itemProps2.xml><?xml version="1.0" encoding="utf-8"?>
<ds:datastoreItem xmlns:ds="http://schemas.openxmlformats.org/officeDocument/2006/customXml" ds:itemID="{FF4C4741-EF90-4A92-9CDD-FD7EDE224CE1}"/>
</file>

<file path=customXml/itemProps3.xml><?xml version="1.0" encoding="utf-8"?>
<ds:datastoreItem xmlns:ds="http://schemas.openxmlformats.org/officeDocument/2006/customXml" ds:itemID="{72793FBD-F62A-49AF-8DB3-8C4EEF334722}"/>
</file>

<file path=docProps/app.xml><?xml version="1.0" encoding="utf-8"?>
<Properties xmlns="http://schemas.openxmlformats.org/officeDocument/2006/extended-properties" xmlns:vt="http://schemas.openxmlformats.org/officeDocument/2006/docPropsVTypes">
  <TotalTime>4272</TotalTime>
  <Words>537</Words>
  <Application>Microsoft Office PowerPoint</Application>
  <PresentationFormat>Widescreen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18</cp:revision>
  <dcterms:created xsi:type="dcterms:W3CDTF">2020-08-30T08:07:01Z</dcterms:created>
  <dcterms:modified xsi:type="dcterms:W3CDTF">2020-09-02T07:19:48Z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0x01010075EDD07E9511DD46B91D4DCACFD03AA3</vt:lpwstr>
  </property>
</Properties>
</file>