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FC2D-0408-4C9A-95ED-4A6273066B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C13756-09CA-4DB5-857B-00D778824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C72815-69CB-4795-BBB3-6E5E073FABC3}"/>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35571B9C-0336-4CB8-A0A4-4E6EF49B1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194FC-8FE5-4099-8900-C5ACA90AA89D}"/>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20500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43DA-C4E3-4E83-BB41-AB4D68DF72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35C16-F40C-4633-966F-560C7ADBF7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FF324-7D04-48EE-88C0-78CE3D8B9584}"/>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D2E6931E-7BF7-4B73-A7EF-C5A13E024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2BC01F-FFD3-4E74-A885-A229546EE020}"/>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4616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519B71-CD03-4CB0-A5DB-1A2D31CA0D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4BDE76-67A4-4D34-BF40-3D368508F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F13CE1-79D6-4524-8C1E-E393151FA50F}"/>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3EDF1ECA-9479-4CDA-83A2-F7815FFA0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BE3E01-D7A8-4CF4-84F6-3BB43195C6D3}"/>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00262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AF0F-70F5-4C3E-8E3A-3130AAB61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E0C0ED-AC66-4050-90AF-D1849BB6DB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4D1EC2-3134-486D-A3DF-AD6DE7BA1E59}"/>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B956BC02-C2C3-4C38-8168-F86E4367A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9B4558-70D0-43E5-A012-1AACA3921BF5}"/>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7425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7A68-D465-4476-9D4B-AC164EED66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199BD9-1360-47D2-851D-B2593C7782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7E080-9D10-428A-835C-BC6A8F79DF02}"/>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370E4611-C64F-4417-8600-67F75B46F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41CFB-D1D1-4921-8ADC-62E9C1B920ED}"/>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79566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9284-CE16-4BBC-93E3-E029E9056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533784-71E4-4C72-B4A8-EB8FAB16D9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24AB55-6CDA-4666-BCF2-104DA7A0E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C99091-1C6C-44D4-BCAB-563B758A512B}"/>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6" name="Footer Placeholder 5">
            <a:extLst>
              <a:ext uri="{FF2B5EF4-FFF2-40B4-BE49-F238E27FC236}">
                <a16:creationId xmlns:a16="http://schemas.microsoft.com/office/drawing/2014/main" id="{288D1EA7-C0F8-4259-A4CD-62449CAAA2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00A47-CF7D-407D-836B-CC786E7E5B3E}"/>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534344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E3FE-E35A-4BEC-A17A-1D992EBEB5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72BED8-4DFB-4DF6-AD9F-DAAD7B852D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E65A2-E300-4B40-8BB9-E3315F843A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616E87-B50F-48B3-9A73-3759D709EB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8E2FA-9DD0-4F63-B8BF-D54EB3B895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964700-BF47-41F3-8843-22DA7D8F3BEC}"/>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8" name="Footer Placeholder 7">
            <a:extLst>
              <a:ext uri="{FF2B5EF4-FFF2-40B4-BE49-F238E27FC236}">
                <a16:creationId xmlns:a16="http://schemas.microsoft.com/office/drawing/2014/main" id="{933B38C8-9849-48F3-B1B8-F3352B8612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925502-4D6B-4AA0-9B5E-D0ED81D59346}"/>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51870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ACC2-DFF5-44D4-B34A-E97CB54F35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141A00-8BBB-4E98-8D59-F902F44537BD}"/>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4" name="Footer Placeholder 3">
            <a:extLst>
              <a:ext uri="{FF2B5EF4-FFF2-40B4-BE49-F238E27FC236}">
                <a16:creationId xmlns:a16="http://schemas.microsoft.com/office/drawing/2014/main" id="{40A05435-1429-46CB-AD26-545C73340D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5D0CCC-5695-4C03-B269-F5EE6D89D641}"/>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92839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15B59A-2105-4A1E-B84F-06047DCEE53D}"/>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3" name="Footer Placeholder 2">
            <a:extLst>
              <a:ext uri="{FF2B5EF4-FFF2-40B4-BE49-F238E27FC236}">
                <a16:creationId xmlns:a16="http://schemas.microsoft.com/office/drawing/2014/main" id="{E992F966-5211-4961-A074-6A764B9AF0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331DEE-D352-4864-A9D7-3442BA200404}"/>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221358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BAE9-FAD4-4EBE-9FD1-0E332AE1F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5C30D2-FD80-405F-B6BB-C7F34F957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86A8DA-89EE-45A6-BFB5-BACD724B3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4BAAD-52B5-460B-9B64-5E2B7F74725B}"/>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6" name="Footer Placeholder 5">
            <a:extLst>
              <a:ext uri="{FF2B5EF4-FFF2-40B4-BE49-F238E27FC236}">
                <a16:creationId xmlns:a16="http://schemas.microsoft.com/office/drawing/2014/main" id="{31AEAC99-707E-4045-8152-8D7E1F01DC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3B6560-482F-4CFD-AB53-F04CB45B05B3}"/>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389272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DA82-EA03-4851-8998-24E5F9E5F6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53E732-3F0F-44DA-87E9-4DAE0EE2EE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3A7BC8-E6AA-4839-92DF-107B8DE15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7EF27-B395-4950-B68E-3B3C35501EC8}"/>
              </a:ext>
            </a:extLst>
          </p:cNvPr>
          <p:cNvSpPr>
            <a:spLocks noGrp="1"/>
          </p:cNvSpPr>
          <p:nvPr>
            <p:ph type="dt" sz="half" idx="10"/>
          </p:nvPr>
        </p:nvSpPr>
        <p:spPr/>
        <p:txBody>
          <a:bodyPr/>
          <a:lstStyle/>
          <a:p>
            <a:fld id="{2BAB23B9-E6EB-4921-8A64-610893C27AFB}" type="datetimeFigureOut">
              <a:rPr lang="en-IN" smtClean="0"/>
              <a:t>26-08-2020</a:t>
            </a:fld>
            <a:endParaRPr lang="en-IN"/>
          </a:p>
        </p:txBody>
      </p:sp>
      <p:sp>
        <p:nvSpPr>
          <p:cNvPr id="6" name="Footer Placeholder 5">
            <a:extLst>
              <a:ext uri="{FF2B5EF4-FFF2-40B4-BE49-F238E27FC236}">
                <a16:creationId xmlns:a16="http://schemas.microsoft.com/office/drawing/2014/main" id="{DBBC2AE6-FF25-4A2D-AB9F-CD4E60015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042E4-45CC-497C-B9DF-C7429411E9C6}"/>
              </a:ext>
            </a:extLst>
          </p:cNvPr>
          <p:cNvSpPr>
            <a:spLocks noGrp="1"/>
          </p:cNvSpPr>
          <p:nvPr>
            <p:ph type="sldNum" sz="quarter" idx="12"/>
          </p:nvPr>
        </p:nvSpPr>
        <p:spPr/>
        <p:txBody>
          <a:bodyPr/>
          <a:lstStyle/>
          <a:p>
            <a:fld id="{83C10554-77E6-4555-8128-8E5A6427F692}" type="slidenum">
              <a:rPr lang="en-IN" smtClean="0"/>
              <a:t>‹#›</a:t>
            </a:fld>
            <a:endParaRPr lang="en-IN"/>
          </a:p>
        </p:txBody>
      </p:sp>
    </p:spTree>
    <p:extLst>
      <p:ext uri="{BB962C8B-B14F-4D97-AF65-F5344CB8AC3E}">
        <p14:creationId xmlns:p14="http://schemas.microsoft.com/office/powerpoint/2010/main" val="169795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D0344-77F3-4D20-B98B-19E7C56CD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D255F9-7911-4D04-A176-C17FEA99D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33491-7DFB-4365-AF14-D541F2448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B23B9-E6EB-4921-8A64-610893C27AFB}" type="datetimeFigureOut">
              <a:rPr lang="en-IN" smtClean="0"/>
              <a:t>26-08-2020</a:t>
            </a:fld>
            <a:endParaRPr lang="en-IN"/>
          </a:p>
        </p:txBody>
      </p:sp>
      <p:sp>
        <p:nvSpPr>
          <p:cNvPr id="5" name="Footer Placeholder 4">
            <a:extLst>
              <a:ext uri="{FF2B5EF4-FFF2-40B4-BE49-F238E27FC236}">
                <a16:creationId xmlns:a16="http://schemas.microsoft.com/office/drawing/2014/main" id="{77E86AE6-83D8-49DD-892D-44470DFF24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580806-3C20-4C9F-9C11-019B6F26B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10554-77E6-4555-8128-8E5A6427F692}" type="slidenum">
              <a:rPr lang="en-IN" smtClean="0"/>
              <a:t>‹#›</a:t>
            </a:fld>
            <a:endParaRPr lang="en-IN"/>
          </a:p>
        </p:txBody>
      </p:sp>
    </p:spTree>
    <p:extLst>
      <p:ext uri="{BB962C8B-B14F-4D97-AF65-F5344CB8AC3E}">
        <p14:creationId xmlns:p14="http://schemas.microsoft.com/office/powerpoint/2010/main" val="1578244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DF538C-E354-4840-B22F-E9E6E9C02AD8}"/>
              </a:ext>
            </a:extLst>
          </p:cNvPr>
          <p:cNvSpPr>
            <a:spLocks noGrp="1"/>
          </p:cNvSpPr>
          <p:nvPr>
            <p:ph type="subTitle" idx="1"/>
          </p:nvPr>
        </p:nvSpPr>
        <p:spPr>
          <a:xfrm>
            <a:off x="8398932" y="5295371"/>
            <a:ext cx="3668889" cy="1655762"/>
          </a:xfrm>
        </p:spPr>
        <p:txBody>
          <a:bodyPr>
            <a:normAutofit/>
          </a:bodyPr>
          <a:lstStyle/>
          <a:p>
            <a:pPr algn="r"/>
            <a:r>
              <a:rPr lang="en-US" sz="3600" dirty="0" err="1">
                <a:solidFill>
                  <a:srgbClr val="FF0000"/>
                </a:solidFill>
              </a:rPr>
              <a:t>Shyam</a:t>
            </a:r>
            <a:r>
              <a:rPr lang="en-US" sz="3600" dirty="0">
                <a:solidFill>
                  <a:srgbClr val="FF0000"/>
                </a:solidFill>
              </a:rPr>
              <a:t> Bhat</a:t>
            </a:r>
          </a:p>
          <a:p>
            <a:pPr algn="r"/>
            <a:r>
              <a:rPr lang="en-US" sz="3600" dirty="0" err="1">
                <a:solidFill>
                  <a:srgbClr val="FF0000"/>
                </a:solidFill>
              </a:rPr>
              <a:t>VicharaVandana</a:t>
            </a:r>
            <a:endParaRPr lang="en-IN" sz="3600" dirty="0">
              <a:solidFill>
                <a:srgbClr val="FF0000"/>
              </a:solidFill>
            </a:endParaRPr>
          </a:p>
        </p:txBody>
      </p:sp>
      <p:sp>
        <p:nvSpPr>
          <p:cNvPr id="4" name="Rectangle 3">
            <a:extLst>
              <a:ext uri="{FF2B5EF4-FFF2-40B4-BE49-F238E27FC236}">
                <a16:creationId xmlns:a16="http://schemas.microsoft.com/office/drawing/2014/main" id="{98612F12-97F1-404E-B484-CE4B408631BB}"/>
              </a:ext>
            </a:extLst>
          </p:cNvPr>
          <p:cNvSpPr/>
          <p:nvPr/>
        </p:nvSpPr>
        <p:spPr>
          <a:xfrm>
            <a:off x="3269488" y="111246"/>
            <a:ext cx="5246629" cy="1446550"/>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Errors</a:t>
            </a:r>
          </a:p>
        </p:txBody>
      </p:sp>
      <p:sp>
        <p:nvSpPr>
          <p:cNvPr id="5" name="TextBox 4">
            <a:extLst>
              <a:ext uri="{FF2B5EF4-FFF2-40B4-BE49-F238E27FC236}">
                <a16:creationId xmlns:a16="http://schemas.microsoft.com/office/drawing/2014/main" id="{DEB31230-DFE6-4780-8F80-3A654F83CF8F}"/>
              </a:ext>
            </a:extLst>
          </p:cNvPr>
          <p:cNvSpPr txBox="1"/>
          <p:nvPr/>
        </p:nvSpPr>
        <p:spPr>
          <a:xfrm>
            <a:off x="790225" y="1576289"/>
            <a:ext cx="8184445" cy="4524315"/>
          </a:xfrm>
          <a:prstGeom prst="rect">
            <a:avLst/>
          </a:prstGeom>
          <a:noFill/>
        </p:spPr>
        <p:txBody>
          <a:bodyPr wrap="square" rtlCol="0">
            <a:spAutoFit/>
          </a:bodyPr>
          <a:lstStyle/>
          <a:p>
            <a:r>
              <a:rPr lang="en-US" sz="3600" u="sng" dirty="0"/>
              <a:t>AGENDA</a:t>
            </a:r>
          </a:p>
          <a:p>
            <a:endParaRPr lang="en-US" sz="3600" dirty="0"/>
          </a:p>
          <a:p>
            <a:r>
              <a:rPr lang="en-US" sz="3600" dirty="0"/>
              <a:t>What is CAN Error</a:t>
            </a:r>
          </a:p>
          <a:p>
            <a:r>
              <a:rPr lang="en-US" sz="3600" dirty="0"/>
              <a:t>Reaction to CAN error</a:t>
            </a:r>
          </a:p>
          <a:p>
            <a:r>
              <a:rPr lang="en-US" sz="3600" dirty="0"/>
              <a:t>Types of CAN error</a:t>
            </a:r>
          </a:p>
          <a:p>
            <a:r>
              <a:rPr lang="en-US" sz="3600" dirty="0"/>
              <a:t>Understanding each type</a:t>
            </a:r>
          </a:p>
          <a:p>
            <a:r>
              <a:rPr lang="en-US" sz="3600" dirty="0"/>
              <a:t>What are Tx and Rx errors</a:t>
            </a:r>
          </a:p>
          <a:p>
            <a:r>
              <a:rPr lang="en-US" sz="3600" dirty="0"/>
              <a:t>Various scenarios and exceptions</a:t>
            </a:r>
            <a:endParaRPr lang="en-IN" sz="3600" dirty="0"/>
          </a:p>
        </p:txBody>
      </p:sp>
    </p:spTree>
    <p:extLst>
      <p:ext uri="{BB962C8B-B14F-4D97-AF65-F5344CB8AC3E}">
        <p14:creationId xmlns:p14="http://schemas.microsoft.com/office/powerpoint/2010/main" val="681291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759A41-6285-4E95-A3C4-7EE925A55AD1}"/>
              </a:ext>
            </a:extLst>
          </p:cNvPr>
          <p:cNvSpPr/>
          <p:nvPr/>
        </p:nvSpPr>
        <p:spPr>
          <a:xfrm>
            <a:off x="0" y="-155353"/>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Case 3: CRC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2" name="Picture 1">
            <a:extLst>
              <a:ext uri="{FF2B5EF4-FFF2-40B4-BE49-F238E27FC236}">
                <a16:creationId xmlns:a16="http://schemas.microsoft.com/office/drawing/2014/main" id="{9C49E7D9-35F1-480C-9F37-A4B399257B89}"/>
              </a:ext>
            </a:extLst>
          </p:cNvPr>
          <p:cNvPicPr>
            <a:picLocks noChangeAspect="1"/>
          </p:cNvPicPr>
          <p:nvPr/>
        </p:nvPicPr>
        <p:blipFill>
          <a:blip r:embed="rId2"/>
          <a:stretch>
            <a:fillRect/>
          </a:stretch>
        </p:blipFill>
        <p:spPr>
          <a:xfrm>
            <a:off x="1611836" y="630796"/>
            <a:ext cx="9338385" cy="6335226"/>
          </a:xfrm>
          <a:prstGeom prst="rect">
            <a:avLst/>
          </a:prstGeom>
        </p:spPr>
      </p:pic>
    </p:spTree>
    <p:extLst>
      <p:ext uri="{BB962C8B-B14F-4D97-AF65-F5344CB8AC3E}">
        <p14:creationId xmlns:p14="http://schemas.microsoft.com/office/powerpoint/2010/main" val="202893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B7D55-12AD-4508-AF5B-0852FF5B7543}"/>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Stuff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2">
            <a:extLst>
              <a:ext uri="{FF2B5EF4-FFF2-40B4-BE49-F238E27FC236}">
                <a16:creationId xmlns:a16="http://schemas.microsoft.com/office/drawing/2014/main" id="{4503896A-F176-4954-8D60-18F73A4E3737}"/>
              </a:ext>
            </a:extLst>
          </p:cNvPr>
          <p:cNvSpPr txBox="1"/>
          <p:nvPr/>
        </p:nvSpPr>
        <p:spPr>
          <a:xfrm>
            <a:off x="191911" y="979774"/>
            <a:ext cx="11808178" cy="1077218"/>
          </a:xfrm>
          <a:prstGeom prst="rect">
            <a:avLst/>
          </a:prstGeom>
          <a:noFill/>
        </p:spPr>
        <p:txBody>
          <a:bodyPr wrap="square" rtlCol="0">
            <a:spAutoFit/>
          </a:bodyPr>
          <a:lstStyle/>
          <a:p>
            <a:pPr algn="ctr"/>
            <a:r>
              <a:rPr lang="en-US" sz="3200" dirty="0">
                <a:solidFill>
                  <a:srgbClr val="7030A0"/>
                </a:solidFill>
              </a:rPr>
              <a:t>When a receiver receives at-least 6 consecutive bits of same polarity, then it means the bit stuffing rule is violated. This is Stuff Error.  </a:t>
            </a:r>
            <a:endParaRPr lang="en-IN" sz="3200" dirty="0">
              <a:solidFill>
                <a:srgbClr val="7030A0"/>
              </a:solidFill>
            </a:endParaRPr>
          </a:p>
        </p:txBody>
      </p:sp>
      <p:sp>
        <p:nvSpPr>
          <p:cNvPr id="4" name="TextBox 3">
            <a:extLst>
              <a:ext uri="{FF2B5EF4-FFF2-40B4-BE49-F238E27FC236}">
                <a16:creationId xmlns:a16="http://schemas.microsoft.com/office/drawing/2014/main" id="{E1D807CB-09A3-439A-A533-D33100FBBA49}"/>
              </a:ext>
            </a:extLst>
          </p:cNvPr>
          <p:cNvSpPr txBox="1"/>
          <p:nvPr/>
        </p:nvSpPr>
        <p:spPr>
          <a:xfrm>
            <a:off x="186267" y="2551289"/>
            <a:ext cx="11887200" cy="3970318"/>
          </a:xfrm>
          <a:prstGeom prst="rect">
            <a:avLst/>
          </a:prstGeom>
          <a:noFill/>
        </p:spPr>
        <p:txBody>
          <a:bodyPr wrap="square" rtlCol="0">
            <a:spAutoFit/>
          </a:bodyPr>
          <a:lstStyle/>
          <a:p>
            <a:pPr marL="285750" indent="-285750">
              <a:buFont typeface="Wingdings" panose="05000000000000000000" pitchFamily="2" charset="2"/>
              <a:buChar char="q"/>
            </a:pPr>
            <a:r>
              <a:rPr lang="en-US" sz="2800" dirty="0"/>
              <a:t>In CAN protocol, if frame has consecutive 5 bits of same polarity then a complimentary bit is inserted after that called Stuff bit. This helps in better synchronization between Rx and Tx nodes. </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Bit Stuffing is applied from SOF to Checksum field. So the scope of stuff error also is the same.</a:t>
            </a:r>
          </a:p>
          <a:p>
            <a:pPr marL="285750" indent="-285750">
              <a:buFont typeface="Wingdings" panose="05000000000000000000" pitchFamily="2" charset="2"/>
              <a:buChar char="q"/>
            </a:pPr>
            <a:endParaRPr lang="en-US" sz="2800" dirty="0"/>
          </a:p>
          <a:p>
            <a:pPr marL="285750" indent="-285750">
              <a:buFont typeface="Wingdings" panose="05000000000000000000" pitchFamily="2" charset="2"/>
              <a:buChar char="q"/>
            </a:pPr>
            <a:r>
              <a:rPr lang="en-US" sz="2800" dirty="0"/>
              <a:t>The moment the Stuff error is detected, the Rx node raises an error flag the very next bit, hence destroying the current data frame on the CAN Bus.</a:t>
            </a:r>
            <a:endParaRPr lang="en-IN" sz="2800" dirty="0"/>
          </a:p>
        </p:txBody>
      </p:sp>
    </p:spTree>
    <p:extLst>
      <p:ext uri="{BB962C8B-B14F-4D97-AF65-F5344CB8AC3E}">
        <p14:creationId xmlns:p14="http://schemas.microsoft.com/office/powerpoint/2010/main" val="419881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617CBC-5307-4ADB-A682-341E1A783D27}"/>
              </a:ext>
            </a:extLst>
          </p:cNvPr>
          <p:cNvPicPr>
            <a:picLocks noChangeAspect="1"/>
          </p:cNvPicPr>
          <p:nvPr/>
        </p:nvPicPr>
        <p:blipFill>
          <a:blip r:embed="rId2"/>
          <a:stretch>
            <a:fillRect/>
          </a:stretch>
        </p:blipFill>
        <p:spPr>
          <a:xfrm>
            <a:off x="0" y="1632170"/>
            <a:ext cx="12192000" cy="5095164"/>
          </a:xfrm>
          <a:prstGeom prst="rect">
            <a:avLst/>
          </a:prstGeom>
        </p:spPr>
      </p:pic>
      <p:sp>
        <p:nvSpPr>
          <p:cNvPr id="2" name="Rectangle 1">
            <a:extLst>
              <a:ext uri="{FF2B5EF4-FFF2-40B4-BE49-F238E27FC236}">
                <a16:creationId xmlns:a16="http://schemas.microsoft.com/office/drawing/2014/main" id="{E29B7D55-12AD-4508-AF5B-0852FF5B7543}"/>
              </a:ext>
            </a:extLst>
          </p:cNvPr>
          <p:cNvSpPr/>
          <p:nvPr/>
        </p:nvSpPr>
        <p:spPr>
          <a:xfrm>
            <a:off x="0" y="-158044"/>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Form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TextBox 2">
            <a:extLst>
              <a:ext uri="{FF2B5EF4-FFF2-40B4-BE49-F238E27FC236}">
                <a16:creationId xmlns:a16="http://schemas.microsoft.com/office/drawing/2014/main" id="{4503896A-F176-4954-8D60-18F73A4E3737}"/>
              </a:ext>
            </a:extLst>
          </p:cNvPr>
          <p:cNvSpPr txBox="1"/>
          <p:nvPr/>
        </p:nvSpPr>
        <p:spPr>
          <a:xfrm>
            <a:off x="191911" y="827569"/>
            <a:ext cx="11808178" cy="954107"/>
          </a:xfrm>
          <a:prstGeom prst="rect">
            <a:avLst/>
          </a:prstGeom>
          <a:noFill/>
        </p:spPr>
        <p:txBody>
          <a:bodyPr wrap="square" rtlCol="0">
            <a:spAutoFit/>
          </a:bodyPr>
          <a:lstStyle/>
          <a:p>
            <a:pPr algn="ctr"/>
            <a:r>
              <a:rPr lang="en-US" sz="2800" dirty="0">
                <a:solidFill>
                  <a:srgbClr val="7030A0"/>
                </a:solidFill>
              </a:rPr>
              <a:t>When the Fixed form of the CAN data frame (CD + AD + EOF) is altered then Form error occurs. </a:t>
            </a:r>
            <a:endParaRPr lang="en-IN" sz="2800" dirty="0">
              <a:solidFill>
                <a:srgbClr val="7030A0"/>
              </a:solidFill>
            </a:endParaRPr>
          </a:p>
        </p:txBody>
      </p:sp>
    </p:spTree>
    <p:extLst>
      <p:ext uri="{BB962C8B-B14F-4D97-AF65-F5344CB8AC3E}">
        <p14:creationId xmlns:p14="http://schemas.microsoft.com/office/powerpoint/2010/main" val="392961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4A599B-B9E4-423D-BD94-2596973F812A}"/>
              </a:ext>
            </a:extLst>
          </p:cNvPr>
          <p:cNvSpPr/>
          <p:nvPr/>
        </p:nvSpPr>
        <p:spPr>
          <a:xfrm>
            <a:off x="2945580" y="0"/>
            <a:ext cx="605249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Points to Remember</a:t>
            </a:r>
          </a:p>
        </p:txBody>
      </p:sp>
      <p:sp>
        <p:nvSpPr>
          <p:cNvPr id="3" name="TextBox 2">
            <a:extLst>
              <a:ext uri="{FF2B5EF4-FFF2-40B4-BE49-F238E27FC236}">
                <a16:creationId xmlns:a16="http://schemas.microsoft.com/office/drawing/2014/main" id="{D89EA401-58D0-4579-B144-FC8378514F08}"/>
              </a:ext>
            </a:extLst>
          </p:cNvPr>
          <p:cNvSpPr txBox="1"/>
          <p:nvPr/>
        </p:nvSpPr>
        <p:spPr>
          <a:xfrm>
            <a:off x="293511" y="923330"/>
            <a:ext cx="11548533"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When a node Detects a error, it raises the error flag on the bus and destroys that data frame which is erroneous.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the error is detected by a Tx node then they are called Tx Errors. Bit and Ack errors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the error is detected by a Rx node they are Rx Errors. CRC, Form and Stuff errors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For Ack, Bit, Form and Stuff error, The error flag is raised as on the very next bit when the error was detected, For CRC error, error flag is raised after 1 bit gap(AD) when error is detected.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Tx error results in increments of TEC and Rx errors result in REC within a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Error frame format for all CAN error are same. Depending on at which part of data frame the error is raised, we can know which error is it.</a:t>
            </a:r>
            <a:endParaRPr lang="en-IN" sz="2400" dirty="0"/>
          </a:p>
        </p:txBody>
      </p:sp>
    </p:spTree>
    <p:extLst>
      <p:ext uri="{BB962C8B-B14F-4D97-AF65-F5344CB8AC3E}">
        <p14:creationId xmlns:p14="http://schemas.microsoft.com/office/powerpoint/2010/main" val="1993328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9E4E31-86C1-4380-8FF4-720DA2816982}"/>
              </a:ext>
            </a:extLst>
          </p:cNvPr>
          <p:cNvPicPr>
            <a:picLocks noChangeAspect="1"/>
          </p:cNvPicPr>
          <p:nvPr/>
        </p:nvPicPr>
        <p:blipFill>
          <a:blip r:embed="rId2"/>
          <a:stretch>
            <a:fillRect/>
          </a:stretch>
        </p:blipFill>
        <p:spPr>
          <a:xfrm>
            <a:off x="1266120" y="267146"/>
            <a:ext cx="9853436" cy="6590854"/>
          </a:xfrm>
          <a:prstGeom prst="rect">
            <a:avLst/>
          </a:prstGeom>
        </p:spPr>
      </p:pic>
    </p:spTree>
    <p:extLst>
      <p:ext uri="{BB962C8B-B14F-4D97-AF65-F5344CB8AC3E}">
        <p14:creationId xmlns:p14="http://schemas.microsoft.com/office/powerpoint/2010/main" val="123036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63D09-2D2A-4371-B599-422299B71AB8}"/>
              </a:ext>
            </a:extLst>
          </p:cNvPr>
          <p:cNvSpPr/>
          <p:nvPr/>
        </p:nvSpPr>
        <p:spPr>
          <a:xfrm>
            <a:off x="3109443" y="0"/>
            <a:ext cx="536352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What is CAN Error</a:t>
            </a:r>
          </a:p>
        </p:txBody>
      </p:sp>
      <p:sp>
        <p:nvSpPr>
          <p:cNvPr id="3" name="TextBox 2">
            <a:extLst>
              <a:ext uri="{FF2B5EF4-FFF2-40B4-BE49-F238E27FC236}">
                <a16:creationId xmlns:a16="http://schemas.microsoft.com/office/drawing/2014/main" id="{89B5161E-1F52-4EB6-83F1-4B63438CF9FD}"/>
              </a:ext>
            </a:extLst>
          </p:cNvPr>
          <p:cNvSpPr txBox="1"/>
          <p:nvPr/>
        </p:nvSpPr>
        <p:spPr>
          <a:xfrm>
            <a:off x="158044" y="923330"/>
            <a:ext cx="11853334" cy="6124754"/>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Purpose of CAN: Communicate data from one node to other nodes in a network.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The data  to be communicated is clubbed with frame related fields and communicated serially bit by bit</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All the Rx nodes must receive the same information which the Tx application is intended. If some problem happens in this then we call as CAN error.</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The problem may happen in Tx node, or CAN bus or Rx node. CAN protocol has capability to detect any such problem and raise an error flag.</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So Depending on which node detects an error we have Tx errors and Rx errors</a:t>
            </a:r>
          </a:p>
          <a:p>
            <a:pPr marL="342900" indent="-342900">
              <a:buFont typeface="Wingdings" panose="05000000000000000000" pitchFamily="2" charset="2"/>
              <a:buChar char="q"/>
            </a:pPr>
            <a:endParaRPr lang="en-IN" sz="2800" dirty="0"/>
          </a:p>
        </p:txBody>
      </p:sp>
    </p:spTree>
    <p:extLst>
      <p:ext uri="{BB962C8B-B14F-4D97-AF65-F5344CB8AC3E}">
        <p14:creationId xmlns:p14="http://schemas.microsoft.com/office/powerpoint/2010/main" val="3443800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B63D09-2D2A-4371-B599-422299B71AB8}"/>
              </a:ext>
            </a:extLst>
          </p:cNvPr>
          <p:cNvSpPr/>
          <p:nvPr/>
        </p:nvSpPr>
        <p:spPr>
          <a:xfrm>
            <a:off x="2560835" y="0"/>
            <a:ext cx="646074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Reaction to CAN Error</a:t>
            </a:r>
          </a:p>
        </p:txBody>
      </p:sp>
      <p:sp>
        <p:nvSpPr>
          <p:cNvPr id="3" name="TextBox 2">
            <a:extLst>
              <a:ext uri="{FF2B5EF4-FFF2-40B4-BE49-F238E27FC236}">
                <a16:creationId xmlns:a16="http://schemas.microsoft.com/office/drawing/2014/main" id="{89B5161E-1F52-4EB6-83F1-4B63438CF9FD}"/>
              </a:ext>
            </a:extLst>
          </p:cNvPr>
          <p:cNvSpPr txBox="1"/>
          <p:nvPr/>
        </p:nvSpPr>
        <p:spPr>
          <a:xfrm>
            <a:off x="158044" y="923330"/>
            <a:ext cx="11853334" cy="6124754"/>
          </a:xfrm>
          <a:prstGeom prst="rect">
            <a:avLst/>
          </a:prstGeom>
          <a:noFill/>
        </p:spPr>
        <p:txBody>
          <a:bodyPr wrap="square" rtlCol="0">
            <a:spAutoFit/>
          </a:bodyPr>
          <a:lstStyle/>
          <a:p>
            <a:pPr marL="342900" indent="-342900">
              <a:buFont typeface="Wingdings" panose="05000000000000000000" pitchFamily="2" charset="2"/>
              <a:buChar char="q"/>
            </a:pPr>
            <a:r>
              <a:rPr lang="en-US" sz="2800" dirty="0"/>
              <a:t>When a node (Tx or Rx) detects a CAN error it starts sending the error flag on the bus immediately.</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This Error flag is designed in a way that it destroys the data frame currently present on the bus.</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Depending on this error flag other nodes also may put its own error flags on CAN bus. </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All Error flags and delimiters together forms the error frame on the bus.</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a:t>Depending on </a:t>
            </a:r>
            <a:r>
              <a:rPr lang="en-US" sz="2800" dirty="0"/>
              <a:t>the node which raised the error flag, will increment its error counter value to keep track and manage CAN error states.</a:t>
            </a:r>
          </a:p>
          <a:p>
            <a:pPr marL="342900" indent="-342900">
              <a:buFont typeface="Wingdings" panose="05000000000000000000" pitchFamily="2" charset="2"/>
              <a:buChar char="q"/>
            </a:pPr>
            <a:endParaRPr lang="en-IN" sz="2800" dirty="0"/>
          </a:p>
        </p:txBody>
      </p:sp>
    </p:spTree>
    <p:extLst>
      <p:ext uri="{BB962C8B-B14F-4D97-AF65-F5344CB8AC3E}">
        <p14:creationId xmlns:p14="http://schemas.microsoft.com/office/powerpoint/2010/main" val="302808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8DD725-411C-4ABD-A484-296B331913EC}"/>
              </a:ext>
            </a:extLst>
          </p:cNvPr>
          <p:cNvSpPr/>
          <p:nvPr/>
        </p:nvSpPr>
        <p:spPr>
          <a:xfrm>
            <a:off x="4166181" y="0"/>
            <a:ext cx="329519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Errors</a:t>
            </a:r>
          </a:p>
        </p:txBody>
      </p:sp>
      <p:sp>
        <p:nvSpPr>
          <p:cNvPr id="3" name="TextBox 2">
            <a:extLst>
              <a:ext uri="{FF2B5EF4-FFF2-40B4-BE49-F238E27FC236}">
                <a16:creationId xmlns:a16="http://schemas.microsoft.com/office/drawing/2014/main" id="{B5737FD4-4DA6-4FC7-9211-EEC96F8766CE}"/>
              </a:ext>
            </a:extLst>
          </p:cNvPr>
          <p:cNvSpPr txBox="1"/>
          <p:nvPr/>
        </p:nvSpPr>
        <p:spPr>
          <a:xfrm>
            <a:off x="282222" y="1286933"/>
            <a:ext cx="11604978" cy="3108543"/>
          </a:xfrm>
          <a:prstGeom prst="rect">
            <a:avLst/>
          </a:prstGeom>
          <a:noFill/>
        </p:spPr>
        <p:txBody>
          <a:bodyPr wrap="square" rtlCol="0">
            <a:spAutoFit/>
          </a:bodyPr>
          <a:lstStyle/>
          <a:p>
            <a:r>
              <a:rPr lang="en-US" sz="2800" dirty="0"/>
              <a:t>There are 5 types of CAN errors</a:t>
            </a:r>
          </a:p>
          <a:p>
            <a:pPr marL="800100" lvl="1" indent="-342900">
              <a:buFont typeface="Wingdings" panose="05000000000000000000" pitchFamily="2" charset="2"/>
              <a:buChar char="Ø"/>
            </a:pPr>
            <a:r>
              <a:rPr lang="en-IN" sz="2800" dirty="0"/>
              <a:t>Bit Error</a:t>
            </a:r>
          </a:p>
          <a:p>
            <a:pPr marL="800100" lvl="1" indent="-342900">
              <a:buFont typeface="Wingdings" panose="05000000000000000000" pitchFamily="2" charset="2"/>
              <a:buChar char="Ø"/>
            </a:pPr>
            <a:r>
              <a:rPr lang="en-IN" sz="2800" dirty="0"/>
              <a:t>Acknowledgement Error</a:t>
            </a:r>
          </a:p>
          <a:p>
            <a:pPr marL="800100" lvl="1" indent="-342900">
              <a:buFont typeface="Wingdings" panose="05000000000000000000" pitchFamily="2" charset="2"/>
              <a:buChar char="Ø"/>
            </a:pPr>
            <a:r>
              <a:rPr lang="en-IN" sz="2800" dirty="0"/>
              <a:t>CRC Error</a:t>
            </a:r>
          </a:p>
          <a:p>
            <a:pPr marL="800100" lvl="1" indent="-342900">
              <a:buFont typeface="Wingdings" panose="05000000000000000000" pitchFamily="2" charset="2"/>
              <a:buChar char="Ø"/>
            </a:pPr>
            <a:r>
              <a:rPr lang="en-IN" sz="2800" dirty="0"/>
              <a:t>Stuff Error</a:t>
            </a:r>
          </a:p>
          <a:p>
            <a:pPr marL="800100" lvl="1" indent="-342900">
              <a:buFont typeface="Wingdings" panose="05000000000000000000" pitchFamily="2" charset="2"/>
              <a:buChar char="Ø"/>
            </a:pPr>
            <a:r>
              <a:rPr lang="en-IN" sz="2800" dirty="0"/>
              <a:t>Form Error</a:t>
            </a:r>
          </a:p>
          <a:p>
            <a:pPr lvl="1"/>
            <a:endParaRPr lang="en-IN" sz="2800" dirty="0"/>
          </a:p>
        </p:txBody>
      </p:sp>
      <p:sp>
        <p:nvSpPr>
          <p:cNvPr id="4" name="TextBox 3">
            <a:extLst>
              <a:ext uri="{FF2B5EF4-FFF2-40B4-BE49-F238E27FC236}">
                <a16:creationId xmlns:a16="http://schemas.microsoft.com/office/drawing/2014/main" id="{39409715-EE8A-4F29-BC55-46CFE90D3AEA}"/>
              </a:ext>
            </a:extLst>
          </p:cNvPr>
          <p:cNvSpPr txBox="1"/>
          <p:nvPr/>
        </p:nvSpPr>
        <p:spPr>
          <a:xfrm>
            <a:off x="378177" y="4120444"/>
            <a:ext cx="11413067" cy="2246769"/>
          </a:xfrm>
          <a:prstGeom prst="rect">
            <a:avLst/>
          </a:prstGeom>
          <a:noFill/>
        </p:spPr>
        <p:txBody>
          <a:bodyPr wrap="square" rtlCol="0">
            <a:spAutoFit/>
          </a:bodyPr>
          <a:lstStyle/>
          <a:p>
            <a:r>
              <a:rPr lang="en-US" sz="2800" dirty="0"/>
              <a:t>Bit Error and Ack Error are called Transmitter errors</a:t>
            </a:r>
          </a:p>
          <a:p>
            <a:r>
              <a:rPr lang="en-US" sz="2800" dirty="0"/>
              <a:t>These decide the TEC counter increments</a:t>
            </a:r>
          </a:p>
          <a:p>
            <a:endParaRPr lang="en-US" sz="2800" dirty="0"/>
          </a:p>
          <a:p>
            <a:r>
              <a:rPr lang="en-US" sz="2800" dirty="0"/>
              <a:t>CRC, Stuff and form errors are called Receiver errors</a:t>
            </a:r>
          </a:p>
          <a:p>
            <a:r>
              <a:rPr lang="en-US" sz="2800" dirty="0"/>
              <a:t>These decide the REC counter increments</a:t>
            </a:r>
            <a:endParaRPr lang="en-IN" sz="2800" dirty="0"/>
          </a:p>
        </p:txBody>
      </p:sp>
    </p:spTree>
    <p:extLst>
      <p:ext uri="{BB962C8B-B14F-4D97-AF65-F5344CB8AC3E}">
        <p14:creationId xmlns:p14="http://schemas.microsoft.com/office/powerpoint/2010/main" val="3425850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8F53-B9FF-492E-94D7-3E70E7A92F36}"/>
              </a:ext>
            </a:extLst>
          </p:cNvPr>
          <p:cNvSpPr/>
          <p:nvPr/>
        </p:nvSpPr>
        <p:spPr>
          <a:xfrm>
            <a:off x="4308135" y="0"/>
            <a:ext cx="2582310"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Bit Error</a:t>
            </a:r>
          </a:p>
        </p:txBody>
      </p:sp>
      <p:sp>
        <p:nvSpPr>
          <p:cNvPr id="4" name="TextBox 3">
            <a:extLst>
              <a:ext uri="{FF2B5EF4-FFF2-40B4-BE49-F238E27FC236}">
                <a16:creationId xmlns:a16="http://schemas.microsoft.com/office/drawing/2014/main" id="{5A851352-51DB-45CC-98C1-A81B8FE8A747}"/>
              </a:ext>
            </a:extLst>
          </p:cNvPr>
          <p:cNvSpPr txBox="1"/>
          <p:nvPr/>
        </p:nvSpPr>
        <p:spPr>
          <a:xfrm>
            <a:off x="259644" y="923330"/>
            <a:ext cx="11808177" cy="954107"/>
          </a:xfrm>
          <a:prstGeom prst="rect">
            <a:avLst/>
          </a:prstGeom>
          <a:noFill/>
        </p:spPr>
        <p:txBody>
          <a:bodyPr wrap="square" rtlCol="0">
            <a:spAutoFit/>
          </a:bodyPr>
          <a:lstStyle/>
          <a:p>
            <a:pPr algn="ctr"/>
            <a:r>
              <a:rPr lang="en-US" sz="2800" dirty="0">
                <a:solidFill>
                  <a:srgbClr val="7030A0"/>
                </a:solidFill>
              </a:rPr>
              <a:t>When the transmitter node monitors a different bit value than the value it transmitted in that bit, then its called as a bit error</a:t>
            </a:r>
            <a:endParaRPr lang="en-IN" sz="2800" dirty="0">
              <a:solidFill>
                <a:srgbClr val="7030A0"/>
              </a:solidFill>
            </a:endParaRPr>
          </a:p>
        </p:txBody>
      </p:sp>
      <p:sp>
        <p:nvSpPr>
          <p:cNvPr id="5" name="TextBox 4">
            <a:extLst>
              <a:ext uri="{FF2B5EF4-FFF2-40B4-BE49-F238E27FC236}">
                <a16:creationId xmlns:a16="http://schemas.microsoft.com/office/drawing/2014/main" id="{DEBF1888-7EB9-4FE0-868B-E9E3C04FA646}"/>
              </a:ext>
            </a:extLst>
          </p:cNvPr>
          <p:cNvSpPr txBox="1"/>
          <p:nvPr/>
        </p:nvSpPr>
        <p:spPr>
          <a:xfrm>
            <a:off x="838911" y="2474893"/>
            <a:ext cx="2231667" cy="954107"/>
          </a:xfrm>
          <a:prstGeom prst="rect">
            <a:avLst/>
          </a:prstGeom>
          <a:noFill/>
        </p:spPr>
        <p:txBody>
          <a:bodyPr wrap="square" rtlCol="0">
            <a:spAutoFit/>
          </a:bodyPr>
          <a:lstStyle/>
          <a:p>
            <a:r>
              <a:rPr lang="en-US" sz="2800" dirty="0">
                <a:solidFill>
                  <a:srgbClr val="00B0F0"/>
                </a:solidFill>
              </a:rPr>
              <a:t>Tx bit Sequence</a:t>
            </a:r>
            <a:endParaRPr lang="en-IN" sz="2800" dirty="0">
              <a:solidFill>
                <a:srgbClr val="00B0F0"/>
              </a:solidFill>
            </a:endParaRPr>
          </a:p>
        </p:txBody>
      </p:sp>
      <p:pic>
        <p:nvPicPr>
          <p:cNvPr id="6" name="Picture 5">
            <a:extLst>
              <a:ext uri="{FF2B5EF4-FFF2-40B4-BE49-F238E27FC236}">
                <a16:creationId xmlns:a16="http://schemas.microsoft.com/office/drawing/2014/main" id="{3E4CA9C6-4F7C-46A4-A598-ADE607758F2F}"/>
              </a:ext>
            </a:extLst>
          </p:cNvPr>
          <p:cNvPicPr>
            <a:picLocks noChangeAspect="1"/>
          </p:cNvPicPr>
          <p:nvPr/>
        </p:nvPicPr>
        <p:blipFill>
          <a:blip r:embed="rId2"/>
          <a:stretch>
            <a:fillRect/>
          </a:stretch>
        </p:blipFill>
        <p:spPr>
          <a:xfrm>
            <a:off x="31178" y="2054581"/>
            <a:ext cx="12143518" cy="4696175"/>
          </a:xfrm>
          <a:prstGeom prst="rect">
            <a:avLst/>
          </a:prstGeom>
        </p:spPr>
      </p:pic>
      <p:sp>
        <p:nvSpPr>
          <p:cNvPr id="7" name="TextBox 6">
            <a:extLst>
              <a:ext uri="{FF2B5EF4-FFF2-40B4-BE49-F238E27FC236}">
                <a16:creationId xmlns:a16="http://schemas.microsoft.com/office/drawing/2014/main" id="{CE3DF863-78AF-4C81-BC24-E6496A5B8915}"/>
              </a:ext>
            </a:extLst>
          </p:cNvPr>
          <p:cNvSpPr txBox="1"/>
          <p:nvPr/>
        </p:nvSpPr>
        <p:spPr>
          <a:xfrm>
            <a:off x="1126777" y="5043115"/>
            <a:ext cx="2231667" cy="523220"/>
          </a:xfrm>
          <a:prstGeom prst="rect">
            <a:avLst/>
          </a:prstGeom>
          <a:noFill/>
        </p:spPr>
        <p:txBody>
          <a:bodyPr wrap="square" rtlCol="0">
            <a:spAutoFit/>
          </a:bodyPr>
          <a:lstStyle/>
          <a:p>
            <a:r>
              <a:rPr lang="en-US" sz="2800" b="1" dirty="0"/>
              <a:t>CAN Bus</a:t>
            </a:r>
            <a:endParaRPr lang="en-IN" sz="2800" b="1" dirty="0"/>
          </a:p>
        </p:txBody>
      </p:sp>
      <p:sp>
        <p:nvSpPr>
          <p:cNvPr id="8" name="TextBox 7">
            <a:extLst>
              <a:ext uri="{FF2B5EF4-FFF2-40B4-BE49-F238E27FC236}">
                <a16:creationId xmlns:a16="http://schemas.microsoft.com/office/drawing/2014/main" id="{9575E43E-F77F-4D52-972C-C6C9971D8B65}"/>
              </a:ext>
            </a:extLst>
          </p:cNvPr>
          <p:cNvSpPr txBox="1"/>
          <p:nvPr/>
        </p:nvSpPr>
        <p:spPr>
          <a:xfrm>
            <a:off x="7174089" y="3582057"/>
            <a:ext cx="2161822" cy="461665"/>
          </a:xfrm>
          <a:prstGeom prst="rect">
            <a:avLst/>
          </a:prstGeom>
          <a:noFill/>
        </p:spPr>
        <p:txBody>
          <a:bodyPr wrap="square" rtlCol="0">
            <a:spAutoFit/>
          </a:bodyPr>
          <a:lstStyle/>
          <a:p>
            <a:r>
              <a:rPr lang="en-US" sz="2400" dirty="0"/>
              <a:t>Bit Monitoring</a:t>
            </a:r>
            <a:endParaRPr lang="en-IN" sz="2400" dirty="0"/>
          </a:p>
        </p:txBody>
      </p:sp>
      <p:sp>
        <p:nvSpPr>
          <p:cNvPr id="9" name="Rectangle: Rounded Corners 8">
            <a:extLst>
              <a:ext uri="{FF2B5EF4-FFF2-40B4-BE49-F238E27FC236}">
                <a16:creationId xmlns:a16="http://schemas.microsoft.com/office/drawing/2014/main" id="{ABA3C709-ED98-4E98-9322-A71FC2B761DF}"/>
              </a:ext>
            </a:extLst>
          </p:cNvPr>
          <p:cNvSpPr/>
          <p:nvPr/>
        </p:nvSpPr>
        <p:spPr>
          <a:xfrm>
            <a:off x="5599290" y="2239142"/>
            <a:ext cx="982133" cy="3609159"/>
          </a:xfrm>
          <a:prstGeom prst="roundRect">
            <a:avLst/>
          </a:prstGeom>
          <a:noFill/>
          <a:ln w="57150">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EE59F25-9F82-4680-AE6A-FE998328614C}"/>
              </a:ext>
            </a:extLst>
          </p:cNvPr>
          <p:cNvSpPr txBox="1"/>
          <p:nvPr/>
        </p:nvSpPr>
        <p:spPr>
          <a:xfrm>
            <a:off x="4219222" y="3323536"/>
            <a:ext cx="1772356" cy="523220"/>
          </a:xfrm>
          <a:prstGeom prst="rect">
            <a:avLst/>
          </a:prstGeom>
          <a:noFill/>
        </p:spPr>
        <p:txBody>
          <a:bodyPr wrap="square" rtlCol="0">
            <a:spAutoFit/>
          </a:bodyPr>
          <a:lstStyle/>
          <a:p>
            <a:r>
              <a:rPr lang="en-US" sz="2800" dirty="0">
                <a:solidFill>
                  <a:schemeClr val="accent4">
                    <a:lumMod val="50000"/>
                  </a:schemeClr>
                </a:solidFill>
              </a:rPr>
              <a:t>Bit Error</a:t>
            </a:r>
            <a:endParaRPr lang="en-IN" sz="2800" dirty="0">
              <a:solidFill>
                <a:schemeClr val="accent4">
                  <a:lumMod val="50000"/>
                </a:schemeClr>
              </a:solidFill>
            </a:endParaRPr>
          </a:p>
        </p:txBody>
      </p:sp>
    </p:spTree>
    <p:extLst>
      <p:ext uri="{BB962C8B-B14F-4D97-AF65-F5344CB8AC3E}">
        <p14:creationId xmlns:p14="http://schemas.microsoft.com/office/powerpoint/2010/main" val="68841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8F53-B9FF-492E-94D7-3E70E7A92F36}"/>
              </a:ext>
            </a:extLst>
          </p:cNvPr>
          <p:cNvSpPr/>
          <p:nvPr/>
        </p:nvSpPr>
        <p:spPr>
          <a:xfrm>
            <a:off x="2935111" y="-135467"/>
            <a:ext cx="584764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Bit Error Exceptions</a:t>
            </a:r>
          </a:p>
        </p:txBody>
      </p:sp>
      <p:sp>
        <p:nvSpPr>
          <p:cNvPr id="4" name="TextBox 3">
            <a:extLst>
              <a:ext uri="{FF2B5EF4-FFF2-40B4-BE49-F238E27FC236}">
                <a16:creationId xmlns:a16="http://schemas.microsoft.com/office/drawing/2014/main" id="{5A851352-51DB-45CC-98C1-A81B8FE8A747}"/>
              </a:ext>
            </a:extLst>
          </p:cNvPr>
          <p:cNvSpPr txBox="1"/>
          <p:nvPr/>
        </p:nvSpPr>
        <p:spPr>
          <a:xfrm>
            <a:off x="248356" y="652397"/>
            <a:ext cx="11808177" cy="1384995"/>
          </a:xfrm>
          <a:prstGeom prst="rect">
            <a:avLst/>
          </a:prstGeom>
          <a:noFill/>
        </p:spPr>
        <p:txBody>
          <a:bodyPr wrap="square" rtlCol="0">
            <a:spAutoFit/>
          </a:bodyPr>
          <a:lstStyle/>
          <a:p>
            <a:r>
              <a:rPr lang="en-US" sz="2800" dirty="0">
                <a:solidFill>
                  <a:schemeClr val="accent6">
                    <a:lumMod val="75000"/>
                  </a:schemeClr>
                </a:solidFill>
              </a:rPr>
              <a:t>Use cases: </a:t>
            </a:r>
          </a:p>
          <a:p>
            <a:pPr marL="514350" indent="-514350">
              <a:buFont typeface="+mj-lt"/>
              <a:buAutoNum type="arabicPeriod"/>
            </a:pPr>
            <a:r>
              <a:rPr lang="en-US" sz="2800" dirty="0">
                <a:solidFill>
                  <a:schemeClr val="accent6">
                    <a:lumMod val="75000"/>
                  </a:schemeClr>
                </a:solidFill>
              </a:rPr>
              <a:t>Tx puts Dominant (0) bit but finds a Recessive(1) bit on the bus</a:t>
            </a:r>
          </a:p>
          <a:p>
            <a:pPr marL="514350" indent="-514350">
              <a:buFont typeface="+mj-lt"/>
              <a:buAutoNum type="arabicPeriod"/>
            </a:pPr>
            <a:r>
              <a:rPr lang="en-US" sz="2800" dirty="0">
                <a:solidFill>
                  <a:schemeClr val="accent6">
                    <a:lumMod val="75000"/>
                  </a:schemeClr>
                </a:solidFill>
              </a:rPr>
              <a:t>Tx puts Recessive (1) bit but finds a Dominant (0) bit on the bus</a:t>
            </a:r>
          </a:p>
        </p:txBody>
      </p:sp>
      <p:sp>
        <p:nvSpPr>
          <p:cNvPr id="3" name="TextBox 2">
            <a:extLst>
              <a:ext uri="{FF2B5EF4-FFF2-40B4-BE49-F238E27FC236}">
                <a16:creationId xmlns:a16="http://schemas.microsoft.com/office/drawing/2014/main" id="{41356599-F483-42A9-8350-6647CBF6EF22}"/>
              </a:ext>
            </a:extLst>
          </p:cNvPr>
          <p:cNvSpPr txBox="1"/>
          <p:nvPr/>
        </p:nvSpPr>
        <p:spPr>
          <a:xfrm>
            <a:off x="248356" y="2037392"/>
            <a:ext cx="11684000" cy="5139869"/>
          </a:xfrm>
          <a:prstGeom prst="rect">
            <a:avLst/>
          </a:prstGeom>
          <a:noFill/>
        </p:spPr>
        <p:txBody>
          <a:bodyPr wrap="square" rtlCol="0">
            <a:spAutoFit/>
          </a:bodyPr>
          <a:lstStyle/>
          <a:p>
            <a:r>
              <a:rPr lang="en-US" sz="2800" dirty="0">
                <a:solidFill>
                  <a:srgbClr val="C00000"/>
                </a:solidFill>
              </a:rPr>
              <a:t>Exceptions:</a:t>
            </a:r>
          </a:p>
          <a:p>
            <a:r>
              <a:rPr lang="en-US" sz="2800" dirty="0">
                <a:solidFill>
                  <a:srgbClr val="C00000"/>
                </a:solidFill>
              </a:rPr>
              <a:t>1) During Arbitration, Tx puts a Recessive bit but finds a Dominant Bit then this means </a:t>
            </a:r>
            <a:r>
              <a:rPr lang="en-US" sz="2800" b="1" i="1" dirty="0">
                <a:solidFill>
                  <a:srgbClr val="C00000"/>
                </a:solidFill>
              </a:rPr>
              <a:t>Lost in Arbitration</a:t>
            </a:r>
            <a:r>
              <a:rPr lang="en-US" sz="2800" dirty="0">
                <a:solidFill>
                  <a:srgbClr val="C00000"/>
                </a:solidFill>
              </a:rPr>
              <a:t> and not </a:t>
            </a:r>
            <a:r>
              <a:rPr lang="en-US" sz="2800" b="1" i="1" dirty="0">
                <a:solidFill>
                  <a:srgbClr val="C00000"/>
                </a:solidFill>
              </a:rPr>
              <a:t>Bit Error</a:t>
            </a:r>
            <a:r>
              <a:rPr lang="en-US" sz="2800" i="1" dirty="0">
                <a:solidFill>
                  <a:srgbClr val="C00000"/>
                </a:solidFill>
              </a:rPr>
              <a:t>.</a:t>
            </a:r>
          </a:p>
          <a:p>
            <a:r>
              <a:rPr lang="en-US" sz="2400" i="1" dirty="0">
                <a:solidFill>
                  <a:schemeClr val="accent2">
                    <a:lumMod val="50000"/>
                  </a:schemeClr>
                </a:solidFill>
              </a:rPr>
              <a:t>Note: During Arbitration if Tx node puts a Dominant bit but finds a Recessive bit on the bus, then this is a Bit Error only.</a:t>
            </a:r>
          </a:p>
          <a:p>
            <a:endParaRPr lang="en-US" sz="2800" i="1" dirty="0">
              <a:solidFill>
                <a:srgbClr val="C00000"/>
              </a:solidFill>
            </a:endParaRPr>
          </a:p>
          <a:p>
            <a:r>
              <a:rPr lang="en-US" sz="2800" i="1" dirty="0">
                <a:solidFill>
                  <a:srgbClr val="C00000"/>
                </a:solidFill>
              </a:rPr>
              <a:t>2) During Acknowledgement Slot, Tx node puts a </a:t>
            </a:r>
            <a:r>
              <a:rPr lang="en-US" sz="2800" dirty="0">
                <a:solidFill>
                  <a:srgbClr val="C00000"/>
                </a:solidFill>
              </a:rPr>
              <a:t>Recessive bit but finds a Dominant Bit then this means </a:t>
            </a:r>
            <a:r>
              <a:rPr lang="en-US" sz="2800" b="1" i="1" dirty="0">
                <a:solidFill>
                  <a:srgbClr val="C00000"/>
                </a:solidFill>
              </a:rPr>
              <a:t>Acknowledgement Received </a:t>
            </a:r>
            <a:r>
              <a:rPr lang="en-US" sz="2800" dirty="0">
                <a:solidFill>
                  <a:srgbClr val="C00000"/>
                </a:solidFill>
              </a:rPr>
              <a:t>and not </a:t>
            </a:r>
            <a:r>
              <a:rPr lang="en-US" sz="2800" b="1" i="1" dirty="0">
                <a:solidFill>
                  <a:srgbClr val="C00000"/>
                </a:solidFill>
              </a:rPr>
              <a:t>Bit Error</a:t>
            </a:r>
            <a:r>
              <a:rPr lang="en-US" sz="2800" i="1" dirty="0">
                <a:solidFill>
                  <a:srgbClr val="C00000"/>
                </a:solidFill>
              </a:rPr>
              <a:t>.</a:t>
            </a:r>
          </a:p>
          <a:p>
            <a:endParaRPr lang="en-US" sz="2800" i="1" dirty="0">
              <a:solidFill>
                <a:srgbClr val="C00000"/>
              </a:solidFill>
            </a:endParaRPr>
          </a:p>
          <a:p>
            <a:r>
              <a:rPr lang="en-US" sz="2800" i="1" dirty="0">
                <a:solidFill>
                  <a:srgbClr val="C00000"/>
                </a:solidFill>
              </a:rPr>
              <a:t>3) After Ack slot, 11 consecutive Recessive bit is transmitted. In that fixed frame if a dominant bit is monitored then it will be a form error and </a:t>
            </a:r>
            <a:r>
              <a:rPr lang="en-US" sz="2800" i="1" dirty="0" err="1">
                <a:solidFill>
                  <a:srgbClr val="C00000"/>
                </a:solidFill>
              </a:rPr>
              <a:t>ot</a:t>
            </a:r>
            <a:r>
              <a:rPr lang="en-US" sz="2800" i="1" dirty="0">
                <a:solidFill>
                  <a:srgbClr val="C00000"/>
                </a:solidFill>
              </a:rPr>
              <a:t> Bit error.</a:t>
            </a:r>
          </a:p>
          <a:p>
            <a:pPr marL="514350" indent="-514350">
              <a:buFont typeface="+mj-lt"/>
              <a:buAutoNum type="arabicParenR"/>
            </a:pPr>
            <a:endParaRPr lang="en-US" sz="2800" i="1" dirty="0">
              <a:solidFill>
                <a:srgbClr val="C00000"/>
              </a:solidFill>
            </a:endParaRPr>
          </a:p>
        </p:txBody>
      </p:sp>
    </p:spTree>
    <p:extLst>
      <p:ext uri="{BB962C8B-B14F-4D97-AF65-F5344CB8AC3E}">
        <p14:creationId xmlns:p14="http://schemas.microsoft.com/office/powerpoint/2010/main" val="173059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AE8F53-B9FF-492E-94D7-3E70E7A92F36}"/>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Acknowledgement Error</a:t>
            </a:r>
          </a:p>
        </p:txBody>
      </p:sp>
      <p:sp>
        <p:nvSpPr>
          <p:cNvPr id="4" name="TextBox 3">
            <a:extLst>
              <a:ext uri="{FF2B5EF4-FFF2-40B4-BE49-F238E27FC236}">
                <a16:creationId xmlns:a16="http://schemas.microsoft.com/office/drawing/2014/main" id="{5A851352-51DB-45CC-98C1-A81B8FE8A747}"/>
              </a:ext>
            </a:extLst>
          </p:cNvPr>
          <p:cNvSpPr txBox="1"/>
          <p:nvPr/>
        </p:nvSpPr>
        <p:spPr>
          <a:xfrm>
            <a:off x="0" y="923330"/>
            <a:ext cx="12192000" cy="954107"/>
          </a:xfrm>
          <a:prstGeom prst="rect">
            <a:avLst/>
          </a:prstGeom>
          <a:noFill/>
        </p:spPr>
        <p:txBody>
          <a:bodyPr wrap="square" rtlCol="0">
            <a:spAutoFit/>
          </a:bodyPr>
          <a:lstStyle/>
          <a:p>
            <a:pPr algn="ctr"/>
            <a:r>
              <a:rPr lang="en-US" sz="2800" dirty="0">
                <a:solidFill>
                  <a:srgbClr val="7030A0"/>
                </a:solidFill>
              </a:rPr>
              <a:t>When the transmitter node monitors a Recessive bit value in Ack Slot, then it means it did not get a Acknowledgement. This is Acknowledgement Error</a:t>
            </a:r>
            <a:endParaRPr lang="en-IN" sz="2800" dirty="0">
              <a:solidFill>
                <a:srgbClr val="7030A0"/>
              </a:solidFill>
            </a:endParaRPr>
          </a:p>
        </p:txBody>
      </p:sp>
      <p:sp>
        <p:nvSpPr>
          <p:cNvPr id="11" name="Rectangle 10">
            <a:extLst>
              <a:ext uri="{FF2B5EF4-FFF2-40B4-BE49-F238E27FC236}">
                <a16:creationId xmlns:a16="http://schemas.microsoft.com/office/drawing/2014/main" id="{5B127C43-D8C2-4763-AC2D-2FEB846AF596}"/>
              </a:ext>
            </a:extLst>
          </p:cNvPr>
          <p:cNvSpPr/>
          <p:nvPr/>
        </p:nvSpPr>
        <p:spPr>
          <a:xfrm>
            <a:off x="231422" y="1766711"/>
            <a:ext cx="12192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CRC Error</a:t>
            </a:r>
          </a:p>
        </p:txBody>
      </p:sp>
      <p:sp>
        <p:nvSpPr>
          <p:cNvPr id="12" name="TextBox 11">
            <a:extLst>
              <a:ext uri="{FF2B5EF4-FFF2-40B4-BE49-F238E27FC236}">
                <a16:creationId xmlns:a16="http://schemas.microsoft.com/office/drawing/2014/main" id="{E96A338A-2AB3-408F-826E-D2D565FC99D3}"/>
              </a:ext>
            </a:extLst>
          </p:cNvPr>
          <p:cNvSpPr txBox="1"/>
          <p:nvPr/>
        </p:nvSpPr>
        <p:spPr>
          <a:xfrm>
            <a:off x="231422" y="2690041"/>
            <a:ext cx="12192000" cy="954107"/>
          </a:xfrm>
          <a:prstGeom prst="rect">
            <a:avLst/>
          </a:prstGeom>
          <a:noFill/>
        </p:spPr>
        <p:txBody>
          <a:bodyPr wrap="square" rtlCol="0">
            <a:spAutoFit/>
          </a:bodyPr>
          <a:lstStyle/>
          <a:p>
            <a:pPr algn="ctr"/>
            <a:r>
              <a:rPr lang="en-US" sz="2800" dirty="0">
                <a:solidFill>
                  <a:srgbClr val="7030A0"/>
                </a:solidFill>
              </a:rPr>
              <a:t>When the </a:t>
            </a:r>
            <a:r>
              <a:rPr lang="en-US" sz="2800" dirty="0" err="1">
                <a:solidFill>
                  <a:srgbClr val="7030A0"/>
                </a:solidFill>
              </a:rPr>
              <a:t>Reciever</a:t>
            </a:r>
            <a:r>
              <a:rPr lang="en-US" sz="2800" dirty="0">
                <a:solidFill>
                  <a:srgbClr val="7030A0"/>
                </a:solidFill>
              </a:rPr>
              <a:t> Node has not given acknowledgement but still monitors a dominant </a:t>
            </a:r>
            <a:r>
              <a:rPr lang="en-US" sz="2800" dirty="0" err="1">
                <a:solidFill>
                  <a:srgbClr val="7030A0"/>
                </a:solidFill>
              </a:rPr>
              <a:t>bt</a:t>
            </a:r>
            <a:r>
              <a:rPr lang="en-US" sz="2800" dirty="0">
                <a:solidFill>
                  <a:srgbClr val="7030A0"/>
                </a:solidFill>
              </a:rPr>
              <a:t> in ACK slot, then it’s a CRC Error.</a:t>
            </a:r>
            <a:endParaRPr lang="en-IN" sz="2800" dirty="0">
              <a:solidFill>
                <a:srgbClr val="7030A0"/>
              </a:solidFill>
            </a:endParaRPr>
          </a:p>
        </p:txBody>
      </p:sp>
      <p:cxnSp>
        <p:nvCxnSpPr>
          <p:cNvPr id="13" name="Straight Connector 12">
            <a:extLst>
              <a:ext uri="{FF2B5EF4-FFF2-40B4-BE49-F238E27FC236}">
                <a16:creationId xmlns:a16="http://schemas.microsoft.com/office/drawing/2014/main" id="{A27C04A9-3CE5-4564-B6CE-20EBDF808641}"/>
              </a:ext>
            </a:extLst>
          </p:cNvPr>
          <p:cNvCxnSpPr/>
          <p:nvPr/>
        </p:nvCxnSpPr>
        <p:spPr>
          <a:xfrm>
            <a:off x="231422" y="5934670"/>
            <a:ext cx="1165577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3218801-FA62-489A-8529-92345822CC2B}"/>
              </a:ext>
            </a:extLst>
          </p:cNvPr>
          <p:cNvCxnSpPr/>
          <p:nvPr/>
        </p:nvCxnSpPr>
        <p:spPr>
          <a:xfrm>
            <a:off x="231422" y="6414447"/>
            <a:ext cx="1165577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Beveled 14">
            <a:extLst>
              <a:ext uri="{FF2B5EF4-FFF2-40B4-BE49-F238E27FC236}">
                <a16:creationId xmlns:a16="http://schemas.microsoft.com/office/drawing/2014/main" id="{6FAF1FDE-20B7-4E3E-8EB4-CFB24CF4E482}"/>
              </a:ext>
            </a:extLst>
          </p:cNvPr>
          <p:cNvSpPr/>
          <p:nvPr/>
        </p:nvSpPr>
        <p:spPr>
          <a:xfrm>
            <a:off x="564444" y="4026466"/>
            <a:ext cx="1941689" cy="954097"/>
          </a:xfrm>
          <a:prstGeom prst="bevel">
            <a:avLst/>
          </a:prstGeom>
          <a:solidFill>
            <a:srgbClr val="FFFF0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Tx Node</a:t>
            </a:r>
            <a:endParaRPr lang="en-IN" sz="2400" b="1" dirty="0">
              <a:solidFill>
                <a:schemeClr val="tx1"/>
              </a:solidFill>
            </a:endParaRPr>
          </a:p>
        </p:txBody>
      </p:sp>
      <p:sp>
        <p:nvSpPr>
          <p:cNvPr id="16" name="Rectangle: Beveled 15">
            <a:extLst>
              <a:ext uri="{FF2B5EF4-FFF2-40B4-BE49-F238E27FC236}">
                <a16:creationId xmlns:a16="http://schemas.microsoft.com/office/drawing/2014/main" id="{D9D0CBCA-FCC1-477F-B9B2-720007C317B8}"/>
              </a:ext>
            </a:extLst>
          </p:cNvPr>
          <p:cNvSpPr/>
          <p:nvPr/>
        </p:nvSpPr>
        <p:spPr>
          <a:xfrm>
            <a:off x="6096000" y="4026465"/>
            <a:ext cx="1941689" cy="954097"/>
          </a:xfrm>
          <a:prstGeom prst="bevel">
            <a:avLst/>
          </a:prstGeom>
          <a:solidFill>
            <a:srgbClr val="00B0F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Rx Node 1</a:t>
            </a:r>
            <a:endParaRPr lang="en-IN" sz="2400" b="1" dirty="0">
              <a:solidFill>
                <a:schemeClr val="tx1"/>
              </a:solidFill>
            </a:endParaRPr>
          </a:p>
        </p:txBody>
      </p:sp>
      <p:sp>
        <p:nvSpPr>
          <p:cNvPr id="17" name="Rectangle: Beveled 16">
            <a:extLst>
              <a:ext uri="{FF2B5EF4-FFF2-40B4-BE49-F238E27FC236}">
                <a16:creationId xmlns:a16="http://schemas.microsoft.com/office/drawing/2014/main" id="{EA1B7406-E254-4148-B4DA-4C33323F2017}"/>
              </a:ext>
            </a:extLst>
          </p:cNvPr>
          <p:cNvSpPr/>
          <p:nvPr/>
        </p:nvSpPr>
        <p:spPr>
          <a:xfrm>
            <a:off x="9194800" y="4026464"/>
            <a:ext cx="1941689" cy="954097"/>
          </a:xfrm>
          <a:prstGeom prst="bevel">
            <a:avLst/>
          </a:prstGeom>
          <a:solidFill>
            <a:srgbClr val="00B050"/>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Rx Node 2</a:t>
            </a:r>
            <a:endParaRPr lang="en-IN" sz="2400" b="1" dirty="0">
              <a:solidFill>
                <a:schemeClr val="tx1"/>
              </a:solidFill>
            </a:endParaRPr>
          </a:p>
        </p:txBody>
      </p:sp>
      <p:cxnSp>
        <p:nvCxnSpPr>
          <p:cNvPr id="19" name="Straight Connector 18">
            <a:extLst>
              <a:ext uri="{FF2B5EF4-FFF2-40B4-BE49-F238E27FC236}">
                <a16:creationId xmlns:a16="http://schemas.microsoft.com/office/drawing/2014/main" id="{4237D596-B3E5-46DA-A306-EFFEA3A0522C}"/>
              </a:ext>
            </a:extLst>
          </p:cNvPr>
          <p:cNvCxnSpPr/>
          <p:nvPr/>
        </p:nvCxnSpPr>
        <p:spPr>
          <a:xfrm>
            <a:off x="970844" y="4980562"/>
            <a:ext cx="0" cy="954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C12B10F-BDB9-45F3-BF1F-DFC4861C7655}"/>
              </a:ext>
            </a:extLst>
          </p:cNvPr>
          <p:cNvSpPr/>
          <p:nvPr/>
        </p:nvSpPr>
        <p:spPr>
          <a:xfrm>
            <a:off x="880531" y="5870220"/>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3F7D19FB-7CA6-4E19-975E-14E10BB4B197}"/>
              </a:ext>
            </a:extLst>
          </p:cNvPr>
          <p:cNvCxnSpPr>
            <a:cxnSpLocks/>
          </p:cNvCxnSpPr>
          <p:nvPr/>
        </p:nvCxnSpPr>
        <p:spPr>
          <a:xfrm>
            <a:off x="2037644" y="4980561"/>
            <a:ext cx="0" cy="1428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C38F870-4021-461D-BE8A-CB14887F556F}"/>
              </a:ext>
            </a:extLst>
          </p:cNvPr>
          <p:cNvSpPr/>
          <p:nvPr/>
        </p:nvSpPr>
        <p:spPr>
          <a:xfrm>
            <a:off x="1947331" y="6344552"/>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8370E822-0097-4771-B0E5-3DE4C2D035B3}"/>
              </a:ext>
            </a:extLst>
          </p:cNvPr>
          <p:cNvCxnSpPr/>
          <p:nvPr/>
        </p:nvCxnSpPr>
        <p:spPr>
          <a:xfrm>
            <a:off x="6519332" y="4980562"/>
            <a:ext cx="0" cy="954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ECDBFCA2-C317-4F97-AA10-4B7A68011536}"/>
              </a:ext>
            </a:extLst>
          </p:cNvPr>
          <p:cNvSpPr/>
          <p:nvPr/>
        </p:nvSpPr>
        <p:spPr>
          <a:xfrm>
            <a:off x="6429019" y="5870220"/>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Connector 26">
            <a:extLst>
              <a:ext uri="{FF2B5EF4-FFF2-40B4-BE49-F238E27FC236}">
                <a16:creationId xmlns:a16="http://schemas.microsoft.com/office/drawing/2014/main" id="{2A17A71A-481E-4E2F-9DF7-629B90D47F13}"/>
              </a:ext>
            </a:extLst>
          </p:cNvPr>
          <p:cNvCxnSpPr>
            <a:cxnSpLocks/>
          </p:cNvCxnSpPr>
          <p:nvPr/>
        </p:nvCxnSpPr>
        <p:spPr>
          <a:xfrm>
            <a:off x="7586132" y="4980561"/>
            <a:ext cx="0" cy="1428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1781A1C-D025-49F1-B481-8DF134D427CB}"/>
              </a:ext>
            </a:extLst>
          </p:cNvPr>
          <p:cNvSpPr/>
          <p:nvPr/>
        </p:nvSpPr>
        <p:spPr>
          <a:xfrm>
            <a:off x="7495819" y="6344552"/>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9F675329-D4C8-4D6A-A1CE-16252818A500}"/>
              </a:ext>
            </a:extLst>
          </p:cNvPr>
          <p:cNvCxnSpPr/>
          <p:nvPr/>
        </p:nvCxnSpPr>
        <p:spPr>
          <a:xfrm>
            <a:off x="9556040" y="4989485"/>
            <a:ext cx="0" cy="9541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CD252E2-F06F-434A-B717-2AD7BE1749F4}"/>
              </a:ext>
            </a:extLst>
          </p:cNvPr>
          <p:cNvSpPr/>
          <p:nvPr/>
        </p:nvSpPr>
        <p:spPr>
          <a:xfrm>
            <a:off x="9465727" y="5879143"/>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B9A138CB-DA6F-4726-B5B8-A4A9A76CE243}"/>
              </a:ext>
            </a:extLst>
          </p:cNvPr>
          <p:cNvCxnSpPr>
            <a:cxnSpLocks/>
          </p:cNvCxnSpPr>
          <p:nvPr/>
        </p:nvCxnSpPr>
        <p:spPr>
          <a:xfrm>
            <a:off x="10622840" y="4989484"/>
            <a:ext cx="0" cy="142844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C2915B9-5D19-4006-97F1-5D6F4D9CF0A5}"/>
              </a:ext>
            </a:extLst>
          </p:cNvPr>
          <p:cNvSpPr/>
          <p:nvPr/>
        </p:nvSpPr>
        <p:spPr>
          <a:xfrm>
            <a:off x="10532527" y="6353475"/>
            <a:ext cx="180622" cy="14675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E9AB3BA9-ADD7-41FA-885E-E2A2F8B98E97}"/>
              </a:ext>
            </a:extLst>
          </p:cNvPr>
          <p:cNvSpPr txBox="1"/>
          <p:nvPr/>
        </p:nvSpPr>
        <p:spPr>
          <a:xfrm>
            <a:off x="4106330" y="5925748"/>
            <a:ext cx="2235200" cy="461665"/>
          </a:xfrm>
          <a:prstGeom prst="rect">
            <a:avLst/>
          </a:prstGeom>
          <a:noFill/>
        </p:spPr>
        <p:txBody>
          <a:bodyPr wrap="square" rtlCol="0">
            <a:spAutoFit/>
          </a:bodyPr>
          <a:lstStyle/>
          <a:p>
            <a:r>
              <a:rPr lang="en-US" sz="2400" b="1" dirty="0"/>
              <a:t>CAN BUS</a:t>
            </a:r>
            <a:endParaRPr lang="en-IN" sz="2400" b="1" dirty="0"/>
          </a:p>
        </p:txBody>
      </p:sp>
    </p:spTree>
    <p:extLst>
      <p:ext uri="{BB962C8B-B14F-4D97-AF65-F5344CB8AC3E}">
        <p14:creationId xmlns:p14="http://schemas.microsoft.com/office/powerpoint/2010/main" val="423607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E72165-78E2-4DA9-AF16-5C0F2C92BFE9}"/>
              </a:ext>
            </a:extLst>
          </p:cNvPr>
          <p:cNvPicPr>
            <a:picLocks noChangeAspect="1"/>
          </p:cNvPicPr>
          <p:nvPr/>
        </p:nvPicPr>
        <p:blipFill>
          <a:blip r:embed="rId2"/>
          <a:stretch>
            <a:fillRect/>
          </a:stretch>
        </p:blipFill>
        <p:spPr>
          <a:xfrm>
            <a:off x="1095022" y="923330"/>
            <a:ext cx="10001956" cy="6012129"/>
          </a:xfrm>
          <a:prstGeom prst="rect">
            <a:avLst/>
          </a:prstGeom>
        </p:spPr>
      </p:pic>
      <p:sp>
        <p:nvSpPr>
          <p:cNvPr id="3" name="Rectangle 2">
            <a:extLst>
              <a:ext uri="{FF2B5EF4-FFF2-40B4-BE49-F238E27FC236}">
                <a16:creationId xmlns:a16="http://schemas.microsoft.com/office/drawing/2014/main" id="{CA759A41-6285-4E95-A3C4-7EE925A55AD1}"/>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Case 1: No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28468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759A41-6285-4E95-A3C4-7EE925A55AD1}"/>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Case 2: Acknowledgement Error</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3">
            <a:extLst>
              <a:ext uri="{FF2B5EF4-FFF2-40B4-BE49-F238E27FC236}">
                <a16:creationId xmlns:a16="http://schemas.microsoft.com/office/drawing/2014/main" id="{B4C27F56-77A3-4861-81F2-6CD806986945}"/>
              </a:ext>
            </a:extLst>
          </p:cNvPr>
          <p:cNvPicPr>
            <a:picLocks noChangeAspect="1"/>
          </p:cNvPicPr>
          <p:nvPr/>
        </p:nvPicPr>
        <p:blipFill>
          <a:blip r:embed="rId2"/>
          <a:stretch>
            <a:fillRect/>
          </a:stretch>
        </p:blipFill>
        <p:spPr>
          <a:xfrm>
            <a:off x="1835142" y="923330"/>
            <a:ext cx="8776414" cy="6093949"/>
          </a:xfrm>
          <a:prstGeom prst="rect">
            <a:avLst/>
          </a:prstGeom>
        </p:spPr>
      </p:pic>
    </p:spTree>
    <p:extLst>
      <p:ext uri="{BB962C8B-B14F-4D97-AF65-F5344CB8AC3E}">
        <p14:creationId xmlns:p14="http://schemas.microsoft.com/office/powerpoint/2010/main" val="221446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DD07E9511DD46B91D4DCACFD03AA3" ma:contentTypeVersion="28" ma:contentTypeDescription="Create a new document." ma:contentTypeScope="" ma:versionID="a19ea4bf4306cfaef12395df687d5ab0">
  <xsd:schema xmlns:xsd="http://www.w3.org/2001/XMLSchema" xmlns:xs="http://www.w3.org/2001/XMLSchema" xmlns:p="http://schemas.microsoft.com/office/2006/metadata/properties" xmlns:ns2="505a1589-85e6-41e1-afd3-f43632134690" xmlns:ns3="b1f18e54-2d74-4f50-ab9b-b9b4079454c4" targetNamespace="http://schemas.microsoft.com/office/2006/metadata/properties" ma:root="true" ma:fieldsID="589fe7ebd811c68213421d2ff1a0f0e4" ns2:_="" ns3:_="">
    <xsd:import namespace="505a1589-85e6-41e1-afd3-f43632134690"/>
    <xsd:import namespace="b1f18e54-2d74-4f50-ab9b-b9b407945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5a1589-85e6-41e1-afd3-f436321346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description=""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f18e54-2d74-4f50-ab9b-b9b4079454c4" elementFormDefault="qualified">
    <xsd:import namespace="http://schemas.microsoft.com/office/2006/documentManagement/types"/>
    <xsd:import namespace="http://schemas.microsoft.com/office/infopath/2007/PartnerControls"/>
    <xsd:element name="SharedWithUsers" ma:index="10"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3db8c50-9cef-456d-961d-e4ea655a4fae}" ma:internalName="TaxCatchAll" ma:showField="CatchAllData" ma:web="b1f18e54-2d74-4f50-ab9b-b9b4079454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f18e54-2d74-4f50-ab9b-b9b4079454c4" xsi:nil="true"/>
    <lcf76f155ced4ddcb4097134ff3c332f xmlns="505a1589-85e6-41e1-afd3-f4363213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5311586-77C4-4A7D-8918-45D339C4259B}"/>
</file>

<file path=customXml/itemProps2.xml><?xml version="1.0" encoding="utf-8"?>
<ds:datastoreItem xmlns:ds="http://schemas.openxmlformats.org/officeDocument/2006/customXml" ds:itemID="{BD4C9A8F-339C-4A16-9FB1-27D114BFFCA3}"/>
</file>

<file path=customXml/itemProps3.xml><?xml version="1.0" encoding="utf-8"?>
<ds:datastoreItem xmlns:ds="http://schemas.openxmlformats.org/officeDocument/2006/customXml" ds:itemID="{BEE2FB01-2534-4798-872D-498EDC6804A8}"/>
</file>

<file path=docProps/app.xml><?xml version="1.0" encoding="utf-8"?>
<Properties xmlns="http://schemas.openxmlformats.org/officeDocument/2006/extended-properties" xmlns:vt="http://schemas.openxmlformats.org/officeDocument/2006/docPropsVTypes">
  <TotalTime>4016</TotalTime>
  <Words>876</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31</cp:revision>
  <dcterms:created xsi:type="dcterms:W3CDTF">2020-08-26T13:25:15Z</dcterms:created>
  <dcterms:modified xsi:type="dcterms:W3CDTF">2020-08-29T08:21:34Z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0x01010075EDD07E9511DD46B91D4DCACFD03AA3</vt:lpwstr>
  </property>
</Properties>
</file>