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ED9C-9305-470E-8AB7-98D93949E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2B7EA3C-D5F7-45B9-9022-B294517980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785932-D425-4539-8FC1-2FC946E64CD6}"/>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3E8E6FD5-FAEF-408A-88A4-BFA32F7229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CF6D41-7808-484C-BC06-07B5D51C7154}"/>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246293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01FC-BC5C-40D8-852B-9CFDCC635E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6CA9A2-FD31-4AC4-8E9A-AA9FA4AD83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8D14FD-3A74-482B-A7DF-B11D87FB19F5}"/>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7680A4A4-155A-47C6-A8ED-2322A0D0D5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3A12A-FFC8-45BC-B87F-03E8DCD5ADA8}"/>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3338890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B7B950-67C7-4C50-9995-F74DB84717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A3556C-4995-4CE7-AA0F-6F618BF3F1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6D8291-A4B3-4D39-B445-ADC7091969F1}"/>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ED90B728-C856-4D10-A6B5-81776233D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202172-2147-4D42-B28D-FDF6BBADCC8C}"/>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1168565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47D1D-9275-4931-AE1C-12585CE899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E89BB3-205F-44F4-9F78-DC75AB01FD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559033-BB53-402C-A600-2934211B90B8}"/>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DB596C27-984A-4547-AD80-08C99C0DB1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516667-FBFD-4E2A-AD9E-A6343500E3BB}"/>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415920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2389-ED4B-44E8-B7A4-79F829ACC2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EF119B1-B9A1-4780-A690-C642889C3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839910-A7A9-4F0A-B930-663C9E1047FC}"/>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D8F0E40C-5D16-4AB3-823F-2FEAD9D09F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E4E2AF-88A6-41AC-B0DC-F9B915DE37B5}"/>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251012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348A-8C1C-4A5F-9832-97A556B611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46E08A-C060-40E0-BAF3-AC4415E92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5243F1-652B-482A-970B-6FD33CDB28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6EE071-3EE2-49E6-B122-00303B9C3BD6}"/>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6" name="Footer Placeholder 5">
            <a:extLst>
              <a:ext uri="{FF2B5EF4-FFF2-40B4-BE49-F238E27FC236}">
                <a16:creationId xmlns:a16="http://schemas.microsoft.com/office/drawing/2014/main" id="{E9B0F25B-0688-4E1B-BB73-8F134704AE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79E5DC-58D9-4756-A895-06F236DB9499}"/>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127520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5A485-C155-4015-95C4-E64C2F1D1B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ADCBB5-4E5B-47F7-8AE0-800D757F59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2FC147-A606-4F45-A6B4-B56931A497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B1B49C1-DDC2-4ABC-A9F7-34E4D9B698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A11D4-4E14-4A53-904A-629415255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3DB177-1E5C-423A-A088-DEE858011481}"/>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8" name="Footer Placeholder 7">
            <a:extLst>
              <a:ext uri="{FF2B5EF4-FFF2-40B4-BE49-F238E27FC236}">
                <a16:creationId xmlns:a16="http://schemas.microsoft.com/office/drawing/2014/main" id="{789C0FAF-FE2E-40FD-8DBF-80E5A715FD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128EDD3-F915-4916-977A-97AA987B7301}"/>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260438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97A5-BBB3-46CF-829D-60CDDEC8EB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4F5022-403E-468F-8E22-10C18F410C63}"/>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4" name="Footer Placeholder 3">
            <a:extLst>
              <a:ext uri="{FF2B5EF4-FFF2-40B4-BE49-F238E27FC236}">
                <a16:creationId xmlns:a16="http://schemas.microsoft.com/office/drawing/2014/main" id="{A5BBC075-2DBD-4341-A709-DF803B6DD9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601050B-6C3D-4F2E-B037-BF6876157B0B}"/>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935648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0D3C3-B319-4ACB-8F87-6775A9723799}"/>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3" name="Footer Placeholder 2">
            <a:extLst>
              <a:ext uri="{FF2B5EF4-FFF2-40B4-BE49-F238E27FC236}">
                <a16:creationId xmlns:a16="http://schemas.microsoft.com/office/drawing/2014/main" id="{EE1C09F0-29D4-423B-A4E8-517BB4BBC2B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E97936-1C58-4DD8-BB5F-3837908733C5}"/>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315493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67869-5E41-45DD-AF0E-79A9030613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8DC7A8-84BD-4172-BF2A-A219B1680D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F043DF-A558-4A01-97BB-38786BB60D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22910-F3CE-4884-97DA-C49ADBCBBEDC}"/>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6" name="Footer Placeholder 5">
            <a:extLst>
              <a:ext uri="{FF2B5EF4-FFF2-40B4-BE49-F238E27FC236}">
                <a16:creationId xmlns:a16="http://schemas.microsoft.com/office/drawing/2014/main" id="{98318C23-4913-4856-AB98-AD4917F8B1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823E70-8187-40BE-AA3C-D31A0D253D69}"/>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2216710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BC58E-27A4-4AA7-B95C-02CB9F8BF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632320-5796-4BB4-A890-54A75443D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285D50A-BDD9-4DC0-B004-B39A8F739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816AF-6B85-4047-AD80-8299540D1209}"/>
              </a:ext>
            </a:extLst>
          </p:cNvPr>
          <p:cNvSpPr>
            <a:spLocks noGrp="1"/>
          </p:cNvSpPr>
          <p:nvPr>
            <p:ph type="dt" sz="half" idx="10"/>
          </p:nvPr>
        </p:nvSpPr>
        <p:spPr/>
        <p:txBody>
          <a:bodyPr/>
          <a:lstStyle/>
          <a:p>
            <a:fld id="{C3967562-A962-48A2-9751-BBC7B0079FE2}" type="datetimeFigureOut">
              <a:rPr lang="en-IN" smtClean="0"/>
              <a:t>08-09-2020</a:t>
            </a:fld>
            <a:endParaRPr lang="en-IN"/>
          </a:p>
        </p:txBody>
      </p:sp>
      <p:sp>
        <p:nvSpPr>
          <p:cNvPr id="6" name="Footer Placeholder 5">
            <a:extLst>
              <a:ext uri="{FF2B5EF4-FFF2-40B4-BE49-F238E27FC236}">
                <a16:creationId xmlns:a16="http://schemas.microsoft.com/office/drawing/2014/main" id="{C45AE9E8-0162-4C0A-86D0-560D20B66F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5AB61B-E3AA-4589-9EE7-708AE1526369}"/>
              </a:ext>
            </a:extLst>
          </p:cNvPr>
          <p:cNvSpPr>
            <a:spLocks noGrp="1"/>
          </p:cNvSpPr>
          <p:nvPr>
            <p:ph type="sldNum" sz="quarter" idx="12"/>
          </p:nvPr>
        </p:nvSpPr>
        <p:spPr/>
        <p:txBody>
          <a:bodyPr/>
          <a:lstStyle/>
          <a:p>
            <a:fld id="{BE1581B1-DA62-4F39-BD68-52F919F16561}" type="slidenum">
              <a:rPr lang="en-IN" smtClean="0"/>
              <a:t>‹#›</a:t>
            </a:fld>
            <a:endParaRPr lang="en-IN"/>
          </a:p>
        </p:txBody>
      </p:sp>
    </p:spTree>
    <p:extLst>
      <p:ext uri="{BB962C8B-B14F-4D97-AF65-F5344CB8AC3E}">
        <p14:creationId xmlns:p14="http://schemas.microsoft.com/office/powerpoint/2010/main" val="367812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C76641-87CB-42DB-AFAB-9698C114E8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F61C3-303B-410D-B352-78E50F94E7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B7ED21-E006-44C2-A9C1-2E50805B8A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67562-A962-48A2-9751-BBC7B0079FE2}" type="datetimeFigureOut">
              <a:rPr lang="en-IN" smtClean="0"/>
              <a:t>08-09-2020</a:t>
            </a:fld>
            <a:endParaRPr lang="en-IN"/>
          </a:p>
        </p:txBody>
      </p:sp>
      <p:sp>
        <p:nvSpPr>
          <p:cNvPr id="5" name="Footer Placeholder 4">
            <a:extLst>
              <a:ext uri="{FF2B5EF4-FFF2-40B4-BE49-F238E27FC236}">
                <a16:creationId xmlns:a16="http://schemas.microsoft.com/office/drawing/2014/main" id="{63A3C8B8-0058-46AA-918A-384E64664D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FE63EC-CC8C-4AD1-B657-D9CD8EEC37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1581B1-DA62-4F39-BD68-52F919F16561}" type="slidenum">
              <a:rPr lang="en-IN" smtClean="0"/>
              <a:t>‹#›</a:t>
            </a:fld>
            <a:endParaRPr lang="en-IN"/>
          </a:p>
        </p:txBody>
      </p:sp>
    </p:spTree>
    <p:extLst>
      <p:ext uri="{BB962C8B-B14F-4D97-AF65-F5344CB8AC3E}">
        <p14:creationId xmlns:p14="http://schemas.microsoft.com/office/powerpoint/2010/main" val="281454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BC84777-71EC-4097-BE11-CB58C8AEE12C}"/>
              </a:ext>
            </a:extLst>
          </p:cNvPr>
          <p:cNvSpPr>
            <a:spLocks noGrp="1"/>
          </p:cNvSpPr>
          <p:nvPr>
            <p:ph type="subTitle" idx="1"/>
          </p:nvPr>
        </p:nvSpPr>
        <p:spPr>
          <a:xfrm>
            <a:off x="8195732" y="5317949"/>
            <a:ext cx="3849511" cy="1655762"/>
          </a:xfrm>
        </p:spPr>
        <p:txBody>
          <a:bodyPr>
            <a:normAutofit/>
          </a:bodyPr>
          <a:lstStyle/>
          <a:p>
            <a:pPr algn="r"/>
            <a:r>
              <a:rPr lang="en-US" sz="3600" dirty="0">
                <a:solidFill>
                  <a:srgbClr val="FF0000"/>
                </a:solidFill>
              </a:rPr>
              <a:t>Shyam  Bhat</a:t>
            </a:r>
          </a:p>
          <a:p>
            <a:pPr algn="r"/>
            <a:r>
              <a:rPr lang="en-US" sz="3600" dirty="0">
                <a:solidFill>
                  <a:srgbClr val="FF0000"/>
                </a:solidFill>
              </a:rPr>
              <a:t>VicharaVandana</a:t>
            </a:r>
            <a:endParaRPr lang="en-IN" sz="3600" dirty="0">
              <a:solidFill>
                <a:srgbClr val="FF0000"/>
              </a:solidFill>
            </a:endParaRPr>
          </a:p>
        </p:txBody>
      </p:sp>
      <p:sp>
        <p:nvSpPr>
          <p:cNvPr id="4" name="Rectangle 3">
            <a:extLst>
              <a:ext uri="{FF2B5EF4-FFF2-40B4-BE49-F238E27FC236}">
                <a16:creationId xmlns:a16="http://schemas.microsoft.com/office/drawing/2014/main" id="{186924A4-E6DB-4D71-8E54-49CF29D3F7F9}"/>
              </a:ext>
            </a:extLst>
          </p:cNvPr>
          <p:cNvSpPr/>
          <p:nvPr/>
        </p:nvSpPr>
        <p:spPr>
          <a:xfrm>
            <a:off x="4123915" y="0"/>
            <a:ext cx="3695820" cy="1107996"/>
          </a:xfrm>
          <a:prstGeom prst="rect">
            <a:avLst/>
          </a:prstGeom>
          <a:noFill/>
        </p:spPr>
        <p:txBody>
          <a:bodyPr wrap="none" lIns="91440" tIns="45720" rIns="91440" bIns="45720">
            <a:spAutoFit/>
          </a:bodyPr>
          <a:lstStyle/>
          <a:p>
            <a:pPr algn="ctr"/>
            <a:r>
              <a:rPr lang="en-US"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CAN Tools</a:t>
            </a:r>
          </a:p>
        </p:txBody>
      </p:sp>
      <p:sp>
        <p:nvSpPr>
          <p:cNvPr id="5" name="TextBox 4">
            <a:extLst>
              <a:ext uri="{FF2B5EF4-FFF2-40B4-BE49-F238E27FC236}">
                <a16:creationId xmlns:a16="http://schemas.microsoft.com/office/drawing/2014/main" id="{3F6A6DB2-C301-4669-ACCD-E1B1B60A8573}"/>
              </a:ext>
            </a:extLst>
          </p:cNvPr>
          <p:cNvSpPr txBox="1"/>
          <p:nvPr/>
        </p:nvSpPr>
        <p:spPr>
          <a:xfrm>
            <a:off x="440267" y="1648178"/>
            <a:ext cx="8771466" cy="3108543"/>
          </a:xfrm>
          <a:prstGeom prst="rect">
            <a:avLst/>
          </a:prstGeom>
          <a:noFill/>
        </p:spPr>
        <p:txBody>
          <a:bodyPr wrap="square" rtlCol="0">
            <a:spAutoFit/>
          </a:bodyPr>
          <a:lstStyle/>
          <a:p>
            <a:r>
              <a:rPr lang="en-US" sz="2800" u="sng" dirty="0"/>
              <a:t>AGENDA</a:t>
            </a:r>
          </a:p>
          <a:p>
            <a:endParaRPr lang="en-US" sz="2800" dirty="0"/>
          </a:p>
          <a:p>
            <a:pPr marL="457200" indent="-457200">
              <a:buFont typeface="Wingdings" panose="05000000000000000000" pitchFamily="2" charset="2"/>
              <a:buChar char="Ø"/>
            </a:pPr>
            <a:r>
              <a:rPr lang="en-US" sz="2800" dirty="0"/>
              <a:t>CAN Part in a ECU, Hardware + Software</a:t>
            </a:r>
          </a:p>
          <a:p>
            <a:pPr marL="457200" indent="-457200">
              <a:buFont typeface="Wingdings" panose="05000000000000000000" pitchFamily="2" charset="2"/>
              <a:buChar char="Ø"/>
            </a:pPr>
            <a:r>
              <a:rPr lang="en-US" sz="2800" dirty="0"/>
              <a:t>CAN Frame parts which field is whose responsibility</a:t>
            </a:r>
          </a:p>
          <a:p>
            <a:pPr marL="457200" indent="-457200">
              <a:buFont typeface="Wingdings" panose="05000000000000000000" pitchFamily="2" charset="2"/>
              <a:buChar char="Ø"/>
            </a:pPr>
            <a:r>
              <a:rPr lang="en-US" sz="2800" dirty="0"/>
              <a:t>Responsibility o Software and Hardware in a CAN setup</a:t>
            </a:r>
          </a:p>
          <a:p>
            <a:pPr marL="457200" indent="-457200">
              <a:buFont typeface="Wingdings" panose="05000000000000000000" pitchFamily="2" charset="2"/>
              <a:buChar char="Ø"/>
            </a:pPr>
            <a:r>
              <a:rPr lang="en-US" sz="2800" dirty="0"/>
              <a:t>How a CAN testing Setup looks like</a:t>
            </a:r>
          </a:p>
          <a:p>
            <a:pPr marL="457200" indent="-457200">
              <a:buFont typeface="Wingdings" panose="05000000000000000000" pitchFamily="2" charset="2"/>
              <a:buChar char="Ø"/>
            </a:pPr>
            <a:r>
              <a:rPr lang="en-US" sz="2800" dirty="0"/>
              <a:t>Basic Canalyser setup</a:t>
            </a:r>
            <a:endParaRPr lang="en-IN" sz="2800" dirty="0"/>
          </a:p>
        </p:txBody>
      </p:sp>
    </p:spTree>
    <p:extLst>
      <p:ext uri="{BB962C8B-B14F-4D97-AF65-F5344CB8AC3E}">
        <p14:creationId xmlns:p14="http://schemas.microsoft.com/office/powerpoint/2010/main" val="308844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peech Bubble: Rectangle with Corners Rounded 18">
            <a:extLst>
              <a:ext uri="{FF2B5EF4-FFF2-40B4-BE49-F238E27FC236}">
                <a16:creationId xmlns:a16="http://schemas.microsoft.com/office/drawing/2014/main" id="{B14CCF3E-0131-4364-801A-B428130EF5E1}"/>
              </a:ext>
            </a:extLst>
          </p:cNvPr>
          <p:cNvSpPr/>
          <p:nvPr/>
        </p:nvSpPr>
        <p:spPr>
          <a:xfrm>
            <a:off x="5249334" y="878931"/>
            <a:ext cx="2868818" cy="3437214"/>
          </a:xfrm>
          <a:prstGeom prst="wedgeRoundRectCallout">
            <a:avLst>
              <a:gd name="adj1" fmla="val -78678"/>
              <a:gd name="adj2" fmla="val -15010"/>
              <a:gd name="adj3" fmla="val 16667"/>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613100B5-D294-4FD7-9428-9A6BD58C7E06}"/>
              </a:ext>
            </a:extLst>
          </p:cNvPr>
          <p:cNvPicPr>
            <a:picLocks noChangeAspect="1"/>
          </p:cNvPicPr>
          <p:nvPr/>
        </p:nvPicPr>
        <p:blipFill>
          <a:blip r:embed="rId2"/>
          <a:stretch>
            <a:fillRect/>
          </a:stretch>
        </p:blipFill>
        <p:spPr>
          <a:xfrm>
            <a:off x="1725765" y="5518629"/>
            <a:ext cx="4661077" cy="1257103"/>
          </a:xfrm>
          <a:prstGeom prst="rect">
            <a:avLst/>
          </a:prstGeom>
        </p:spPr>
      </p:pic>
      <p:sp>
        <p:nvSpPr>
          <p:cNvPr id="2" name="Rectangle 1">
            <a:extLst>
              <a:ext uri="{FF2B5EF4-FFF2-40B4-BE49-F238E27FC236}">
                <a16:creationId xmlns:a16="http://schemas.microsoft.com/office/drawing/2014/main" id="{F3F7F02B-EDB3-4EEF-984F-E1158F357EBE}"/>
              </a:ext>
            </a:extLst>
          </p:cNvPr>
          <p:cNvSpPr/>
          <p:nvPr/>
        </p:nvSpPr>
        <p:spPr>
          <a:xfrm>
            <a:off x="2696608" y="-178224"/>
            <a:ext cx="6392391"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CAN </a:t>
            </a:r>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Hw</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and </a:t>
            </a:r>
            <a:r>
              <a:rPr lang="en-US" sz="5400" b="1" cap="none" spc="0" dirty="0" err="1">
                <a:ln w="9525">
                  <a:solidFill>
                    <a:schemeClr val="bg1"/>
                  </a:solidFill>
                  <a:prstDash val="solid"/>
                </a:ln>
                <a:solidFill>
                  <a:schemeClr val="tx1"/>
                </a:solidFill>
                <a:effectLst>
                  <a:outerShdw blurRad="12700" dist="38100" dir="2700000" algn="tl" rotWithShape="0">
                    <a:schemeClr val="bg1">
                      <a:lumMod val="50000"/>
                    </a:schemeClr>
                  </a:outerShdw>
                </a:effectLst>
              </a:rPr>
              <a:t>Sw</a:t>
            </a: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 Parts</a:t>
            </a:r>
          </a:p>
        </p:txBody>
      </p:sp>
      <p:sp>
        <p:nvSpPr>
          <p:cNvPr id="3" name="Rectangle 2">
            <a:extLst>
              <a:ext uri="{FF2B5EF4-FFF2-40B4-BE49-F238E27FC236}">
                <a16:creationId xmlns:a16="http://schemas.microsoft.com/office/drawing/2014/main" id="{556F4B10-F285-4FFC-8709-3BE84BE8CB8B}"/>
              </a:ext>
            </a:extLst>
          </p:cNvPr>
          <p:cNvSpPr/>
          <p:nvPr/>
        </p:nvSpPr>
        <p:spPr>
          <a:xfrm>
            <a:off x="598311" y="4796175"/>
            <a:ext cx="3917245"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CAN </a:t>
            </a:r>
            <a:r>
              <a:rPr lang="en-US" sz="2800" dirty="0" err="1"/>
              <a:t>Transciever</a:t>
            </a:r>
            <a:endParaRPr lang="en-IN" sz="2800" dirty="0"/>
          </a:p>
        </p:txBody>
      </p:sp>
      <p:sp>
        <p:nvSpPr>
          <p:cNvPr id="4" name="Rectangle 3">
            <a:extLst>
              <a:ext uri="{FF2B5EF4-FFF2-40B4-BE49-F238E27FC236}">
                <a16:creationId xmlns:a16="http://schemas.microsoft.com/office/drawing/2014/main" id="{8EC876C5-045F-4850-A910-0FFC014444BE}"/>
              </a:ext>
            </a:extLst>
          </p:cNvPr>
          <p:cNvSpPr/>
          <p:nvPr/>
        </p:nvSpPr>
        <p:spPr>
          <a:xfrm>
            <a:off x="598311" y="3464086"/>
            <a:ext cx="3917245" cy="8128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3200" dirty="0"/>
              <a:t>CAN Controller</a:t>
            </a:r>
            <a:endParaRPr lang="en-IN" sz="3200" dirty="0"/>
          </a:p>
        </p:txBody>
      </p:sp>
      <p:sp>
        <p:nvSpPr>
          <p:cNvPr id="6" name="TextBox 5">
            <a:extLst>
              <a:ext uri="{FF2B5EF4-FFF2-40B4-BE49-F238E27FC236}">
                <a16:creationId xmlns:a16="http://schemas.microsoft.com/office/drawing/2014/main" id="{AACB1C3E-AB2E-4DB5-B794-0AB867205E4E}"/>
              </a:ext>
            </a:extLst>
          </p:cNvPr>
          <p:cNvSpPr txBox="1"/>
          <p:nvPr/>
        </p:nvSpPr>
        <p:spPr>
          <a:xfrm>
            <a:off x="4888089" y="5744641"/>
            <a:ext cx="2799645" cy="369332"/>
          </a:xfrm>
          <a:prstGeom prst="rect">
            <a:avLst/>
          </a:prstGeom>
          <a:noFill/>
        </p:spPr>
        <p:txBody>
          <a:bodyPr wrap="square" rtlCol="0">
            <a:spAutoFit/>
          </a:bodyPr>
          <a:lstStyle/>
          <a:p>
            <a:r>
              <a:rPr lang="en-US" dirty="0"/>
              <a:t>CAN BUS</a:t>
            </a:r>
            <a:endParaRPr lang="en-IN" dirty="0"/>
          </a:p>
        </p:txBody>
      </p:sp>
      <p:cxnSp>
        <p:nvCxnSpPr>
          <p:cNvPr id="8" name="Straight Arrow Connector 7">
            <a:extLst>
              <a:ext uri="{FF2B5EF4-FFF2-40B4-BE49-F238E27FC236}">
                <a16:creationId xmlns:a16="http://schemas.microsoft.com/office/drawing/2014/main" id="{C9F7FAE8-0D7C-4807-A738-0330D4870DE9}"/>
              </a:ext>
            </a:extLst>
          </p:cNvPr>
          <p:cNvCxnSpPr/>
          <p:nvPr/>
        </p:nvCxnSpPr>
        <p:spPr>
          <a:xfrm>
            <a:off x="1725765" y="4276886"/>
            <a:ext cx="0" cy="519289"/>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4BBF66C4-CFED-4ED5-80DD-724ACA3FB198}"/>
              </a:ext>
            </a:extLst>
          </p:cNvPr>
          <p:cNvCxnSpPr/>
          <p:nvPr/>
        </p:nvCxnSpPr>
        <p:spPr>
          <a:xfrm>
            <a:off x="3323143" y="4276886"/>
            <a:ext cx="0" cy="519289"/>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45339460-16B9-468E-A452-145DFF55AB66}"/>
              </a:ext>
            </a:extLst>
          </p:cNvPr>
          <p:cNvSpPr txBox="1"/>
          <p:nvPr/>
        </p:nvSpPr>
        <p:spPr>
          <a:xfrm>
            <a:off x="1090612" y="4272955"/>
            <a:ext cx="722489" cy="523220"/>
          </a:xfrm>
          <a:prstGeom prst="rect">
            <a:avLst/>
          </a:prstGeom>
          <a:noFill/>
        </p:spPr>
        <p:txBody>
          <a:bodyPr wrap="square" rtlCol="0">
            <a:spAutoFit/>
          </a:bodyPr>
          <a:lstStyle/>
          <a:p>
            <a:r>
              <a:rPr lang="en-US" sz="2800" dirty="0"/>
              <a:t>Rx</a:t>
            </a:r>
            <a:endParaRPr lang="en-IN" sz="2800" dirty="0"/>
          </a:p>
        </p:txBody>
      </p:sp>
      <p:sp>
        <p:nvSpPr>
          <p:cNvPr id="11" name="TextBox 10">
            <a:extLst>
              <a:ext uri="{FF2B5EF4-FFF2-40B4-BE49-F238E27FC236}">
                <a16:creationId xmlns:a16="http://schemas.microsoft.com/office/drawing/2014/main" id="{B0FD7D30-E607-4BC2-8DAC-8AEEFE4C7611}"/>
              </a:ext>
            </a:extLst>
          </p:cNvPr>
          <p:cNvSpPr txBox="1"/>
          <p:nvPr/>
        </p:nvSpPr>
        <p:spPr>
          <a:xfrm>
            <a:off x="3333814" y="4316145"/>
            <a:ext cx="722489" cy="523220"/>
          </a:xfrm>
          <a:prstGeom prst="rect">
            <a:avLst/>
          </a:prstGeom>
          <a:noFill/>
        </p:spPr>
        <p:txBody>
          <a:bodyPr wrap="square" rtlCol="0">
            <a:spAutoFit/>
          </a:bodyPr>
          <a:lstStyle/>
          <a:p>
            <a:r>
              <a:rPr lang="en-US" sz="2800" dirty="0"/>
              <a:t>Tx</a:t>
            </a:r>
            <a:endParaRPr lang="en-IN" sz="2800" dirty="0"/>
          </a:p>
        </p:txBody>
      </p:sp>
      <p:sp>
        <p:nvSpPr>
          <p:cNvPr id="12" name="Rectangle 11">
            <a:extLst>
              <a:ext uri="{FF2B5EF4-FFF2-40B4-BE49-F238E27FC236}">
                <a16:creationId xmlns:a16="http://schemas.microsoft.com/office/drawing/2014/main" id="{6EEA36C1-106E-4E36-B8CC-5808EB03EF82}"/>
              </a:ext>
            </a:extLst>
          </p:cNvPr>
          <p:cNvSpPr/>
          <p:nvPr/>
        </p:nvSpPr>
        <p:spPr>
          <a:xfrm>
            <a:off x="598310" y="745106"/>
            <a:ext cx="3917245" cy="203971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4000" dirty="0"/>
              <a:t>CPU</a:t>
            </a:r>
          </a:p>
          <a:p>
            <a:pPr algn="ctr"/>
            <a:r>
              <a:rPr lang="en-US" sz="4000" dirty="0"/>
              <a:t>HW + SW</a:t>
            </a:r>
            <a:endParaRPr lang="en-IN" sz="4000" dirty="0"/>
          </a:p>
        </p:txBody>
      </p:sp>
      <p:cxnSp>
        <p:nvCxnSpPr>
          <p:cNvPr id="13" name="Straight Arrow Connector 12">
            <a:extLst>
              <a:ext uri="{FF2B5EF4-FFF2-40B4-BE49-F238E27FC236}">
                <a16:creationId xmlns:a16="http://schemas.microsoft.com/office/drawing/2014/main" id="{8626B248-CD54-429A-B29D-0D354688AA5B}"/>
              </a:ext>
            </a:extLst>
          </p:cNvPr>
          <p:cNvCxnSpPr>
            <a:cxnSpLocks/>
          </p:cNvCxnSpPr>
          <p:nvPr/>
        </p:nvCxnSpPr>
        <p:spPr>
          <a:xfrm>
            <a:off x="2640165" y="2786752"/>
            <a:ext cx="0" cy="677334"/>
          </a:xfrm>
          <a:prstGeom prst="straightConnector1">
            <a:avLst/>
          </a:prstGeom>
          <a:ln w="57150">
            <a:headEnd type="triangle"/>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6A47AFA-BD10-4592-ACE2-564F744D0609}"/>
              </a:ext>
            </a:extLst>
          </p:cNvPr>
          <p:cNvSpPr txBox="1"/>
          <p:nvPr/>
        </p:nvSpPr>
        <p:spPr>
          <a:xfrm>
            <a:off x="325941" y="2873020"/>
            <a:ext cx="2799645" cy="369332"/>
          </a:xfrm>
          <a:prstGeom prst="rect">
            <a:avLst/>
          </a:prstGeom>
          <a:noFill/>
        </p:spPr>
        <p:txBody>
          <a:bodyPr wrap="square" rtlCol="0">
            <a:spAutoFit/>
          </a:bodyPr>
          <a:lstStyle/>
          <a:p>
            <a:r>
              <a:rPr lang="en-US" dirty="0"/>
              <a:t>Via RAM and Registers</a:t>
            </a:r>
            <a:endParaRPr lang="en-IN" dirty="0"/>
          </a:p>
        </p:txBody>
      </p:sp>
      <p:sp>
        <p:nvSpPr>
          <p:cNvPr id="16" name="Rectangle: Rounded Corners 15">
            <a:extLst>
              <a:ext uri="{FF2B5EF4-FFF2-40B4-BE49-F238E27FC236}">
                <a16:creationId xmlns:a16="http://schemas.microsoft.com/office/drawing/2014/main" id="{3E5E0F3F-6189-4BB9-B592-B7444490CDFE}"/>
              </a:ext>
            </a:extLst>
          </p:cNvPr>
          <p:cNvSpPr/>
          <p:nvPr/>
        </p:nvSpPr>
        <p:spPr>
          <a:xfrm>
            <a:off x="5484963" y="3237874"/>
            <a:ext cx="2427109" cy="677334"/>
          </a:xfrm>
          <a:prstGeom prst="roundRect">
            <a:avLst/>
          </a:prstGeom>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Driver SW</a:t>
            </a:r>
            <a:endParaRPr lang="en-IN" sz="2400" dirty="0">
              <a:solidFill>
                <a:schemeClr val="tx1"/>
              </a:solidFill>
            </a:endParaRPr>
          </a:p>
        </p:txBody>
      </p:sp>
      <p:sp>
        <p:nvSpPr>
          <p:cNvPr id="17" name="Rectangle: Rounded Corners 16">
            <a:extLst>
              <a:ext uri="{FF2B5EF4-FFF2-40B4-BE49-F238E27FC236}">
                <a16:creationId xmlns:a16="http://schemas.microsoft.com/office/drawing/2014/main" id="{EC3ADC14-F766-4B7F-B96A-B6EC128B0B82}"/>
              </a:ext>
            </a:extLst>
          </p:cNvPr>
          <p:cNvSpPr/>
          <p:nvPr/>
        </p:nvSpPr>
        <p:spPr>
          <a:xfrm>
            <a:off x="5439810" y="2087504"/>
            <a:ext cx="2427109" cy="923330"/>
          </a:xfrm>
          <a:prstGeom prst="roundRect">
            <a:avLst/>
          </a:prstGeom>
          <a:solidFill>
            <a:srgbClr val="FFFF0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Base SW + Configurations</a:t>
            </a:r>
            <a:endParaRPr lang="en-IN" sz="2400" dirty="0">
              <a:solidFill>
                <a:schemeClr val="tx1"/>
              </a:solidFill>
            </a:endParaRPr>
          </a:p>
        </p:txBody>
      </p:sp>
      <p:sp>
        <p:nvSpPr>
          <p:cNvPr id="18" name="Rectangle: Rounded Corners 17">
            <a:extLst>
              <a:ext uri="{FF2B5EF4-FFF2-40B4-BE49-F238E27FC236}">
                <a16:creationId xmlns:a16="http://schemas.microsoft.com/office/drawing/2014/main" id="{112B1C50-8F8E-46C6-A837-9FA382DDAF68}"/>
              </a:ext>
            </a:extLst>
          </p:cNvPr>
          <p:cNvSpPr/>
          <p:nvPr/>
        </p:nvSpPr>
        <p:spPr>
          <a:xfrm>
            <a:off x="5439809" y="1125711"/>
            <a:ext cx="2427109" cy="677334"/>
          </a:xfrm>
          <a:prstGeom prst="roundRect">
            <a:avLst/>
          </a:prstGeom>
          <a:solidFill>
            <a:srgbClr val="00B0F0"/>
          </a:solidFill>
          <a:ln w="285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accent6">
                    <a:lumMod val="50000"/>
                  </a:schemeClr>
                </a:solidFill>
              </a:rPr>
              <a:t>Application</a:t>
            </a:r>
            <a:endParaRPr lang="en-IN" sz="2400" dirty="0">
              <a:solidFill>
                <a:schemeClr val="accent6">
                  <a:lumMod val="50000"/>
                </a:schemeClr>
              </a:solidFill>
            </a:endParaRPr>
          </a:p>
        </p:txBody>
      </p:sp>
      <p:sp>
        <p:nvSpPr>
          <p:cNvPr id="20" name="Rectangle: Rounded Corners 19">
            <a:extLst>
              <a:ext uri="{FF2B5EF4-FFF2-40B4-BE49-F238E27FC236}">
                <a16:creationId xmlns:a16="http://schemas.microsoft.com/office/drawing/2014/main" id="{C23913AB-FDF6-4572-A26C-0C9B45E0DDAE}"/>
              </a:ext>
            </a:extLst>
          </p:cNvPr>
          <p:cNvSpPr/>
          <p:nvPr/>
        </p:nvSpPr>
        <p:spPr>
          <a:xfrm>
            <a:off x="10138858" y="330210"/>
            <a:ext cx="1693334" cy="485422"/>
          </a:xfrm>
          <a:prstGeom prst="roundRect">
            <a:avLst/>
          </a:prstGeom>
          <a:solidFill>
            <a:schemeClr val="accent2"/>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FF00"/>
                </a:solidFill>
              </a:rPr>
              <a:t>SOF</a:t>
            </a:r>
            <a:endParaRPr lang="en-IN" sz="2800" b="1" dirty="0">
              <a:solidFill>
                <a:srgbClr val="FFFF00"/>
              </a:solidFill>
            </a:endParaRPr>
          </a:p>
        </p:txBody>
      </p:sp>
      <p:sp>
        <p:nvSpPr>
          <p:cNvPr id="21" name="Rectangle: Rounded Corners 20">
            <a:extLst>
              <a:ext uri="{FF2B5EF4-FFF2-40B4-BE49-F238E27FC236}">
                <a16:creationId xmlns:a16="http://schemas.microsoft.com/office/drawing/2014/main" id="{BC8F4276-3800-439B-A0F6-72EA2FD4C3BE}"/>
              </a:ext>
            </a:extLst>
          </p:cNvPr>
          <p:cNvSpPr/>
          <p:nvPr/>
        </p:nvSpPr>
        <p:spPr>
          <a:xfrm>
            <a:off x="10138858" y="926946"/>
            <a:ext cx="1693334" cy="677334"/>
          </a:xfrm>
          <a:prstGeom prst="roundRect">
            <a:avLst/>
          </a:prstGeom>
          <a:solidFill>
            <a:srgbClr val="FFFF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0000"/>
                </a:solidFill>
              </a:rPr>
              <a:t>Msg ID</a:t>
            </a:r>
            <a:endParaRPr lang="en-IN" sz="2800" b="1" dirty="0">
              <a:solidFill>
                <a:srgbClr val="FF0000"/>
              </a:solidFill>
            </a:endParaRPr>
          </a:p>
        </p:txBody>
      </p:sp>
      <p:sp>
        <p:nvSpPr>
          <p:cNvPr id="22" name="Rectangle: Rounded Corners 21">
            <a:extLst>
              <a:ext uri="{FF2B5EF4-FFF2-40B4-BE49-F238E27FC236}">
                <a16:creationId xmlns:a16="http://schemas.microsoft.com/office/drawing/2014/main" id="{462706CE-5E40-4257-983D-4F336B6B5F5C}"/>
              </a:ext>
            </a:extLst>
          </p:cNvPr>
          <p:cNvSpPr/>
          <p:nvPr/>
        </p:nvSpPr>
        <p:spPr>
          <a:xfrm>
            <a:off x="10138858" y="1668865"/>
            <a:ext cx="1693334" cy="377648"/>
          </a:xfrm>
          <a:prstGeom prst="roundRect">
            <a:avLst/>
          </a:prstGeom>
          <a:solidFill>
            <a:schemeClr val="bg2">
              <a:lumMod val="90000"/>
            </a:schemeClr>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chemeClr val="tx1"/>
                </a:solidFill>
              </a:rPr>
              <a:t>RTR</a:t>
            </a:r>
            <a:endParaRPr lang="en-IN" sz="2800" b="1" dirty="0">
              <a:solidFill>
                <a:schemeClr val="tx1"/>
              </a:solidFill>
            </a:endParaRPr>
          </a:p>
        </p:txBody>
      </p:sp>
      <p:sp>
        <p:nvSpPr>
          <p:cNvPr id="23" name="Rectangle: Rounded Corners 22">
            <a:extLst>
              <a:ext uri="{FF2B5EF4-FFF2-40B4-BE49-F238E27FC236}">
                <a16:creationId xmlns:a16="http://schemas.microsoft.com/office/drawing/2014/main" id="{FB65E3E7-B376-482C-8C5B-D7840F5F09FA}"/>
              </a:ext>
            </a:extLst>
          </p:cNvPr>
          <p:cNvSpPr/>
          <p:nvPr/>
        </p:nvSpPr>
        <p:spPr>
          <a:xfrm>
            <a:off x="10138858" y="2111098"/>
            <a:ext cx="1693334" cy="377649"/>
          </a:xfrm>
          <a:prstGeom prst="roundRect">
            <a:avLst/>
          </a:prstGeom>
          <a:solidFill>
            <a:schemeClr val="bg2">
              <a:lumMod val="90000"/>
            </a:schemeClr>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chemeClr val="tx1"/>
                </a:solidFill>
              </a:rPr>
              <a:t>Reserved</a:t>
            </a:r>
            <a:endParaRPr lang="en-IN" sz="2800" b="1" dirty="0">
              <a:solidFill>
                <a:schemeClr val="tx1"/>
              </a:solidFill>
            </a:endParaRPr>
          </a:p>
        </p:txBody>
      </p:sp>
      <p:sp>
        <p:nvSpPr>
          <p:cNvPr id="24" name="Rectangle: Rounded Corners 23">
            <a:extLst>
              <a:ext uri="{FF2B5EF4-FFF2-40B4-BE49-F238E27FC236}">
                <a16:creationId xmlns:a16="http://schemas.microsoft.com/office/drawing/2014/main" id="{54E070A7-3951-4709-B305-1D57B7A52F6D}"/>
              </a:ext>
            </a:extLst>
          </p:cNvPr>
          <p:cNvSpPr/>
          <p:nvPr/>
        </p:nvSpPr>
        <p:spPr>
          <a:xfrm>
            <a:off x="10172725" y="2592843"/>
            <a:ext cx="1693334" cy="501435"/>
          </a:xfrm>
          <a:prstGeom prst="roundRect">
            <a:avLst/>
          </a:prstGeom>
          <a:solidFill>
            <a:srgbClr val="FFFF0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0000"/>
                </a:solidFill>
              </a:rPr>
              <a:t>DLC</a:t>
            </a:r>
            <a:endParaRPr lang="en-IN" sz="2800" b="1" dirty="0">
              <a:solidFill>
                <a:srgbClr val="FF0000"/>
              </a:solidFill>
            </a:endParaRPr>
          </a:p>
        </p:txBody>
      </p:sp>
      <p:sp>
        <p:nvSpPr>
          <p:cNvPr id="25" name="Rectangle: Rounded Corners 24">
            <a:extLst>
              <a:ext uri="{FF2B5EF4-FFF2-40B4-BE49-F238E27FC236}">
                <a16:creationId xmlns:a16="http://schemas.microsoft.com/office/drawing/2014/main" id="{53E5DA21-FD97-4FA8-9093-40889B59ADD2}"/>
              </a:ext>
            </a:extLst>
          </p:cNvPr>
          <p:cNvSpPr/>
          <p:nvPr/>
        </p:nvSpPr>
        <p:spPr>
          <a:xfrm>
            <a:off x="10172725" y="3176566"/>
            <a:ext cx="1693334" cy="1662799"/>
          </a:xfrm>
          <a:prstGeom prst="roundRect">
            <a:avLst/>
          </a:prstGeom>
          <a:solidFill>
            <a:srgbClr val="00B0F0"/>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chemeClr val="tx1"/>
                </a:solidFill>
              </a:rPr>
              <a:t>DATA</a:t>
            </a:r>
            <a:endParaRPr lang="en-IN" sz="2800" b="1" dirty="0">
              <a:solidFill>
                <a:schemeClr val="tx1"/>
              </a:solidFill>
            </a:endParaRPr>
          </a:p>
        </p:txBody>
      </p:sp>
      <p:sp>
        <p:nvSpPr>
          <p:cNvPr id="26" name="Rectangle: Rounded Corners 25">
            <a:extLst>
              <a:ext uri="{FF2B5EF4-FFF2-40B4-BE49-F238E27FC236}">
                <a16:creationId xmlns:a16="http://schemas.microsoft.com/office/drawing/2014/main" id="{9F555A15-DDEB-4DAA-811C-AD86966A1467}"/>
              </a:ext>
            </a:extLst>
          </p:cNvPr>
          <p:cNvSpPr/>
          <p:nvPr/>
        </p:nvSpPr>
        <p:spPr>
          <a:xfrm>
            <a:off x="10172725" y="4909064"/>
            <a:ext cx="1693334" cy="485422"/>
          </a:xfrm>
          <a:prstGeom prst="roundRect">
            <a:avLst/>
          </a:prstGeom>
          <a:solidFill>
            <a:schemeClr val="accent2"/>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FF00"/>
                </a:solidFill>
              </a:rPr>
              <a:t>CRC + CD</a:t>
            </a:r>
            <a:endParaRPr lang="en-IN" sz="2800" b="1" dirty="0">
              <a:solidFill>
                <a:srgbClr val="FFFF00"/>
              </a:solidFill>
            </a:endParaRPr>
          </a:p>
        </p:txBody>
      </p:sp>
      <p:sp>
        <p:nvSpPr>
          <p:cNvPr id="27" name="Rectangle: Rounded Corners 26">
            <a:extLst>
              <a:ext uri="{FF2B5EF4-FFF2-40B4-BE49-F238E27FC236}">
                <a16:creationId xmlns:a16="http://schemas.microsoft.com/office/drawing/2014/main" id="{065B55AC-FC09-41A9-B3E0-391598D3E1DF}"/>
              </a:ext>
            </a:extLst>
          </p:cNvPr>
          <p:cNvSpPr/>
          <p:nvPr/>
        </p:nvSpPr>
        <p:spPr>
          <a:xfrm>
            <a:off x="10172725" y="5464185"/>
            <a:ext cx="1693334" cy="485422"/>
          </a:xfrm>
          <a:prstGeom prst="roundRect">
            <a:avLst/>
          </a:prstGeom>
          <a:solidFill>
            <a:schemeClr val="accent2"/>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FF00"/>
                </a:solidFill>
              </a:rPr>
              <a:t>ACK + AD</a:t>
            </a:r>
            <a:endParaRPr lang="en-IN" sz="2800" b="1" dirty="0">
              <a:solidFill>
                <a:srgbClr val="FFFF00"/>
              </a:solidFill>
            </a:endParaRPr>
          </a:p>
        </p:txBody>
      </p:sp>
      <p:sp>
        <p:nvSpPr>
          <p:cNvPr id="28" name="Rectangle: Rounded Corners 27">
            <a:extLst>
              <a:ext uri="{FF2B5EF4-FFF2-40B4-BE49-F238E27FC236}">
                <a16:creationId xmlns:a16="http://schemas.microsoft.com/office/drawing/2014/main" id="{8198001D-49A9-4968-9963-64E4EAE0628D}"/>
              </a:ext>
            </a:extLst>
          </p:cNvPr>
          <p:cNvSpPr/>
          <p:nvPr/>
        </p:nvSpPr>
        <p:spPr>
          <a:xfrm>
            <a:off x="10172725" y="6019306"/>
            <a:ext cx="1693334" cy="485422"/>
          </a:xfrm>
          <a:prstGeom prst="roundRect">
            <a:avLst/>
          </a:prstGeom>
          <a:solidFill>
            <a:schemeClr val="accent2"/>
          </a:solidFill>
          <a:ln w="28575">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b="1" dirty="0">
                <a:solidFill>
                  <a:srgbClr val="FFFF00"/>
                </a:solidFill>
              </a:rPr>
              <a:t>EOF</a:t>
            </a:r>
            <a:endParaRPr lang="en-IN" sz="2800" b="1" dirty="0">
              <a:solidFill>
                <a:srgbClr val="FFFF00"/>
              </a:solidFill>
            </a:endParaRPr>
          </a:p>
        </p:txBody>
      </p:sp>
    </p:spTree>
    <p:extLst>
      <p:ext uri="{BB962C8B-B14F-4D97-AF65-F5344CB8AC3E}">
        <p14:creationId xmlns:p14="http://schemas.microsoft.com/office/powerpoint/2010/main" val="91268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05C248-9E31-4CE3-94FD-AECF120BE499}"/>
              </a:ext>
            </a:extLst>
          </p:cNvPr>
          <p:cNvSpPr/>
          <p:nvPr/>
        </p:nvSpPr>
        <p:spPr>
          <a:xfrm>
            <a:off x="2547769" y="0"/>
            <a:ext cx="6396559"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CAN Validation Basics</a:t>
            </a:r>
          </a:p>
        </p:txBody>
      </p:sp>
      <p:sp>
        <p:nvSpPr>
          <p:cNvPr id="3" name="TextBox 2">
            <a:extLst>
              <a:ext uri="{FF2B5EF4-FFF2-40B4-BE49-F238E27FC236}">
                <a16:creationId xmlns:a16="http://schemas.microsoft.com/office/drawing/2014/main" id="{740FC078-9F65-40B9-BA0B-1D2B3ADB15B1}"/>
              </a:ext>
            </a:extLst>
          </p:cNvPr>
          <p:cNvSpPr txBox="1"/>
          <p:nvPr/>
        </p:nvSpPr>
        <p:spPr>
          <a:xfrm>
            <a:off x="304800" y="923330"/>
            <a:ext cx="11582400" cy="5262979"/>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CAN Implementation in a company means implementing different frames. SO The details of what are the various Rx and Tx frames, Type, Which data it contains, how many data it has, Where are different data elements located </a:t>
            </a:r>
            <a:r>
              <a:rPr lang="en-US" sz="2400" dirty="0" err="1"/>
              <a:t>etc</a:t>
            </a:r>
            <a:r>
              <a:rPr lang="en-US" sz="2400" dirty="0"/>
              <a:t> are given in a document called Can Matrix. It can be a Com matrix or DBC file. </a:t>
            </a:r>
          </a:p>
          <a:p>
            <a:pPr marL="342900" indent="-342900">
              <a:buFont typeface="Wingdings" panose="05000000000000000000" pitchFamily="2" charset="2"/>
              <a:buChar char="q"/>
            </a:pPr>
            <a:r>
              <a:rPr lang="en-US" sz="2400" dirty="0"/>
              <a:t>After these frames are realized in the ECU, it has to be verified they its implemented properly in an ECU. This process of Verification is called CAN Validation. </a:t>
            </a:r>
          </a:p>
          <a:p>
            <a:pPr marL="342900" indent="-342900">
              <a:buFont typeface="Wingdings" panose="05000000000000000000" pitchFamily="2" charset="2"/>
              <a:buChar char="q"/>
            </a:pPr>
            <a:r>
              <a:rPr lang="en-US" sz="2400" dirty="0"/>
              <a:t>For doing this we need a CAN tool which can simulate another CAN node needed for testing. One such famous Testing tool is Canalyser from Vector. </a:t>
            </a:r>
          </a:p>
          <a:p>
            <a:pPr marL="342900" indent="-342900">
              <a:buFont typeface="Wingdings" panose="05000000000000000000" pitchFamily="2" charset="2"/>
              <a:buChar char="q"/>
            </a:pPr>
            <a:r>
              <a:rPr lang="en-US" sz="2400" dirty="0"/>
              <a:t>Canalyser also has 2 parts: Hardware and Software. Here you can monitor the traffic on the bus and trigger various can frames.</a:t>
            </a:r>
          </a:p>
          <a:p>
            <a:pPr marL="342900" indent="-342900">
              <a:buFont typeface="Wingdings" panose="05000000000000000000" pitchFamily="2" charset="2"/>
              <a:buChar char="q"/>
            </a:pPr>
            <a:r>
              <a:rPr lang="en-US" sz="2400" dirty="0"/>
              <a:t>Remember In the network for testing only 2 CAN nodes will be there. One is ECU which has to be tested and other is Canalyser which helps in testing.</a:t>
            </a:r>
          </a:p>
          <a:p>
            <a:pPr marL="342900" indent="-342900">
              <a:buFont typeface="Wingdings" panose="05000000000000000000" pitchFamily="2" charset="2"/>
              <a:buChar char="q"/>
            </a:pPr>
            <a:r>
              <a:rPr lang="en-US" sz="2400" dirty="0"/>
              <a:t>The Tx frames for Canalyser are Rx frames for ECU and Tx frames from ECU are RX frames for Canalyser. </a:t>
            </a:r>
            <a:endParaRPr lang="en-IN" sz="2400" dirty="0"/>
          </a:p>
        </p:txBody>
      </p:sp>
    </p:spTree>
    <p:extLst>
      <p:ext uri="{BB962C8B-B14F-4D97-AF65-F5344CB8AC3E}">
        <p14:creationId xmlns:p14="http://schemas.microsoft.com/office/powerpoint/2010/main" val="2394083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002F0-0419-460E-B478-7914758470BD}"/>
              </a:ext>
            </a:extLst>
          </p:cNvPr>
          <p:cNvPicPr>
            <a:picLocks noChangeAspect="1"/>
          </p:cNvPicPr>
          <p:nvPr/>
        </p:nvPicPr>
        <p:blipFill>
          <a:blip r:embed="rId2"/>
          <a:stretch>
            <a:fillRect/>
          </a:stretch>
        </p:blipFill>
        <p:spPr>
          <a:xfrm>
            <a:off x="7659513" y="4939678"/>
            <a:ext cx="2914001" cy="1639126"/>
          </a:xfrm>
          <a:prstGeom prst="rect">
            <a:avLst/>
          </a:prstGeom>
        </p:spPr>
      </p:pic>
      <p:pic>
        <p:nvPicPr>
          <p:cNvPr id="2" name="Picture 2" descr="https://encrypted-tbn0.gstatic.com/images?q=tbn%3AANd9GcQTFIAigD8JsoRCxBnq2zEsCyAKTq1ELPpIWA&amp;usqp=CAU">
            <a:extLst>
              <a:ext uri="{FF2B5EF4-FFF2-40B4-BE49-F238E27FC236}">
                <a16:creationId xmlns:a16="http://schemas.microsoft.com/office/drawing/2014/main" id="{09493388-07F6-457F-9770-2DE5E90B9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9671" y="1928946"/>
            <a:ext cx="1708862" cy="2032384"/>
          </a:xfrm>
          <a:prstGeom prst="rect">
            <a:avLst/>
          </a:prstGeom>
          <a:noFill/>
          <a:extLst>
            <a:ext uri="{909E8E84-426E-40DD-AFC4-6F175D3DCCD1}">
              <a14:hiddenFill xmlns:a14="http://schemas.microsoft.com/office/drawing/2010/main">
                <a:solidFill>
                  <a:srgbClr val="FFFFFF"/>
                </a:solidFill>
              </a14:hiddenFill>
            </a:ext>
          </a:extLst>
        </p:spPr>
      </p:pic>
      <p:sp>
        <p:nvSpPr>
          <p:cNvPr id="3" name="Arrow: Left-Up 2">
            <a:extLst>
              <a:ext uri="{FF2B5EF4-FFF2-40B4-BE49-F238E27FC236}">
                <a16:creationId xmlns:a16="http://schemas.microsoft.com/office/drawing/2014/main" id="{A6E7D140-8C89-463B-AF7A-A1351BD63D73}"/>
              </a:ext>
            </a:extLst>
          </p:cNvPr>
          <p:cNvSpPr/>
          <p:nvPr/>
        </p:nvSpPr>
        <p:spPr>
          <a:xfrm>
            <a:off x="10236902" y="3919307"/>
            <a:ext cx="914399" cy="1972734"/>
          </a:xfrm>
          <a:prstGeom prst="leftUpArrow">
            <a:avLst>
              <a:gd name="adj1" fmla="val 14614"/>
              <a:gd name="adj2" fmla="val 25000"/>
              <a:gd name="adj3" fmla="val 36684"/>
            </a:avLst>
          </a:prstGeom>
          <a:solidFill>
            <a:srgbClr val="FF0000"/>
          </a:solidFill>
          <a:ln w="19050">
            <a:solidFill>
              <a:schemeClr val="tx1"/>
            </a:solidFill>
          </a:ln>
        </p:spPr>
        <p:style>
          <a:lnRef idx="0">
            <a:schemeClr val="dk1"/>
          </a:lnRef>
          <a:fillRef idx="3">
            <a:schemeClr val="dk1"/>
          </a:fillRef>
          <a:effectRef idx="3">
            <a:schemeClr val="dk1"/>
          </a:effectRef>
          <a:fontRef idx="minor">
            <a:schemeClr val="lt1"/>
          </a:fontRef>
        </p:style>
        <p:txBody>
          <a:bodyPr rtlCol="0" anchor="ctr"/>
          <a:lstStyle/>
          <a:p>
            <a:pPr algn="ctr"/>
            <a:endParaRPr lang="en-IN" dirty="0"/>
          </a:p>
        </p:txBody>
      </p:sp>
      <p:sp>
        <p:nvSpPr>
          <p:cNvPr id="4" name="Arrow: Left-Right 3">
            <a:extLst>
              <a:ext uri="{FF2B5EF4-FFF2-40B4-BE49-F238E27FC236}">
                <a16:creationId xmlns:a16="http://schemas.microsoft.com/office/drawing/2014/main" id="{7160F296-1813-4D38-8A67-381DB8031EA5}"/>
              </a:ext>
            </a:extLst>
          </p:cNvPr>
          <p:cNvSpPr/>
          <p:nvPr/>
        </p:nvSpPr>
        <p:spPr>
          <a:xfrm>
            <a:off x="4119183" y="5547728"/>
            <a:ext cx="3540330" cy="1031075"/>
          </a:xfrm>
          <a:prstGeom prst="leftRightArrow">
            <a:avLst/>
          </a:prstGeom>
          <a:solidFill>
            <a:srgbClr val="00B050"/>
          </a:solidFill>
          <a:ln w="28575">
            <a:solidFill>
              <a:schemeClr val="accent1">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b="1" dirty="0">
                <a:solidFill>
                  <a:srgbClr val="FF0000"/>
                </a:solidFill>
                <a:effectLst>
                  <a:glow rad="101600">
                    <a:schemeClr val="accent2">
                      <a:satMod val="175000"/>
                      <a:alpha val="40000"/>
                    </a:schemeClr>
                  </a:glow>
                </a:effectLst>
              </a:rPr>
              <a:t>CAN</a:t>
            </a:r>
            <a:endParaRPr lang="en-IN" b="1" dirty="0">
              <a:solidFill>
                <a:srgbClr val="FF0000"/>
              </a:solidFill>
              <a:effectLst>
                <a:glow rad="101600">
                  <a:schemeClr val="accent2">
                    <a:satMod val="175000"/>
                    <a:alpha val="40000"/>
                  </a:schemeClr>
                </a:glow>
              </a:effectLst>
            </a:endParaRPr>
          </a:p>
        </p:txBody>
      </p:sp>
      <p:pic>
        <p:nvPicPr>
          <p:cNvPr id="6" name="Picture 5">
            <a:extLst>
              <a:ext uri="{FF2B5EF4-FFF2-40B4-BE49-F238E27FC236}">
                <a16:creationId xmlns:a16="http://schemas.microsoft.com/office/drawing/2014/main" id="{278F6C6B-0E9F-4335-95ED-58B6EEC68EEA}"/>
              </a:ext>
            </a:extLst>
          </p:cNvPr>
          <p:cNvPicPr>
            <a:picLocks noChangeAspect="1"/>
          </p:cNvPicPr>
          <p:nvPr/>
        </p:nvPicPr>
        <p:blipFill>
          <a:blip r:embed="rId4"/>
          <a:stretch>
            <a:fillRect/>
          </a:stretch>
        </p:blipFill>
        <p:spPr>
          <a:xfrm>
            <a:off x="1014599" y="4689014"/>
            <a:ext cx="3104584" cy="2406053"/>
          </a:xfrm>
          <a:prstGeom prst="rect">
            <a:avLst/>
          </a:prstGeom>
        </p:spPr>
      </p:pic>
      <p:sp>
        <p:nvSpPr>
          <p:cNvPr id="7" name="Speech Bubble: Rectangle 6">
            <a:extLst>
              <a:ext uri="{FF2B5EF4-FFF2-40B4-BE49-F238E27FC236}">
                <a16:creationId xmlns:a16="http://schemas.microsoft.com/office/drawing/2014/main" id="{78EA0702-8567-4C97-A0C3-8034288ED761}"/>
              </a:ext>
            </a:extLst>
          </p:cNvPr>
          <p:cNvSpPr/>
          <p:nvPr/>
        </p:nvSpPr>
        <p:spPr>
          <a:xfrm>
            <a:off x="4696177" y="1286934"/>
            <a:ext cx="4605867" cy="2632373"/>
          </a:xfrm>
          <a:prstGeom prst="wedgeRectCallout">
            <a:avLst>
              <a:gd name="adj1" fmla="val 70098"/>
              <a:gd name="adj2" fmla="val 110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0A1239BF-BE4A-4684-A807-409531D04794}"/>
              </a:ext>
            </a:extLst>
          </p:cNvPr>
          <p:cNvSpPr txBox="1"/>
          <p:nvPr/>
        </p:nvSpPr>
        <p:spPr>
          <a:xfrm>
            <a:off x="5586309" y="4065692"/>
            <a:ext cx="3183467" cy="461665"/>
          </a:xfrm>
          <a:prstGeom prst="rect">
            <a:avLst/>
          </a:prstGeom>
          <a:noFill/>
        </p:spPr>
        <p:txBody>
          <a:bodyPr wrap="square" rtlCol="0">
            <a:spAutoFit/>
          </a:bodyPr>
          <a:lstStyle/>
          <a:p>
            <a:r>
              <a:rPr lang="en-US" sz="2400" b="1" dirty="0"/>
              <a:t>Canalyser Software</a:t>
            </a:r>
            <a:endParaRPr lang="en-IN" sz="2400" b="1" dirty="0"/>
          </a:p>
        </p:txBody>
      </p:sp>
      <p:pic>
        <p:nvPicPr>
          <p:cNvPr id="9" name="Picture 8">
            <a:extLst>
              <a:ext uri="{FF2B5EF4-FFF2-40B4-BE49-F238E27FC236}">
                <a16:creationId xmlns:a16="http://schemas.microsoft.com/office/drawing/2014/main" id="{387CBF55-1CDB-411D-BAAB-336083C35C35}"/>
              </a:ext>
            </a:extLst>
          </p:cNvPr>
          <p:cNvPicPr>
            <a:picLocks noChangeAspect="1"/>
          </p:cNvPicPr>
          <p:nvPr/>
        </p:nvPicPr>
        <p:blipFill>
          <a:blip r:embed="rId5"/>
          <a:stretch>
            <a:fillRect/>
          </a:stretch>
        </p:blipFill>
        <p:spPr>
          <a:xfrm>
            <a:off x="4696177" y="1302609"/>
            <a:ext cx="4621592" cy="2728517"/>
          </a:xfrm>
          <a:prstGeom prst="rect">
            <a:avLst/>
          </a:prstGeom>
        </p:spPr>
      </p:pic>
      <p:sp>
        <p:nvSpPr>
          <p:cNvPr id="10" name="Thought Bubble: Cloud 9">
            <a:extLst>
              <a:ext uri="{FF2B5EF4-FFF2-40B4-BE49-F238E27FC236}">
                <a16:creationId xmlns:a16="http://schemas.microsoft.com/office/drawing/2014/main" id="{AA76DB32-08F4-46CC-AE31-84C2080A2BBF}"/>
              </a:ext>
            </a:extLst>
          </p:cNvPr>
          <p:cNvSpPr/>
          <p:nvPr/>
        </p:nvSpPr>
        <p:spPr>
          <a:xfrm>
            <a:off x="191910" y="1693334"/>
            <a:ext cx="4312356" cy="2225973"/>
          </a:xfrm>
          <a:prstGeom prst="cloudCallout">
            <a:avLst>
              <a:gd name="adj1" fmla="val -3294"/>
              <a:gd name="adj2" fmla="val 1030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ECU Software Flashed to be texted</a:t>
            </a:r>
            <a:endParaRPr lang="en-IN" sz="2800" dirty="0"/>
          </a:p>
        </p:txBody>
      </p:sp>
      <p:sp>
        <p:nvSpPr>
          <p:cNvPr id="12" name="Rectangle 11">
            <a:extLst>
              <a:ext uri="{FF2B5EF4-FFF2-40B4-BE49-F238E27FC236}">
                <a16:creationId xmlns:a16="http://schemas.microsoft.com/office/drawing/2014/main" id="{66184804-28A1-4C80-8EF9-65BC51A95829}"/>
              </a:ext>
            </a:extLst>
          </p:cNvPr>
          <p:cNvSpPr/>
          <p:nvPr/>
        </p:nvSpPr>
        <p:spPr>
          <a:xfrm>
            <a:off x="2882780" y="-90672"/>
            <a:ext cx="540705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CAN Testing Setup</a:t>
            </a:r>
          </a:p>
        </p:txBody>
      </p:sp>
    </p:spTree>
    <p:extLst>
      <p:ext uri="{BB962C8B-B14F-4D97-AF65-F5344CB8AC3E}">
        <p14:creationId xmlns:p14="http://schemas.microsoft.com/office/powerpoint/2010/main" val="2925986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FE8B31-24DB-4684-853A-CC0B7689BF2C}"/>
              </a:ext>
            </a:extLst>
          </p:cNvPr>
          <p:cNvPicPr>
            <a:picLocks noChangeAspect="1"/>
          </p:cNvPicPr>
          <p:nvPr/>
        </p:nvPicPr>
        <p:blipFill>
          <a:blip r:embed="rId2"/>
          <a:stretch>
            <a:fillRect/>
          </a:stretch>
        </p:blipFill>
        <p:spPr>
          <a:xfrm>
            <a:off x="0" y="1524000"/>
            <a:ext cx="12192000" cy="3810000"/>
          </a:xfrm>
          <a:prstGeom prst="rect">
            <a:avLst/>
          </a:prstGeom>
        </p:spPr>
      </p:pic>
    </p:spTree>
    <p:extLst>
      <p:ext uri="{BB962C8B-B14F-4D97-AF65-F5344CB8AC3E}">
        <p14:creationId xmlns:p14="http://schemas.microsoft.com/office/powerpoint/2010/main" val="565456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EDD07E9511DD46B91D4DCACFD03AA3" ma:contentTypeVersion="28" ma:contentTypeDescription="Create a new document." ma:contentTypeScope="" ma:versionID="a19ea4bf4306cfaef12395df687d5ab0">
  <xsd:schema xmlns:xsd="http://www.w3.org/2001/XMLSchema" xmlns:xs="http://www.w3.org/2001/XMLSchema" xmlns:p="http://schemas.microsoft.com/office/2006/metadata/properties" xmlns:ns2="505a1589-85e6-41e1-afd3-f43632134690" xmlns:ns3="b1f18e54-2d74-4f50-ab9b-b9b4079454c4" targetNamespace="http://schemas.microsoft.com/office/2006/metadata/properties" ma:root="true" ma:fieldsID="589fe7ebd811c68213421d2ff1a0f0e4" ns2:_="" ns3:_="">
    <xsd:import namespace="505a1589-85e6-41e1-afd3-f43632134690"/>
    <xsd:import namespace="b1f18e54-2d74-4f50-ab9b-b9b4079454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5a1589-85e6-41e1-afd3-f436321346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description=""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f18e54-2d74-4f50-ab9b-b9b4079454c4" elementFormDefault="qualified">
    <xsd:import namespace="http://schemas.microsoft.com/office/2006/documentManagement/types"/>
    <xsd:import namespace="http://schemas.microsoft.com/office/infopath/2007/PartnerControls"/>
    <xsd:element name="SharedWithUsers" ma:index="10"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23db8c50-9cef-456d-961d-e4ea655a4fae}" ma:internalName="TaxCatchAll" ma:showField="CatchAllData" ma:web="b1f18e54-2d74-4f50-ab9b-b9b4079454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1f18e54-2d74-4f50-ab9b-b9b4079454c4" xsi:nil="true"/>
    <lcf76f155ced4ddcb4097134ff3c332f xmlns="505a1589-85e6-41e1-afd3-f43632134690">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D4E4960-59D5-496C-BF27-890D9350F1D0}"/>
</file>

<file path=customXml/itemProps2.xml><?xml version="1.0" encoding="utf-8"?>
<ds:datastoreItem xmlns:ds="http://schemas.openxmlformats.org/officeDocument/2006/customXml" ds:itemID="{03412F4D-5EDE-4707-85E8-4DE18E5FCE3D}"/>
</file>

<file path=customXml/itemProps3.xml><?xml version="1.0" encoding="utf-8"?>
<ds:datastoreItem xmlns:ds="http://schemas.openxmlformats.org/officeDocument/2006/customXml" ds:itemID="{44B920ED-3AC4-4861-8918-6676F5AC0EB9}"/>
</file>

<file path=docProps/app.xml><?xml version="1.0" encoding="utf-8"?>
<Properties xmlns="http://schemas.openxmlformats.org/officeDocument/2006/extended-properties" xmlns:vt="http://schemas.openxmlformats.org/officeDocument/2006/docPropsVTypes">
  <TotalTime>302</TotalTime>
  <Words>297</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12</cp:revision>
  <dcterms:created xsi:type="dcterms:W3CDTF">2020-09-08T09:04:09Z</dcterms:created>
  <dcterms:modified xsi:type="dcterms:W3CDTF">2020-09-08T14:06:51Z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0x01010075EDD07E9511DD46B91D4DCACFD03AA3</vt:lpwstr>
  </property>
</Properties>
</file>