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sldIdLst>
    <p:sldId id="284" r:id="rId6"/>
    <p:sldId id="287" r:id="rId7"/>
    <p:sldId id="290" r:id="rId8"/>
    <p:sldId id="295" r:id="rId9"/>
    <p:sldId id="296" r:id="rId10"/>
    <p:sldId id="300" r:id="rId11"/>
    <p:sldId id="297" r:id="rId12"/>
    <p:sldId id="298" r:id="rId13"/>
    <p:sldId id="299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10" r:id="rId22"/>
    <p:sldId id="311" r:id="rId23"/>
    <p:sldId id="309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A02-93ED-458E-BCCF-7B1C97CC67E3}" type="datetimeFigureOut">
              <a:rPr lang="de-DE" smtClean="0"/>
              <a:t>30.07.2024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D80E-35EF-4291-BF07-713BCAE06FB8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3812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A02-93ED-458E-BCCF-7B1C97CC67E3}" type="datetimeFigureOut">
              <a:rPr lang="de-DE" smtClean="0"/>
              <a:t>30.07.2024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D80E-35EF-4291-BF07-713BCAE06FB8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3026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A02-93ED-458E-BCCF-7B1C97CC67E3}" type="datetimeFigureOut">
              <a:rPr lang="de-DE" smtClean="0"/>
              <a:t>30.07.2024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D80E-35EF-4291-BF07-713BCAE06FB8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100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AD6760A-8240-429F-958E-DBF8CFEB2261}" type="datetime1">
              <a:rPr lang="de-DE" noProof="0" smtClean="0"/>
              <a:t>30.07.2024</a:t>
            </a:fld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Technical Unit Powertrain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 sz="4000" b="0">
                <a:solidFill>
                  <a:schemeClr val="accent4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11424" y="1796819"/>
            <a:ext cx="576000" cy="576000"/>
          </a:xfrm>
        </p:spPr>
        <p:txBody>
          <a:bodyPr/>
          <a:lstStyle>
            <a:lvl1pPr algn="r">
              <a:defRPr sz="2667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555702" y="1940761"/>
            <a:ext cx="10156921" cy="432123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911424" y="2478495"/>
            <a:ext cx="576000" cy="576000"/>
          </a:xfrm>
        </p:spPr>
        <p:txBody>
          <a:bodyPr/>
          <a:lstStyle>
            <a:lvl1pPr algn="r">
              <a:defRPr sz="2667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55702" y="2622437"/>
            <a:ext cx="10156921" cy="432123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911424" y="3160171"/>
            <a:ext cx="576000" cy="576000"/>
          </a:xfrm>
        </p:spPr>
        <p:txBody>
          <a:bodyPr/>
          <a:lstStyle>
            <a:lvl1pPr algn="r">
              <a:defRPr sz="2667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555702" y="3304113"/>
            <a:ext cx="10156921" cy="432123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911424" y="3841847"/>
            <a:ext cx="576000" cy="576000"/>
          </a:xfrm>
        </p:spPr>
        <p:txBody>
          <a:bodyPr/>
          <a:lstStyle>
            <a:lvl1pPr algn="r">
              <a:defRPr sz="2667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555702" y="3985789"/>
            <a:ext cx="10156921" cy="432123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911424" y="4523523"/>
            <a:ext cx="576000" cy="576000"/>
          </a:xfrm>
        </p:spPr>
        <p:txBody>
          <a:bodyPr/>
          <a:lstStyle>
            <a:lvl1pPr algn="r">
              <a:defRPr sz="2667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555702" y="4667465"/>
            <a:ext cx="10156921" cy="432123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911424" y="5205197"/>
            <a:ext cx="576000" cy="576000"/>
          </a:xfrm>
        </p:spPr>
        <p:txBody>
          <a:bodyPr/>
          <a:lstStyle>
            <a:lvl1pPr algn="r">
              <a:defRPr sz="2667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1555702" y="5349140"/>
            <a:ext cx="10156921" cy="432123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1037204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C820-ECB3-4ED9-8B10-396804EF6487}" type="datetimeFigureOut">
              <a:rPr lang="de-DE" smtClean="0"/>
              <a:t>30.07.2024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36A4-FEFD-430C-9202-7638122E6D3F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962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C820-ECB3-4ED9-8B10-396804EF6487}" type="datetimeFigureOut">
              <a:rPr lang="de-DE" smtClean="0"/>
              <a:t>30.07.2024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36A4-FEFD-430C-9202-7638122E6D3F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4859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C820-ECB3-4ED9-8B10-396804EF6487}" type="datetimeFigureOut">
              <a:rPr lang="de-DE" smtClean="0"/>
              <a:t>30.07.2024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36A4-FEFD-430C-9202-7638122E6D3F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2511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C820-ECB3-4ED9-8B10-396804EF6487}" type="datetimeFigureOut">
              <a:rPr lang="de-DE" smtClean="0"/>
              <a:t>30.07.2024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36A4-FEFD-430C-9202-7638122E6D3F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936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C820-ECB3-4ED9-8B10-396804EF6487}" type="datetimeFigureOut">
              <a:rPr lang="de-DE" smtClean="0"/>
              <a:t>30.07.2024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36A4-FEFD-430C-9202-7638122E6D3F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25151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C820-ECB3-4ED9-8B10-396804EF6487}" type="datetimeFigureOut">
              <a:rPr lang="de-DE" smtClean="0"/>
              <a:t>30.07.2024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36A4-FEFD-430C-9202-7638122E6D3F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55965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C820-ECB3-4ED9-8B10-396804EF6487}" type="datetimeFigureOut">
              <a:rPr lang="de-DE" smtClean="0"/>
              <a:t>30.07.2024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36A4-FEFD-430C-9202-7638122E6D3F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986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A02-93ED-458E-BCCF-7B1C97CC67E3}" type="datetimeFigureOut">
              <a:rPr lang="de-DE" smtClean="0"/>
              <a:t>30.07.2024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D80E-35EF-4291-BF07-713BCAE06FB8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3196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C820-ECB3-4ED9-8B10-396804EF6487}" type="datetimeFigureOut">
              <a:rPr lang="de-DE" smtClean="0"/>
              <a:t>30.07.2024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36A4-FEFD-430C-9202-7638122E6D3F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82024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C820-ECB3-4ED9-8B10-396804EF6487}" type="datetimeFigureOut">
              <a:rPr lang="de-DE" smtClean="0"/>
              <a:t>30.07.2024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36A4-FEFD-430C-9202-7638122E6D3F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30485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C820-ECB3-4ED9-8B10-396804EF6487}" type="datetimeFigureOut">
              <a:rPr lang="de-DE" smtClean="0"/>
              <a:t>30.07.2024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36A4-FEFD-430C-9202-7638122E6D3F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61191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C820-ECB3-4ED9-8B10-396804EF6487}" type="datetimeFigureOut">
              <a:rPr lang="de-DE" smtClean="0"/>
              <a:t>30.07.2024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0436A4-FEFD-430C-9202-7638122E6D3F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83399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AD6760A-8240-429F-958E-DBF8CFEB2261}" type="datetime1">
              <a:rPr lang="de-DE" noProof="0" smtClean="0"/>
              <a:t>30.07.2024</a:t>
            </a:fld>
            <a:endParaRPr lang="en-US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733122C9-A0B9-462F-8757-0847AD287B63}" type="slidenum">
              <a:rPr lang="en-US" noProof="0" smtClean="0"/>
              <a:pPr/>
              <a:t>‹N°›</a:t>
            </a:fld>
            <a:endParaRPr lang="en-US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r>
              <a:rPr lang="en-US" noProof="0"/>
              <a:t>Technical Unit Powertrain</a:t>
            </a:r>
            <a:endParaRPr lang="en-US" noProof="0" dirty="0"/>
          </a:p>
        </p:txBody>
      </p:sp>
      <p:sp>
        <p:nvSpPr>
          <p:cNvPr id="4" name="Titre 3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 algn="l">
              <a:defRPr sz="4000" b="0">
                <a:solidFill>
                  <a:schemeClr val="accent4"/>
                </a:solidFill>
              </a:defRPr>
            </a:lvl1pPr>
          </a:lstStyle>
          <a:p>
            <a:r>
              <a:rPr lang="en-US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911424" y="1796819"/>
            <a:ext cx="576000" cy="576000"/>
          </a:xfrm>
        </p:spPr>
        <p:txBody>
          <a:bodyPr/>
          <a:lstStyle>
            <a:lvl1pPr algn="r">
              <a:defRPr sz="2667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555702" y="1940761"/>
            <a:ext cx="10156921" cy="432123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911424" y="2478495"/>
            <a:ext cx="576000" cy="576000"/>
          </a:xfrm>
        </p:spPr>
        <p:txBody>
          <a:bodyPr/>
          <a:lstStyle>
            <a:lvl1pPr algn="r">
              <a:defRPr sz="2667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1555702" y="2622437"/>
            <a:ext cx="10156921" cy="432123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911424" y="3160171"/>
            <a:ext cx="576000" cy="576000"/>
          </a:xfrm>
        </p:spPr>
        <p:txBody>
          <a:bodyPr/>
          <a:lstStyle>
            <a:lvl1pPr algn="r">
              <a:defRPr sz="2667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1555702" y="3304113"/>
            <a:ext cx="10156921" cy="432123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6" name="Espace réservé du texte 4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911424" y="3841847"/>
            <a:ext cx="576000" cy="576000"/>
          </a:xfrm>
        </p:spPr>
        <p:txBody>
          <a:bodyPr/>
          <a:lstStyle>
            <a:lvl1pPr algn="r">
              <a:defRPr sz="2667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1555702" y="3985789"/>
            <a:ext cx="10156921" cy="432123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18" name="Espace réservé du texte 4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911424" y="4523523"/>
            <a:ext cx="576000" cy="576000"/>
          </a:xfrm>
        </p:spPr>
        <p:txBody>
          <a:bodyPr/>
          <a:lstStyle>
            <a:lvl1pPr algn="r">
              <a:defRPr sz="2667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1555702" y="4667465"/>
            <a:ext cx="10156921" cy="432123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911424" y="5205197"/>
            <a:ext cx="576000" cy="576000"/>
          </a:xfrm>
        </p:spPr>
        <p:txBody>
          <a:bodyPr/>
          <a:lstStyle>
            <a:lvl1pPr algn="r">
              <a:defRPr sz="2667" b="1">
                <a:solidFill>
                  <a:schemeClr val="tx2"/>
                </a:solidFill>
              </a:defRPr>
            </a:lvl1pPr>
            <a:lvl2pPr algn="l">
              <a:defRPr/>
            </a:lvl2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1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1555702" y="5349140"/>
            <a:ext cx="10156921" cy="432123"/>
          </a:xfrm>
        </p:spPr>
        <p:txBody>
          <a:bodyPr/>
          <a:lstStyle>
            <a:lvl1pPr algn="l">
              <a:defRPr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54702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A02-93ED-458E-BCCF-7B1C97CC67E3}" type="datetimeFigureOut">
              <a:rPr lang="de-DE" smtClean="0"/>
              <a:t>30.07.2024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D80E-35EF-4291-BF07-713BCAE06FB8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900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A02-93ED-458E-BCCF-7B1C97CC67E3}" type="datetimeFigureOut">
              <a:rPr lang="de-DE" smtClean="0"/>
              <a:t>30.07.2024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D80E-35EF-4291-BF07-713BCAE06FB8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1395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A02-93ED-458E-BCCF-7B1C97CC67E3}" type="datetimeFigureOut">
              <a:rPr lang="de-DE" smtClean="0"/>
              <a:t>30.07.2024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D80E-35EF-4291-BF07-713BCAE06FB8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789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A02-93ED-458E-BCCF-7B1C97CC67E3}" type="datetimeFigureOut">
              <a:rPr lang="de-DE" smtClean="0"/>
              <a:t>30.07.2024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D80E-35EF-4291-BF07-713BCAE06FB8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14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A02-93ED-458E-BCCF-7B1C97CC67E3}" type="datetimeFigureOut">
              <a:rPr lang="de-DE" smtClean="0"/>
              <a:t>30.07.2024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D80E-35EF-4291-BF07-713BCAE06FB8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4468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A02-93ED-458E-BCCF-7B1C97CC67E3}" type="datetimeFigureOut">
              <a:rPr lang="de-DE" smtClean="0"/>
              <a:t>30.07.2024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D80E-35EF-4291-BF07-713BCAE06FB8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8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BDA02-93ED-458E-BCCF-7B1C97CC67E3}" type="datetimeFigureOut">
              <a:rPr lang="de-DE" smtClean="0"/>
              <a:t>30.07.2024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D80E-35EF-4291-BF07-713BCAE06FB8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454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BDA02-93ED-458E-BCCF-7B1C97CC67E3}" type="datetimeFigureOut">
              <a:rPr lang="de-DE" smtClean="0"/>
              <a:t>30.07.2024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3D80E-35EF-4291-BF07-713BCAE06FB8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491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CC820-ECB3-4ED9-8B10-396804EF6487}" type="datetimeFigureOut">
              <a:rPr lang="de-DE" smtClean="0"/>
              <a:t>30.07.2024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0436A4-FEFD-430C-9202-7638122E6D3F}" type="slidenum">
              <a:rPr lang="de-DE" smtClean="0"/>
              <a:t>‹N°›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54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Relationship Id="rId4" Type="http://schemas.openxmlformats.org/officeDocument/2006/relationships/image" Target="cid:image002.png@01D63D74.07F66FE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cid:image002.png@01D63D74.07F66FE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cid:image002.png@01D63D74.07F66FE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cid:image002.png@01D63D74.07F66FE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cid:image002.png@01D63D74.07F66FE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cid:image002.png@01D63D74.07F66FE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cid:image002.png@01D63D74.07F66FE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cid:image002.png@01D63D74.07F66FE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3.png"/><Relationship Id="rId4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cid:image002.png@01D63D74.07F66FE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cid:image002.png@01D63D74.07F66FE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cid:image002.png@01D63D74.07F66FE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cid:image002.png@01D63D74.07F66FE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cid:image002.png@01D63D74.07F66FE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hyperlink" Target="file://europe.bmw.corp/WINFS/BPCE-data/3_COMP_BATT_GEN/10_FUNCTIONS_CALIBRATION/0002_Austausch/Wolfrum/fusi-testfallentwicklung/Tabelle%20von%20C%20Integration%20und%20Test%2001_Testkonzept_FuSi_IuT.xlsx" TargetMode="External"/><Relationship Id="rId4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cid:image002.png@01D63D74.07F66FE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cid:image002.png@01D63D74.07F66FE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cid:image002.png@01D63D74.07F66FE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cid:image002.png@01D63D74.07F66FE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europe.bmw.corp/WINFS/BPCE-data/3_COMP_BATT_GEN/10_FUNCTIONS_CALIBRATION/1418_Prozesse/FuSi_Dokumente" TargetMode="Externa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cid:image002.png@01D63D74.07F66FE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cid:image002.png@01D63D74.07F66FE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cid:image002.png@01D63D74.07F66FE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cid:image002.png@01D63D74.07F66FE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ce réservé du texte 6"/>
          <p:cNvSpPr txBox="1">
            <a:spLocks/>
          </p:cNvSpPr>
          <p:nvPr/>
        </p:nvSpPr>
        <p:spPr>
          <a:xfrm>
            <a:off x="480000" y="3571200"/>
            <a:ext cx="11236800" cy="1579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de-DE" b="1" dirty="0">
              <a:solidFill>
                <a:srgbClr val="007EB9"/>
              </a:solidFill>
            </a:endParaRPr>
          </a:p>
          <a:p>
            <a:pPr marL="0" indent="0" algn="ctr">
              <a:buNone/>
            </a:pPr>
            <a:r>
              <a:rPr lang="de-DE" b="1" dirty="0"/>
              <a:t>L4 Report mit Iso-Coverage</a:t>
            </a:r>
            <a:br>
              <a:rPr lang="de-DE" b="1" dirty="0"/>
            </a:br>
            <a:r>
              <a:rPr lang="de-DE" dirty="0"/>
              <a:t>Benötigte Transparenz und Reifegrad für L4-Freigaben (SOP und danach)</a:t>
            </a:r>
          </a:p>
          <a:p>
            <a:pPr marL="0" indent="0" algn="ctr">
              <a:buNone/>
            </a:pP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0" y="0"/>
            <a:ext cx="12192000" cy="3552000"/>
          </a:xfrm>
          <a:prstGeom prst="rect">
            <a:avLst/>
          </a:prstGeom>
          <a:solidFill>
            <a:srgbClr val="2D9A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pic>
        <p:nvPicPr>
          <p:cNvPr id="7" name="Grafik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829" y="1233157"/>
            <a:ext cx="2688299" cy="148861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ous-titre 10"/>
          <p:cNvSpPr txBox="1">
            <a:spLocks/>
          </p:cNvSpPr>
          <p:nvPr/>
        </p:nvSpPr>
        <p:spPr>
          <a:xfrm>
            <a:off x="478368" y="5360638"/>
            <a:ext cx="11235265" cy="612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fr-FR" sz="1800" b="1" dirty="0">
                <a:solidFill>
                  <a:srgbClr val="FFC000"/>
                </a:solidFill>
              </a:rPr>
              <a:t>07.04.2021</a:t>
            </a:r>
          </a:p>
        </p:txBody>
      </p:sp>
      <p:pic>
        <p:nvPicPr>
          <p:cNvPr id="1026" name="Bild 1" descr="Altran_Capgemini_Logo"/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762" y="6183521"/>
            <a:ext cx="15144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1255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46048" y="361859"/>
            <a:ext cx="11251441" cy="5770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20"/>
              </a:lnSpc>
              <a:spcBef>
                <a:spcPts val="105"/>
              </a:spcBef>
            </a:pPr>
            <a:r>
              <a:rPr lang="de-DE" sz="2800" dirty="0" err="1"/>
              <a:t>Testguide</a:t>
            </a:r>
            <a:r>
              <a:rPr lang="de-DE" sz="2800" dirty="0"/>
              <a:t>-Filter</a:t>
            </a:r>
            <a:br>
              <a:rPr lang="de-DE" sz="2800" dirty="0"/>
            </a:br>
            <a:r>
              <a:rPr lang="de-DE" sz="1400" spc="-10" dirty="0">
                <a:solidFill>
                  <a:srgbClr val="00B4B8"/>
                </a:solidFill>
              </a:rPr>
              <a:t>Filterdefinition erstellen</a:t>
            </a:r>
            <a:endParaRPr sz="1400" dirty="0"/>
          </a:p>
        </p:txBody>
      </p:sp>
      <p:pic>
        <p:nvPicPr>
          <p:cNvPr id="8" name="Bild 1" descr="Altran_Capgemini_Logo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078" y="177599"/>
            <a:ext cx="15144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Bildergebnis für bmw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663" y="788885"/>
            <a:ext cx="537304" cy="53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37AFB9E-EDA5-4378-9E81-9F7DBE657FCD}" type="datetime1">
              <a:rPr lang="de-DE" smtClean="0"/>
              <a:t>30.07.2024</a:t>
            </a:fld>
            <a:endParaRPr lang="fr-FR"/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10C140CD-8AED-46FF-A9A2-77308F3F39AE}" type="slidenum">
              <a:rPr lang="fr-FR" smtClean="0"/>
              <a:pPr algn="r"/>
              <a:t>10</a:t>
            </a:fld>
            <a:endParaRPr lang="fr-FR" dirty="0"/>
          </a:p>
        </p:txBody>
      </p:sp>
      <p:sp>
        <p:nvSpPr>
          <p:cNvPr id="12" name="Espace réservé du pied de page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/>
              <a:t>L4 Report mit Iso-Coverage</a:t>
            </a:r>
            <a:endParaRPr lang="fr-FR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E5501806-755C-4170-AFCF-461C09C84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48" y="1015569"/>
            <a:ext cx="10515600" cy="4351338"/>
          </a:xfrm>
        </p:spPr>
        <p:txBody>
          <a:bodyPr>
            <a:normAutofit/>
          </a:bodyPr>
          <a:lstStyle/>
          <a:p>
            <a:r>
              <a:rPr lang="de-DE" sz="1800" dirty="0"/>
              <a:t>ECU-TEST-Package: GEN5/03_FuSi/01_Allgemein/</a:t>
            </a:r>
            <a:r>
              <a:rPr lang="de-DE" sz="1800" dirty="0" err="1"/>
              <a:t>XMLTreeFusi.pkg</a:t>
            </a:r>
            <a:endParaRPr lang="de-DE" sz="1800" dirty="0"/>
          </a:p>
          <a:p>
            <a:r>
              <a:rPr lang="de-DE" sz="1800" dirty="0"/>
              <a:t>LH-Ausleitung ablegen und Pfad unten eingeben</a:t>
            </a:r>
          </a:p>
          <a:p>
            <a:r>
              <a:rPr lang="de-DE" sz="1800" dirty="0"/>
              <a:t>Spalten Kontrollieren und im Package eintragen</a:t>
            </a:r>
          </a:p>
          <a:p>
            <a:r>
              <a:rPr lang="de-DE" sz="1800" dirty="0"/>
              <a:t>Package starten und im Popup die Speichervariante wählen</a:t>
            </a:r>
          </a:p>
          <a:p>
            <a:endParaRPr lang="de-DE" sz="18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82569BC-19BD-4D29-8996-3DCACFAC32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27" y="2489177"/>
            <a:ext cx="8391441" cy="3787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415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46048" y="361859"/>
            <a:ext cx="11251441" cy="5770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20"/>
              </a:lnSpc>
              <a:spcBef>
                <a:spcPts val="105"/>
              </a:spcBef>
            </a:pPr>
            <a:r>
              <a:rPr lang="de-DE" sz="2800" dirty="0" err="1"/>
              <a:t>Testguide</a:t>
            </a:r>
            <a:r>
              <a:rPr lang="de-DE" sz="2800" dirty="0"/>
              <a:t>-Filter</a:t>
            </a:r>
            <a:br>
              <a:rPr lang="de-DE" sz="2800" dirty="0"/>
            </a:br>
            <a:r>
              <a:rPr lang="de-DE" sz="1400" spc="-10" dirty="0">
                <a:solidFill>
                  <a:srgbClr val="00B4B8"/>
                </a:solidFill>
              </a:rPr>
              <a:t>Filterdefinition erstellen</a:t>
            </a:r>
            <a:endParaRPr sz="1400" dirty="0"/>
          </a:p>
        </p:txBody>
      </p:sp>
      <p:pic>
        <p:nvPicPr>
          <p:cNvPr id="8" name="Bild 1" descr="Altran_Capgemini_Logo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078" y="177599"/>
            <a:ext cx="15144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Bildergebnis für bmw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663" y="788885"/>
            <a:ext cx="537304" cy="53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37AFB9E-EDA5-4378-9E81-9F7DBE657FCD}" type="datetime1">
              <a:rPr lang="de-DE" smtClean="0"/>
              <a:t>30.07.2024</a:t>
            </a:fld>
            <a:endParaRPr lang="fr-FR"/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10C140CD-8AED-46FF-A9A2-77308F3F39AE}" type="slidenum">
              <a:rPr lang="fr-FR" smtClean="0"/>
              <a:pPr algn="r"/>
              <a:t>11</a:t>
            </a:fld>
            <a:endParaRPr lang="fr-FR" dirty="0"/>
          </a:p>
        </p:txBody>
      </p:sp>
      <p:sp>
        <p:nvSpPr>
          <p:cNvPr id="12" name="Espace réservé du pied de page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/>
              <a:t>L4 Report mit Iso-Coverage</a:t>
            </a:r>
            <a:endParaRPr lang="fr-FR" dirty="0"/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19F6256A-38B6-494F-BB14-128191278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48" y="1031875"/>
            <a:ext cx="10515600" cy="4351338"/>
          </a:xfrm>
        </p:spPr>
        <p:txBody>
          <a:bodyPr>
            <a:normAutofit/>
          </a:bodyPr>
          <a:lstStyle/>
          <a:p>
            <a:r>
              <a:rPr lang="de-DE" sz="1800" dirty="0"/>
              <a:t>Erstelltes File öffnen, Inhalt kopieren und in </a:t>
            </a:r>
            <a:r>
              <a:rPr lang="de-DE" sz="1800" dirty="0" err="1"/>
              <a:t>Testguide</a:t>
            </a:r>
            <a:r>
              <a:rPr lang="de-DE" sz="1800" dirty="0"/>
              <a:t> einfügen:</a:t>
            </a:r>
          </a:p>
          <a:p>
            <a:endParaRPr lang="de-DE" sz="16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84531557-4A36-4D9B-AFBE-EC8FBAFAA9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48" y="1328241"/>
            <a:ext cx="10058400" cy="480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317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9A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23"/>
          <p:cNvSpPr>
            <a:spLocks noGrp="1"/>
          </p:cNvSpPr>
          <p:nvPr>
            <p:ph type="title"/>
          </p:nvPr>
        </p:nvSpPr>
        <p:spPr>
          <a:xfrm>
            <a:off x="1534583" y="520717"/>
            <a:ext cx="9457268" cy="2448735"/>
          </a:xfrm>
        </p:spPr>
        <p:txBody>
          <a:bodyPr>
            <a:normAutofit/>
          </a:bodyPr>
          <a:lstStyle/>
          <a:p>
            <a:r>
              <a:rPr lang="fr-FR" sz="9600" b="1" dirty="0">
                <a:solidFill>
                  <a:schemeClr val="bg1"/>
                </a:solidFill>
                <a:latin typeface="Arial Black" panose="020B0A04020102020204" pitchFamily="34" charset="0"/>
              </a:rPr>
              <a:t>3.</a:t>
            </a:r>
          </a:p>
        </p:txBody>
      </p:sp>
      <p:sp>
        <p:nvSpPr>
          <p:cNvPr id="10" name="Espace réservé du texte 24"/>
          <p:cNvSpPr txBox="1">
            <a:spLocks/>
          </p:cNvSpPr>
          <p:nvPr/>
        </p:nvSpPr>
        <p:spPr>
          <a:xfrm>
            <a:off x="1534584" y="3282565"/>
            <a:ext cx="9457267" cy="25954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4000" b="1" dirty="0">
                <a:solidFill>
                  <a:prstClr val="white"/>
                </a:solidFill>
                <a:latin typeface="Calibri" panose="020F0502020204030204"/>
              </a:rPr>
              <a:t>TA-</a:t>
            </a:r>
            <a:r>
              <a:rPr lang="fr-FR" sz="4000" b="1" dirty="0" err="1">
                <a:solidFill>
                  <a:prstClr val="white"/>
                </a:solidFill>
                <a:latin typeface="Calibri" panose="020F0502020204030204"/>
              </a:rPr>
              <a:t>Durchführung</a:t>
            </a:r>
            <a:r>
              <a:rPr lang="fr-FR" sz="4000" b="1" dirty="0">
                <a:solidFill>
                  <a:prstClr val="white"/>
                </a:solidFill>
                <a:latin typeface="Calibri" panose="020F0502020204030204"/>
              </a:rPr>
              <a:t> + </a:t>
            </a:r>
            <a:r>
              <a:rPr lang="fr-FR" sz="4000" b="1" dirty="0" err="1">
                <a:solidFill>
                  <a:prstClr val="white"/>
                </a:solidFill>
                <a:latin typeface="Calibri" panose="020F0502020204030204"/>
              </a:rPr>
              <a:t>Bewertung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1222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46048" y="361859"/>
            <a:ext cx="11251441" cy="5770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20"/>
              </a:lnSpc>
              <a:spcBef>
                <a:spcPts val="105"/>
              </a:spcBef>
            </a:pPr>
            <a:r>
              <a:rPr lang="de-DE" sz="2800" dirty="0" err="1"/>
              <a:t>TA-Durchführung+Bewertung</a:t>
            </a:r>
            <a:br>
              <a:rPr lang="de-DE" sz="2800" dirty="0"/>
            </a:br>
            <a:r>
              <a:rPr lang="de-DE" sz="1400" spc="-10" dirty="0">
                <a:solidFill>
                  <a:srgbClr val="00B4B8"/>
                </a:solidFill>
              </a:rPr>
              <a:t>Erste Schritte</a:t>
            </a:r>
            <a:endParaRPr sz="1400" dirty="0"/>
          </a:p>
        </p:txBody>
      </p:sp>
      <p:pic>
        <p:nvPicPr>
          <p:cNvPr id="8" name="Bild 1" descr="Altran_Capgemini_Logo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078" y="177599"/>
            <a:ext cx="15144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Bildergebnis für bmw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663" y="788885"/>
            <a:ext cx="537304" cy="53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37AFB9E-EDA5-4378-9E81-9F7DBE657FCD}" type="datetime1">
              <a:rPr lang="de-DE" smtClean="0"/>
              <a:t>30.07.2024</a:t>
            </a:fld>
            <a:endParaRPr lang="fr-FR"/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10C140CD-8AED-46FF-A9A2-77308F3F39AE}" type="slidenum">
              <a:rPr lang="fr-FR" smtClean="0"/>
              <a:pPr algn="r"/>
              <a:t>13</a:t>
            </a:fld>
            <a:endParaRPr lang="fr-FR" dirty="0"/>
          </a:p>
        </p:txBody>
      </p:sp>
      <p:sp>
        <p:nvSpPr>
          <p:cNvPr id="12" name="Espace réservé du pied de page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/>
              <a:t>L4 Report mit Iso-Coverage</a:t>
            </a:r>
            <a:endParaRPr lang="fr-FR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5634FE36-7640-4B0C-BE04-D929D13AD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48" y="1056180"/>
            <a:ext cx="10515600" cy="4351338"/>
          </a:xfrm>
        </p:spPr>
        <p:txBody>
          <a:bodyPr>
            <a:normAutofit/>
          </a:bodyPr>
          <a:lstStyle/>
          <a:p>
            <a:r>
              <a:rPr lang="de-DE" sz="1800" dirty="0"/>
              <a:t>Auf einen Projektnamen einigen und diesen für alle Durchführungen von Packages im Rahmen der L4-Freigabe und Nachbewertung verwenden</a:t>
            </a:r>
          </a:p>
          <a:p>
            <a:r>
              <a:rPr lang="de-DE" sz="1800" dirty="0"/>
              <a:t>Name des Projekts ist egal, Hauptsache einheitlich. Wird nur für den </a:t>
            </a:r>
            <a:r>
              <a:rPr lang="de-DE" sz="1800" dirty="0" err="1"/>
              <a:t>Coverage</a:t>
            </a:r>
            <a:r>
              <a:rPr lang="de-DE" sz="1800" dirty="0"/>
              <a:t>-Filter benötigt. Wird das nicht eingehalten klappt die Reporterstellung nicht!!</a:t>
            </a:r>
          </a:p>
          <a:p>
            <a:r>
              <a:rPr lang="de-DE" sz="1800" dirty="0"/>
              <a:t>Empfehlung: Projektname mit SW-Stand oder Projekt und I-Stufe</a:t>
            </a:r>
          </a:p>
          <a:p>
            <a:r>
              <a:rPr lang="de-DE" sz="1800" dirty="0"/>
              <a:t>Zu jeder „</a:t>
            </a:r>
            <a:r>
              <a:rPr lang="de-DE" sz="1800" dirty="0" err="1"/>
              <a:t>failed</a:t>
            </a:r>
            <a:r>
              <a:rPr lang="de-DE" sz="1800" dirty="0"/>
              <a:t>“, „</a:t>
            </a:r>
            <a:r>
              <a:rPr lang="de-DE" sz="1800" dirty="0" err="1"/>
              <a:t>none</a:t>
            </a:r>
            <a:r>
              <a:rPr lang="de-DE" sz="1800" dirty="0"/>
              <a:t>“ oder „</a:t>
            </a:r>
            <a:r>
              <a:rPr lang="de-DE" sz="1800" dirty="0" err="1"/>
              <a:t>inconclusive</a:t>
            </a:r>
            <a:r>
              <a:rPr lang="de-DE" sz="1800" dirty="0"/>
              <a:t>“ Nachbewertung muss ein Ticket verlinkt sein</a:t>
            </a: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617147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46048" y="361859"/>
            <a:ext cx="11251441" cy="5770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20"/>
              </a:lnSpc>
              <a:spcBef>
                <a:spcPts val="105"/>
              </a:spcBef>
            </a:pPr>
            <a:r>
              <a:rPr lang="de-DE" sz="2800" dirty="0" err="1"/>
              <a:t>TA-Durchführung+Bewertung</a:t>
            </a:r>
            <a:br>
              <a:rPr lang="de-DE" sz="2800" dirty="0"/>
            </a:br>
            <a:r>
              <a:rPr lang="de-DE" sz="1400" spc="-10" dirty="0">
                <a:solidFill>
                  <a:srgbClr val="00B4B8"/>
                </a:solidFill>
              </a:rPr>
              <a:t>Nachbewertung </a:t>
            </a:r>
            <a:r>
              <a:rPr lang="de-DE" sz="1400" spc="-10" dirty="0" err="1">
                <a:solidFill>
                  <a:srgbClr val="00B4B8"/>
                </a:solidFill>
              </a:rPr>
              <a:t>Testcase</a:t>
            </a:r>
            <a:endParaRPr sz="1400" dirty="0"/>
          </a:p>
        </p:txBody>
      </p:sp>
      <p:pic>
        <p:nvPicPr>
          <p:cNvPr id="8" name="Bild 1" descr="Altran_Capgemini_Logo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078" y="177599"/>
            <a:ext cx="15144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Bildergebnis für bmw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663" y="788885"/>
            <a:ext cx="537304" cy="53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37AFB9E-EDA5-4378-9E81-9F7DBE657FCD}" type="datetime1">
              <a:rPr lang="de-DE" smtClean="0"/>
              <a:t>30.07.2024</a:t>
            </a:fld>
            <a:endParaRPr lang="fr-FR"/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10C140CD-8AED-46FF-A9A2-77308F3F39AE}" type="slidenum">
              <a:rPr lang="fr-FR" smtClean="0"/>
              <a:pPr algn="r"/>
              <a:t>14</a:t>
            </a:fld>
            <a:endParaRPr lang="fr-FR" dirty="0"/>
          </a:p>
        </p:txBody>
      </p:sp>
      <p:sp>
        <p:nvSpPr>
          <p:cNvPr id="12" name="Espace réservé du pied de page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/>
              <a:t>L4 Report mit Iso-Coverage</a:t>
            </a:r>
            <a:endParaRPr lang="fr-FR" dirty="0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2BB31AC0-C701-48EC-8B38-C006F85BB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56" y="939375"/>
            <a:ext cx="10515600" cy="4351338"/>
          </a:xfrm>
        </p:spPr>
        <p:txBody>
          <a:bodyPr>
            <a:normAutofit/>
          </a:bodyPr>
          <a:lstStyle/>
          <a:p>
            <a:r>
              <a:rPr lang="de-DE" sz="1800" dirty="0"/>
              <a:t>Der Ticket-Link landet ebenfalls im Report!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60FE5905-5D58-4F4D-A7CA-6B39B70875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37" y="1567287"/>
            <a:ext cx="6386837" cy="466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96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9A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23"/>
          <p:cNvSpPr>
            <a:spLocks noGrp="1"/>
          </p:cNvSpPr>
          <p:nvPr>
            <p:ph type="title"/>
          </p:nvPr>
        </p:nvSpPr>
        <p:spPr>
          <a:xfrm>
            <a:off x="1534583" y="520717"/>
            <a:ext cx="9457268" cy="2448735"/>
          </a:xfrm>
        </p:spPr>
        <p:txBody>
          <a:bodyPr>
            <a:normAutofit/>
          </a:bodyPr>
          <a:lstStyle/>
          <a:p>
            <a:r>
              <a:rPr lang="fr-FR" sz="9600" b="1" dirty="0">
                <a:solidFill>
                  <a:schemeClr val="bg1"/>
                </a:solidFill>
                <a:latin typeface="Arial Black" panose="020B0A04020102020204" pitchFamily="34" charset="0"/>
              </a:rPr>
              <a:t>4.</a:t>
            </a:r>
          </a:p>
        </p:txBody>
      </p:sp>
      <p:sp>
        <p:nvSpPr>
          <p:cNvPr id="10" name="Espace réservé du texte 24"/>
          <p:cNvSpPr txBox="1">
            <a:spLocks/>
          </p:cNvSpPr>
          <p:nvPr/>
        </p:nvSpPr>
        <p:spPr>
          <a:xfrm>
            <a:off x="1534584" y="3282565"/>
            <a:ext cx="9457267" cy="25954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Benötigte</a:t>
            </a: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Packages </a:t>
            </a:r>
            <a:r>
              <a:rPr kumimoji="0" lang="fr-FR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</a:t>
            </a: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Attribute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4596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46048" y="361859"/>
            <a:ext cx="11251441" cy="5770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20"/>
              </a:lnSpc>
              <a:spcBef>
                <a:spcPts val="105"/>
              </a:spcBef>
            </a:pPr>
            <a:r>
              <a:rPr lang="de-DE" sz="2800" dirty="0"/>
              <a:t>Benötigte Packages und Attribute</a:t>
            </a:r>
            <a:br>
              <a:rPr lang="de-DE" sz="2800" dirty="0"/>
            </a:br>
            <a:r>
              <a:rPr lang="de-DE" sz="1400" spc="-10" dirty="0">
                <a:solidFill>
                  <a:srgbClr val="00B4B8"/>
                </a:solidFill>
              </a:rPr>
              <a:t>Vordefinitionen</a:t>
            </a:r>
            <a:endParaRPr sz="1400" dirty="0"/>
          </a:p>
        </p:txBody>
      </p:sp>
      <p:pic>
        <p:nvPicPr>
          <p:cNvPr id="8" name="Bild 1" descr="Altran_Capgemini_Logo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078" y="177599"/>
            <a:ext cx="15144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Bildergebnis für bmw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663" y="788885"/>
            <a:ext cx="537304" cy="53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37AFB9E-EDA5-4378-9E81-9F7DBE657FCD}" type="datetime1">
              <a:rPr lang="de-DE" smtClean="0"/>
              <a:t>30.07.2024</a:t>
            </a:fld>
            <a:endParaRPr lang="fr-FR"/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10C140CD-8AED-46FF-A9A2-77308F3F39AE}" type="slidenum">
              <a:rPr lang="fr-FR" smtClean="0"/>
              <a:pPr algn="r"/>
              <a:t>16</a:t>
            </a:fld>
            <a:endParaRPr lang="fr-FR" dirty="0"/>
          </a:p>
        </p:txBody>
      </p:sp>
      <p:sp>
        <p:nvSpPr>
          <p:cNvPr id="12" name="Espace réservé du pied de page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/>
              <a:t>L4 Report mit Iso-Coverage</a:t>
            </a:r>
            <a:endParaRPr lang="fr-FR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DC04CAA0-244D-48F9-BA47-55B1C7523764}"/>
              </a:ext>
            </a:extLst>
          </p:cNvPr>
          <p:cNvSpPr txBox="1">
            <a:spLocks/>
          </p:cNvSpPr>
          <p:nvPr/>
        </p:nvSpPr>
        <p:spPr>
          <a:xfrm>
            <a:off x="346048" y="105618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sz="1600" dirty="0"/>
              <a:t>Zu jedem Testfall gehören folgende Packages:</a:t>
            </a:r>
          </a:p>
          <a:p>
            <a:r>
              <a:rPr lang="de-DE" sz="1600" dirty="0"/>
              <a:t>RQ_HVSM_HL_xxx_01, _02….</a:t>
            </a:r>
          </a:p>
          <a:p>
            <a:r>
              <a:rPr lang="de-DE" sz="1600" dirty="0" err="1"/>
              <a:t>RQ_HVSM_HL_xxx_iso_coverage</a:t>
            </a:r>
            <a:endParaRPr lang="de-DE" sz="1600" dirty="0"/>
          </a:p>
          <a:p>
            <a:endParaRPr lang="de-DE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-DE" sz="1600" dirty="0"/>
              <a:t>Sie benötigen:</a:t>
            </a:r>
          </a:p>
          <a:p>
            <a:r>
              <a:rPr lang="de-DE" sz="1600" dirty="0"/>
              <a:t>Testfallbeschreibung (landet im Report)</a:t>
            </a:r>
          </a:p>
          <a:p>
            <a:r>
              <a:rPr lang="de-DE" sz="1600" dirty="0"/>
              <a:t>IndividualField1 mit </a:t>
            </a:r>
            <a:r>
              <a:rPr lang="de-DE" sz="1600" dirty="0" err="1"/>
              <a:t>Requirement</a:t>
            </a:r>
            <a:r>
              <a:rPr lang="de-DE" sz="1600" dirty="0"/>
              <a:t> ID und allen Child-IDs, getrennt durch Komma (sonst klappt das Filtern nicht)</a:t>
            </a:r>
          </a:p>
          <a:p>
            <a:r>
              <a:rPr lang="de-DE" sz="1600" dirty="0"/>
              <a:t>IndividualField3 mit allen Speicherderivaten für die die </a:t>
            </a:r>
            <a:r>
              <a:rPr lang="de-DE" sz="1600" dirty="0" err="1"/>
              <a:t>Requirements</a:t>
            </a:r>
            <a:r>
              <a:rPr lang="de-DE" sz="1600" dirty="0"/>
              <a:t> laut LH gültig sind (sonst klappt das Filtern nicht)</a:t>
            </a:r>
          </a:p>
          <a:p>
            <a:r>
              <a:rPr lang="de-DE" sz="1600" dirty="0" err="1"/>
              <a:t>Configterm</a:t>
            </a:r>
            <a:r>
              <a:rPr lang="de-DE" sz="1600" dirty="0"/>
              <a:t> (Das sind die ISO-Kriterien) (sonst bleibt der Filter ziemlich leer)</a:t>
            </a:r>
          </a:p>
        </p:txBody>
      </p:sp>
    </p:spTree>
    <p:extLst>
      <p:ext uri="{BB962C8B-B14F-4D97-AF65-F5344CB8AC3E}">
        <p14:creationId xmlns:p14="http://schemas.microsoft.com/office/powerpoint/2010/main" val="3764988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46048" y="361859"/>
            <a:ext cx="11251441" cy="5770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20"/>
              </a:lnSpc>
              <a:spcBef>
                <a:spcPts val="105"/>
              </a:spcBef>
            </a:pPr>
            <a:r>
              <a:rPr lang="de-DE" sz="2800" dirty="0"/>
              <a:t>Benötigte Packages und Attribute</a:t>
            </a:r>
            <a:br>
              <a:rPr lang="de-DE" sz="2800" dirty="0"/>
            </a:br>
            <a:r>
              <a:rPr lang="de-DE" sz="1400" spc="-10" dirty="0">
                <a:solidFill>
                  <a:srgbClr val="00B4B8"/>
                </a:solidFill>
              </a:rPr>
              <a:t>Testfallbeschreibung</a:t>
            </a:r>
            <a:endParaRPr sz="1400" dirty="0"/>
          </a:p>
        </p:txBody>
      </p:sp>
      <p:pic>
        <p:nvPicPr>
          <p:cNvPr id="8" name="Bild 1" descr="Altran_Capgemini_Logo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078" y="177599"/>
            <a:ext cx="15144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Bildergebnis für bmw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663" y="788885"/>
            <a:ext cx="537304" cy="53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37AFB9E-EDA5-4378-9E81-9F7DBE657FCD}" type="datetime1">
              <a:rPr lang="de-DE" smtClean="0"/>
              <a:t>30.07.2024</a:t>
            </a:fld>
            <a:endParaRPr lang="fr-FR"/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10C140CD-8AED-46FF-A9A2-77308F3F39AE}" type="slidenum">
              <a:rPr lang="fr-FR" smtClean="0"/>
              <a:pPr algn="r"/>
              <a:t>17</a:t>
            </a:fld>
            <a:endParaRPr lang="fr-FR" dirty="0"/>
          </a:p>
        </p:txBody>
      </p:sp>
      <p:sp>
        <p:nvSpPr>
          <p:cNvPr id="12" name="Espace réservé du pied de page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/>
              <a:t>L4 Report mit Iso-Coverage</a:t>
            </a:r>
            <a:endParaRPr lang="fr-FR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E391FBEC-9C96-4E26-97AA-902675B2BC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76" y="1056180"/>
            <a:ext cx="9233503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469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46048" y="361859"/>
            <a:ext cx="11251441" cy="5770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20"/>
              </a:lnSpc>
              <a:spcBef>
                <a:spcPts val="105"/>
              </a:spcBef>
            </a:pPr>
            <a:r>
              <a:rPr lang="de-DE" sz="2800" dirty="0"/>
              <a:t>Benötigte Packages und Attribute</a:t>
            </a:r>
            <a:br>
              <a:rPr lang="de-DE" sz="2800" dirty="0"/>
            </a:br>
            <a:r>
              <a:rPr lang="de-DE" sz="1400" spc="-10" dirty="0" err="1">
                <a:solidFill>
                  <a:srgbClr val="00B4B8"/>
                </a:solidFill>
              </a:rPr>
              <a:t>Attribute</a:t>
            </a:r>
            <a:endParaRPr sz="1400" dirty="0"/>
          </a:p>
        </p:txBody>
      </p:sp>
      <p:pic>
        <p:nvPicPr>
          <p:cNvPr id="8" name="Bild 1" descr="Altran_Capgemini_Logo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078" y="177599"/>
            <a:ext cx="15144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Bildergebnis für bmw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663" y="788885"/>
            <a:ext cx="537304" cy="53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37AFB9E-EDA5-4378-9E81-9F7DBE657FCD}" type="datetime1">
              <a:rPr lang="de-DE" smtClean="0"/>
              <a:t>30.07.2024</a:t>
            </a:fld>
            <a:endParaRPr lang="fr-FR"/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10C140CD-8AED-46FF-A9A2-77308F3F39AE}" type="slidenum">
              <a:rPr lang="fr-FR" smtClean="0"/>
              <a:pPr algn="r"/>
              <a:t>18</a:t>
            </a:fld>
            <a:endParaRPr lang="fr-FR" dirty="0"/>
          </a:p>
        </p:txBody>
      </p:sp>
      <p:sp>
        <p:nvSpPr>
          <p:cNvPr id="12" name="Espace réservé du pied de page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/>
              <a:t>L4 Report mit Iso-Coverage</a:t>
            </a:r>
            <a:endParaRPr lang="fr-FR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DC3A3F50-E193-4039-9772-F30D28BEF7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370" y="1690688"/>
            <a:ext cx="7976149" cy="4442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135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9A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23"/>
          <p:cNvSpPr>
            <a:spLocks noGrp="1"/>
          </p:cNvSpPr>
          <p:nvPr>
            <p:ph type="title"/>
          </p:nvPr>
        </p:nvSpPr>
        <p:spPr>
          <a:xfrm>
            <a:off x="1534583" y="520717"/>
            <a:ext cx="9457268" cy="2448735"/>
          </a:xfrm>
        </p:spPr>
        <p:txBody>
          <a:bodyPr>
            <a:normAutofit/>
          </a:bodyPr>
          <a:lstStyle/>
          <a:p>
            <a:r>
              <a:rPr lang="fr-FR" sz="9600" b="1" dirty="0">
                <a:solidFill>
                  <a:schemeClr val="bg1"/>
                </a:solidFill>
                <a:latin typeface="Arial Black" panose="020B0A04020102020204" pitchFamily="34" charset="0"/>
              </a:rPr>
              <a:t>5.</a:t>
            </a:r>
          </a:p>
        </p:txBody>
      </p:sp>
      <p:sp>
        <p:nvSpPr>
          <p:cNvPr id="10" name="Espace réservé du texte 24"/>
          <p:cNvSpPr txBox="1">
            <a:spLocks/>
          </p:cNvSpPr>
          <p:nvPr/>
        </p:nvSpPr>
        <p:spPr>
          <a:xfrm>
            <a:off x="1534584" y="3282565"/>
            <a:ext cx="9457267" cy="25954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Testkriterien</a:t>
            </a: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ISO-26262</a:t>
            </a:r>
          </a:p>
        </p:txBody>
      </p:sp>
    </p:spTree>
    <p:extLst>
      <p:ext uri="{BB962C8B-B14F-4D97-AF65-F5344CB8AC3E}">
        <p14:creationId xmlns:p14="http://schemas.microsoft.com/office/powerpoint/2010/main" val="3662803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Inhalt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>
                <a:solidFill>
                  <a:srgbClr val="2D9AC4"/>
                </a:solidFill>
              </a:rPr>
              <a:t>1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Ziele für den L4 Report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>
                <a:solidFill>
                  <a:srgbClr val="2D9AC4"/>
                </a:solidFill>
              </a:rPr>
              <a:t>2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tx1"/>
                </a:solidFill>
              </a:rPr>
              <a:t>Testguide</a:t>
            </a:r>
            <a:r>
              <a:rPr lang="de-DE" dirty="0">
                <a:solidFill>
                  <a:schemeClr val="tx1"/>
                </a:solidFill>
              </a:rPr>
              <a:t> Filter</a:t>
            </a:r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>
                <a:solidFill>
                  <a:srgbClr val="2D9AC4"/>
                </a:solidFill>
              </a:rPr>
              <a:t>3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TA-Durchführung und Nachbewertung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>
                <a:solidFill>
                  <a:srgbClr val="2D9AC4"/>
                </a:solidFill>
              </a:rPr>
              <a:t>4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20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Benötigte Packages und Attribute</a:t>
            </a:r>
          </a:p>
          <a:p>
            <a:pPr marL="0" indent="0">
              <a:buNone/>
            </a:pP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solidFill>
                  <a:srgbClr val="2D9AC4"/>
                </a:solidFill>
              </a:rPr>
              <a:t>5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tx1"/>
                </a:solidFill>
              </a:rPr>
              <a:t>Testkriterien aus ISO-26262</a:t>
            </a:r>
          </a:p>
        </p:txBody>
      </p:sp>
      <p:sp>
        <p:nvSpPr>
          <p:cNvPr id="17" name="Textplatzhalter 13"/>
          <p:cNvSpPr txBox="1">
            <a:spLocks/>
          </p:cNvSpPr>
          <p:nvPr/>
        </p:nvSpPr>
        <p:spPr bwMode="gray">
          <a:xfrm>
            <a:off x="1555702" y="6030748"/>
            <a:ext cx="10156921" cy="4321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18" name="Textplatzhalter 13"/>
          <p:cNvSpPr txBox="1">
            <a:spLocks/>
          </p:cNvSpPr>
          <p:nvPr/>
        </p:nvSpPr>
        <p:spPr bwMode="gray">
          <a:xfrm>
            <a:off x="1555702" y="6030748"/>
            <a:ext cx="10156921" cy="4321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pic>
        <p:nvPicPr>
          <p:cNvPr id="20" name="Bild 1" descr="Altran_Capgemini_Logo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078" y="177599"/>
            <a:ext cx="15144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 descr="Bildergebnis für bmw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663" y="788885"/>
            <a:ext cx="537304" cy="53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37AFB9E-EDA5-4378-9E81-9F7DBE657FCD}" type="datetime1">
              <a:rPr lang="de-DE" smtClean="0"/>
              <a:t>30.07.2024</a:t>
            </a:fld>
            <a:endParaRPr lang="fr-FR"/>
          </a:p>
        </p:txBody>
      </p:sp>
      <p:sp>
        <p:nvSpPr>
          <p:cNvPr id="23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0C140CD-8AED-46FF-A9A2-77308F3F39AE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24" name="Espace réservé du pied de page 3"/>
          <p:cNvSpPr>
            <a:spLocks noGrp="1"/>
          </p:cNvSpPr>
          <p:nvPr>
            <p:ph type="ftr" sz="quarter" idx="12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de-DE" b="1" dirty="0"/>
              <a:t>L4 Report mit Iso-Coverage</a:t>
            </a:r>
            <a:endParaRPr lang="fr-FR" dirty="0"/>
          </a:p>
        </p:txBody>
      </p:sp>
      <p:sp>
        <p:nvSpPr>
          <p:cNvPr id="28" name="Textplatzhalter 10">
            <a:extLst>
              <a:ext uri="{FF2B5EF4-FFF2-40B4-BE49-F238E27FC236}">
                <a16:creationId xmlns:a16="http://schemas.microsoft.com/office/drawing/2014/main" id="{8A39073A-47C1-4F1C-B325-1D9C69BC0FF0}"/>
              </a:ext>
            </a:extLst>
          </p:cNvPr>
          <p:cNvSpPr txBox="1">
            <a:spLocks/>
          </p:cNvSpPr>
          <p:nvPr/>
        </p:nvSpPr>
        <p:spPr bwMode="gray">
          <a:xfrm>
            <a:off x="911424" y="5163000"/>
            <a:ext cx="576000" cy="57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67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rgbClr val="2D9AC4"/>
                </a:solidFill>
              </a:rPr>
              <a:t>6</a:t>
            </a:r>
          </a:p>
        </p:txBody>
      </p:sp>
      <p:sp>
        <p:nvSpPr>
          <p:cNvPr id="29" name="Textplatzhalter 11">
            <a:extLst>
              <a:ext uri="{FF2B5EF4-FFF2-40B4-BE49-F238E27FC236}">
                <a16:creationId xmlns:a16="http://schemas.microsoft.com/office/drawing/2014/main" id="{567E1E27-8650-427B-8A4E-646CEB1ECBFC}"/>
              </a:ext>
            </a:extLst>
          </p:cNvPr>
          <p:cNvSpPr txBox="1">
            <a:spLocks/>
          </p:cNvSpPr>
          <p:nvPr/>
        </p:nvSpPr>
        <p:spPr bwMode="gray">
          <a:xfrm>
            <a:off x="1555702" y="5306942"/>
            <a:ext cx="10156921" cy="43212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>
                <a:solidFill>
                  <a:schemeClr val="tx1"/>
                </a:solidFill>
              </a:rPr>
              <a:t>Beispiel Attributvergabe</a:t>
            </a:r>
          </a:p>
        </p:txBody>
      </p:sp>
    </p:spTree>
    <p:extLst>
      <p:ext uri="{BB962C8B-B14F-4D97-AF65-F5344CB8AC3E}">
        <p14:creationId xmlns:p14="http://schemas.microsoft.com/office/powerpoint/2010/main" val="750859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46048" y="361859"/>
            <a:ext cx="11251441" cy="5770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20"/>
              </a:lnSpc>
              <a:spcBef>
                <a:spcPts val="105"/>
              </a:spcBef>
            </a:pPr>
            <a:r>
              <a:rPr lang="de-DE" sz="2800" dirty="0"/>
              <a:t>Auswahl Testkriterien</a:t>
            </a:r>
            <a:br>
              <a:rPr lang="de-DE" sz="2800" dirty="0"/>
            </a:br>
            <a:r>
              <a:rPr lang="de-DE" sz="1400" spc="-10" dirty="0" err="1">
                <a:solidFill>
                  <a:srgbClr val="00B4B8"/>
                </a:solidFill>
              </a:rPr>
              <a:t>Configterm</a:t>
            </a:r>
            <a:r>
              <a:rPr lang="de-DE" sz="1400" spc="-10" dirty="0">
                <a:solidFill>
                  <a:srgbClr val="00B4B8"/>
                </a:solidFill>
              </a:rPr>
              <a:t> Beschreibung</a:t>
            </a:r>
            <a:endParaRPr sz="1400" dirty="0"/>
          </a:p>
        </p:txBody>
      </p:sp>
      <p:pic>
        <p:nvPicPr>
          <p:cNvPr id="8" name="Bild 1" descr="Altran_Capgemini_Logo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078" y="177599"/>
            <a:ext cx="15144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Bildergebnis für bmw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663" y="788885"/>
            <a:ext cx="537304" cy="53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37AFB9E-EDA5-4378-9E81-9F7DBE657FCD}" type="datetime1">
              <a:rPr lang="de-DE" smtClean="0"/>
              <a:t>30.07.2024</a:t>
            </a:fld>
            <a:endParaRPr lang="fr-FR"/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10C140CD-8AED-46FF-A9A2-77308F3F39AE}" type="slidenum">
              <a:rPr lang="fr-FR" smtClean="0"/>
              <a:pPr algn="r"/>
              <a:t>20</a:t>
            </a:fld>
            <a:endParaRPr lang="fr-FR" dirty="0"/>
          </a:p>
        </p:txBody>
      </p:sp>
      <p:sp>
        <p:nvSpPr>
          <p:cNvPr id="12" name="Espace réservé du pied de page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/>
              <a:t>L4 Report mit Iso-Coverage</a:t>
            </a:r>
            <a:endParaRPr lang="fr-FR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1D2B673-BFB4-4A87-A986-E10E4BD743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873" y="2348456"/>
            <a:ext cx="7976149" cy="310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57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46048" y="361859"/>
            <a:ext cx="11251441" cy="5770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20"/>
              </a:lnSpc>
              <a:spcBef>
                <a:spcPts val="105"/>
              </a:spcBef>
            </a:pPr>
            <a:r>
              <a:rPr lang="de-DE" sz="2800" dirty="0"/>
              <a:t>Auswahl Testkriterien</a:t>
            </a:r>
            <a:br>
              <a:rPr lang="de-DE" sz="2800" dirty="0"/>
            </a:br>
            <a:r>
              <a:rPr lang="de-DE" sz="1400" spc="-10" dirty="0">
                <a:solidFill>
                  <a:srgbClr val="00B4B8"/>
                </a:solidFill>
              </a:rPr>
              <a:t>Was muss wo ausgewählt werden ? </a:t>
            </a:r>
            <a:endParaRPr sz="1400" dirty="0"/>
          </a:p>
        </p:txBody>
      </p:sp>
      <p:pic>
        <p:nvPicPr>
          <p:cNvPr id="8" name="Bild 1" descr="Altran_Capgemini_Logo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078" y="177599"/>
            <a:ext cx="15144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Bildergebnis für bmw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663" y="788885"/>
            <a:ext cx="537304" cy="53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37AFB9E-EDA5-4378-9E81-9F7DBE657FCD}" type="datetime1">
              <a:rPr lang="de-DE" smtClean="0"/>
              <a:t>30.07.2024</a:t>
            </a:fld>
            <a:endParaRPr lang="fr-FR"/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10C140CD-8AED-46FF-A9A2-77308F3F39AE}" type="slidenum">
              <a:rPr lang="fr-FR" smtClean="0"/>
              <a:pPr algn="r"/>
              <a:t>21</a:t>
            </a:fld>
            <a:endParaRPr lang="fr-FR" dirty="0"/>
          </a:p>
        </p:txBody>
      </p:sp>
      <p:sp>
        <p:nvSpPr>
          <p:cNvPr id="12" name="Espace réservé du pied de page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/>
              <a:t>L4 Report mit Iso-Coverage</a:t>
            </a:r>
            <a:endParaRPr lang="fr-FR" dirty="0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D9EA107C-6D59-4E7F-BF00-5DCF20A6B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56" y="105618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dirty="0"/>
              <a:t>RQ_HVSM_HL_xxx_01, _02…. Sind die echten Testfälle.</a:t>
            </a:r>
          </a:p>
          <a:p>
            <a:r>
              <a:rPr lang="de-DE" sz="1600" dirty="0"/>
              <a:t>Hier wird jeweils das Testkriterium ausgewählt, die von dem </a:t>
            </a:r>
            <a:r>
              <a:rPr lang="de-DE" sz="1600" dirty="0" err="1"/>
              <a:t>Testpackage</a:t>
            </a:r>
            <a:r>
              <a:rPr lang="de-DE" sz="1600" dirty="0"/>
              <a:t> erfüllt wird</a:t>
            </a:r>
          </a:p>
          <a:p>
            <a:pPr marL="0" indent="0">
              <a:buNone/>
            </a:pPr>
            <a:r>
              <a:rPr lang="de-DE" sz="1600" dirty="0" err="1"/>
              <a:t>RQ_HVSM_HL_xxx_Iso_Coverage</a:t>
            </a:r>
            <a:r>
              <a:rPr lang="de-DE" sz="1600" dirty="0"/>
              <a:t> – Diese Packages sind zum dokumentieren nicht angewendeter Testmethoden</a:t>
            </a:r>
          </a:p>
          <a:p>
            <a:r>
              <a:rPr lang="de-DE" sz="1600" dirty="0"/>
              <a:t>Hier werden alle Testkriterien ausgewählt, die man bewusst nicht angewendet hat</a:t>
            </a:r>
          </a:p>
          <a:p>
            <a:r>
              <a:rPr lang="de-DE" sz="1600" dirty="0"/>
              <a:t>Begründung für nicht Anwenden im Package dokumentiert</a:t>
            </a:r>
          </a:p>
          <a:p>
            <a:pPr marL="0" indent="0">
              <a:buNone/>
            </a:pPr>
            <a:r>
              <a:rPr lang="de-DE" sz="1600" dirty="0"/>
              <a:t>Ein Attribut (z.B. Fehlererwartungstest) darf nur entweder in _</a:t>
            </a:r>
            <a:r>
              <a:rPr lang="de-DE" sz="1600" dirty="0" err="1"/>
              <a:t>iso_coverage</a:t>
            </a:r>
            <a:r>
              <a:rPr lang="de-DE" sz="1600" dirty="0"/>
              <a:t>, oder in den Testfällen sein, nicht in beiden</a:t>
            </a:r>
          </a:p>
          <a:p>
            <a:pPr marL="0" indent="0">
              <a:buNone/>
            </a:pPr>
            <a:r>
              <a:rPr lang="de-DE" sz="1600" dirty="0"/>
              <a:t>Zusammen sollten die Attribute in </a:t>
            </a:r>
            <a:r>
              <a:rPr lang="de-DE" sz="1600" dirty="0" err="1"/>
              <a:t>iso_coverage</a:t>
            </a:r>
            <a:r>
              <a:rPr lang="de-DE" sz="1600" dirty="0"/>
              <a:t> + Testfälle folgende Methoden abdecken:</a:t>
            </a:r>
          </a:p>
          <a:p>
            <a:r>
              <a:rPr lang="de-DE" sz="1600" dirty="0"/>
              <a:t>Anforderungsbasierter Test</a:t>
            </a:r>
          </a:p>
          <a:p>
            <a:r>
              <a:rPr lang="de-DE" sz="1600" dirty="0"/>
              <a:t>Fehleraufschaltungstest</a:t>
            </a:r>
          </a:p>
          <a:p>
            <a:r>
              <a:rPr lang="de-DE" sz="1600" dirty="0"/>
              <a:t>Leistungstest</a:t>
            </a:r>
          </a:p>
          <a:p>
            <a:r>
              <a:rPr lang="de-DE" sz="1600" dirty="0"/>
              <a:t>Test interner Schnittstellen</a:t>
            </a:r>
          </a:p>
          <a:p>
            <a:r>
              <a:rPr lang="de-DE" sz="1600" dirty="0"/>
              <a:t>Test externer Schnittstellen</a:t>
            </a:r>
          </a:p>
          <a:p>
            <a:r>
              <a:rPr lang="de-DE" sz="1600" dirty="0"/>
              <a:t>Test auf Konsistenz der Schnittstelle</a:t>
            </a:r>
          </a:p>
          <a:p>
            <a:r>
              <a:rPr lang="de-DE" sz="1600" dirty="0"/>
              <a:t>Fehlererwartungstest</a:t>
            </a:r>
          </a:p>
          <a:p>
            <a:pPr marL="0" indent="0">
              <a:buNone/>
            </a:pP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2743838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46048" y="361859"/>
            <a:ext cx="11251441" cy="5770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20"/>
              </a:lnSpc>
              <a:spcBef>
                <a:spcPts val="105"/>
              </a:spcBef>
            </a:pPr>
            <a:r>
              <a:rPr lang="de-DE" sz="2800" dirty="0"/>
              <a:t>Auswahl Testkriterien</a:t>
            </a:r>
            <a:br>
              <a:rPr lang="de-DE" sz="2800" dirty="0"/>
            </a:br>
            <a:r>
              <a:rPr lang="de-DE" sz="1400" spc="-10" dirty="0">
                <a:solidFill>
                  <a:srgbClr val="00B4B8"/>
                </a:solidFill>
              </a:rPr>
              <a:t>Welche sind für den K-</a:t>
            </a:r>
            <a:r>
              <a:rPr lang="de-DE" sz="1400" spc="-10" dirty="0" err="1">
                <a:solidFill>
                  <a:srgbClr val="00B4B8"/>
                </a:solidFill>
              </a:rPr>
              <a:t>HiL</a:t>
            </a:r>
            <a:r>
              <a:rPr lang="de-DE" sz="1400" spc="-10" dirty="0">
                <a:solidFill>
                  <a:srgbClr val="00B4B8"/>
                </a:solidFill>
              </a:rPr>
              <a:t> relevant ? </a:t>
            </a:r>
            <a:endParaRPr sz="1400" dirty="0"/>
          </a:p>
        </p:txBody>
      </p:sp>
      <p:pic>
        <p:nvPicPr>
          <p:cNvPr id="8" name="Bild 1" descr="Altran_Capgemini_Logo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078" y="177599"/>
            <a:ext cx="15144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Bildergebnis für bmw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663" y="788885"/>
            <a:ext cx="537304" cy="53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37AFB9E-EDA5-4378-9E81-9F7DBE657FCD}" type="datetime1">
              <a:rPr lang="de-DE" smtClean="0"/>
              <a:t>30.07.2024</a:t>
            </a:fld>
            <a:endParaRPr lang="fr-FR"/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10C140CD-8AED-46FF-A9A2-77308F3F39AE}" type="slidenum">
              <a:rPr lang="fr-FR" smtClean="0"/>
              <a:pPr algn="r"/>
              <a:t>22</a:t>
            </a:fld>
            <a:endParaRPr lang="fr-FR" dirty="0"/>
          </a:p>
        </p:txBody>
      </p:sp>
      <p:sp>
        <p:nvSpPr>
          <p:cNvPr id="12" name="Espace réservé du pied de page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/>
              <a:t>L4 Report mit Iso-Coverage</a:t>
            </a:r>
            <a:endParaRPr lang="fr-FR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186405D-E65F-49AF-A5DF-B2861E6D0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48" y="1056180"/>
            <a:ext cx="10515600" cy="4351338"/>
          </a:xfrm>
        </p:spPr>
        <p:txBody>
          <a:bodyPr>
            <a:normAutofit/>
          </a:bodyPr>
          <a:lstStyle/>
          <a:p>
            <a:r>
              <a:rPr lang="de-DE" sz="1800" dirty="0">
                <a:solidFill>
                  <a:srgbClr val="00B050"/>
                </a:solidFill>
              </a:rPr>
              <a:t>Anforderungsbasierter Test</a:t>
            </a:r>
          </a:p>
          <a:p>
            <a:r>
              <a:rPr lang="de-DE" sz="1800" dirty="0">
                <a:solidFill>
                  <a:srgbClr val="00B050"/>
                </a:solidFill>
              </a:rPr>
              <a:t>Fehleraufschaltungstest</a:t>
            </a:r>
          </a:p>
          <a:p>
            <a:r>
              <a:rPr lang="de-DE" sz="1800" dirty="0"/>
              <a:t>Back-</a:t>
            </a:r>
            <a:r>
              <a:rPr lang="de-DE" sz="1800" dirty="0" err="1"/>
              <a:t>to</a:t>
            </a:r>
            <a:r>
              <a:rPr lang="de-DE" sz="1800" dirty="0"/>
              <a:t>-Back Test</a:t>
            </a:r>
          </a:p>
          <a:p>
            <a:r>
              <a:rPr lang="de-DE" sz="1800" dirty="0">
                <a:solidFill>
                  <a:srgbClr val="00B050"/>
                </a:solidFill>
              </a:rPr>
              <a:t>Leistungstest</a:t>
            </a:r>
          </a:p>
          <a:p>
            <a:r>
              <a:rPr lang="de-DE" sz="1800" dirty="0">
                <a:solidFill>
                  <a:srgbClr val="00B050"/>
                </a:solidFill>
              </a:rPr>
              <a:t>Schnittstellentests (intern, extern, Konsistenz)</a:t>
            </a:r>
          </a:p>
          <a:p>
            <a:r>
              <a:rPr lang="de-DE" sz="1800" dirty="0">
                <a:solidFill>
                  <a:srgbClr val="00B050"/>
                </a:solidFill>
              </a:rPr>
              <a:t>Fehlererwartungstest</a:t>
            </a:r>
          </a:p>
          <a:p>
            <a:r>
              <a:rPr lang="de-DE" sz="1800" dirty="0"/>
              <a:t>Ressourcenverbrauchstest</a:t>
            </a:r>
          </a:p>
          <a:p>
            <a:r>
              <a:rPr lang="de-DE" sz="1800" dirty="0"/>
              <a:t>Stresstest</a:t>
            </a:r>
          </a:p>
          <a:p>
            <a:pPr marL="0" indent="0">
              <a:buNone/>
            </a:pPr>
            <a:r>
              <a:rPr lang="de-DE" sz="1800" dirty="0"/>
              <a:t>Bei BMW sind </a:t>
            </a:r>
            <a:r>
              <a:rPr lang="de-DE" sz="1800" dirty="0">
                <a:solidFill>
                  <a:srgbClr val="00B050"/>
                </a:solidFill>
              </a:rPr>
              <a:t>nur die markierten </a:t>
            </a:r>
            <a:r>
              <a:rPr lang="de-DE" sz="1800" dirty="0"/>
              <a:t>tatsächlich durchzuführen bzw. nachzuweisen</a:t>
            </a:r>
          </a:p>
        </p:txBody>
      </p:sp>
    </p:spTree>
    <p:extLst>
      <p:ext uri="{BB962C8B-B14F-4D97-AF65-F5344CB8AC3E}">
        <p14:creationId xmlns:p14="http://schemas.microsoft.com/office/powerpoint/2010/main" val="2455552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46048" y="361859"/>
            <a:ext cx="11251441" cy="5770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20"/>
              </a:lnSpc>
              <a:spcBef>
                <a:spcPts val="105"/>
              </a:spcBef>
            </a:pPr>
            <a:r>
              <a:rPr lang="de-DE" sz="2800" dirty="0"/>
              <a:t>Auswahl Testkriterien</a:t>
            </a:r>
            <a:br>
              <a:rPr lang="de-DE" sz="2800" dirty="0"/>
            </a:br>
            <a:r>
              <a:rPr lang="de-DE" sz="1400" spc="-10" dirty="0">
                <a:solidFill>
                  <a:srgbClr val="00B4B8"/>
                </a:solidFill>
              </a:rPr>
              <a:t>Weitere Informationen</a:t>
            </a:r>
            <a:endParaRPr sz="1400" dirty="0"/>
          </a:p>
        </p:txBody>
      </p:sp>
      <p:pic>
        <p:nvPicPr>
          <p:cNvPr id="8" name="Bild 1" descr="Altran_Capgemini_Logo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078" y="177599"/>
            <a:ext cx="15144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Bildergebnis für bmw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663" y="788885"/>
            <a:ext cx="537304" cy="53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37AFB9E-EDA5-4378-9E81-9F7DBE657FCD}" type="datetime1">
              <a:rPr lang="de-DE" smtClean="0"/>
              <a:t>30.07.2024</a:t>
            </a:fld>
            <a:endParaRPr lang="fr-FR"/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10C140CD-8AED-46FF-A9A2-77308F3F39AE}" type="slidenum">
              <a:rPr lang="fr-FR" smtClean="0"/>
              <a:pPr algn="r"/>
              <a:t>23</a:t>
            </a:fld>
            <a:endParaRPr lang="fr-FR" dirty="0"/>
          </a:p>
        </p:txBody>
      </p:sp>
      <p:sp>
        <p:nvSpPr>
          <p:cNvPr id="12" name="Espace réservé du pied de page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/>
              <a:t>L4 Report mit Iso-Coverage</a:t>
            </a:r>
            <a:endParaRPr lang="fr-FR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FDE5E946-A041-499F-A4B3-DCF365BDC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48" y="1056180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1800" dirty="0"/>
              <a:t>Beschreibung der Testkriterien kann gefunden werden unter:</a:t>
            </a:r>
          </a:p>
          <a:p>
            <a:pPr marL="0" indent="0">
              <a:buNone/>
            </a:pPr>
            <a:r>
              <a:rPr lang="de-DE" sz="1800" dirty="0">
                <a:hlinkClick r:id="rId5" action="ppaction://hlinkfile"/>
              </a:rPr>
              <a:t>\\europe.bmw.corp\WINFS\BPCE-data\3_COMP_BATT_GEN\10_FUNCTIONS_CALIBRATION\0002_Austausch\Wolfrum\fusi-testfallentwicklung\Tabelle von C Integration und Test 01_Testkonzept_FuSi_IuT.xlsx</a:t>
            </a:r>
            <a:endParaRPr lang="de-DE" sz="1800" dirty="0"/>
          </a:p>
          <a:p>
            <a:pPr marL="0" indent="0">
              <a:buNone/>
            </a:pPr>
            <a:r>
              <a:rPr lang="de-DE" sz="1800" dirty="0"/>
              <a:t>Tabellenblatt 4. Bessere Erklärung und Beispiele werden noch nachgeliefert.</a:t>
            </a:r>
          </a:p>
          <a:p>
            <a:pPr marL="0" indent="0">
              <a:buNone/>
            </a:pPr>
            <a:endParaRPr lang="de-DE" sz="1800" dirty="0"/>
          </a:p>
          <a:p>
            <a:pPr marL="0" indent="0">
              <a:buNone/>
            </a:pPr>
            <a:r>
              <a:rPr lang="de-DE" sz="1800" dirty="0"/>
              <a:t>Tests die gut vereinbar sind:</a:t>
            </a:r>
          </a:p>
          <a:p>
            <a:r>
              <a:rPr lang="de-DE" sz="1800" dirty="0"/>
              <a:t>Anforderungsbasiert + Fehleraufschaltung</a:t>
            </a:r>
          </a:p>
          <a:p>
            <a:r>
              <a:rPr lang="de-DE" sz="1800" dirty="0"/>
              <a:t>Anforderungsbasiert + Schnittstellentests</a:t>
            </a:r>
          </a:p>
          <a:p>
            <a:r>
              <a:rPr lang="de-DE" sz="1800" dirty="0"/>
              <a:t>Anforderungsbasiert + Leistungstest</a:t>
            </a:r>
          </a:p>
          <a:p>
            <a:r>
              <a:rPr lang="de-DE" sz="1800" dirty="0"/>
              <a:t>Leistungstest</a:t>
            </a:r>
          </a:p>
          <a:p>
            <a:r>
              <a:rPr lang="de-DE" sz="1800" dirty="0"/>
              <a:t>Fehlererwartungstest</a:t>
            </a:r>
          </a:p>
          <a:p>
            <a:pPr marL="0" indent="0">
              <a:buNone/>
            </a:pPr>
            <a:r>
              <a:rPr lang="de-DE" sz="1800" dirty="0"/>
              <a:t>Feinere Untergliederung ist immer möglich, stärkere </a:t>
            </a:r>
            <a:r>
              <a:rPr lang="de-DE" sz="1800" dirty="0" err="1"/>
              <a:t>Clusterung</a:t>
            </a:r>
            <a:r>
              <a:rPr lang="de-DE" sz="1800" dirty="0"/>
              <a:t> ist nicht zu empfehlen.</a:t>
            </a:r>
          </a:p>
        </p:txBody>
      </p:sp>
    </p:spTree>
    <p:extLst>
      <p:ext uri="{BB962C8B-B14F-4D97-AF65-F5344CB8AC3E}">
        <p14:creationId xmlns:p14="http://schemas.microsoft.com/office/powerpoint/2010/main" val="3670345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46048" y="361859"/>
            <a:ext cx="11251441" cy="5770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20"/>
              </a:lnSpc>
              <a:spcBef>
                <a:spcPts val="105"/>
              </a:spcBef>
            </a:pPr>
            <a:r>
              <a:rPr lang="de-DE" sz="2800" dirty="0"/>
              <a:t>Auswahl Testkriterien</a:t>
            </a:r>
            <a:br>
              <a:rPr lang="de-DE" sz="2800" dirty="0"/>
            </a:br>
            <a:r>
              <a:rPr lang="de-DE" sz="1400" spc="-10" dirty="0">
                <a:solidFill>
                  <a:srgbClr val="00B4B8"/>
                </a:solidFill>
              </a:rPr>
              <a:t>Kurzbeschreibungen 1/2</a:t>
            </a:r>
            <a:endParaRPr sz="1400" dirty="0"/>
          </a:p>
        </p:txBody>
      </p:sp>
      <p:pic>
        <p:nvPicPr>
          <p:cNvPr id="8" name="Bild 1" descr="Altran_Capgemini_Logo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078" y="177599"/>
            <a:ext cx="15144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Bildergebnis für bmw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663" y="788885"/>
            <a:ext cx="537304" cy="53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37AFB9E-EDA5-4378-9E81-9F7DBE657FCD}" type="datetime1">
              <a:rPr lang="de-DE" smtClean="0"/>
              <a:t>30.07.2024</a:t>
            </a:fld>
            <a:endParaRPr lang="fr-FR"/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10C140CD-8AED-46FF-A9A2-77308F3F39AE}" type="slidenum">
              <a:rPr lang="fr-FR" smtClean="0"/>
              <a:pPr algn="r"/>
              <a:t>24</a:t>
            </a:fld>
            <a:endParaRPr lang="fr-FR" dirty="0"/>
          </a:p>
        </p:txBody>
      </p:sp>
      <p:sp>
        <p:nvSpPr>
          <p:cNvPr id="12" name="Espace réservé du pied de page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/>
              <a:t>L4 Report mit Iso-Coverage</a:t>
            </a:r>
            <a:endParaRPr lang="fr-FR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F7C87C0-FC59-409A-B91F-A1A3AE3F3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48" y="1056180"/>
            <a:ext cx="10515600" cy="5300170"/>
          </a:xfrm>
        </p:spPr>
        <p:txBody>
          <a:bodyPr>
            <a:normAutofit/>
          </a:bodyPr>
          <a:lstStyle/>
          <a:p>
            <a:r>
              <a:rPr lang="de-DE" sz="1600" dirty="0"/>
              <a:t>Anforderungsbasierter Test: Selbsterklärend</a:t>
            </a:r>
          </a:p>
          <a:p>
            <a:pPr lvl="1"/>
            <a:r>
              <a:rPr lang="de-DE" sz="1200" dirty="0"/>
              <a:t>Umsetzung: Einfach die Anforderungen testen mit positiv- und Negativtests</a:t>
            </a:r>
          </a:p>
          <a:p>
            <a:pPr lvl="1"/>
            <a:r>
              <a:rPr lang="de-DE" sz="1200" dirty="0"/>
              <a:t>Jedes PKG besitzt damit das Attribut „Anforderungsbasierter Test“</a:t>
            </a:r>
          </a:p>
          <a:p>
            <a:r>
              <a:rPr lang="de-DE" sz="1600" dirty="0"/>
              <a:t>Fehleraufschaltungstest: Nötig für Funktionen, die parallel zur QM-Software arbeiten und eingreifen, wenn QM versagt.</a:t>
            </a:r>
          </a:p>
          <a:p>
            <a:pPr lvl="1"/>
            <a:r>
              <a:rPr lang="de-DE" sz="1200" dirty="0"/>
              <a:t>Beispiel: Zellspannungsüberwachung.</a:t>
            </a:r>
          </a:p>
          <a:p>
            <a:pPr lvl="1"/>
            <a:r>
              <a:rPr lang="de-DE" sz="1200" dirty="0"/>
              <a:t>Umsetzung: QM </a:t>
            </a:r>
            <a:r>
              <a:rPr lang="de-DE" sz="1200" dirty="0" err="1"/>
              <a:t>ausbedaten</a:t>
            </a:r>
            <a:r>
              <a:rPr lang="de-DE" sz="1200" dirty="0"/>
              <a:t> -&gt; Damit ist sicher, dass das Fehlerhandling nur durch die </a:t>
            </a:r>
            <a:r>
              <a:rPr lang="de-DE" sz="1200" dirty="0" err="1"/>
              <a:t>FuSi</a:t>
            </a:r>
            <a:r>
              <a:rPr lang="de-DE" sz="1200" dirty="0"/>
              <a:t> stattfindet, selbst wenn QM nicht auf DTCs reagiert</a:t>
            </a:r>
          </a:p>
          <a:p>
            <a:pPr lvl="1"/>
            <a:r>
              <a:rPr lang="de-DE" sz="1200" dirty="0" err="1"/>
              <a:t>SLTime</a:t>
            </a:r>
            <a:r>
              <a:rPr lang="de-DE" sz="1200" dirty="0"/>
              <a:t> - Schlafzeit hat </a:t>
            </a:r>
            <a:r>
              <a:rPr lang="de-DE" sz="1200" dirty="0" err="1"/>
              <a:t>Asil</a:t>
            </a:r>
            <a:r>
              <a:rPr lang="de-DE" sz="1200" dirty="0"/>
              <a:t> Güte und stellt diese anderen zur Verfügung, somit ist keine Fehleraufschaltung möglich, da es keine Inputparameter gibt </a:t>
            </a:r>
          </a:p>
          <a:p>
            <a:r>
              <a:rPr lang="de-DE" sz="1600" dirty="0"/>
              <a:t>Leistungstest: Funktion wird auf Exaktes Zeitverhalten überprüft</a:t>
            </a:r>
          </a:p>
          <a:p>
            <a:pPr lvl="1"/>
            <a:r>
              <a:rPr lang="de-DE" sz="1200" dirty="0"/>
              <a:t>Beispiel: Typischer Wirkkettentest. Ziel ist, bei Überspannung einer Zelle, innerhalb xx Sekunden die Schütze zu öffnen.</a:t>
            </a:r>
          </a:p>
          <a:p>
            <a:pPr lvl="1"/>
            <a:r>
              <a:rPr lang="de-DE" sz="1200" dirty="0"/>
              <a:t>Umsetzung: </a:t>
            </a:r>
          </a:p>
        </p:txBody>
      </p:sp>
    </p:spTree>
    <p:extLst>
      <p:ext uri="{BB962C8B-B14F-4D97-AF65-F5344CB8AC3E}">
        <p14:creationId xmlns:p14="http://schemas.microsoft.com/office/powerpoint/2010/main" val="4146458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46048" y="361859"/>
            <a:ext cx="11251441" cy="5770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20"/>
              </a:lnSpc>
              <a:spcBef>
                <a:spcPts val="105"/>
              </a:spcBef>
            </a:pPr>
            <a:r>
              <a:rPr lang="de-DE" sz="2800" dirty="0"/>
              <a:t>Auswahl Testkriterien</a:t>
            </a:r>
            <a:br>
              <a:rPr lang="de-DE" sz="2800" dirty="0"/>
            </a:br>
            <a:r>
              <a:rPr lang="de-DE" sz="1400" spc="-10" dirty="0">
                <a:solidFill>
                  <a:srgbClr val="00B4B8"/>
                </a:solidFill>
              </a:rPr>
              <a:t>Kurzbeschreibungen 2/2</a:t>
            </a:r>
            <a:endParaRPr sz="1400" dirty="0"/>
          </a:p>
        </p:txBody>
      </p:sp>
      <p:pic>
        <p:nvPicPr>
          <p:cNvPr id="8" name="Bild 1" descr="Altran_Capgemini_Logo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078" y="177599"/>
            <a:ext cx="15144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Bildergebnis für bmw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663" y="788885"/>
            <a:ext cx="537304" cy="53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37AFB9E-EDA5-4378-9E81-9F7DBE657FCD}" type="datetime1">
              <a:rPr lang="de-DE" smtClean="0"/>
              <a:t>30.07.2024</a:t>
            </a:fld>
            <a:endParaRPr lang="fr-FR"/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10C140CD-8AED-46FF-A9A2-77308F3F39AE}" type="slidenum">
              <a:rPr lang="fr-FR" smtClean="0"/>
              <a:pPr algn="r"/>
              <a:t>25</a:t>
            </a:fld>
            <a:endParaRPr lang="fr-FR" dirty="0"/>
          </a:p>
        </p:txBody>
      </p:sp>
      <p:sp>
        <p:nvSpPr>
          <p:cNvPr id="12" name="Espace réservé du pied de page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/>
              <a:t>L4 Report mit Iso-Coverage</a:t>
            </a:r>
            <a:endParaRPr lang="fr-FR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2F7C87C0-FC59-409A-B91F-A1A3AE3F3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48" y="1056180"/>
            <a:ext cx="10515600" cy="5300170"/>
          </a:xfrm>
        </p:spPr>
        <p:txBody>
          <a:bodyPr>
            <a:normAutofit/>
          </a:bodyPr>
          <a:lstStyle/>
          <a:p>
            <a:r>
              <a:rPr lang="de-DE" sz="1600" dirty="0"/>
              <a:t>Schnittstellentests: Grenzwertanalysen, Äquivalenzklassentests, Kompatibilität und zeitliche Synchronität von Schnittstellen</a:t>
            </a:r>
          </a:p>
          <a:p>
            <a:pPr lvl="1"/>
            <a:r>
              <a:rPr lang="de-DE" sz="1200" dirty="0"/>
              <a:t>Interne Schnittstellen sind: Alle Schnittstellen zwischen verschiedenen </a:t>
            </a:r>
            <a:r>
              <a:rPr lang="de-DE" sz="1200" dirty="0" err="1"/>
              <a:t>runnables</a:t>
            </a:r>
            <a:r>
              <a:rPr lang="de-DE" sz="1200" dirty="0"/>
              <a:t> innerhalb der SWC „</a:t>
            </a:r>
            <a:r>
              <a:rPr lang="de-DE" sz="1200" dirty="0" err="1"/>
              <a:t>Safety</a:t>
            </a:r>
            <a:r>
              <a:rPr lang="de-DE" sz="1200" dirty="0"/>
              <a:t> Layer“</a:t>
            </a:r>
          </a:p>
          <a:p>
            <a:pPr lvl="1"/>
            <a:r>
              <a:rPr lang="de-DE" sz="1200" dirty="0"/>
              <a:t>Externe Schnittstellen sind: Alles, was an der Grenze der SWC „</a:t>
            </a:r>
            <a:r>
              <a:rPr lang="de-DE" sz="1200" dirty="0" err="1"/>
              <a:t>Safety</a:t>
            </a:r>
            <a:r>
              <a:rPr lang="de-DE" sz="1200" dirty="0"/>
              <a:t> Layer“ ist. BUS, LL, QM (z.B. DTCs)</a:t>
            </a:r>
          </a:p>
          <a:p>
            <a:r>
              <a:rPr lang="de-DE" sz="1600" dirty="0"/>
              <a:t>Fehlererwartungstests: Hier wird Erfahrung genutzt, um mögliche Fehler über die Anforderungen hinaus abzuschätzen (wo könnte der Entwickler etwas übersehen haben)</a:t>
            </a:r>
          </a:p>
          <a:p>
            <a:pPr lvl="1"/>
            <a:r>
              <a:rPr lang="de-DE" sz="1200" dirty="0"/>
              <a:t>Beispiel: Anforderungen für Komponententausch spezifizieren, dass </a:t>
            </a:r>
            <a:r>
              <a:rPr lang="de-DE" sz="1200" dirty="0" err="1"/>
              <a:t>ReUse</a:t>
            </a:r>
            <a:r>
              <a:rPr lang="de-DE" sz="1200" dirty="0"/>
              <a:t>-Counter zurückgesetzt werden müssen, wenn das beschädigte Modul getauscht wird. Was passiert, wenn mit der Routine ein Modul getauscht wird, das gar nicht verbaut ist? Z.B. Modul 15 bei SE-16? Hier darf natürlich nichts zurück gesetzt werden.</a:t>
            </a:r>
          </a:p>
          <a:p>
            <a:pPr lvl="1"/>
            <a:r>
              <a:rPr lang="de-DE" sz="1200" dirty="0"/>
              <a:t>Diese Tests setzen voraus, dass man einen Erfahrenen Tester hat. Niemand kann erwarten, dass man alle möglichen Fehler erahnt.</a:t>
            </a:r>
          </a:p>
          <a:p>
            <a:pPr lvl="1"/>
            <a:r>
              <a:rPr lang="de-DE" sz="1200" dirty="0"/>
              <a:t>Wenn </a:t>
            </a:r>
            <a:r>
              <a:rPr lang="de-DE" sz="1200" dirty="0" err="1"/>
              <a:t>bestimte</a:t>
            </a:r>
            <a:r>
              <a:rPr lang="de-DE" sz="1200" dirty="0"/>
              <a:t> Fehler </a:t>
            </a:r>
            <a:r>
              <a:rPr lang="de-DE" sz="1200" dirty="0" err="1"/>
              <a:t>schonmal</a:t>
            </a:r>
            <a:r>
              <a:rPr lang="de-DE" sz="1200" dirty="0"/>
              <a:t> aufgetreten sind, sollte man entsprechende Tests ins </a:t>
            </a:r>
            <a:r>
              <a:rPr lang="de-DE" sz="1200" dirty="0" err="1"/>
              <a:t>Testset</a:t>
            </a:r>
            <a:r>
              <a:rPr lang="de-DE" sz="1200" dirty="0"/>
              <a:t> mit aufnehmen, auch wenn die Anforderung es nicht explizit definiert</a:t>
            </a:r>
          </a:p>
        </p:txBody>
      </p:sp>
    </p:spTree>
    <p:extLst>
      <p:ext uri="{BB962C8B-B14F-4D97-AF65-F5344CB8AC3E}">
        <p14:creationId xmlns:p14="http://schemas.microsoft.com/office/powerpoint/2010/main" val="806415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9A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23"/>
          <p:cNvSpPr>
            <a:spLocks noGrp="1"/>
          </p:cNvSpPr>
          <p:nvPr>
            <p:ph type="title"/>
          </p:nvPr>
        </p:nvSpPr>
        <p:spPr>
          <a:xfrm>
            <a:off x="1534583" y="520717"/>
            <a:ext cx="9457268" cy="2448735"/>
          </a:xfrm>
        </p:spPr>
        <p:txBody>
          <a:bodyPr>
            <a:normAutofit/>
          </a:bodyPr>
          <a:lstStyle/>
          <a:p>
            <a:r>
              <a:rPr lang="fr-FR" sz="9600" b="1" dirty="0">
                <a:solidFill>
                  <a:schemeClr val="bg1"/>
                </a:solidFill>
                <a:latin typeface="Arial Black" panose="020B0A04020102020204" pitchFamily="34" charset="0"/>
              </a:rPr>
              <a:t>6.</a:t>
            </a:r>
          </a:p>
        </p:txBody>
      </p:sp>
      <p:sp>
        <p:nvSpPr>
          <p:cNvPr id="10" name="Espace réservé du texte 24"/>
          <p:cNvSpPr txBox="1">
            <a:spLocks/>
          </p:cNvSpPr>
          <p:nvPr/>
        </p:nvSpPr>
        <p:spPr>
          <a:xfrm>
            <a:off x="1534584" y="3282565"/>
            <a:ext cx="9457267" cy="25954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Beispiel</a:t>
            </a:r>
            <a:r>
              <a:rPr kumimoji="0" lang="fr-FR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Attributvorgabe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0586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46048" y="361859"/>
            <a:ext cx="11251441" cy="5770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20"/>
              </a:lnSpc>
              <a:spcBef>
                <a:spcPts val="105"/>
              </a:spcBef>
            </a:pPr>
            <a:r>
              <a:rPr lang="de-DE" sz="2800" dirty="0"/>
              <a:t>Beispiel Attributvorgabe</a:t>
            </a:r>
            <a:br>
              <a:rPr lang="de-DE" sz="2800" dirty="0"/>
            </a:br>
            <a:r>
              <a:rPr lang="de-DE" sz="1400" spc="-10" dirty="0">
                <a:solidFill>
                  <a:srgbClr val="00B4B8"/>
                </a:solidFill>
              </a:rPr>
              <a:t>Übersicht der Beispielanforderungen</a:t>
            </a:r>
            <a:endParaRPr sz="1400" dirty="0"/>
          </a:p>
        </p:txBody>
      </p:sp>
      <p:pic>
        <p:nvPicPr>
          <p:cNvPr id="8" name="Bild 1" descr="Altran_Capgemini_Logo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078" y="177599"/>
            <a:ext cx="15144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Bildergebnis für bmw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663" y="788885"/>
            <a:ext cx="537304" cy="53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37AFB9E-EDA5-4378-9E81-9F7DBE657FCD}" type="datetime1">
              <a:rPr lang="de-DE" smtClean="0"/>
              <a:t>30.07.2024</a:t>
            </a:fld>
            <a:endParaRPr lang="fr-FR"/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10C140CD-8AED-46FF-A9A2-77308F3F39AE}" type="slidenum">
              <a:rPr lang="fr-FR" smtClean="0"/>
              <a:pPr algn="r"/>
              <a:t>27</a:t>
            </a:fld>
            <a:endParaRPr lang="fr-FR" dirty="0"/>
          </a:p>
        </p:txBody>
      </p:sp>
      <p:sp>
        <p:nvSpPr>
          <p:cNvPr id="12" name="Espace réservé du pied de page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/>
              <a:t>L4 Report mit Iso-Coverage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899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9A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23"/>
          <p:cNvSpPr>
            <a:spLocks noGrp="1"/>
          </p:cNvSpPr>
          <p:nvPr>
            <p:ph type="title"/>
          </p:nvPr>
        </p:nvSpPr>
        <p:spPr>
          <a:xfrm>
            <a:off x="1534583" y="520717"/>
            <a:ext cx="9457268" cy="2448735"/>
          </a:xfrm>
        </p:spPr>
        <p:txBody>
          <a:bodyPr>
            <a:normAutofit/>
          </a:bodyPr>
          <a:lstStyle/>
          <a:p>
            <a:r>
              <a:rPr lang="fr-FR" sz="9600" b="1" dirty="0">
                <a:solidFill>
                  <a:schemeClr val="bg1"/>
                </a:solidFill>
                <a:latin typeface="Arial Black" panose="020B0A04020102020204" pitchFamily="34" charset="0"/>
              </a:rPr>
              <a:t>1.</a:t>
            </a:r>
          </a:p>
        </p:txBody>
      </p:sp>
      <p:sp>
        <p:nvSpPr>
          <p:cNvPr id="10" name="Espace réservé du texte 24"/>
          <p:cNvSpPr txBox="1">
            <a:spLocks/>
          </p:cNvSpPr>
          <p:nvPr/>
        </p:nvSpPr>
        <p:spPr>
          <a:xfrm>
            <a:off x="1534584" y="3282565"/>
            <a:ext cx="9457267" cy="25954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 sz="4000" b="1" dirty="0" err="1">
                <a:solidFill>
                  <a:prstClr val="white"/>
                </a:solidFill>
                <a:latin typeface="Calibri" panose="020F0502020204030204"/>
              </a:rPr>
              <a:t>Ziele</a:t>
            </a:r>
            <a:r>
              <a:rPr lang="fr-FR" sz="4000" b="1" dirty="0">
                <a:solidFill>
                  <a:prstClr val="white"/>
                </a:solidFill>
                <a:latin typeface="Calibri" panose="020F0502020204030204"/>
              </a:rPr>
              <a:t> </a:t>
            </a:r>
            <a:r>
              <a:rPr lang="fr-FR" sz="4000" b="1" dirty="0" err="1">
                <a:solidFill>
                  <a:prstClr val="white"/>
                </a:solidFill>
                <a:latin typeface="Calibri" panose="020F0502020204030204"/>
              </a:rPr>
              <a:t>für</a:t>
            </a:r>
            <a:r>
              <a:rPr lang="fr-FR" sz="4000" b="1" dirty="0">
                <a:solidFill>
                  <a:prstClr val="white"/>
                </a:solidFill>
                <a:latin typeface="Calibri" panose="020F0502020204030204"/>
              </a:rPr>
              <a:t> den L4 Report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994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46048" y="361859"/>
            <a:ext cx="11251441" cy="5770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20"/>
              </a:lnSpc>
              <a:spcBef>
                <a:spcPts val="105"/>
              </a:spcBef>
            </a:pPr>
            <a:r>
              <a:rPr lang="de-DE" sz="2800" dirty="0"/>
              <a:t>Ziel für L4-Report</a:t>
            </a:r>
            <a:br>
              <a:rPr lang="de-DE" sz="2800" dirty="0"/>
            </a:br>
            <a:r>
              <a:rPr lang="de-DE" sz="1400" spc="-10" dirty="0">
                <a:solidFill>
                  <a:srgbClr val="00B4B8"/>
                </a:solidFill>
              </a:rPr>
              <a:t>Informationen + Verfügbarkeit</a:t>
            </a:r>
            <a:endParaRPr sz="1400" dirty="0"/>
          </a:p>
        </p:txBody>
      </p:sp>
      <p:pic>
        <p:nvPicPr>
          <p:cNvPr id="8" name="Bild 1" descr="Altran_Capgemini_Logo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078" y="177599"/>
            <a:ext cx="15144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Bildergebnis für bmw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663" y="788885"/>
            <a:ext cx="537304" cy="53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37AFB9E-EDA5-4378-9E81-9F7DBE657FCD}" type="datetime1">
              <a:rPr lang="de-DE" smtClean="0"/>
              <a:t>30.07.2024</a:t>
            </a:fld>
            <a:endParaRPr lang="fr-FR"/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10C140CD-8AED-46FF-A9A2-77308F3F39AE}" type="slidenum">
              <a:rPr lang="fr-FR" smtClean="0"/>
              <a:pPr algn="r"/>
              <a:t>4</a:t>
            </a:fld>
            <a:endParaRPr lang="fr-FR" dirty="0"/>
          </a:p>
        </p:txBody>
      </p:sp>
      <p:sp>
        <p:nvSpPr>
          <p:cNvPr id="12" name="Espace réservé du pied de page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/>
              <a:t>L4 Report mit Iso-Coverage</a:t>
            </a:r>
            <a:endParaRPr lang="fr-FR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A0956B15-F357-4405-AB12-5A48799AC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48" y="1056180"/>
            <a:ext cx="10515600" cy="5300170"/>
          </a:xfrm>
        </p:spPr>
        <p:txBody>
          <a:bodyPr>
            <a:normAutofit/>
          </a:bodyPr>
          <a:lstStyle/>
          <a:p>
            <a:r>
              <a:rPr lang="de-DE" sz="1800" dirty="0"/>
              <a:t>Definition: Allgemeine </a:t>
            </a:r>
            <a:r>
              <a:rPr lang="de-DE" sz="1800" dirty="0" err="1"/>
              <a:t>Straßefreigabe</a:t>
            </a:r>
            <a:r>
              <a:rPr lang="de-DE" sz="1800" dirty="0"/>
              <a:t> für alle Fahrzeuge in Serie bis TÜV-Abnahme</a:t>
            </a:r>
            <a:br>
              <a:rPr lang="de-DE" sz="1800" dirty="0"/>
            </a:br>
            <a:r>
              <a:rPr lang="de-DE" sz="1800" dirty="0"/>
              <a:t>L3 nur für einzelne Versuchsfahrzeuge</a:t>
            </a:r>
          </a:p>
          <a:p>
            <a:r>
              <a:rPr lang="de-DE" sz="1800" dirty="0"/>
              <a:t>Ablageort: </a:t>
            </a:r>
            <a:r>
              <a:rPr lang="de-DE" sz="1800" dirty="0">
                <a:hlinkClick r:id="rId5" action="ppaction://hlinkfile"/>
              </a:rPr>
              <a:t>\\europe.bmw.corp\WINFS\BPCE-data\3_COMP_BATT_GEN\10_FUNCTIONS_CALIBRATION\1418_Prozesse\FuSi_Dokumente</a:t>
            </a:r>
            <a:endParaRPr lang="de-DE" sz="1800" dirty="0"/>
          </a:p>
          <a:p>
            <a:r>
              <a:rPr lang="de-DE" sz="1800" dirty="0"/>
              <a:t>Report soll folgende Informationen beinhalten:</a:t>
            </a:r>
          </a:p>
          <a:p>
            <a:pPr lvl="1"/>
            <a:r>
              <a:rPr lang="de-DE" sz="1400" dirty="0"/>
              <a:t>Welche Tests sind gelaufen?</a:t>
            </a:r>
          </a:p>
          <a:p>
            <a:pPr lvl="1"/>
            <a:r>
              <a:rPr lang="de-DE" sz="1400" dirty="0"/>
              <a:t>Was sind die Ergebnisse?</a:t>
            </a:r>
          </a:p>
          <a:p>
            <a:pPr lvl="1"/>
            <a:r>
              <a:rPr lang="de-DE" sz="1400" dirty="0"/>
              <a:t>Wurde jede gefundene Auffälligkeit gemeldet und wenn ja, wo? (Ticket)</a:t>
            </a:r>
          </a:p>
          <a:p>
            <a:pPr lvl="1"/>
            <a:r>
              <a:rPr lang="de-DE" sz="1400" dirty="0"/>
              <a:t>Sind alle HL-</a:t>
            </a:r>
            <a:r>
              <a:rPr lang="de-DE" sz="1400" dirty="0" err="1"/>
              <a:t>Requirements</a:t>
            </a:r>
            <a:r>
              <a:rPr lang="de-DE" sz="1400" dirty="0"/>
              <a:t> (RQ_HVSM_HL_..) getestet?</a:t>
            </a:r>
          </a:p>
          <a:p>
            <a:pPr lvl="1"/>
            <a:r>
              <a:rPr lang="de-DE" sz="1400" dirty="0"/>
              <a:t>Sind alle IN-</a:t>
            </a:r>
            <a:r>
              <a:rPr lang="de-DE" sz="1400" dirty="0" err="1"/>
              <a:t>Requirements</a:t>
            </a:r>
            <a:r>
              <a:rPr lang="de-DE" sz="1400" dirty="0"/>
              <a:t> getestet?</a:t>
            </a:r>
          </a:p>
          <a:p>
            <a:pPr lvl="1"/>
            <a:r>
              <a:rPr lang="de-DE" sz="1400" dirty="0"/>
              <a:t>Welcher Testfall gehört zu welchem HL-</a:t>
            </a:r>
            <a:r>
              <a:rPr lang="de-DE" sz="1400" dirty="0" err="1"/>
              <a:t>Requirement</a:t>
            </a:r>
            <a:r>
              <a:rPr lang="de-DE" sz="1400" dirty="0"/>
              <a:t>? Welcher Testfall gehört zu welchem IN-</a:t>
            </a:r>
            <a:r>
              <a:rPr lang="de-DE" sz="1400" dirty="0" err="1"/>
              <a:t>Requirement</a:t>
            </a:r>
            <a:r>
              <a:rPr lang="de-DE" sz="1400" dirty="0"/>
              <a:t>=</a:t>
            </a:r>
          </a:p>
          <a:p>
            <a:pPr lvl="1"/>
            <a:r>
              <a:rPr lang="de-DE" sz="1400" dirty="0"/>
              <a:t>Wurden alle Testkriterien für die Komponentenebene aus ISO-26262 berücksichtigt? Was sind die jeweiligen Testergebnisse?</a:t>
            </a:r>
          </a:p>
          <a:p>
            <a:r>
              <a:rPr lang="de-DE" sz="1800" dirty="0"/>
              <a:t>Report soll gut durchsuchbar sein</a:t>
            </a:r>
          </a:p>
          <a:p>
            <a:pPr lvl="1"/>
            <a:r>
              <a:rPr lang="de-DE" sz="1400" dirty="0"/>
              <a:t>HL-</a:t>
            </a:r>
            <a:r>
              <a:rPr lang="de-DE" sz="1400" dirty="0" err="1"/>
              <a:t>Requirements</a:t>
            </a:r>
            <a:r>
              <a:rPr lang="de-DE" sz="1400" dirty="0"/>
              <a:t> für Testmanager</a:t>
            </a:r>
          </a:p>
          <a:p>
            <a:pPr lvl="1"/>
            <a:r>
              <a:rPr lang="de-DE" sz="1400" dirty="0"/>
              <a:t>IN-</a:t>
            </a:r>
            <a:r>
              <a:rPr lang="de-DE" sz="1400" dirty="0" err="1"/>
              <a:t>Requirements</a:t>
            </a:r>
            <a:r>
              <a:rPr lang="de-DE" sz="1400" dirty="0"/>
              <a:t> für KSV/SSV</a:t>
            </a:r>
          </a:p>
          <a:p>
            <a:pPr lvl="1"/>
            <a:r>
              <a:rPr lang="de-DE" sz="1400" dirty="0"/>
              <a:t>Alles für spätere Audits/Reviews/Wenn nach Jahren Probleme auftreten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213235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46048" y="361859"/>
            <a:ext cx="11251441" cy="5770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20"/>
              </a:lnSpc>
              <a:spcBef>
                <a:spcPts val="105"/>
              </a:spcBef>
            </a:pPr>
            <a:r>
              <a:rPr lang="de-DE" sz="2800" dirty="0"/>
              <a:t>Ziel für L4-Report</a:t>
            </a:r>
            <a:br>
              <a:rPr lang="de-DE" sz="2800" dirty="0"/>
            </a:br>
            <a:r>
              <a:rPr lang="de-DE" sz="1400" spc="-10" dirty="0">
                <a:solidFill>
                  <a:srgbClr val="00B4B8"/>
                </a:solidFill>
              </a:rPr>
              <a:t>Beispielübersicht</a:t>
            </a:r>
            <a:endParaRPr sz="1400" dirty="0"/>
          </a:p>
        </p:txBody>
      </p:sp>
      <p:pic>
        <p:nvPicPr>
          <p:cNvPr id="8" name="Bild 1" descr="Altran_Capgemini_Logo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078" y="177599"/>
            <a:ext cx="15144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Bildergebnis für bmw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663" y="788885"/>
            <a:ext cx="537304" cy="53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37AFB9E-EDA5-4378-9E81-9F7DBE657FCD}" type="datetime1">
              <a:rPr lang="de-DE" smtClean="0"/>
              <a:t>30.07.2024</a:t>
            </a:fld>
            <a:endParaRPr lang="fr-FR"/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10C140CD-8AED-46FF-A9A2-77308F3F39AE}" type="slidenum">
              <a:rPr lang="fr-FR" smtClean="0"/>
              <a:pPr algn="r"/>
              <a:t>5</a:t>
            </a:fld>
            <a:endParaRPr lang="fr-FR" dirty="0"/>
          </a:p>
        </p:txBody>
      </p:sp>
      <p:sp>
        <p:nvSpPr>
          <p:cNvPr id="12" name="Espace réservé du pied de page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/>
              <a:t>L4 Report mit Iso-Coverage</a:t>
            </a:r>
            <a:endParaRPr lang="fr-FR" dirty="0"/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1779F673-EB8E-4C95-AC1B-41C469482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48" y="1058964"/>
            <a:ext cx="10515600" cy="294488"/>
          </a:xfrm>
        </p:spPr>
        <p:txBody>
          <a:bodyPr>
            <a:normAutofit lnSpcReduction="10000"/>
          </a:bodyPr>
          <a:lstStyle/>
          <a:p>
            <a:r>
              <a:rPr lang="de-DE" sz="1600" dirty="0"/>
              <a:t>Suche in „SCOPE“ nach HL-</a:t>
            </a:r>
            <a:r>
              <a:rPr lang="de-DE" sz="1600" dirty="0" err="1"/>
              <a:t>Requirements</a:t>
            </a:r>
            <a:r>
              <a:rPr lang="de-DE" sz="1600" dirty="0"/>
              <a:t> -&gt; Alle Testfälle mit Ergebnis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6B288352-88BD-4094-985A-CD498694C0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53" y="1322925"/>
            <a:ext cx="10058400" cy="1638400"/>
          </a:xfrm>
          <a:prstGeom prst="rect">
            <a:avLst/>
          </a:prstGeom>
        </p:spPr>
      </p:pic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24EFB7D0-D04C-4EA2-9F18-8205D25D955C}"/>
              </a:ext>
            </a:extLst>
          </p:cNvPr>
          <p:cNvSpPr txBox="1">
            <a:spLocks/>
          </p:cNvSpPr>
          <p:nvPr/>
        </p:nvSpPr>
        <p:spPr>
          <a:xfrm>
            <a:off x="346048" y="3019272"/>
            <a:ext cx="10515600" cy="294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Suche in „SCOPE“ nach IN-</a:t>
            </a:r>
            <a:r>
              <a:rPr lang="de-DE" sz="1600" dirty="0" err="1"/>
              <a:t>Requirements</a:t>
            </a:r>
            <a:r>
              <a:rPr lang="de-DE" sz="1600" dirty="0"/>
              <a:t> -&gt; Alle Testfälle zu allen HL-</a:t>
            </a:r>
            <a:r>
              <a:rPr lang="de-DE" sz="1600" dirty="0" err="1"/>
              <a:t>Requirements</a:t>
            </a:r>
            <a:r>
              <a:rPr lang="de-DE" sz="1600" dirty="0"/>
              <a:t> zu diesem IN-RQ mit Ergebnis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C5F87A9A-893D-43A3-9247-96367273E7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53" y="3350354"/>
            <a:ext cx="10058400" cy="2194665"/>
          </a:xfrm>
          <a:prstGeom prst="rect">
            <a:avLst/>
          </a:prstGeom>
        </p:spPr>
      </p:pic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0C112EB3-0B27-404D-BC8D-721F8CF61335}"/>
              </a:ext>
            </a:extLst>
          </p:cNvPr>
          <p:cNvSpPr txBox="1">
            <a:spLocks/>
          </p:cNvSpPr>
          <p:nvPr/>
        </p:nvSpPr>
        <p:spPr>
          <a:xfrm>
            <a:off x="346048" y="5596628"/>
            <a:ext cx="10515600" cy="821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 dirty="0"/>
              <a:t>Tests, welche einen Fehler nach sich ziehen (Bugtickets) müssen mit diesen verlinkt werden. Das wird im Report angezeigt</a:t>
            </a:r>
            <a:br>
              <a:rPr lang="de-DE" sz="1600" dirty="0"/>
            </a:br>
            <a:r>
              <a:rPr lang="de-DE" sz="1600" dirty="0"/>
              <a:t>und man wird damit gleich zur Fehlerbeschreibung weitergeleitet. Somit kann der Sicherheitsverantwortliche die Kritikalität der Fehler besser einschätzen</a:t>
            </a:r>
          </a:p>
        </p:txBody>
      </p:sp>
    </p:spTree>
    <p:extLst>
      <p:ext uri="{BB962C8B-B14F-4D97-AF65-F5344CB8AC3E}">
        <p14:creationId xmlns:p14="http://schemas.microsoft.com/office/powerpoint/2010/main" val="3544283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D9AC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23"/>
          <p:cNvSpPr>
            <a:spLocks noGrp="1"/>
          </p:cNvSpPr>
          <p:nvPr>
            <p:ph type="title"/>
          </p:nvPr>
        </p:nvSpPr>
        <p:spPr>
          <a:xfrm>
            <a:off x="1534583" y="520717"/>
            <a:ext cx="9457268" cy="2448735"/>
          </a:xfrm>
        </p:spPr>
        <p:txBody>
          <a:bodyPr>
            <a:normAutofit/>
          </a:bodyPr>
          <a:lstStyle/>
          <a:p>
            <a:r>
              <a:rPr lang="fr-FR" sz="9600" b="1" dirty="0">
                <a:solidFill>
                  <a:schemeClr val="bg1"/>
                </a:solidFill>
                <a:latin typeface="Arial Black" panose="020B0A04020102020204" pitchFamily="34" charset="0"/>
              </a:rPr>
              <a:t>2.</a:t>
            </a:r>
          </a:p>
        </p:txBody>
      </p:sp>
      <p:sp>
        <p:nvSpPr>
          <p:cNvPr id="10" name="Espace réservé du texte 24"/>
          <p:cNvSpPr txBox="1">
            <a:spLocks/>
          </p:cNvSpPr>
          <p:nvPr/>
        </p:nvSpPr>
        <p:spPr>
          <a:xfrm>
            <a:off x="1534584" y="3282565"/>
            <a:ext cx="9457267" cy="25954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4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TestGuide-Filter</a:t>
            </a:r>
            <a:endParaRPr kumimoji="0" lang="fr-FR" sz="4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5380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46048" y="361859"/>
            <a:ext cx="11251441" cy="5770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20"/>
              </a:lnSpc>
              <a:spcBef>
                <a:spcPts val="105"/>
              </a:spcBef>
            </a:pPr>
            <a:r>
              <a:rPr lang="de-DE" sz="2800" dirty="0" err="1"/>
              <a:t>Testguide</a:t>
            </a:r>
            <a:r>
              <a:rPr lang="de-DE" sz="2800" dirty="0"/>
              <a:t>-Filter</a:t>
            </a:r>
            <a:br>
              <a:rPr lang="de-DE" sz="2800" dirty="0"/>
            </a:br>
            <a:r>
              <a:rPr lang="de-DE" sz="1400" spc="-10" dirty="0">
                <a:solidFill>
                  <a:srgbClr val="00B4B8"/>
                </a:solidFill>
              </a:rPr>
              <a:t>Ausleitung</a:t>
            </a:r>
            <a:endParaRPr sz="1400" dirty="0"/>
          </a:p>
        </p:txBody>
      </p:sp>
      <p:pic>
        <p:nvPicPr>
          <p:cNvPr id="8" name="Bild 1" descr="Altran_Capgemini_Logo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078" y="177599"/>
            <a:ext cx="15144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Bildergebnis für bmw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663" y="788885"/>
            <a:ext cx="537304" cy="53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37AFB9E-EDA5-4378-9E81-9F7DBE657FCD}" type="datetime1">
              <a:rPr lang="de-DE" smtClean="0"/>
              <a:t>30.07.2024</a:t>
            </a:fld>
            <a:endParaRPr lang="fr-FR"/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10C140CD-8AED-46FF-A9A2-77308F3F39AE}" type="slidenum">
              <a:rPr lang="fr-FR" smtClean="0"/>
              <a:pPr algn="r"/>
              <a:t>7</a:t>
            </a:fld>
            <a:endParaRPr lang="fr-FR" dirty="0"/>
          </a:p>
        </p:txBody>
      </p:sp>
      <p:sp>
        <p:nvSpPr>
          <p:cNvPr id="12" name="Espace réservé du pied de page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/>
              <a:t>L4 Report mit Iso-Coverage</a:t>
            </a:r>
            <a:endParaRPr lang="fr-FR" dirty="0"/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77C06771-A620-48C9-B021-978F20844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048" y="1015728"/>
            <a:ext cx="10515600" cy="294488"/>
          </a:xfrm>
        </p:spPr>
        <p:txBody>
          <a:bodyPr>
            <a:normAutofit lnSpcReduction="10000"/>
          </a:bodyPr>
          <a:lstStyle/>
          <a:p>
            <a:r>
              <a:rPr lang="de-DE" sz="1600" dirty="0"/>
              <a:t>Excel-Export aus TESTGUIDE: Knopf drücken und warten (oder per </a:t>
            </a:r>
            <a:r>
              <a:rPr lang="de-DE" sz="1600" dirty="0" err="1"/>
              <a:t>e-mail</a:t>
            </a:r>
            <a:r>
              <a:rPr lang="de-DE" sz="1600" dirty="0"/>
              <a:t> senden lassen)</a:t>
            </a:r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E7579073-C68B-42BD-A8CA-88915D28A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76" y="1445153"/>
            <a:ext cx="10058400" cy="368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61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46048" y="361859"/>
            <a:ext cx="11251441" cy="5770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20"/>
              </a:lnSpc>
              <a:spcBef>
                <a:spcPts val="105"/>
              </a:spcBef>
            </a:pPr>
            <a:r>
              <a:rPr lang="de-DE" sz="2800" dirty="0" err="1"/>
              <a:t>Testguide</a:t>
            </a:r>
            <a:r>
              <a:rPr lang="de-DE" sz="2800" dirty="0"/>
              <a:t>-Filter</a:t>
            </a:r>
            <a:br>
              <a:rPr lang="de-DE" sz="2800" dirty="0"/>
            </a:br>
            <a:r>
              <a:rPr lang="de-DE" sz="1400" spc="-10" dirty="0">
                <a:solidFill>
                  <a:srgbClr val="00B4B8"/>
                </a:solidFill>
              </a:rPr>
              <a:t>Coverage-Filter</a:t>
            </a:r>
            <a:endParaRPr sz="1400" dirty="0"/>
          </a:p>
        </p:txBody>
      </p:sp>
      <p:pic>
        <p:nvPicPr>
          <p:cNvPr id="8" name="Bild 1" descr="Altran_Capgemini_Logo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078" y="177599"/>
            <a:ext cx="15144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Bildergebnis für bmw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663" y="788885"/>
            <a:ext cx="537304" cy="53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37AFB9E-EDA5-4378-9E81-9F7DBE657FCD}" type="datetime1">
              <a:rPr lang="de-DE" smtClean="0"/>
              <a:t>30.07.2024</a:t>
            </a:fld>
            <a:endParaRPr lang="fr-FR"/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10C140CD-8AED-46FF-A9A2-77308F3F39AE}" type="slidenum">
              <a:rPr lang="fr-FR" smtClean="0"/>
              <a:pPr algn="r"/>
              <a:t>8</a:t>
            </a:fld>
            <a:endParaRPr lang="fr-FR" dirty="0"/>
          </a:p>
        </p:txBody>
      </p:sp>
      <p:sp>
        <p:nvSpPr>
          <p:cNvPr id="12" name="Espace réservé du pied de page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/>
              <a:t>L4 Report mit Iso-Coverage</a:t>
            </a:r>
            <a:endParaRPr lang="fr-FR" dirty="0"/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EB6FD68F-8863-4276-A004-5F55CACA1545}"/>
              </a:ext>
            </a:extLst>
          </p:cNvPr>
          <p:cNvSpPr txBox="1">
            <a:spLocks/>
          </p:cNvSpPr>
          <p:nvPr/>
        </p:nvSpPr>
        <p:spPr>
          <a:xfrm>
            <a:off x="313391" y="93887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600"/>
              <a:t>„Abdeckungsfilter“ auswählen</a:t>
            </a:r>
          </a:p>
          <a:p>
            <a:r>
              <a:rPr lang="de-DE" sz="1600"/>
              <a:t>Filterdefinition laden</a:t>
            </a:r>
          </a:p>
          <a:p>
            <a:r>
              <a:rPr lang="de-DE" sz="1600"/>
              <a:t>Testplan-Namen wählen</a:t>
            </a:r>
          </a:p>
          <a:p>
            <a:r>
              <a:rPr lang="de-DE" sz="1600"/>
              <a:t>Zeitbereich einstellen</a:t>
            </a:r>
          </a:p>
          <a:p>
            <a:r>
              <a:rPr lang="de-DE" sz="1600"/>
              <a:t>„Daten berechnen“</a:t>
            </a:r>
          </a:p>
          <a:p>
            <a:endParaRPr lang="de-DE" sz="1600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98FBFEE-0280-4BF4-8A24-A281C32DA7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338" y="2264439"/>
            <a:ext cx="10058400" cy="350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98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xfrm>
            <a:off x="346048" y="361859"/>
            <a:ext cx="11251441" cy="5770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20"/>
              </a:lnSpc>
              <a:spcBef>
                <a:spcPts val="105"/>
              </a:spcBef>
            </a:pPr>
            <a:r>
              <a:rPr lang="de-DE" sz="2800" dirty="0" err="1"/>
              <a:t>Testguide</a:t>
            </a:r>
            <a:r>
              <a:rPr lang="de-DE" sz="2800" dirty="0"/>
              <a:t>-Filter</a:t>
            </a:r>
            <a:br>
              <a:rPr lang="de-DE" sz="2800" dirty="0"/>
            </a:br>
            <a:r>
              <a:rPr lang="de-DE" sz="1400" spc="-10" dirty="0">
                <a:solidFill>
                  <a:srgbClr val="00B4B8"/>
                </a:solidFill>
              </a:rPr>
              <a:t>Übersicht-Ausleitung</a:t>
            </a:r>
            <a:endParaRPr sz="1400" dirty="0"/>
          </a:p>
        </p:txBody>
      </p:sp>
      <p:pic>
        <p:nvPicPr>
          <p:cNvPr id="8" name="Bild 1" descr="Altran_Capgemini_Logo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078" y="177599"/>
            <a:ext cx="151447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Bildergebnis für bmw logo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7663" y="788885"/>
            <a:ext cx="537304" cy="534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37AFB9E-EDA5-4378-9E81-9F7DBE657FCD}" type="datetime1">
              <a:rPr lang="de-DE" smtClean="0"/>
              <a:t>30.07.2024</a:t>
            </a:fld>
            <a:endParaRPr lang="fr-FR"/>
          </a:p>
        </p:txBody>
      </p:sp>
      <p:sp>
        <p:nvSpPr>
          <p:cNvPr id="11" name="Espace réservé du numéro de diapositive 4"/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algn="r"/>
            <a:fld id="{10C140CD-8AED-46FF-A9A2-77308F3F39AE}" type="slidenum">
              <a:rPr lang="fr-FR" smtClean="0"/>
              <a:pPr algn="r"/>
              <a:t>9</a:t>
            </a:fld>
            <a:endParaRPr lang="fr-FR" dirty="0"/>
          </a:p>
        </p:txBody>
      </p:sp>
      <p:sp>
        <p:nvSpPr>
          <p:cNvPr id="12" name="Espace réservé du pied de page 3"/>
          <p:cNvSpPr txBox="1">
            <a:spLocks/>
          </p:cNvSpPr>
          <p:nvPr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b="1" dirty="0"/>
              <a:t>L4 Report mit Iso-Coverage</a:t>
            </a:r>
            <a:endParaRPr lang="fr-FR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425E134-0914-446D-BB22-A9D4F6A714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08" y="921386"/>
            <a:ext cx="10058400" cy="548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4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E8EB6E2252864CAAADDF98641AA254" ma:contentTypeVersion="11" ma:contentTypeDescription="Create a new document." ma:contentTypeScope="" ma:versionID="b7ffb460a8143f4462b72bd658f23a5e">
  <xsd:schema xmlns:xsd="http://www.w3.org/2001/XMLSchema" xmlns:xs="http://www.w3.org/2001/XMLSchema" xmlns:p="http://schemas.microsoft.com/office/2006/metadata/properties" xmlns:ns2="c8707b7f-e190-4de2-a4a7-2d8251cdf842" xmlns:ns3="b7bba95a-0887-46b0-8749-0437e46b22f1" targetNamespace="http://schemas.microsoft.com/office/2006/metadata/properties" ma:root="true" ma:fieldsID="3b68dad9abc1498872f55010623b093e" ns2:_="" ns3:_="">
    <xsd:import namespace="c8707b7f-e190-4de2-a4a7-2d8251cdf842"/>
    <xsd:import namespace="b7bba95a-0887-46b0-8749-0437e46b22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707b7f-e190-4de2-a4a7-2d8251cdf8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ba95a-0887-46b0-8749-0437e46b22f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dc7572d-2195-4940-819f-50c86f34e0cf}" ma:internalName="TaxCatchAll" ma:showField="CatchAllData" ma:web="b7bba95a-0887-46b0-8749-0437e46b22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bba95a-0887-46b0-8749-0437e46b22f1" xsi:nil="true"/>
    <lcf76f155ced4ddcb4097134ff3c332f xmlns="c8707b7f-e190-4de2-a4a7-2d8251cdf842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527C1FE-C6C7-48ED-9FE8-55E041AAB984}"/>
</file>

<file path=customXml/itemProps2.xml><?xml version="1.0" encoding="utf-8"?>
<ds:datastoreItem xmlns:ds="http://schemas.openxmlformats.org/officeDocument/2006/customXml" ds:itemID="{D634161F-4F73-49E3-9A9C-C595C3383E85}">
  <ds:schemaRefs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505a1589-85e6-41e1-afd3-f43632134690"/>
    <ds:schemaRef ds:uri="http://schemas.openxmlformats.org/package/2006/metadata/core-properties"/>
    <ds:schemaRef ds:uri="b1f18e54-2d74-4f50-ab9b-b9b4079454c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556D904-7A34-4E9A-B46F-38C0CD60A8A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6a2ae5a-9f00-4f6b-95ed-5d33d77c4d61}" enabled="0" method="" siteId="{76a2ae5a-9f00-4f6b-95ed-5d33d77c4d6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1325</Words>
  <Application>Microsoft Office PowerPoint</Application>
  <PresentationFormat>Grand écran</PresentationFormat>
  <Paragraphs>200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Office Theme</vt:lpstr>
      <vt:lpstr>Office</vt:lpstr>
      <vt:lpstr>Présentation PowerPoint</vt:lpstr>
      <vt:lpstr>Inhalt</vt:lpstr>
      <vt:lpstr>1.</vt:lpstr>
      <vt:lpstr>Ziel für L4-Report Informationen + Verfügbarkeit</vt:lpstr>
      <vt:lpstr>Ziel für L4-Report Beispielübersicht</vt:lpstr>
      <vt:lpstr>2.</vt:lpstr>
      <vt:lpstr>Testguide-Filter Ausleitung</vt:lpstr>
      <vt:lpstr>Testguide-Filter Coverage-Filter</vt:lpstr>
      <vt:lpstr>Testguide-Filter Übersicht-Ausleitung</vt:lpstr>
      <vt:lpstr>Testguide-Filter Filterdefinition erstellen</vt:lpstr>
      <vt:lpstr>Testguide-Filter Filterdefinition erstellen</vt:lpstr>
      <vt:lpstr>3.</vt:lpstr>
      <vt:lpstr>TA-Durchführung+Bewertung Erste Schritte</vt:lpstr>
      <vt:lpstr>TA-Durchführung+Bewertung Nachbewertung Testcase</vt:lpstr>
      <vt:lpstr>4.</vt:lpstr>
      <vt:lpstr>Benötigte Packages und Attribute Vordefinitionen</vt:lpstr>
      <vt:lpstr>Benötigte Packages und Attribute Testfallbeschreibung</vt:lpstr>
      <vt:lpstr>Benötigte Packages und Attribute Attribute</vt:lpstr>
      <vt:lpstr>5.</vt:lpstr>
      <vt:lpstr>Auswahl Testkriterien Configterm Beschreibung</vt:lpstr>
      <vt:lpstr>Auswahl Testkriterien Was muss wo ausgewählt werden ? </vt:lpstr>
      <vt:lpstr>Auswahl Testkriterien Welche sind für den K-HiL relevant ? </vt:lpstr>
      <vt:lpstr>Auswahl Testkriterien Weitere Informationen</vt:lpstr>
      <vt:lpstr>Auswahl Testkriterien Kurzbeschreibungen 1/2</vt:lpstr>
      <vt:lpstr>Auswahl Testkriterien Kurzbeschreibungen 2/2</vt:lpstr>
      <vt:lpstr>6.</vt:lpstr>
      <vt:lpstr>Beispiel Attributvorgabe Übersicht der Beispielanforderungen</vt:lpstr>
    </vt:vector>
  </TitlesOfParts>
  <Company>BMW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FuSi-Testing Gen5</dc:title>
  <dc:creator>Wolfrum Daniel, (Daniel.Wolfrum@partner.bmw.de)</dc:creator>
  <cp:lastModifiedBy>GUIZANI, Hamda</cp:lastModifiedBy>
  <cp:revision>24</cp:revision>
  <dcterms:created xsi:type="dcterms:W3CDTF">2021-03-26T10:29:11Z</dcterms:created>
  <dcterms:modified xsi:type="dcterms:W3CDTF">2024-07-30T10:30:25Z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0x0101002AE8EB6E2252864CAAADDF98641AA254</vt:lpwstr>
  </property>
  <property fmtid="{D5CDD505-2E9C-101B-9397-08002B2CF9AE}" pid="3" name="Order">
    <vt:r8>31100</vt:r8>
  </property>
  <property fmtid="{D5CDD505-2E9C-101B-9397-08002B2CF9AE}" pid="4" name="_ExtendedDescription">
    <vt:lpwstr/>
  </property>
</Properties>
</file>