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1" r:id="rId5"/>
    <p:sldId id="269" r:id="rId6"/>
    <p:sldId id="270" r:id="rId7"/>
    <p:sldId id="272" r:id="rId8"/>
    <p:sldId id="258" r:id="rId9"/>
    <p:sldId id="257" r:id="rId10"/>
    <p:sldId id="259" r:id="rId11"/>
    <p:sldId id="260" r:id="rId12"/>
    <p:sldId id="261" r:id="rId13"/>
    <p:sldId id="262" r:id="rId14"/>
    <p:sldId id="275" r:id="rId15"/>
    <p:sldId id="263" r:id="rId16"/>
    <p:sldId id="264" r:id="rId17"/>
    <p:sldId id="265" r:id="rId18"/>
    <p:sldId id="266" r:id="rId19"/>
    <p:sldId id="256" r:id="rId20"/>
    <p:sldId id="273" r:id="rId21"/>
    <p:sldId id="274"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54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F9CDB0EA-CB43-43A7-BF87-4256B900400D}" type="datetimeFigureOut">
              <a:rPr lang="de-DE" smtClean="0"/>
              <a:t>30.07.2024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1893181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F9CDB0EA-CB43-43A7-BF87-4256B900400D}" type="datetimeFigureOut">
              <a:rPr lang="de-DE" smtClean="0"/>
              <a:t>30.07.2024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163748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F9CDB0EA-CB43-43A7-BF87-4256B900400D}" type="datetimeFigureOut">
              <a:rPr lang="de-DE" smtClean="0"/>
              <a:t>30.07.2024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1546618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F9CDB0EA-CB43-43A7-BF87-4256B900400D}" type="datetimeFigureOut">
              <a:rPr lang="de-DE" smtClean="0"/>
              <a:t>30.07.2024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2480084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F9CDB0EA-CB43-43A7-BF87-4256B900400D}" type="datetimeFigureOut">
              <a:rPr lang="de-DE" smtClean="0"/>
              <a:t>30.07.2024</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625053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F9CDB0EA-CB43-43A7-BF87-4256B900400D}" type="datetimeFigureOut">
              <a:rPr lang="de-DE" smtClean="0"/>
              <a:t>30.07.2024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188457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F9CDB0EA-CB43-43A7-BF87-4256B900400D}" type="datetimeFigureOut">
              <a:rPr lang="de-DE" smtClean="0"/>
              <a:t>30.07.2024</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350860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F9CDB0EA-CB43-43A7-BF87-4256B900400D}" type="datetimeFigureOut">
              <a:rPr lang="de-DE" smtClean="0"/>
              <a:t>30.07.2024</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326037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F9CDB0EA-CB43-43A7-BF87-4256B900400D}" type="datetimeFigureOut">
              <a:rPr lang="de-DE" smtClean="0"/>
              <a:t>30.07.2024</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393915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F9CDB0EA-CB43-43A7-BF87-4256B900400D}" type="datetimeFigureOut">
              <a:rPr lang="de-DE" smtClean="0"/>
              <a:t>30.07.2024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3187893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F9CDB0EA-CB43-43A7-BF87-4256B900400D}" type="datetimeFigureOut">
              <a:rPr lang="de-DE" smtClean="0"/>
              <a:t>30.07.2024</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7F580B66-145B-4C1F-AD92-0EB9DAAFBFF7}" type="slidenum">
              <a:rPr lang="de-DE" smtClean="0"/>
              <a:t>‹N°›</a:t>
            </a:fld>
            <a:endParaRPr lang="de-DE"/>
          </a:p>
        </p:txBody>
      </p:sp>
    </p:spTree>
    <p:extLst>
      <p:ext uri="{BB962C8B-B14F-4D97-AF65-F5344CB8AC3E}">
        <p14:creationId xmlns:p14="http://schemas.microsoft.com/office/powerpoint/2010/main" val="1565948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DB0EA-CB43-43A7-BF87-4256B900400D}" type="datetimeFigureOut">
              <a:rPr lang="de-DE" smtClean="0"/>
              <a:t>30.07.2024</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80B66-145B-4C1F-AD92-0EB9DAAFBFF7}" type="slidenum">
              <a:rPr lang="de-DE" smtClean="0"/>
              <a:t>‹N°›</a:t>
            </a:fld>
            <a:endParaRPr lang="de-DE"/>
          </a:p>
        </p:txBody>
      </p:sp>
    </p:spTree>
    <p:extLst>
      <p:ext uri="{BB962C8B-B14F-4D97-AF65-F5344CB8AC3E}">
        <p14:creationId xmlns:p14="http://schemas.microsoft.com/office/powerpoint/2010/main" val="759477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1509562" y="108442"/>
            <a:ext cx="9317255" cy="954107"/>
          </a:xfrm>
          <a:prstGeom prst="rect">
            <a:avLst/>
          </a:prstGeom>
          <a:noFill/>
        </p:spPr>
        <p:txBody>
          <a:bodyPr wrap="square" rtlCol="0">
            <a:spAutoFit/>
          </a:bodyPr>
          <a:lstStyle/>
          <a:p>
            <a:r>
              <a:rPr lang="de-DE" sz="1400" b="1" dirty="0"/>
              <a:t>Damit man mit E-</a:t>
            </a:r>
            <a:r>
              <a:rPr lang="de-DE" sz="1400" b="1" dirty="0" err="1"/>
              <a:t>sys</a:t>
            </a:r>
            <a:r>
              <a:rPr lang="de-DE" sz="1400" b="1" dirty="0"/>
              <a:t> 3.35.1 </a:t>
            </a:r>
            <a:r>
              <a:rPr lang="de-DE" sz="1400" b="1" dirty="0" err="1"/>
              <a:t>flashen</a:t>
            </a:r>
            <a:r>
              <a:rPr lang="de-DE" sz="1400" b="1" dirty="0"/>
              <a:t> kann, braucht man zuerst </a:t>
            </a:r>
            <a:r>
              <a:rPr lang="de-DE" sz="1400" b="1" dirty="0" err="1"/>
              <a:t>log-in</a:t>
            </a:r>
            <a:r>
              <a:rPr lang="de-DE" sz="1400" b="1" dirty="0"/>
              <a:t> mit </a:t>
            </a:r>
            <a:r>
              <a:rPr lang="de-DE" sz="1400" b="1" dirty="0" err="1"/>
              <a:t>qx</a:t>
            </a:r>
            <a:r>
              <a:rPr lang="de-DE" sz="1400" b="1" dirty="0"/>
              <a:t> </a:t>
            </a:r>
            <a:r>
              <a:rPr lang="de-DE" sz="1400" b="1" dirty="0" err="1"/>
              <a:t>nummer</a:t>
            </a:r>
            <a:r>
              <a:rPr lang="de-DE" sz="1400" b="1" dirty="0"/>
              <a:t> und </a:t>
            </a:r>
            <a:r>
              <a:rPr lang="de-DE" sz="1400" b="1" dirty="0" err="1"/>
              <a:t>passwort</a:t>
            </a:r>
            <a:r>
              <a:rPr lang="de-DE" sz="1400" b="1" dirty="0"/>
              <a:t>.  Falls es bei der Anmeldung eine E-</a:t>
            </a:r>
            <a:r>
              <a:rPr lang="de-DE" sz="1400" b="1" dirty="0" err="1"/>
              <a:t>Sys</a:t>
            </a:r>
            <a:r>
              <a:rPr lang="de-DE" sz="1400" b="1" dirty="0"/>
              <a:t> Error Fenster kommt “Error Code 403…“, muss man zuerst eine Rolle beantragen und auf die Freischaltung warten (dauert in der Regel relativ kurz, etwa 1h). In der nächste Folie wird erklärt wie man die Rolle beantragt.</a:t>
            </a:r>
          </a:p>
        </p:txBody>
      </p:sp>
      <p:sp>
        <p:nvSpPr>
          <p:cNvPr id="7" name="AutoShape 2" descr="https://mail.bmwgroup.net/owa/service.svc/s/GetFileAttachment?id=AAMkADQ3NWEyYWY1LTA4MWMtNGMxZi05NWJhLWMxODZlYzk1NmRlYwBGAAAAAABpWhNiskTKSZgI1UYhDbHvBwAMMr%2ByIuItRqAM5%2Fb2UNUrAAAbMX0kAAAMMr%2ByIuItRqAM5%2Fb2UNUrAAAbMbZuAAABEgAQABoRntmzZ8tJm7uRJJ85kOc%3D&amp;X-OWA-CANARY=47RYUGxvCk6TK845ml7vAbgjIXTwEdgIQdjINWYbLSnlsJYXvrz0npDP3dcEL244NpW2Aa6qN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4" name="Grafik 3"/>
          <p:cNvPicPr>
            <a:picLocks noChangeAspect="1"/>
          </p:cNvPicPr>
          <p:nvPr/>
        </p:nvPicPr>
        <p:blipFill>
          <a:blip r:embed="rId2"/>
          <a:stretch>
            <a:fillRect/>
          </a:stretch>
        </p:blipFill>
        <p:spPr>
          <a:xfrm>
            <a:off x="175582" y="1010653"/>
            <a:ext cx="8978644" cy="5498509"/>
          </a:xfrm>
          <a:prstGeom prst="rect">
            <a:avLst/>
          </a:prstGeom>
        </p:spPr>
      </p:pic>
      <p:sp>
        <p:nvSpPr>
          <p:cNvPr id="5" name="Ellipse 4"/>
          <p:cNvSpPr/>
          <p:nvPr/>
        </p:nvSpPr>
        <p:spPr>
          <a:xfrm>
            <a:off x="7286324" y="6054291"/>
            <a:ext cx="596767" cy="3465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6" name="Grafik 15"/>
          <p:cNvPicPr>
            <a:picLocks noChangeAspect="1"/>
          </p:cNvPicPr>
          <p:nvPr/>
        </p:nvPicPr>
        <p:blipFill>
          <a:blip r:embed="rId3"/>
          <a:stretch>
            <a:fillRect/>
          </a:stretch>
        </p:blipFill>
        <p:spPr>
          <a:xfrm>
            <a:off x="3134627" y="1907893"/>
            <a:ext cx="8900160" cy="4038036"/>
          </a:xfrm>
          <a:prstGeom prst="rect">
            <a:avLst/>
          </a:prstGeom>
        </p:spPr>
      </p:pic>
      <p:sp>
        <p:nvSpPr>
          <p:cNvPr id="17" name="Ellipse 16"/>
          <p:cNvSpPr/>
          <p:nvPr/>
        </p:nvSpPr>
        <p:spPr>
          <a:xfrm>
            <a:off x="6168190" y="4329765"/>
            <a:ext cx="596767" cy="3465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3178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52187"/>
            <a:ext cx="9144000" cy="1004611"/>
          </a:xfrm>
        </p:spPr>
        <p:txBody>
          <a:bodyPr>
            <a:normAutofit fontScale="90000"/>
          </a:bodyPr>
          <a:lstStyle/>
          <a:p>
            <a:r>
              <a:rPr lang="de-DE" sz="4400" dirty="0"/>
              <a:t>Lösung: Neue TAL generieren.</a:t>
            </a:r>
            <a:br>
              <a:rPr lang="de-DE" sz="4400" dirty="0"/>
            </a:br>
            <a:r>
              <a:rPr lang="de-DE" sz="4400" dirty="0"/>
              <a:t>Schritt 3 – „weiter“ drücken</a:t>
            </a:r>
            <a:br>
              <a:rPr lang="de-DE" dirty="0"/>
            </a:br>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9671" y="1376334"/>
            <a:ext cx="5357190" cy="5429463"/>
          </a:xfrm>
          <a:prstGeom prst="rect">
            <a:avLst/>
          </a:prstGeom>
        </p:spPr>
      </p:pic>
    </p:spTree>
    <p:extLst>
      <p:ext uri="{BB962C8B-B14F-4D97-AF65-F5344CB8AC3E}">
        <p14:creationId xmlns:p14="http://schemas.microsoft.com/office/powerpoint/2010/main" val="231026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518E985-D04C-4B73-A419-8102EECE3DE9}"/>
              </a:ext>
            </a:extLst>
          </p:cNvPr>
          <p:cNvPicPr>
            <a:picLocks noChangeAspect="1"/>
          </p:cNvPicPr>
          <p:nvPr/>
        </p:nvPicPr>
        <p:blipFill>
          <a:blip r:embed="rId2"/>
          <a:stretch>
            <a:fillRect/>
          </a:stretch>
        </p:blipFill>
        <p:spPr>
          <a:xfrm>
            <a:off x="1698172" y="1430247"/>
            <a:ext cx="8276304" cy="5236164"/>
          </a:xfrm>
          <a:prstGeom prst="rect">
            <a:avLst/>
          </a:prstGeom>
        </p:spPr>
      </p:pic>
      <p:sp>
        <p:nvSpPr>
          <p:cNvPr id="5" name="Titel 1">
            <a:extLst>
              <a:ext uri="{FF2B5EF4-FFF2-40B4-BE49-F238E27FC236}">
                <a16:creationId xmlns:a16="http://schemas.microsoft.com/office/drawing/2014/main" id="{B488D9B5-8891-4AAD-B715-257BA264AE98}"/>
              </a:ext>
            </a:extLst>
          </p:cNvPr>
          <p:cNvSpPr txBox="1">
            <a:spLocks/>
          </p:cNvSpPr>
          <p:nvPr/>
        </p:nvSpPr>
        <p:spPr>
          <a:xfrm>
            <a:off x="296091" y="191589"/>
            <a:ext cx="11756572" cy="1341120"/>
          </a:xfrm>
          <a:prstGeom prst="rect">
            <a:avLst/>
          </a:prstGeom>
        </p:spPr>
        <p:txBody>
          <a:bodyPr vert="horz" lIns="91440" tIns="45720" rIns="91440" bIns="45720" rtlCol="0" anchor="ctr">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dirty="0"/>
              <a:t>Bei der Auswahl für die SWE gibt es manchmal mehrere Möglichkeiten. Hier muss diese ausgewählt werden, welche sich auch im SW-Ordner des Zielreleases  im Unterordner „INCA“ befindet, damit diese bei der Verbindung mit ECU-Test gleich sind.</a:t>
            </a:r>
            <a:br>
              <a:rPr lang="de-DE" dirty="0"/>
            </a:br>
            <a:endParaRPr lang="de-DE" dirty="0"/>
          </a:p>
        </p:txBody>
      </p:sp>
    </p:spTree>
    <p:extLst>
      <p:ext uri="{BB962C8B-B14F-4D97-AF65-F5344CB8AC3E}">
        <p14:creationId xmlns:p14="http://schemas.microsoft.com/office/powerpoint/2010/main" val="3594759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52187"/>
            <a:ext cx="9144000" cy="1004611"/>
          </a:xfrm>
        </p:spPr>
        <p:txBody>
          <a:bodyPr>
            <a:normAutofit fontScale="90000"/>
          </a:bodyPr>
          <a:lstStyle/>
          <a:p>
            <a:r>
              <a:rPr lang="de-DE" sz="4400" dirty="0"/>
              <a:t>Lösung: Neue TAL generieren.</a:t>
            </a:r>
            <a:br>
              <a:rPr lang="de-DE" sz="4400" dirty="0"/>
            </a:br>
            <a:r>
              <a:rPr lang="de-DE" sz="4400" dirty="0"/>
              <a:t>Schritt 4 – CAF hinzufügen, Fertigstellen</a:t>
            </a:r>
            <a:br>
              <a:rPr lang="de-DE" dirty="0"/>
            </a:br>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753" y="2063352"/>
            <a:ext cx="4658759" cy="4690077"/>
          </a:xfrm>
          <a:prstGeom prst="rect">
            <a:avLst/>
          </a:prstGeom>
        </p:spPr>
      </p:pic>
    </p:spTree>
    <p:extLst>
      <p:ext uri="{BB962C8B-B14F-4D97-AF65-F5344CB8AC3E}">
        <p14:creationId xmlns:p14="http://schemas.microsoft.com/office/powerpoint/2010/main" val="1731389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659083"/>
            <a:ext cx="9144000" cy="1004611"/>
          </a:xfrm>
        </p:spPr>
        <p:txBody>
          <a:bodyPr>
            <a:normAutofit fontScale="90000"/>
          </a:bodyPr>
          <a:lstStyle/>
          <a:p>
            <a:r>
              <a:rPr lang="de-DE" sz="4400" dirty="0"/>
              <a:t>Lösung: Neue TAL generieren.</a:t>
            </a:r>
            <a:br>
              <a:rPr lang="de-DE" sz="4400" dirty="0"/>
            </a:br>
            <a:r>
              <a:rPr lang="de-DE" sz="4400" dirty="0"/>
              <a:t>Schritt 5 – Warnung ignorieren</a:t>
            </a:r>
            <a:br>
              <a:rPr lang="de-DE" sz="4400" dirty="0"/>
            </a:br>
            <a:r>
              <a:rPr lang="de-DE" sz="4400" dirty="0"/>
              <a:t>Wenn CAF korrekt hinzugefügt wurde, gibt es nur 1 WARN-Event.</a:t>
            </a:r>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753" y="3627544"/>
            <a:ext cx="4658759" cy="1561693"/>
          </a:xfrm>
          <a:prstGeom prst="rect">
            <a:avLst/>
          </a:prstGeom>
        </p:spPr>
      </p:pic>
    </p:spTree>
    <p:extLst>
      <p:ext uri="{BB962C8B-B14F-4D97-AF65-F5344CB8AC3E}">
        <p14:creationId xmlns:p14="http://schemas.microsoft.com/office/powerpoint/2010/main" val="630699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3403599" y="3234057"/>
            <a:ext cx="9144000" cy="1004611"/>
          </a:xfrm>
        </p:spPr>
        <p:txBody>
          <a:bodyPr>
            <a:normAutofit fontScale="90000"/>
          </a:bodyPr>
          <a:lstStyle/>
          <a:p>
            <a:r>
              <a:rPr lang="de-DE" sz="4400" dirty="0"/>
              <a:t>Lösung: Neue TAL generieren.</a:t>
            </a:r>
            <a:br>
              <a:rPr lang="de-DE" sz="4400" dirty="0"/>
            </a:br>
            <a:r>
              <a:rPr lang="de-DE" sz="4400" dirty="0"/>
              <a:t>Schritt 6 – Generierte TAL -&gt; Dateipfad beachten, hier ist die TAL abgelegt.</a:t>
            </a:r>
            <a:br>
              <a:rPr lang="de-DE" dirty="0"/>
            </a:br>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2" y="838245"/>
            <a:ext cx="3886201" cy="5796236"/>
          </a:xfrm>
          <a:prstGeom prst="rect">
            <a:avLst/>
          </a:prstGeom>
        </p:spPr>
      </p:pic>
    </p:spTree>
    <p:extLst>
      <p:ext uri="{BB962C8B-B14F-4D97-AF65-F5344CB8AC3E}">
        <p14:creationId xmlns:p14="http://schemas.microsoft.com/office/powerpoint/2010/main" val="283495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076960" y="236857"/>
            <a:ext cx="9997439" cy="1004611"/>
          </a:xfrm>
        </p:spPr>
        <p:txBody>
          <a:bodyPr>
            <a:normAutofit fontScale="90000"/>
          </a:bodyPr>
          <a:lstStyle/>
          <a:p>
            <a:r>
              <a:rPr lang="de-DE" sz="4400" dirty="0"/>
              <a:t>Lösung: Neue TAL generieren.</a:t>
            </a:r>
            <a:br>
              <a:rPr lang="de-DE" sz="4400" dirty="0"/>
            </a:br>
            <a:r>
              <a:rPr lang="de-DE" sz="4400" dirty="0"/>
              <a:t>Schritt 7 – TAL auswählen und </a:t>
            </a:r>
            <a:r>
              <a:rPr lang="de-DE" sz="4400" dirty="0" err="1"/>
              <a:t>flashen</a:t>
            </a:r>
            <a:r>
              <a:rPr lang="de-DE" sz="4400" dirty="0"/>
              <a:t> -&gt; Läuft.</a:t>
            </a:r>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52" y="1158240"/>
            <a:ext cx="8101808" cy="5652307"/>
          </a:xfrm>
          <a:prstGeom prst="rect">
            <a:avLst/>
          </a:prstGeom>
        </p:spPr>
      </p:pic>
    </p:spTree>
    <p:extLst>
      <p:ext uri="{BB962C8B-B14F-4D97-AF65-F5344CB8AC3E}">
        <p14:creationId xmlns:p14="http://schemas.microsoft.com/office/powerpoint/2010/main" val="134906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de-DE"/>
          </a:p>
        </p:txBody>
      </p:sp>
      <p:sp>
        <p:nvSpPr>
          <p:cNvPr id="3" name="Untertitel 2"/>
          <p:cNvSpPr>
            <a:spLocks noGrp="1"/>
          </p:cNvSpPr>
          <p:nvPr>
            <p:ph type="subTitle" idx="1"/>
          </p:nvPr>
        </p:nvSpPr>
        <p:spPr/>
        <p:txBody>
          <a:bodyPr/>
          <a:lstStyle/>
          <a:p>
            <a:endParaRPr lang="de-DE"/>
          </a:p>
        </p:txBody>
      </p:sp>
      <p:pic>
        <p:nvPicPr>
          <p:cNvPr id="4" name="Grafik 3"/>
          <p:cNvPicPr>
            <a:picLocks noChangeAspect="1"/>
          </p:cNvPicPr>
          <p:nvPr/>
        </p:nvPicPr>
        <p:blipFill>
          <a:blip r:embed="rId2"/>
          <a:stretch>
            <a:fillRect/>
          </a:stretch>
        </p:blipFill>
        <p:spPr>
          <a:xfrm>
            <a:off x="0" y="0"/>
            <a:ext cx="12192000" cy="6858000"/>
          </a:xfrm>
          <a:prstGeom prst="rect">
            <a:avLst/>
          </a:prstGeom>
        </p:spPr>
      </p:pic>
      <p:sp>
        <p:nvSpPr>
          <p:cNvPr id="5" name="Rechteck 4"/>
          <p:cNvSpPr/>
          <p:nvPr/>
        </p:nvSpPr>
        <p:spPr>
          <a:xfrm>
            <a:off x="1746421" y="6087762"/>
            <a:ext cx="700216" cy="362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2096529" y="5552303"/>
            <a:ext cx="0" cy="5354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914401" y="4934634"/>
            <a:ext cx="3204518" cy="646331"/>
          </a:xfrm>
          <a:prstGeom prst="rect">
            <a:avLst/>
          </a:prstGeom>
          <a:noFill/>
        </p:spPr>
        <p:txBody>
          <a:bodyPr wrap="square" rtlCol="0">
            <a:spAutoFit/>
          </a:bodyPr>
          <a:lstStyle/>
          <a:p>
            <a:r>
              <a:rPr lang="de-DE" sz="1200" dirty="0"/>
              <a:t>Für R21 braucht man Modell L01 oder L02. Damit man diese Modelle in Control Desk starten kann muss man R19-A aktivieren</a:t>
            </a:r>
          </a:p>
        </p:txBody>
      </p:sp>
      <p:cxnSp>
        <p:nvCxnSpPr>
          <p:cNvPr id="9" name="Gerade Verbindung mit Pfeil 8"/>
          <p:cNvCxnSpPr/>
          <p:nvPr/>
        </p:nvCxnSpPr>
        <p:spPr>
          <a:xfrm>
            <a:off x="3855307" y="5257799"/>
            <a:ext cx="53546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4493741" y="5026966"/>
            <a:ext cx="3204518" cy="461665"/>
          </a:xfrm>
          <a:prstGeom prst="rect">
            <a:avLst/>
          </a:prstGeom>
          <a:noFill/>
        </p:spPr>
        <p:txBody>
          <a:bodyPr wrap="square" rtlCol="0">
            <a:spAutoFit/>
          </a:bodyPr>
          <a:lstStyle/>
          <a:p>
            <a:r>
              <a:rPr lang="de-DE" sz="1200" dirty="0"/>
              <a:t>Administrator Rechte sind benötigt um den Release zu aktivieren </a:t>
            </a:r>
            <a:r>
              <a:rPr lang="de-DE" sz="1200" dirty="0">
                <a:sym typeface="Wingdings" panose="05000000000000000000" pitchFamily="2" charset="2"/>
              </a:rPr>
              <a:t> </a:t>
            </a:r>
            <a:r>
              <a:rPr lang="de-DE" sz="1200" dirty="0" err="1">
                <a:sym typeface="Wingdings" panose="05000000000000000000" pitchFamily="2" charset="2"/>
              </a:rPr>
              <a:t>Gafar</a:t>
            </a:r>
            <a:r>
              <a:rPr lang="de-DE" sz="1200" dirty="0">
                <a:sym typeface="Wingdings" panose="05000000000000000000" pitchFamily="2" charset="2"/>
              </a:rPr>
              <a:t> Abdul anrufen</a:t>
            </a:r>
            <a:endParaRPr lang="de-DE" sz="1200" dirty="0"/>
          </a:p>
        </p:txBody>
      </p:sp>
      <p:cxnSp>
        <p:nvCxnSpPr>
          <p:cNvPr id="13" name="Gerade Verbindung mit Pfeil 12"/>
          <p:cNvCxnSpPr/>
          <p:nvPr/>
        </p:nvCxnSpPr>
        <p:spPr>
          <a:xfrm>
            <a:off x="5975120" y="5448442"/>
            <a:ext cx="11794" cy="2263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4493741" y="5626097"/>
            <a:ext cx="3204518" cy="461665"/>
          </a:xfrm>
          <a:prstGeom prst="rect">
            <a:avLst/>
          </a:prstGeom>
          <a:noFill/>
        </p:spPr>
        <p:txBody>
          <a:bodyPr wrap="square" rtlCol="0">
            <a:spAutoFit/>
          </a:bodyPr>
          <a:lstStyle/>
          <a:p>
            <a:r>
              <a:rPr lang="de-DE" sz="1200" dirty="0"/>
              <a:t>Control Desk muss geschlossen werden um den Release zu aktivieren</a:t>
            </a:r>
          </a:p>
        </p:txBody>
      </p:sp>
    </p:spTree>
    <p:extLst>
      <p:ext uri="{BB962C8B-B14F-4D97-AF65-F5344CB8AC3E}">
        <p14:creationId xmlns:p14="http://schemas.microsoft.com/office/powerpoint/2010/main" val="452439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p:cNvSpPr txBox="1"/>
          <p:nvPr/>
        </p:nvSpPr>
        <p:spPr>
          <a:xfrm>
            <a:off x="191247" y="216699"/>
            <a:ext cx="11869208" cy="584775"/>
          </a:xfrm>
          <a:prstGeom prst="rect">
            <a:avLst/>
          </a:prstGeom>
          <a:noFill/>
        </p:spPr>
        <p:txBody>
          <a:bodyPr wrap="square" rtlCol="0">
            <a:spAutoFit/>
          </a:bodyPr>
          <a:lstStyle/>
          <a:p>
            <a:r>
              <a:rPr lang="de-DE" sz="1600" dirty="0"/>
              <a:t>Wenn der richtige Release aktiviert ist, kann man Control Desk mit Model L01 bzw. L02 starten. Folgende Parameters müssen angepasst werden</a:t>
            </a:r>
          </a:p>
        </p:txBody>
      </p:sp>
      <p:pic>
        <p:nvPicPr>
          <p:cNvPr id="5" name="Grafik 4"/>
          <p:cNvPicPr>
            <a:picLocks noChangeAspect="1"/>
          </p:cNvPicPr>
          <p:nvPr/>
        </p:nvPicPr>
        <p:blipFill>
          <a:blip r:embed="rId2"/>
          <a:stretch>
            <a:fillRect/>
          </a:stretch>
        </p:blipFill>
        <p:spPr>
          <a:xfrm>
            <a:off x="263513" y="1106904"/>
            <a:ext cx="4780604" cy="5380523"/>
          </a:xfrm>
          <a:prstGeom prst="rect">
            <a:avLst/>
          </a:prstGeom>
        </p:spPr>
      </p:pic>
      <p:sp>
        <p:nvSpPr>
          <p:cNvPr id="6" name="Ellipse 5"/>
          <p:cNvSpPr/>
          <p:nvPr/>
        </p:nvSpPr>
        <p:spPr>
          <a:xfrm>
            <a:off x="437948" y="6160168"/>
            <a:ext cx="1929867" cy="15400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p:cNvSpPr/>
          <p:nvPr/>
        </p:nvSpPr>
        <p:spPr>
          <a:xfrm rot="5400000">
            <a:off x="-185863" y="4641101"/>
            <a:ext cx="1001028" cy="2468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p:nvPr/>
        </p:nvCxnSpPr>
        <p:spPr>
          <a:xfrm>
            <a:off x="1852862" y="6237170"/>
            <a:ext cx="144860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3373732" y="5841096"/>
            <a:ext cx="1395664" cy="646331"/>
          </a:xfrm>
          <a:prstGeom prst="rect">
            <a:avLst/>
          </a:prstGeom>
          <a:noFill/>
        </p:spPr>
        <p:txBody>
          <a:bodyPr wrap="square" rtlCol="0">
            <a:spAutoFit/>
          </a:bodyPr>
          <a:lstStyle/>
          <a:p>
            <a:r>
              <a:rPr lang="de-DE" dirty="0"/>
              <a:t>TX Layout generieren</a:t>
            </a:r>
          </a:p>
        </p:txBody>
      </p:sp>
      <p:pic>
        <p:nvPicPr>
          <p:cNvPr id="14" name="Grafik 13"/>
          <p:cNvPicPr>
            <a:picLocks noChangeAspect="1"/>
          </p:cNvPicPr>
          <p:nvPr/>
        </p:nvPicPr>
        <p:blipFill rotWithShape="1">
          <a:blip r:embed="rId3">
            <a:extLst>
              <a:ext uri="{28A0092B-C50C-407E-A947-70E740481C1C}">
                <a14:useLocalDpi xmlns:a14="http://schemas.microsoft.com/office/drawing/2010/main" val="0"/>
              </a:ext>
            </a:extLst>
          </a:blip>
          <a:srcRect r="66684" b="19890"/>
          <a:stretch/>
        </p:blipFill>
        <p:spPr>
          <a:xfrm>
            <a:off x="7151347" y="1051357"/>
            <a:ext cx="4279054" cy="5436070"/>
          </a:xfrm>
          <a:prstGeom prst="rect">
            <a:avLst/>
          </a:prstGeom>
        </p:spPr>
      </p:pic>
      <p:cxnSp>
        <p:nvCxnSpPr>
          <p:cNvPr id="15" name="Gerade Verbindung mit Pfeil 14"/>
          <p:cNvCxnSpPr/>
          <p:nvPr/>
        </p:nvCxnSpPr>
        <p:spPr>
          <a:xfrm flipV="1">
            <a:off x="4498780" y="6160168"/>
            <a:ext cx="2407747" cy="96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5188651" y="6160168"/>
            <a:ext cx="1687975" cy="646331"/>
          </a:xfrm>
          <a:prstGeom prst="rect">
            <a:avLst/>
          </a:prstGeom>
          <a:noFill/>
        </p:spPr>
        <p:txBody>
          <a:bodyPr wrap="square" rtlCol="0">
            <a:spAutoFit/>
          </a:bodyPr>
          <a:lstStyle/>
          <a:p>
            <a:r>
              <a:rPr lang="de-DE" dirty="0"/>
              <a:t>Werte wie folgt anpassen</a:t>
            </a:r>
          </a:p>
        </p:txBody>
      </p:sp>
    </p:spTree>
    <p:extLst>
      <p:ext uri="{BB962C8B-B14F-4D97-AF65-F5344CB8AC3E}">
        <p14:creationId xmlns:p14="http://schemas.microsoft.com/office/powerpoint/2010/main" val="802580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p:cNvPicPr>
            <a:picLocks noChangeAspect="1"/>
          </p:cNvPicPr>
          <p:nvPr/>
        </p:nvPicPr>
        <p:blipFill rotWithShape="1">
          <a:blip r:embed="rId2"/>
          <a:srcRect r="40341"/>
          <a:stretch/>
        </p:blipFill>
        <p:spPr>
          <a:xfrm>
            <a:off x="239049" y="923402"/>
            <a:ext cx="3684093" cy="5691979"/>
          </a:xfrm>
          <a:prstGeom prst="rect">
            <a:avLst/>
          </a:prstGeom>
        </p:spPr>
      </p:pic>
      <p:sp>
        <p:nvSpPr>
          <p:cNvPr id="4" name="Textfeld 3"/>
          <p:cNvSpPr txBox="1"/>
          <p:nvPr/>
        </p:nvSpPr>
        <p:spPr>
          <a:xfrm>
            <a:off x="191247" y="216699"/>
            <a:ext cx="11869208" cy="584775"/>
          </a:xfrm>
          <a:prstGeom prst="rect">
            <a:avLst/>
          </a:prstGeom>
          <a:noFill/>
        </p:spPr>
        <p:txBody>
          <a:bodyPr wrap="square" rtlCol="0">
            <a:spAutoFit/>
          </a:bodyPr>
          <a:lstStyle/>
          <a:p>
            <a:r>
              <a:rPr lang="de-DE" sz="1600" dirty="0"/>
              <a:t>Wenn der richtige Release aktiviert ist, kann man Control Desk mit Model L01 bzw. L02 starten. Folgende Parameters müssen angepasst werden</a:t>
            </a:r>
          </a:p>
        </p:txBody>
      </p:sp>
      <p:sp>
        <p:nvSpPr>
          <p:cNvPr id="6" name="Ellipse 5"/>
          <p:cNvSpPr/>
          <p:nvPr/>
        </p:nvSpPr>
        <p:spPr>
          <a:xfrm>
            <a:off x="507231" y="3850105"/>
            <a:ext cx="1929867" cy="1443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p:cNvSpPr/>
          <p:nvPr/>
        </p:nvSpPr>
        <p:spPr>
          <a:xfrm rot="5400000">
            <a:off x="-212278" y="4448594"/>
            <a:ext cx="1001028" cy="24680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9" name="Gerade Verbindung mit Pfeil 8"/>
          <p:cNvCxnSpPr/>
          <p:nvPr/>
        </p:nvCxnSpPr>
        <p:spPr>
          <a:xfrm>
            <a:off x="2681918" y="3922294"/>
            <a:ext cx="144860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feld 15"/>
          <p:cNvSpPr txBox="1"/>
          <p:nvPr/>
        </p:nvSpPr>
        <p:spPr>
          <a:xfrm>
            <a:off x="4167962" y="3771402"/>
            <a:ext cx="1568284" cy="600164"/>
          </a:xfrm>
          <a:prstGeom prst="rect">
            <a:avLst/>
          </a:prstGeom>
          <a:noFill/>
        </p:spPr>
        <p:txBody>
          <a:bodyPr wrap="square" rtlCol="0">
            <a:spAutoFit/>
          </a:bodyPr>
          <a:lstStyle/>
          <a:p>
            <a:r>
              <a:rPr lang="de-DE" sz="1100" dirty="0"/>
              <a:t>TX Layout generieren und Werte wie folgt anpassen</a:t>
            </a:r>
          </a:p>
        </p:txBody>
      </p:sp>
      <p:pic>
        <p:nvPicPr>
          <p:cNvPr id="8" name="Grafik 7"/>
          <p:cNvPicPr>
            <a:picLocks noChangeAspect="1"/>
          </p:cNvPicPr>
          <p:nvPr/>
        </p:nvPicPr>
        <p:blipFill>
          <a:blip r:embed="rId3"/>
          <a:stretch>
            <a:fillRect/>
          </a:stretch>
        </p:blipFill>
        <p:spPr>
          <a:xfrm>
            <a:off x="5922111" y="1856535"/>
            <a:ext cx="6269889" cy="4429897"/>
          </a:xfrm>
          <a:prstGeom prst="rect">
            <a:avLst/>
          </a:prstGeom>
        </p:spPr>
      </p:pic>
      <p:cxnSp>
        <p:nvCxnSpPr>
          <p:cNvPr id="17" name="Gerade Verbindung mit Pfeil 16"/>
          <p:cNvCxnSpPr/>
          <p:nvPr/>
        </p:nvCxnSpPr>
        <p:spPr>
          <a:xfrm>
            <a:off x="4416287" y="4373178"/>
            <a:ext cx="144860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Ellipse 17"/>
          <p:cNvSpPr/>
          <p:nvPr/>
        </p:nvSpPr>
        <p:spPr>
          <a:xfrm>
            <a:off x="5491513" y="3171683"/>
            <a:ext cx="1929867" cy="46666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p:cNvSpPr/>
          <p:nvPr/>
        </p:nvSpPr>
        <p:spPr>
          <a:xfrm>
            <a:off x="5951515" y="5072513"/>
            <a:ext cx="6099312" cy="1636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p:cNvSpPr/>
          <p:nvPr/>
        </p:nvSpPr>
        <p:spPr>
          <a:xfrm>
            <a:off x="5922111" y="5417419"/>
            <a:ext cx="6099312" cy="1636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p:cNvSpPr/>
          <p:nvPr/>
        </p:nvSpPr>
        <p:spPr>
          <a:xfrm>
            <a:off x="5932265" y="5770110"/>
            <a:ext cx="6099312" cy="16363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2" name="Gerade Verbindung mit Pfeil 11"/>
          <p:cNvCxnSpPr/>
          <p:nvPr/>
        </p:nvCxnSpPr>
        <p:spPr>
          <a:xfrm>
            <a:off x="8162223" y="5851925"/>
            <a:ext cx="433137" cy="7053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p:nvPr/>
        </p:nvCxnSpPr>
        <p:spPr>
          <a:xfrm flipH="1">
            <a:off x="8652581" y="5848032"/>
            <a:ext cx="319186" cy="7092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feld 23"/>
          <p:cNvSpPr txBox="1"/>
          <p:nvPr/>
        </p:nvSpPr>
        <p:spPr>
          <a:xfrm>
            <a:off x="7421380" y="6576558"/>
            <a:ext cx="4249237" cy="261610"/>
          </a:xfrm>
          <a:prstGeom prst="rect">
            <a:avLst/>
          </a:prstGeom>
          <a:noFill/>
        </p:spPr>
        <p:txBody>
          <a:bodyPr wrap="square" rtlCol="0">
            <a:spAutoFit/>
          </a:bodyPr>
          <a:lstStyle/>
          <a:p>
            <a:r>
              <a:rPr lang="de-DE" sz="1100" dirty="0"/>
              <a:t>Abhängig von Speicherprojekt. In dem Fall SE10</a:t>
            </a:r>
          </a:p>
        </p:txBody>
      </p:sp>
    </p:spTree>
    <p:extLst>
      <p:ext uri="{BB962C8B-B14F-4D97-AF65-F5344CB8AC3E}">
        <p14:creationId xmlns:p14="http://schemas.microsoft.com/office/powerpoint/2010/main" val="267658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feld 8"/>
          <p:cNvSpPr txBox="1"/>
          <p:nvPr/>
        </p:nvSpPr>
        <p:spPr>
          <a:xfrm>
            <a:off x="731520" y="169938"/>
            <a:ext cx="9317255" cy="307777"/>
          </a:xfrm>
          <a:prstGeom prst="rect">
            <a:avLst/>
          </a:prstGeom>
          <a:noFill/>
        </p:spPr>
        <p:txBody>
          <a:bodyPr wrap="square" rtlCol="0">
            <a:spAutoFit/>
          </a:bodyPr>
          <a:lstStyle/>
          <a:p>
            <a:r>
              <a:rPr lang="de-DE" sz="1400" b="1" dirty="0"/>
              <a:t>Anmeldung in B2B mit q-Nummer </a:t>
            </a:r>
            <a:r>
              <a:rPr lang="de-DE" sz="1400" b="1" dirty="0">
                <a:sym typeface="Wingdings" panose="05000000000000000000" pitchFamily="2" charset="2"/>
              </a:rPr>
              <a:t> </a:t>
            </a:r>
            <a:r>
              <a:rPr lang="de-DE" sz="1400" b="1" dirty="0" err="1">
                <a:sym typeface="Wingdings" panose="05000000000000000000" pitchFamily="2" charset="2"/>
              </a:rPr>
              <a:t>Applications</a:t>
            </a:r>
            <a:r>
              <a:rPr lang="de-DE" sz="1400" b="1" dirty="0">
                <a:sym typeface="Wingdings" panose="05000000000000000000" pitchFamily="2" charset="2"/>
              </a:rPr>
              <a:t> All Apps  SWL-SEC 2  Start</a:t>
            </a:r>
            <a:endParaRPr lang="de-DE" sz="1400" b="1" dirty="0"/>
          </a:p>
        </p:txBody>
      </p:sp>
      <p:sp>
        <p:nvSpPr>
          <p:cNvPr id="7" name="AutoShape 2" descr="https://mail.bmwgroup.net/owa/service.svc/s/GetFileAttachment?id=AAMkADQ3NWEyYWY1LTA4MWMtNGMxZi05NWJhLWMxODZlYzk1NmRlYwBGAAAAAABpWhNiskTKSZgI1UYhDbHvBwAMMr%2ByIuItRqAM5%2Fb2UNUrAAAbMX0kAAAMMr%2ByIuItRqAM5%2Fb2UNUrAAAbMbZuAAABEgAQABoRntmzZ8tJm7uRJJ85kOc%3D&amp;X-OWA-CANARY=47RYUGxvCk6TK845ml7vAbgjIXTwEdgIQdjINWYbLSnlsJYXvrz0npDP3dcEL244NpW2Aa6qNOw."/>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grpSp>
        <p:nvGrpSpPr>
          <p:cNvPr id="5" name="Gruppieren 4"/>
          <p:cNvGrpSpPr/>
          <p:nvPr/>
        </p:nvGrpSpPr>
        <p:grpSpPr>
          <a:xfrm>
            <a:off x="231006" y="1353702"/>
            <a:ext cx="11652985" cy="4640335"/>
            <a:chOff x="231006" y="1777214"/>
            <a:chExt cx="11652985" cy="4640335"/>
          </a:xfrm>
        </p:grpSpPr>
        <p:pic>
          <p:nvPicPr>
            <p:cNvPr id="12" name="Grafik 11"/>
            <p:cNvPicPr>
              <a:picLocks noChangeAspect="1"/>
            </p:cNvPicPr>
            <p:nvPr/>
          </p:nvPicPr>
          <p:blipFill>
            <a:blip r:embed="rId2"/>
            <a:stretch>
              <a:fillRect/>
            </a:stretch>
          </p:blipFill>
          <p:spPr>
            <a:xfrm>
              <a:off x="231006" y="1777214"/>
              <a:ext cx="9063789" cy="4486118"/>
            </a:xfrm>
            <a:prstGeom prst="rect">
              <a:avLst/>
            </a:prstGeom>
          </p:spPr>
        </p:pic>
        <p:pic>
          <p:nvPicPr>
            <p:cNvPr id="2" name="Grafik 1"/>
            <p:cNvPicPr>
              <a:picLocks noChangeAspect="1"/>
            </p:cNvPicPr>
            <p:nvPr/>
          </p:nvPicPr>
          <p:blipFill>
            <a:blip r:embed="rId3"/>
            <a:stretch>
              <a:fillRect/>
            </a:stretch>
          </p:blipFill>
          <p:spPr>
            <a:xfrm>
              <a:off x="4109986" y="4316005"/>
              <a:ext cx="7716253" cy="2101544"/>
            </a:xfrm>
            <a:prstGeom prst="rect">
              <a:avLst/>
            </a:prstGeom>
          </p:spPr>
        </p:pic>
        <p:sp>
          <p:nvSpPr>
            <p:cNvPr id="3" name="Ellipse 2"/>
            <p:cNvSpPr/>
            <p:nvPr/>
          </p:nvSpPr>
          <p:spPr>
            <a:xfrm>
              <a:off x="9294795" y="4620128"/>
              <a:ext cx="2589196" cy="924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p:cNvSpPr/>
            <p:nvPr/>
          </p:nvSpPr>
          <p:spPr>
            <a:xfrm>
              <a:off x="2959767" y="2435192"/>
              <a:ext cx="928839" cy="2887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Ellipse 13"/>
            <p:cNvSpPr/>
            <p:nvPr/>
          </p:nvSpPr>
          <p:spPr>
            <a:xfrm>
              <a:off x="1289785" y="3588619"/>
              <a:ext cx="558266" cy="2887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p:cNvSpPr/>
            <p:nvPr/>
          </p:nvSpPr>
          <p:spPr>
            <a:xfrm>
              <a:off x="11229472" y="5078019"/>
              <a:ext cx="558266" cy="28875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Tree>
    <p:extLst>
      <p:ext uri="{BB962C8B-B14F-4D97-AF65-F5344CB8AC3E}">
        <p14:creationId xmlns:p14="http://schemas.microsoft.com/office/powerpoint/2010/main" val="129461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510139" y="192372"/>
            <a:ext cx="10238071" cy="5430629"/>
          </a:xfrm>
          <a:prstGeom prst="rect">
            <a:avLst/>
          </a:prstGeom>
        </p:spPr>
      </p:pic>
      <p:sp>
        <p:nvSpPr>
          <p:cNvPr id="5" name="Textfeld 4"/>
          <p:cNvSpPr txBox="1"/>
          <p:nvPr/>
        </p:nvSpPr>
        <p:spPr>
          <a:xfrm>
            <a:off x="510139" y="5775638"/>
            <a:ext cx="9201751" cy="923330"/>
          </a:xfrm>
          <a:prstGeom prst="rect">
            <a:avLst/>
          </a:prstGeom>
          <a:noFill/>
        </p:spPr>
        <p:txBody>
          <a:bodyPr wrap="square" rtlCol="0">
            <a:spAutoFit/>
          </a:bodyPr>
          <a:lstStyle/>
          <a:p>
            <a:r>
              <a:rPr lang="de-DE" dirty="0"/>
              <a:t>Wenn die Rolle  signiert ist, bekommt man einen Bestätigungsemail  „Antrag abgeschickt“.  In etwa 1 Stunde bekommt man einen zweiten Email „Ihr Antrag wurde bestätigt“.  Jetzt sollte eine fehlerfreie Log in </a:t>
            </a:r>
            <a:r>
              <a:rPr lang="de-DE" dirty="0" err="1"/>
              <a:t>in</a:t>
            </a:r>
            <a:r>
              <a:rPr lang="de-DE" dirty="0"/>
              <a:t> </a:t>
            </a:r>
            <a:r>
              <a:rPr lang="de-DE" dirty="0" err="1"/>
              <a:t>Esys</a:t>
            </a:r>
            <a:r>
              <a:rPr lang="de-DE" dirty="0"/>
              <a:t> möglich sein.</a:t>
            </a:r>
          </a:p>
        </p:txBody>
      </p:sp>
      <p:sp>
        <p:nvSpPr>
          <p:cNvPr id="6" name="Ellipse 5"/>
          <p:cNvSpPr/>
          <p:nvPr/>
        </p:nvSpPr>
        <p:spPr>
          <a:xfrm>
            <a:off x="4129238" y="3041583"/>
            <a:ext cx="2464067" cy="3465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6733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2"/>
          <a:stretch>
            <a:fillRect/>
          </a:stretch>
        </p:blipFill>
        <p:spPr>
          <a:xfrm>
            <a:off x="688244" y="134753"/>
            <a:ext cx="10642090" cy="6487428"/>
          </a:xfrm>
          <a:prstGeom prst="rect">
            <a:avLst/>
          </a:prstGeom>
        </p:spPr>
      </p:pic>
      <p:sp>
        <p:nvSpPr>
          <p:cNvPr id="5" name="Ellipse 4"/>
          <p:cNvSpPr/>
          <p:nvPr/>
        </p:nvSpPr>
        <p:spPr>
          <a:xfrm>
            <a:off x="7863840" y="6275672"/>
            <a:ext cx="2464067" cy="3465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1298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1700350"/>
          </a:xfrm>
        </p:spPr>
        <p:txBody>
          <a:bodyPr>
            <a:normAutofit fontScale="90000"/>
          </a:bodyPr>
          <a:lstStyle/>
          <a:p>
            <a:r>
              <a:rPr lang="de-DE" dirty="0" err="1"/>
              <a:t>Flashen</a:t>
            </a:r>
            <a:r>
              <a:rPr lang="de-DE" dirty="0"/>
              <a:t> mit E-</a:t>
            </a:r>
            <a:r>
              <a:rPr lang="de-DE" dirty="0" err="1"/>
              <a:t>Sys</a:t>
            </a:r>
            <a:r>
              <a:rPr lang="de-DE" dirty="0"/>
              <a:t> 3.35.1</a:t>
            </a:r>
            <a:br>
              <a:rPr lang="de-DE" dirty="0"/>
            </a:br>
            <a:endParaRPr lang="de-DE" dirty="0"/>
          </a:p>
        </p:txBody>
      </p:sp>
    </p:spTree>
    <p:extLst>
      <p:ext uri="{BB962C8B-B14F-4D97-AF65-F5344CB8AC3E}">
        <p14:creationId xmlns:p14="http://schemas.microsoft.com/office/powerpoint/2010/main" val="3491128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p:cNvPicPr>
            <a:picLocks noChangeAspect="1"/>
          </p:cNvPicPr>
          <p:nvPr/>
        </p:nvPicPr>
        <p:blipFill>
          <a:blip r:embed="rId2"/>
          <a:stretch>
            <a:fillRect/>
          </a:stretch>
        </p:blipFill>
        <p:spPr>
          <a:xfrm>
            <a:off x="664143" y="1209579"/>
            <a:ext cx="10574956" cy="4603806"/>
          </a:xfrm>
          <a:prstGeom prst="rect">
            <a:avLst/>
          </a:prstGeom>
        </p:spPr>
      </p:pic>
      <p:sp>
        <p:nvSpPr>
          <p:cNvPr id="6" name="Ellipse 5"/>
          <p:cNvSpPr/>
          <p:nvPr/>
        </p:nvSpPr>
        <p:spPr>
          <a:xfrm>
            <a:off x="1087655" y="1511166"/>
            <a:ext cx="221381" cy="250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p:cNvSpPr/>
          <p:nvPr/>
        </p:nvSpPr>
        <p:spPr>
          <a:xfrm>
            <a:off x="1847808" y="1761423"/>
            <a:ext cx="4515852" cy="25025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p:cNvSpPr/>
          <p:nvPr/>
        </p:nvSpPr>
        <p:spPr>
          <a:xfrm>
            <a:off x="2521818" y="2175310"/>
            <a:ext cx="952901" cy="3249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731520" y="346509"/>
            <a:ext cx="7218947" cy="369332"/>
          </a:xfrm>
          <a:prstGeom prst="rect">
            <a:avLst/>
          </a:prstGeom>
          <a:noFill/>
        </p:spPr>
        <p:txBody>
          <a:bodyPr wrap="square" rtlCol="0">
            <a:spAutoFit/>
          </a:bodyPr>
          <a:lstStyle/>
          <a:p>
            <a:r>
              <a:rPr lang="de-DE" dirty="0"/>
              <a:t>PDX-Container wie gewöhnlich importieren und Verbindung aufbauen</a:t>
            </a:r>
          </a:p>
        </p:txBody>
      </p:sp>
    </p:spTree>
    <p:extLst>
      <p:ext uri="{BB962C8B-B14F-4D97-AF65-F5344CB8AC3E}">
        <p14:creationId xmlns:p14="http://schemas.microsoft.com/office/powerpoint/2010/main" val="2505437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52187"/>
            <a:ext cx="9144000" cy="1004611"/>
          </a:xfrm>
        </p:spPr>
        <p:txBody>
          <a:bodyPr>
            <a:normAutofit fontScale="90000"/>
          </a:bodyPr>
          <a:lstStyle/>
          <a:p>
            <a:r>
              <a:rPr lang="de-DE" sz="2000" dirty="0"/>
              <a:t>Problem: Fehlermeldung mit abliegender TAL</a:t>
            </a:r>
            <a:br>
              <a:rPr lang="de-DE" dirty="0"/>
            </a:br>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335" y="1336219"/>
            <a:ext cx="9345329" cy="5477639"/>
          </a:xfrm>
          <a:prstGeom prst="rect">
            <a:avLst/>
          </a:prstGeom>
        </p:spPr>
      </p:pic>
      <p:sp>
        <p:nvSpPr>
          <p:cNvPr id="4" name="Textfeld 3"/>
          <p:cNvSpPr txBox="1"/>
          <p:nvPr/>
        </p:nvSpPr>
        <p:spPr>
          <a:xfrm>
            <a:off x="4973053" y="506173"/>
            <a:ext cx="1764631" cy="369332"/>
          </a:xfrm>
          <a:prstGeom prst="rect">
            <a:avLst/>
          </a:prstGeom>
          <a:noFill/>
        </p:spPr>
        <p:txBody>
          <a:bodyPr wrap="square" rtlCol="0">
            <a:spAutoFit/>
          </a:bodyPr>
          <a:lstStyle/>
          <a:p>
            <a:r>
              <a:rPr lang="de-DE" dirty="0"/>
              <a:t>TAL generieren</a:t>
            </a:r>
          </a:p>
        </p:txBody>
      </p:sp>
    </p:spTree>
    <p:extLst>
      <p:ext uri="{BB962C8B-B14F-4D97-AF65-F5344CB8AC3E}">
        <p14:creationId xmlns:p14="http://schemas.microsoft.com/office/powerpoint/2010/main" val="2824714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52187"/>
            <a:ext cx="9144000" cy="1004611"/>
          </a:xfrm>
        </p:spPr>
        <p:txBody>
          <a:bodyPr>
            <a:normAutofit fontScale="90000"/>
          </a:bodyPr>
          <a:lstStyle/>
          <a:p>
            <a:r>
              <a:rPr lang="de-DE" sz="4400" dirty="0"/>
              <a:t>Lösung: Neue TAL generieren.</a:t>
            </a:r>
            <a:br>
              <a:rPr lang="de-DE" sz="4400" dirty="0"/>
            </a:br>
            <a:r>
              <a:rPr lang="de-DE" sz="4400" dirty="0"/>
              <a:t>Schritt 1</a:t>
            </a:r>
            <a:br>
              <a:rPr lang="de-DE" dirty="0"/>
            </a:br>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335" y="1900039"/>
            <a:ext cx="9345329" cy="4349999"/>
          </a:xfrm>
          <a:prstGeom prst="rect">
            <a:avLst/>
          </a:prstGeom>
        </p:spPr>
      </p:pic>
    </p:spTree>
    <p:extLst>
      <p:ext uri="{BB962C8B-B14F-4D97-AF65-F5344CB8AC3E}">
        <p14:creationId xmlns:p14="http://schemas.microsoft.com/office/powerpoint/2010/main" val="2443402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523999" y="1152187"/>
            <a:ext cx="9144000" cy="1004611"/>
          </a:xfrm>
        </p:spPr>
        <p:txBody>
          <a:bodyPr>
            <a:normAutofit fontScale="90000"/>
          </a:bodyPr>
          <a:lstStyle/>
          <a:p>
            <a:r>
              <a:rPr lang="de-DE" sz="4400" dirty="0"/>
              <a:t>Lösung: Neue TAL generieren.</a:t>
            </a:r>
            <a:br>
              <a:rPr lang="de-DE" sz="4400" dirty="0"/>
            </a:br>
            <a:r>
              <a:rPr lang="de-DE" sz="4400" dirty="0"/>
              <a:t>Schritt 2 – Fehlermeldung ignorieren</a:t>
            </a:r>
            <a:br>
              <a:rPr lang="de-DE" dirty="0"/>
            </a:br>
            <a:endParaRPr lang="de-DE" dirty="0"/>
          </a:p>
        </p:txBody>
      </p:sp>
      <p:pic>
        <p:nvPicPr>
          <p:cNvPr id="3" name="Grafik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335" y="2069840"/>
            <a:ext cx="9345329" cy="4010397"/>
          </a:xfrm>
          <a:prstGeom prst="rect">
            <a:avLst/>
          </a:prstGeom>
        </p:spPr>
      </p:pic>
    </p:spTree>
    <p:extLst>
      <p:ext uri="{BB962C8B-B14F-4D97-AF65-F5344CB8AC3E}">
        <p14:creationId xmlns:p14="http://schemas.microsoft.com/office/powerpoint/2010/main" val="1172053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E8EB6E2252864CAAADDF98641AA254" ma:contentTypeVersion="11" ma:contentTypeDescription="Create a new document." ma:contentTypeScope="" ma:versionID="b7ffb460a8143f4462b72bd658f23a5e">
  <xsd:schema xmlns:xsd="http://www.w3.org/2001/XMLSchema" xmlns:xs="http://www.w3.org/2001/XMLSchema" xmlns:p="http://schemas.microsoft.com/office/2006/metadata/properties" xmlns:ns2="c8707b7f-e190-4de2-a4a7-2d8251cdf842" xmlns:ns3="b7bba95a-0887-46b0-8749-0437e46b22f1" targetNamespace="http://schemas.microsoft.com/office/2006/metadata/properties" ma:root="true" ma:fieldsID="3b68dad9abc1498872f55010623b093e" ns2:_="" ns3:_="">
    <xsd:import namespace="c8707b7f-e190-4de2-a4a7-2d8251cdf842"/>
    <xsd:import namespace="b7bba95a-0887-46b0-8749-0437e46b22f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707b7f-e190-4de2-a4a7-2d8251cdf84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ba95a-0887-46b0-8749-0437e46b22f1"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dc7572d-2195-4940-819f-50c86f34e0cf}" ma:internalName="TaxCatchAll" ma:showField="CatchAllData" ma:web="b7bba95a-0887-46b0-8749-0437e46b22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7bba95a-0887-46b0-8749-0437e46b22f1" xsi:nil="true"/>
    <lcf76f155ced4ddcb4097134ff3c332f xmlns="c8707b7f-e190-4de2-a4a7-2d8251cdf84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98D72B-3728-43ED-9BF5-6751DFA838CE}"/>
</file>

<file path=customXml/itemProps2.xml><?xml version="1.0" encoding="utf-8"?>
<ds:datastoreItem xmlns:ds="http://schemas.openxmlformats.org/officeDocument/2006/customXml" ds:itemID="{E85F826A-103E-4998-AD6D-F940A153161A}">
  <ds:schemaRefs>
    <ds:schemaRef ds:uri="http://schemas.microsoft.com/office/2006/documentManagement/types"/>
    <ds:schemaRef ds:uri="505a1589-85e6-41e1-afd3-f43632134690"/>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terms/"/>
    <ds:schemaRef ds:uri="b1f18e54-2d74-4f50-ab9b-b9b4079454c4"/>
    <ds:schemaRef ds:uri="http://www.w3.org/XML/1998/namespace"/>
    <ds:schemaRef ds:uri="http://purl.org/dc/dcmitype/"/>
  </ds:schemaRefs>
</ds:datastoreItem>
</file>

<file path=customXml/itemProps3.xml><?xml version="1.0" encoding="utf-8"?>
<ds:datastoreItem xmlns:ds="http://schemas.openxmlformats.org/officeDocument/2006/customXml" ds:itemID="{5A9684F0-CCFE-45BB-9C13-0EB3D9353700}">
  <ds:schemaRefs>
    <ds:schemaRef ds:uri="http://schemas.microsoft.com/sharepoint/v3/contenttype/forms"/>
  </ds:schemaRefs>
</ds:datastoreItem>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otalTime>1</TotalTime>
  <Words>420</Words>
  <Application>Microsoft Office PowerPoint</Application>
  <PresentationFormat>Grand écran</PresentationFormat>
  <Paragraphs>24</Paragraphs>
  <Slides>18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18</vt:i4>
      </vt:variant>
    </vt:vector>
  </HeadingPairs>
  <TitlesOfParts>
    <vt:vector size="23" baseType="lpstr">
      <vt:lpstr>Arial</vt:lpstr>
      <vt:lpstr>Calibri</vt:lpstr>
      <vt:lpstr>Calibri Light</vt:lpstr>
      <vt:lpstr>Wingdings</vt:lpstr>
      <vt:lpstr>Office Theme</vt:lpstr>
      <vt:lpstr>Présentation PowerPoint</vt:lpstr>
      <vt:lpstr>Présentation PowerPoint</vt:lpstr>
      <vt:lpstr>Présentation PowerPoint</vt:lpstr>
      <vt:lpstr>Présentation PowerPoint</vt:lpstr>
      <vt:lpstr>Flashen mit E-Sys 3.35.1 </vt:lpstr>
      <vt:lpstr>Présentation PowerPoint</vt:lpstr>
      <vt:lpstr>Problem: Fehlermeldung mit abliegender TAL </vt:lpstr>
      <vt:lpstr>Lösung: Neue TAL generieren. Schritt 1 </vt:lpstr>
      <vt:lpstr>Lösung: Neue TAL generieren. Schritt 2 – Fehlermeldung ignorieren </vt:lpstr>
      <vt:lpstr>Lösung: Neue TAL generieren. Schritt 3 – „weiter“ drücken </vt:lpstr>
      <vt:lpstr>Présentation PowerPoint</vt:lpstr>
      <vt:lpstr>Lösung: Neue TAL generieren. Schritt 4 – CAF hinzufügen, Fertigstellen </vt:lpstr>
      <vt:lpstr>Lösung: Neue TAL generieren. Schritt 5 – Warnung ignorieren Wenn CAF korrekt hinzugefügt wurde, gibt es nur 1 WARN-Event.</vt:lpstr>
      <vt:lpstr>Lösung: Neue TAL generieren. Schritt 6 – Generierte TAL -&gt; Dateipfad beachten, hier ist die TAL abgelegt. </vt:lpstr>
      <vt:lpstr>Lösung: Neue TAL generieren. Schritt 7 – TAL auswählen und flashen -&gt; Läuft.</vt:lpstr>
      <vt:lpstr>Présentation PowerPoint</vt:lpstr>
      <vt:lpstr>Présentation PowerPoint</vt:lpstr>
      <vt:lpstr>Présentation PowerPoint</vt:lpstr>
    </vt:vector>
  </TitlesOfParts>
  <Company>BMW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c:creator>
  <cp:lastModifiedBy>GUIZANI, Hamda</cp:lastModifiedBy>
  <cp:revision>11</cp:revision>
  <dcterms:created xsi:type="dcterms:W3CDTF">2020-06-16T12:20:04Z</dcterms:created>
  <dcterms:modified xsi:type="dcterms:W3CDTF">2024-07-30T10:16:54Z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0x0101002AE8EB6E2252864CAAADDF98641AA254</vt:lpwstr>
  </property>
  <property fmtid="{D5CDD505-2E9C-101B-9397-08002B2CF9AE}" pid="3" name="Order">
    <vt:r8>32500</vt:r8>
  </property>
  <property fmtid="{D5CDD505-2E9C-101B-9397-08002B2CF9AE}" pid="4" name="_ExtendedDescription">
    <vt:lpwstr/>
  </property>
</Properties>
</file>