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45"/>
  </p:notesMasterIdLst>
  <p:handoutMasterIdLst>
    <p:handoutMasterId r:id="rId46"/>
  </p:handoutMasterIdLst>
  <p:sldIdLst>
    <p:sldId id="258" r:id="rId5"/>
    <p:sldId id="310" r:id="rId6"/>
    <p:sldId id="312" r:id="rId7"/>
    <p:sldId id="375" r:id="rId8"/>
    <p:sldId id="376" r:id="rId9"/>
    <p:sldId id="337" r:id="rId10"/>
    <p:sldId id="377" r:id="rId11"/>
    <p:sldId id="367" r:id="rId12"/>
    <p:sldId id="379" r:id="rId13"/>
    <p:sldId id="401" r:id="rId14"/>
    <p:sldId id="378" r:id="rId15"/>
    <p:sldId id="380" r:id="rId16"/>
    <p:sldId id="381" r:id="rId17"/>
    <p:sldId id="382" r:id="rId18"/>
    <p:sldId id="383" r:id="rId19"/>
    <p:sldId id="384" r:id="rId20"/>
    <p:sldId id="385" r:id="rId21"/>
    <p:sldId id="386" r:id="rId22"/>
    <p:sldId id="387" r:id="rId23"/>
    <p:sldId id="388" r:id="rId24"/>
    <p:sldId id="389" r:id="rId25"/>
    <p:sldId id="390" r:id="rId26"/>
    <p:sldId id="371" r:id="rId27"/>
    <p:sldId id="341" r:id="rId28"/>
    <p:sldId id="391" r:id="rId29"/>
    <p:sldId id="343" r:id="rId30"/>
    <p:sldId id="362" r:id="rId31"/>
    <p:sldId id="392" r:id="rId32"/>
    <p:sldId id="372" r:id="rId33"/>
    <p:sldId id="393" r:id="rId34"/>
    <p:sldId id="394" r:id="rId35"/>
    <p:sldId id="395" r:id="rId36"/>
    <p:sldId id="396" r:id="rId37"/>
    <p:sldId id="313" r:id="rId38"/>
    <p:sldId id="397" r:id="rId39"/>
    <p:sldId id="398" r:id="rId40"/>
    <p:sldId id="399" r:id="rId41"/>
    <p:sldId id="400" r:id="rId42"/>
    <p:sldId id="328" r:id="rId43"/>
    <p:sldId id="374" r:id="rId4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310"/>
            <p14:sldId id="312"/>
            <p14:sldId id="375"/>
            <p14:sldId id="376"/>
            <p14:sldId id="337"/>
            <p14:sldId id="377"/>
            <p14:sldId id="367"/>
            <p14:sldId id="379"/>
            <p14:sldId id="401"/>
            <p14:sldId id="378"/>
            <p14:sldId id="380"/>
            <p14:sldId id="381"/>
            <p14:sldId id="382"/>
            <p14:sldId id="383"/>
            <p14:sldId id="384"/>
            <p14:sldId id="385"/>
            <p14:sldId id="386"/>
            <p14:sldId id="387"/>
            <p14:sldId id="388"/>
            <p14:sldId id="389"/>
            <p14:sldId id="390"/>
            <p14:sldId id="371"/>
            <p14:sldId id="341"/>
            <p14:sldId id="391"/>
            <p14:sldId id="343"/>
            <p14:sldId id="362"/>
            <p14:sldId id="392"/>
            <p14:sldId id="372"/>
            <p14:sldId id="393"/>
            <p14:sldId id="394"/>
            <p14:sldId id="395"/>
            <p14:sldId id="396"/>
            <p14:sldId id="313"/>
            <p14:sldId id="397"/>
            <p14:sldId id="398"/>
            <p14:sldId id="399"/>
            <p14:sldId id="400"/>
            <p14:sldId id="328"/>
            <p14:sldId id="374"/>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9"/>
    <a:srgbClr val="5FC3EB"/>
    <a:srgbClr val="5F8291"/>
    <a:srgbClr val="007EAF"/>
    <a:srgbClr val="001AAF"/>
    <a:srgbClr val="8BADC3"/>
    <a:srgbClr val="007EB9"/>
    <a:srgbClr val="FFCD1E"/>
    <a:srgbClr val="E63241"/>
    <a:srgbClr val="DC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4" autoAdjust="0"/>
    <p:restoredTop sz="96837" autoAdjust="0"/>
  </p:normalViewPr>
  <p:slideViewPr>
    <p:cSldViewPr showGuides="1">
      <p:cViewPr varScale="1">
        <p:scale>
          <a:sx n="146" d="100"/>
          <a:sy n="146" d="100"/>
        </p:scale>
        <p:origin x="540" y="126"/>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75" d="100"/>
        <a:sy n="75" d="100"/>
      </p:scale>
      <p:origin x="0" y="-72"/>
    </p:cViewPr>
  </p:sorterViewPr>
  <p:notesViewPr>
    <p:cSldViewPr showGuides="1">
      <p:cViewPr varScale="1">
        <p:scale>
          <a:sx n="79" d="100"/>
          <a:sy n="79" d="100"/>
        </p:scale>
        <p:origin x="-31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27/06/2019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‹Nr.›</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27/06/2019</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‹Nr.›</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k:@MSITStore:C:\Program%20Files\ECU-TEST%20BMW%207.2\Help\ECU-TEST_BMW-Hilfe.chm::/TRACE-CHECK/Handbuch/Traceanalyse-Entwurf/BerechnungsschrittUndTrigger.html#trchk-section-triggerundberechnungsfunktione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59299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Starttrigger definiert, ab welchem Moment ein neuer </a:t>
            </a:r>
            <a:r>
              <a:rPr lang="de-DE" dirty="0" err="1" smtClean="0"/>
              <a:t>Triggerbereich</a:t>
            </a:r>
            <a:r>
              <a:rPr lang="de-DE" dirty="0" smtClean="0"/>
              <a:t> anhand des Signalverlaufs erzeugt werden soll. Der Ausdruck im Eingabefeld muss hierbei mindestens ein generisches Signal enthalten. Ferner können arithmetische und logische Operatoren, </a:t>
            </a:r>
            <a:r>
              <a:rPr lang="de-DE" dirty="0" err="1" smtClean="0"/>
              <a:t>Packagevariablen</a:t>
            </a:r>
            <a:r>
              <a:rPr lang="de-DE" dirty="0" smtClean="0"/>
              <a:t> und Funktionen verwendet werden. Gültige Ausdrücke sind zum Beispiel.</a:t>
            </a:r>
          </a:p>
          <a:p>
            <a:endParaRPr lang="de-DE" dirty="0" smtClean="0"/>
          </a:p>
          <a:p>
            <a:r>
              <a:rPr lang="de-DE" dirty="0" smtClean="0"/>
              <a:t>Der (Trigger-)Modus spezifiziert, wie </a:t>
            </a:r>
            <a:r>
              <a:rPr lang="de-DE" dirty="0" err="1" smtClean="0"/>
              <a:t>Triggerbereiche</a:t>
            </a:r>
            <a:r>
              <a:rPr lang="de-DE" dirty="0" smtClean="0"/>
              <a:t> durch die Bedingungen in Start- (und eventuell </a:t>
            </a:r>
            <a:r>
              <a:rPr lang="de-DE" dirty="0" err="1" smtClean="0"/>
              <a:t>Stoptrigger</a:t>
            </a:r>
            <a:r>
              <a:rPr lang="de-DE" dirty="0" smtClean="0"/>
              <a:t>) erzeugt werden sollen. Mögliche Werte sind der folgenden Tabelle zu entnehmen, in der jede Zeile für einen Modus steht; das heißt alle Einträge in einer Zeile können synonym verwendet werden. Grundsätzlich können sich </a:t>
            </a:r>
            <a:r>
              <a:rPr lang="de-DE" dirty="0" err="1" smtClean="0"/>
              <a:t>Triggerbereiche</a:t>
            </a:r>
            <a:r>
              <a:rPr lang="de-DE" dirty="0" smtClean="0"/>
              <a:t> nicht überlappen. Enthaltene Traceschritte werden für alle Signalwerte innerhalb des </a:t>
            </a:r>
            <a:r>
              <a:rPr lang="de-DE" dirty="0" err="1" smtClean="0"/>
              <a:t>Triggerbereiches</a:t>
            </a:r>
            <a:r>
              <a:rPr lang="de-DE" dirty="0" smtClean="0"/>
              <a:t> ausgewertet - jedoch nicht für den Zeitpunkt, an dem der </a:t>
            </a:r>
            <a:r>
              <a:rPr lang="de-DE" dirty="0" err="1" smtClean="0"/>
              <a:t>Triggerbereich</a:t>
            </a:r>
            <a:r>
              <a:rPr lang="de-DE" dirty="0" smtClean="0"/>
              <a:t> endet (rechtsoffenes Intervall).</a:t>
            </a: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19</a:t>
            </a:fld>
            <a:endParaRPr lang="fr-FR" dirty="0"/>
          </a:p>
        </p:txBody>
      </p:sp>
    </p:spTree>
    <p:extLst>
      <p:ext uri="{BB962C8B-B14F-4D97-AF65-F5344CB8AC3E}">
        <p14:creationId xmlns:p14="http://schemas.microsoft.com/office/powerpoint/2010/main" val="2010530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281194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968943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25</a:t>
            </a:fld>
            <a:endParaRPr lang="fr-FR" dirty="0"/>
          </a:p>
        </p:txBody>
      </p:sp>
    </p:spTree>
    <p:extLst>
      <p:ext uri="{BB962C8B-B14F-4D97-AF65-F5344CB8AC3E}">
        <p14:creationId xmlns:p14="http://schemas.microsoft.com/office/powerpoint/2010/main" val="391145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29</a:t>
            </a:fld>
            <a:endParaRPr lang="fr-FR" dirty="0"/>
          </a:p>
        </p:txBody>
      </p:sp>
    </p:spTree>
    <p:extLst>
      <p:ext uri="{BB962C8B-B14F-4D97-AF65-F5344CB8AC3E}">
        <p14:creationId xmlns:p14="http://schemas.microsoft.com/office/powerpoint/2010/main" val="289543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30</a:t>
            </a:fld>
            <a:endParaRPr lang="fr-FR" dirty="0"/>
          </a:p>
        </p:txBody>
      </p:sp>
    </p:spTree>
    <p:extLst>
      <p:ext uri="{BB962C8B-B14F-4D97-AF65-F5344CB8AC3E}">
        <p14:creationId xmlns:p14="http://schemas.microsoft.com/office/powerpoint/2010/main" val="41492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31</a:t>
            </a:fld>
            <a:endParaRPr lang="fr-FR" dirty="0"/>
          </a:p>
        </p:txBody>
      </p:sp>
    </p:spTree>
    <p:extLst>
      <p:ext uri="{BB962C8B-B14F-4D97-AF65-F5344CB8AC3E}">
        <p14:creationId xmlns:p14="http://schemas.microsoft.com/office/powerpoint/2010/main" val="111827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32</a:t>
            </a:fld>
            <a:endParaRPr lang="fr-FR" dirty="0"/>
          </a:p>
        </p:txBody>
      </p:sp>
    </p:spTree>
    <p:extLst>
      <p:ext uri="{BB962C8B-B14F-4D97-AF65-F5344CB8AC3E}">
        <p14:creationId xmlns:p14="http://schemas.microsoft.com/office/powerpoint/2010/main" val="171789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35</a:t>
            </a:fld>
            <a:endParaRPr lang="fr-FR" dirty="0"/>
          </a:p>
        </p:txBody>
      </p:sp>
    </p:spTree>
    <p:extLst>
      <p:ext uri="{BB962C8B-B14F-4D97-AF65-F5344CB8AC3E}">
        <p14:creationId xmlns:p14="http://schemas.microsoft.com/office/powerpoint/2010/main" val="230552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
            </a:pPr>
            <a:endParaRPr lang="de-DE" baseline="0" dirty="0" smtClean="0"/>
          </a:p>
        </p:txBody>
      </p:sp>
      <p:sp>
        <p:nvSpPr>
          <p:cNvPr id="4" name="Foliennummernplatzhalter 3"/>
          <p:cNvSpPr>
            <a:spLocks noGrp="1"/>
          </p:cNvSpPr>
          <p:nvPr>
            <p:ph type="sldNum" sz="quarter" idx="10"/>
          </p:nvPr>
        </p:nvSpPr>
        <p:spPr/>
        <p:txBody>
          <a:bodyPr/>
          <a:lstStyle/>
          <a:p>
            <a:fld id="{1B06CD8F-B7ED-4A05-9FB1-A01CC0EF02CC}" type="slidenum">
              <a:rPr lang="fr-FR" smtClean="0"/>
              <a:pPr/>
              <a:t>36</a:t>
            </a:fld>
            <a:endParaRPr lang="fr-FR" dirty="0"/>
          </a:p>
        </p:txBody>
      </p:sp>
    </p:spTree>
    <p:extLst>
      <p:ext uri="{BB962C8B-B14F-4D97-AF65-F5344CB8AC3E}">
        <p14:creationId xmlns:p14="http://schemas.microsoft.com/office/powerpoint/2010/main" val="399428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742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273404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man Beide</a:t>
            </a:r>
            <a:r>
              <a:rPr lang="de-DE" baseline="0" dirty="0" smtClean="0"/>
              <a:t> Gruppen hat, CAN-BUS und XCP Signale muss man Zwei mal Start Trace einfügen, Einmal für die XCP Signale und einmal für die CAN-BUS Signale</a:t>
            </a: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3853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Nach der Anbindung des zu analysierenden Signals </a:t>
            </a:r>
            <a:r>
              <a:rPr lang="de-DE" i="1" dirty="0" smtClean="0"/>
              <a:t>„CarSpeed“</a:t>
            </a:r>
            <a:r>
              <a:rPr lang="de-DE" dirty="0" smtClean="0"/>
              <a:t> soll nun die eigentliche Traceanalyse erstellt werden. In diesem Tutorial wird hierzu ein Berechnungsschritt verwendet. Berechnungsschritte lassen sich unkompliziert erstellen und sind gut geeignet für Problemstellungen, welche sich durch einen Python-Ausdruck formulieren lassen. Innerhalb des Ausdrucks steht eine Vielzahl an vordefinierten Analysefunktionen zur Verfügung (z.B. Edge, </a:t>
            </a:r>
            <a:r>
              <a:rPr lang="de-DE" dirty="0" err="1" smtClean="0"/>
              <a:t>HoseAbsolute</a:t>
            </a:r>
            <a:r>
              <a:rPr lang="de-DE" dirty="0" smtClean="0"/>
              <a:t>, siehe </a:t>
            </a:r>
            <a:r>
              <a:rPr lang="de-DE" dirty="0" smtClean="0">
                <a:hlinkClick r:id="rId3" action="ppaction://hlinkfile"/>
              </a:rPr>
              <a:t>Zusätzliche Funktionen für Ausdrücke</a:t>
            </a:r>
            <a:r>
              <a:rPr lang="de-DE" dirty="0" smtClean="0"/>
              <a:t>), wodurch sich auch komplexere Zusammenhänge prüfen lassen.</a:t>
            </a: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14</a:t>
            </a:fld>
            <a:endParaRPr lang="fr-FR" dirty="0"/>
          </a:p>
        </p:txBody>
      </p:sp>
    </p:spTree>
    <p:extLst>
      <p:ext uri="{BB962C8B-B14F-4D97-AF65-F5344CB8AC3E}">
        <p14:creationId xmlns:p14="http://schemas.microsoft.com/office/powerpoint/2010/main" val="379766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400244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16</a:t>
            </a:fld>
            <a:endParaRPr lang="fr-FR" dirty="0"/>
          </a:p>
        </p:txBody>
      </p:sp>
    </p:spTree>
    <p:extLst>
      <p:ext uri="{BB962C8B-B14F-4D97-AF65-F5344CB8AC3E}">
        <p14:creationId xmlns:p14="http://schemas.microsoft.com/office/powerpoint/2010/main" val="280140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124180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Starttrigger definiert, ab welchem Moment ein neuer </a:t>
            </a:r>
            <a:r>
              <a:rPr lang="de-DE" dirty="0" err="1" smtClean="0"/>
              <a:t>Triggerbereich</a:t>
            </a:r>
            <a:r>
              <a:rPr lang="de-DE" dirty="0" smtClean="0"/>
              <a:t> anhand des Signalverlaufs erzeugt werden soll. Der Ausdruck im Eingabefeld muss hierbei mindestens ein generisches Signal enthalten. Ferner können arithmetische und logische Operatoren, </a:t>
            </a:r>
            <a:r>
              <a:rPr lang="de-DE" dirty="0" err="1" smtClean="0"/>
              <a:t>Packagevariablen</a:t>
            </a:r>
            <a:r>
              <a:rPr lang="de-DE" dirty="0" smtClean="0"/>
              <a:t> und Funktionen verwendet werden. Gültige Ausdrücke sind zum Beispiel.</a:t>
            </a:r>
          </a:p>
          <a:p>
            <a:endParaRPr lang="de-DE" dirty="0" smtClean="0"/>
          </a:p>
          <a:p>
            <a:r>
              <a:rPr lang="de-DE" dirty="0" smtClean="0"/>
              <a:t>Der (Trigger-)Modus spezifiziert, wie </a:t>
            </a:r>
            <a:r>
              <a:rPr lang="de-DE" dirty="0" err="1" smtClean="0"/>
              <a:t>Triggerbereiche</a:t>
            </a:r>
            <a:r>
              <a:rPr lang="de-DE" dirty="0" smtClean="0"/>
              <a:t> durch die Bedingungen in Start- (und eventuell </a:t>
            </a:r>
            <a:r>
              <a:rPr lang="de-DE" dirty="0" err="1" smtClean="0"/>
              <a:t>Stoptrigger</a:t>
            </a:r>
            <a:r>
              <a:rPr lang="de-DE" dirty="0" smtClean="0"/>
              <a:t>) erzeugt werden sollen. Mögliche Werte sind der folgenden Tabelle zu entnehmen, in der jede Zeile für einen Modus steht; das heißt alle Einträge in einer Zeile können synonym verwendet werden. Grundsätzlich können sich </a:t>
            </a:r>
            <a:r>
              <a:rPr lang="de-DE" dirty="0" err="1" smtClean="0"/>
              <a:t>Triggerbereiche</a:t>
            </a:r>
            <a:r>
              <a:rPr lang="de-DE" dirty="0" smtClean="0"/>
              <a:t> nicht überlappen. Enthaltene Traceschritte werden für alle Signalwerte innerhalb des </a:t>
            </a:r>
            <a:r>
              <a:rPr lang="de-DE" dirty="0" err="1" smtClean="0"/>
              <a:t>Triggerbereiches</a:t>
            </a:r>
            <a:r>
              <a:rPr lang="de-DE" dirty="0" smtClean="0"/>
              <a:t> ausgewertet - jedoch nicht für den Zeitpunkt, an dem der </a:t>
            </a:r>
            <a:r>
              <a:rPr lang="de-DE" dirty="0" err="1" smtClean="0"/>
              <a:t>Triggerbereich</a:t>
            </a:r>
            <a:r>
              <a:rPr lang="de-DE" dirty="0" smtClean="0"/>
              <a:t> endet (rechtsoffenes Intervall).</a:t>
            </a:r>
            <a:endParaRPr lang="de-DE" dirty="0"/>
          </a:p>
        </p:txBody>
      </p:sp>
      <p:sp>
        <p:nvSpPr>
          <p:cNvPr id="4" name="Foliennummernplatzhalter 3"/>
          <p:cNvSpPr>
            <a:spLocks noGrp="1"/>
          </p:cNvSpPr>
          <p:nvPr>
            <p:ph type="sldNum" sz="quarter" idx="10"/>
          </p:nvPr>
        </p:nvSpPr>
        <p:spPr/>
        <p:txBody>
          <a:bodyPr/>
          <a:lstStyle/>
          <a:p>
            <a:fld id="{1B06CD8F-B7ED-4A05-9FB1-A01CC0EF02CC}" type="slidenum">
              <a:rPr lang="fr-FR" smtClean="0"/>
              <a:pPr/>
              <a:t>18</a:t>
            </a:fld>
            <a:endParaRPr lang="fr-FR" dirty="0"/>
          </a:p>
        </p:txBody>
      </p:sp>
    </p:spTree>
    <p:extLst>
      <p:ext uri="{BB962C8B-B14F-4D97-AF65-F5344CB8AC3E}">
        <p14:creationId xmlns:p14="http://schemas.microsoft.com/office/powerpoint/2010/main" val="32319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4"/>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lvl1pPr>
              <a:defRPr/>
            </a:lvl1pPr>
          </a:lstStyle>
          <a:p>
            <a:r>
              <a:rPr lang="en-US" dirty="0" smtClean="0"/>
              <a:t>Technical Unit Powertrain</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‹Nr.›</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‹Nr.›</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
        <p:nvSpPr>
          <p:cNvPr id="15" name="Text Box 10"/>
          <p:cNvSpPr txBox="1">
            <a:spLocks noChangeArrowheads="1"/>
          </p:cNvSpPr>
          <p:nvPr userDrawn="1"/>
        </p:nvSpPr>
        <p:spPr bwMode="gray">
          <a:xfrm rot="5400000" flipV="1">
            <a:off x="1009804" y="4376623"/>
            <a:ext cx="107722" cy="1106488"/>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700" kern="1200" dirty="0" smtClean="0">
                <a:solidFill>
                  <a:srgbClr val="464B69"/>
                </a:solidFill>
                <a:latin typeface="Arial" charset="0"/>
                <a:ea typeface="+mn-ea"/>
                <a:cs typeface="+mn-cs"/>
              </a:rPr>
              <a:t>F 335 E R01 2017-06 </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
        <p:nvSpPr>
          <p:cNvPr id="11" name="Text Box 10"/>
          <p:cNvSpPr txBox="1">
            <a:spLocks noChangeArrowheads="1"/>
          </p:cNvSpPr>
          <p:nvPr userDrawn="1"/>
        </p:nvSpPr>
        <p:spPr bwMode="gray">
          <a:xfrm rot="5400000" flipV="1">
            <a:off x="1009804" y="4376623"/>
            <a:ext cx="107722" cy="1106488"/>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700" kern="1200" dirty="0" smtClean="0">
                <a:solidFill>
                  <a:srgbClr val="464B69"/>
                </a:solidFill>
                <a:latin typeface="Arial" charset="0"/>
                <a:ea typeface="+mn-ea"/>
                <a:cs typeface="+mn-cs"/>
              </a:rPr>
              <a:t>F 335 E R01 2017-06 </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‹Nr.›</a:t>
            </a:fld>
            <a:endParaRPr lang="en-US" noProof="0" dirty="0"/>
          </a:p>
        </p:txBody>
      </p:sp>
      <p:sp>
        <p:nvSpPr>
          <p:cNvPr id="13" name="Espace réservé du pied de page 12"/>
          <p:cNvSpPr>
            <a:spLocks noGrp="1"/>
          </p:cNvSpPr>
          <p:nvPr>
            <p:ph type="ftr" sz="quarter" idx="12"/>
          </p:nvPr>
        </p:nvSpPr>
        <p:spPr bwMode="gray"/>
        <p:txBody>
          <a:bodyPr/>
          <a:lstStyle>
            <a:lvl1pPr>
              <a:defRPr/>
            </a:lvl1pPr>
          </a:lstStyle>
          <a:p>
            <a:r>
              <a:rPr lang="en-US" dirty="0" smtClean="0"/>
              <a:t>Technical Unit Powertrain</a:t>
            </a:r>
            <a:endParaRPr lang="en-US"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‹Nr.›</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dirty="0" smtClean="0"/>
              <a:t>Technical Unit Powertrain</a:t>
            </a:r>
            <a:endParaRPr lang="en-US"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‹Nr.›</a:t>
            </a:fld>
            <a:endParaRPr lang="en-US" noProof="0" dirty="0"/>
          </a:p>
        </p:txBody>
      </p:sp>
      <p:pic>
        <p:nvPicPr>
          <p:cNvPr id="8" name="Image 7"/>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
        <p:nvSpPr>
          <p:cNvPr id="9" name="Text Box 10"/>
          <p:cNvSpPr txBox="1">
            <a:spLocks noChangeArrowheads="1"/>
          </p:cNvSpPr>
          <p:nvPr/>
        </p:nvSpPr>
        <p:spPr bwMode="gray">
          <a:xfrm rot="5400000" flipV="1">
            <a:off x="1009804" y="4376623"/>
            <a:ext cx="107722" cy="1106488"/>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700" dirty="0" smtClean="0">
                <a:solidFill>
                  <a:srgbClr val="464B69"/>
                </a:solidFill>
                <a:latin typeface="+mn-lt"/>
              </a:rPr>
              <a:t>F 335 E R01 2017-06 </a:t>
            </a:r>
          </a:p>
        </p:txBody>
      </p:sp>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8.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27.06.2019</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2" name="Bildplatzhalter 1"/>
          <p:cNvSpPr>
            <a:spLocks noGrp="1"/>
          </p:cNvSpPr>
          <p:nvPr>
            <p:ph type="pic" sz="quarter" idx="14"/>
          </p:nvPr>
        </p:nvSpPr>
        <p:spPr/>
      </p:sp>
      <p:sp>
        <p:nvSpPr>
          <p:cNvPr id="7" name="Espace réservé du texte 6"/>
          <p:cNvSpPr>
            <a:spLocks noGrp="1"/>
          </p:cNvSpPr>
          <p:nvPr>
            <p:ph type="body" sz="quarter" idx="21"/>
          </p:nvPr>
        </p:nvSpPr>
        <p:spPr/>
        <p:txBody>
          <a:bodyPr/>
          <a:lstStyle/>
          <a:p>
            <a:r>
              <a:rPr lang="fr-FR" b="1" dirty="0" smtClean="0"/>
              <a:t>Fit4Traceanalyse</a:t>
            </a:r>
            <a:endParaRPr lang="fr-FR" b="1" dirty="0"/>
          </a:p>
        </p:txBody>
      </p:sp>
      <p:sp>
        <p:nvSpPr>
          <p:cNvPr id="12" name="Rechteck 11"/>
          <p:cNvSpPr/>
          <p:nvPr/>
        </p:nvSpPr>
        <p:spPr>
          <a:xfrm>
            <a:off x="0" y="0"/>
            <a:ext cx="9144000" cy="2664000"/>
          </a:xfrm>
          <a:prstGeom prst="rect">
            <a:avLst/>
          </a:prstGeom>
          <a:solidFill>
            <a:srgbClr val="007E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24868"/>
            <a:ext cx="2016224" cy="1116462"/>
          </a:xfrm>
          <a:prstGeom prst="rect">
            <a:avLst/>
          </a:prstGeom>
          <a:noFill/>
          <a:ln>
            <a:noFill/>
          </a:ln>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rotWithShape="1">
          <a:blip r:embed="rId2">
            <a:extLst>
              <a:ext uri="{28A0092B-C50C-407E-A947-70E740481C1C}">
                <a14:useLocalDpi xmlns:a14="http://schemas.microsoft.com/office/drawing/2010/main" val="0"/>
              </a:ext>
            </a:extLst>
          </a:blip>
          <a:srcRect r="20675"/>
          <a:stretch/>
        </p:blipFill>
        <p:spPr>
          <a:xfrm>
            <a:off x="4884756" y="1323462"/>
            <a:ext cx="4052115" cy="2664296"/>
          </a:xfrm>
          <a:prstGeom prst="rect">
            <a:avLst/>
          </a:prstGeom>
        </p:spPr>
      </p:pic>
      <p:sp>
        <p:nvSpPr>
          <p:cNvPr id="3" name="Inhaltsplatzhalter 2"/>
          <p:cNvSpPr>
            <a:spLocks noGrp="1"/>
          </p:cNvSpPr>
          <p:nvPr>
            <p:ph idx="1"/>
          </p:nvPr>
        </p:nvSpPr>
        <p:spPr>
          <a:xfrm>
            <a:off x="382806" y="1059582"/>
            <a:ext cx="8426450" cy="3528392"/>
          </a:xfrm>
        </p:spPr>
        <p:txBody>
          <a:bodyPr/>
          <a:lstStyle/>
          <a:p>
            <a:pPr marL="171450" indent="-171450">
              <a:buFont typeface="Arial" panose="020B0604020202020204" pitchFamily="34" charset="0"/>
              <a:buChar char="•"/>
            </a:pPr>
            <a:r>
              <a:rPr lang="de-DE" dirty="0" smtClean="0"/>
              <a:t>Start und Stopp Trace Schritt Einfügen: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r>
              <a:rPr lang="de-DE" i="1" dirty="0"/>
              <a:t>	 </a:t>
            </a:r>
            <a:r>
              <a:rPr lang="de-DE" i="1" dirty="0" smtClean="0"/>
              <a:t>     </a:t>
            </a:r>
            <a:endParaRPr lang="de-DE" i="1" dirty="0" smtClean="0"/>
          </a:p>
          <a:p>
            <a:endParaRPr lang="de-DE" i="1" dirty="0"/>
          </a:p>
          <a:p>
            <a:r>
              <a:rPr lang="de-DE" i="1" dirty="0" smtClean="0"/>
              <a:t>	   Signale </a:t>
            </a:r>
            <a:r>
              <a:rPr lang="de-DE" i="1" dirty="0" smtClean="0"/>
              <a:t>durch Aktionsblock hinzufügen    </a:t>
            </a:r>
            <a:r>
              <a:rPr lang="de-DE" i="1" dirty="0"/>
              <a:t> </a:t>
            </a:r>
            <a:r>
              <a:rPr lang="de-DE" i="1" dirty="0" smtClean="0"/>
              <a:t>          oder           explizit in der Signalaufnahme </a:t>
            </a:r>
            <a:endParaRPr lang="de-DE" sz="1050" i="1"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endParaRPr lang="de-DE" dirty="0" smtClean="0"/>
          </a:p>
          <a:p>
            <a:endParaRPr lang="de-DE" i="1" dirty="0"/>
          </a:p>
          <a:p>
            <a:endParaRPr lang="de-DE" dirty="0" smtClean="0"/>
          </a:p>
          <a:p>
            <a:endParaRPr lang="de-DE" dirty="0"/>
          </a:p>
          <a:p>
            <a:endParaRPr lang="de-DE" dirty="0" smtClean="0"/>
          </a:p>
          <a:p>
            <a:endParaRPr lang="de-DE" dirty="0"/>
          </a:p>
        </p:txBody>
      </p:sp>
      <p:sp>
        <p:nvSpPr>
          <p:cNvPr id="2" name="Titel 1"/>
          <p:cNvSpPr>
            <a:spLocks noGrp="1"/>
          </p:cNvSpPr>
          <p:nvPr>
            <p:ph type="title"/>
          </p:nvPr>
        </p:nvSpPr>
        <p:spPr>
          <a:xfrm>
            <a:off x="358776" y="438663"/>
            <a:ext cx="8426450" cy="545072"/>
          </a:xfrm>
        </p:spPr>
        <p:txBody>
          <a:bodyPr/>
          <a:lstStyle/>
          <a:p>
            <a:r>
              <a:rPr lang="de-DE" dirty="0" err="1" smtClean="0"/>
              <a:t>Traceanalyse</a:t>
            </a:r>
            <a:r>
              <a:rPr lang="de-DE" dirty="0"/>
              <a:t> </a:t>
            </a:r>
            <a:r>
              <a:rPr lang="de-DE" dirty="0" smtClean="0"/>
              <a:t>im Testfall</a:t>
            </a:r>
            <a:br>
              <a:rPr lang="de-DE" dirty="0" smtClean="0"/>
            </a:br>
            <a:r>
              <a:rPr lang="de-DE" sz="1400" dirty="0">
                <a:solidFill>
                  <a:schemeClr val="accent5"/>
                </a:solidFill>
              </a:rPr>
              <a:t>Signale und Messaufzeichnungen aus verschiedenen Quellen selektieren und synchronisieren</a:t>
            </a:r>
            <a:endParaRPr lang="de-DE" sz="2400" dirty="0"/>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0" name="Rechteck 9"/>
          <p:cNvSpPr/>
          <p:nvPr/>
        </p:nvSpPr>
        <p:spPr>
          <a:xfrm>
            <a:off x="510421" y="2787774"/>
            <a:ext cx="1973347"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r="10910"/>
          <a:stretch/>
        </p:blipFill>
        <p:spPr>
          <a:xfrm>
            <a:off x="92341" y="1306170"/>
            <a:ext cx="4119619" cy="2882200"/>
          </a:xfrm>
          <a:prstGeom prst="rect">
            <a:avLst/>
          </a:prstGeom>
        </p:spPr>
      </p:pic>
    </p:spTree>
    <p:extLst>
      <p:ext uri="{BB962C8B-B14F-4D97-AF65-F5344CB8AC3E}">
        <p14:creationId xmlns:p14="http://schemas.microsoft.com/office/powerpoint/2010/main" val="413569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58776" y="984343"/>
            <a:ext cx="8426450" cy="3708412"/>
          </a:xfrm>
        </p:spPr>
        <p:txBody>
          <a:bodyPr/>
          <a:lstStyle/>
          <a:p>
            <a:pPr marL="171450" indent="-171450">
              <a:buFont typeface="Arial" panose="020B0604020202020204" pitchFamily="34" charset="0"/>
              <a:buChar char="•"/>
            </a:pPr>
            <a:r>
              <a:rPr lang="de-DE" dirty="0" smtClean="0"/>
              <a:t>Die benötigte Aufnahmegruppe muss im Start und Stopp Block ausgewählt werden (ACAN/XCP Signale) </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pPr marL="171450" indent="-171450">
              <a:buFont typeface="Arial" panose="020B0604020202020204" pitchFamily="34" charset="0"/>
              <a:buChar char="•"/>
            </a:pPr>
            <a:r>
              <a:rPr lang="de-DE" dirty="0" smtClean="0"/>
              <a:t> Wenn </a:t>
            </a:r>
            <a:r>
              <a:rPr lang="de-DE" dirty="0"/>
              <a:t>man </a:t>
            </a:r>
            <a:r>
              <a:rPr lang="de-DE" dirty="0" smtClean="0"/>
              <a:t>zwei Signalgruppen hat, muss </a:t>
            </a:r>
            <a:r>
              <a:rPr lang="de-DE" dirty="0"/>
              <a:t>man </a:t>
            </a:r>
            <a:r>
              <a:rPr lang="de-DE" dirty="0" smtClean="0"/>
              <a:t>zwei Mal </a:t>
            </a:r>
            <a:r>
              <a:rPr lang="de-DE" dirty="0"/>
              <a:t>Start Trace </a:t>
            </a:r>
            <a:r>
              <a:rPr lang="de-DE" dirty="0" smtClean="0"/>
              <a:t>einfügen – einmal für jeden CAN-BUS</a:t>
            </a:r>
            <a:endParaRPr lang="de-DE" dirty="0"/>
          </a:p>
          <a:p>
            <a:endParaRPr lang="de-DE" dirty="0" smtClean="0"/>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45" y="1272998"/>
            <a:ext cx="3852417" cy="2705515"/>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8" y="1272999"/>
            <a:ext cx="3888432" cy="2711356"/>
          </a:xfrm>
          <a:prstGeom prst="rect">
            <a:avLst/>
          </a:prstGeom>
        </p:spPr>
      </p:pic>
      <p:cxnSp>
        <p:nvCxnSpPr>
          <p:cNvPr id="12" name="Gerade Verbindung mit Pfeil 11"/>
          <p:cNvCxnSpPr/>
          <p:nvPr/>
        </p:nvCxnSpPr>
        <p:spPr>
          <a:xfrm>
            <a:off x="1043608" y="2175706"/>
            <a:ext cx="864096"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5220072" y="2139702"/>
            <a:ext cx="756473"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Signale selektieren und Messaufzeichnungen wahlweise synchronisieren</a:t>
            </a:r>
            <a:endParaRPr lang="de-DE" dirty="0"/>
          </a:p>
        </p:txBody>
      </p:sp>
      <p:sp>
        <p:nvSpPr>
          <p:cNvPr id="13"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19416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782" y="1122799"/>
            <a:ext cx="4110326" cy="3507854"/>
          </a:xfrm>
          <a:prstGeom prst="rect">
            <a:avLst/>
          </a:prstGeom>
        </p:spPr>
      </p:pic>
      <p:sp>
        <p:nvSpPr>
          <p:cNvPr id="3" name="Inhaltsplatzhalter 2"/>
          <p:cNvSpPr>
            <a:spLocks noGrp="1"/>
          </p:cNvSpPr>
          <p:nvPr>
            <p:ph idx="1"/>
          </p:nvPr>
        </p:nvSpPr>
        <p:spPr>
          <a:xfrm>
            <a:off x="358776" y="933678"/>
            <a:ext cx="4501256" cy="3618292"/>
          </a:xfrm>
        </p:spPr>
        <p:txBody>
          <a:bodyPr/>
          <a:lstStyle/>
          <a:p>
            <a:pPr marL="171450" indent="-171450">
              <a:buFont typeface="Arial" panose="020B0604020202020204" pitchFamily="34" charset="0"/>
              <a:buChar char="•"/>
            </a:pPr>
            <a:r>
              <a:rPr lang="de-DE" dirty="0"/>
              <a:t>Als </a:t>
            </a:r>
            <a:r>
              <a:rPr lang="de-DE" dirty="0" smtClean="0"/>
              <a:t>nächstes wird im Reiter „</a:t>
            </a:r>
            <a:r>
              <a:rPr lang="de-DE" dirty="0" err="1" smtClean="0"/>
              <a:t>Traceanalyse</a:t>
            </a:r>
            <a:r>
              <a:rPr lang="de-DE" dirty="0" smtClean="0"/>
              <a:t>“ eine </a:t>
            </a:r>
            <a:r>
              <a:rPr lang="de-DE" dirty="0"/>
              <a:t>neue leere </a:t>
            </a:r>
            <a:r>
              <a:rPr lang="de-DE" dirty="0" err="1" smtClean="0"/>
              <a:t>Traceanalyse</a:t>
            </a:r>
            <a:r>
              <a:rPr lang="de-DE" dirty="0" smtClean="0"/>
              <a:t> erstellt</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pPr marL="171450" indent="-171450">
              <a:buFont typeface="Arial" panose="020B0604020202020204" pitchFamily="34" charset="0"/>
              <a:buChar char="•"/>
            </a:pPr>
            <a:r>
              <a:rPr lang="de-DE" dirty="0" smtClean="0"/>
              <a:t>Unter </a:t>
            </a:r>
            <a:r>
              <a:rPr lang="de-DE" dirty="0"/>
              <a:t>Signalanbindung erstellen wir ein neues generisches </a:t>
            </a:r>
            <a:r>
              <a:rPr lang="de-DE" dirty="0" smtClean="0"/>
              <a:t>Signal,</a:t>
            </a:r>
          </a:p>
          <a:p>
            <a:r>
              <a:rPr lang="de-DE" dirty="0"/>
              <a:t> </a:t>
            </a:r>
            <a:r>
              <a:rPr lang="de-DE" dirty="0" smtClean="0"/>
              <a:t>    welchem </a:t>
            </a:r>
            <a:r>
              <a:rPr lang="de-DE" dirty="0"/>
              <a:t>wir anschließend unser konkretes </a:t>
            </a:r>
            <a:r>
              <a:rPr lang="de-DE" dirty="0" smtClean="0"/>
              <a:t>Signal </a:t>
            </a:r>
            <a:r>
              <a:rPr lang="de-DE" i="1" dirty="0" smtClean="0"/>
              <a:t>„</a:t>
            </a:r>
            <a:r>
              <a:rPr lang="de-DE" i="1" dirty="0" err="1" smtClean="0"/>
              <a:t>CarSpeed</a:t>
            </a:r>
            <a:r>
              <a:rPr lang="de-DE" i="1" dirty="0" smtClean="0"/>
              <a:t>“ </a:t>
            </a:r>
          </a:p>
          <a:p>
            <a:r>
              <a:rPr lang="de-DE" i="1" dirty="0"/>
              <a:t> </a:t>
            </a:r>
            <a:r>
              <a:rPr lang="de-DE" i="1" dirty="0" smtClean="0"/>
              <a:t>    </a:t>
            </a:r>
            <a:r>
              <a:rPr lang="de-DE" dirty="0" smtClean="0"/>
              <a:t>zuordnen</a:t>
            </a:r>
            <a:r>
              <a:rPr lang="de-DE" i="1" dirty="0" smtClean="0"/>
              <a:t> </a:t>
            </a:r>
            <a:r>
              <a:rPr lang="de-DE" dirty="0" smtClean="0"/>
              <a:t> </a:t>
            </a:r>
          </a:p>
          <a:p>
            <a:endParaRPr lang="de-DE" dirty="0" smtClean="0"/>
          </a:p>
          <a:p>
            <a:pPr marL="171450" indent="-171450">
              <a:buFont typeface="Arial" panose="020B0604020202020204" pitchFamily="34" charset="0"/>
              <a:buChar char="•"/>
            </a:pPr>
            <a:r>
              <a:rPr lang="de-DE" dirty="0" smtClean="0"/>
              <a:t>Signale können auch direkt in einem </a:t>
            </a:r>
            <a:r>
              <a:rPr lang="de-DE" dirty="0" err="1" smtClean="0"/>
              <a:t>Triggerblock</a:t>
            </a:r>
            <a:r>
              <a:rPr lang="de-DE" dirty="0" smtClean="0"/>
              <a:t> ausgewählt werden, wodurch sie ebenfalls in der „Aufnahmegruppe-Signal“ hinzugefügt werden</a:t>
            </a:r>
          </a:p>
          <a:p>
            <a:endParaRPr lang="de-DE" dirty="0" smtClean="0"/>
          </a:p>
          <a:p>
            <a:r>
              <a:rPr lang="de-DE" dirty="0" smtClean="0"/>
              <a:t>    </a:t>
            </a:r>
            <a:r>
              <a:rPr lang="de-DE" sz="1050" i="1" dirty="0" smtClean="0">
                <a:solidFill>
                  <a:schemeClr val="tx1"/>
                </a:solidFill>
              </a:rPr>
              <a:t>*Der Name des generischen Signals muss nicht unbedingt den gleich</a:t>
            </a:r>
          </a:p>
          <a:p>
            <a:r>
              <a:rPr lang="de-DE" sz="1050" i="1" dirty="0">
                <a:solidFill>
                  <a:schemeClr val="tx1"/>
                </a:solidFill>
              </a:rPr>
              <a:t> </a:t>
            </a:r>
            <a:r>
              <a:rPr lang="de-DE" sz="1050" i="1" dirty="0" smtClean="0">
                <a:solidFill>
                  <a:schemeClr val="tx1"/>
                </a:solidFill>
              </a:rPr>
              <a:t>    Namen wie im Testfall haben. Wird es im </a:t>
            </a:r>
            <a:r>
              <a:rPr lang="de-DE" sz="1050" i="1" dirty="0" err="1" smtClean="0">
                <a:solidFill>
                  <a:schemeClr val="tx1"/>
                </a:solidFill>
              </a:rPr>
              <a:t>Triggerblock</a:t>
            </a:r>
            <a:r>
              <a:rPr lang="de-DE" sz="1050" i="1" dirty="0" smtClean="0">
                <a:solidFill>
                  <a:schemeClr val="tx1"/>
                </a:solidFill>
              </a:rPr>
              <a:t> hinzugefügt,</a:t>
            </a:r>
          </a:p>
          <a:p>
            <a:r>
              <a:rPr lang="de-DE" sz="1050" i="1" dirty="0">
                <a:solidFill>
                  <a:schemeClr val="tx1"/>
                </a:solidFill>
              </a:rPr>
              <a:t> </a:t>
            </a:r>
            <a:r>
              <a:rPr lang="de-DE" sz="1050" i="1" dirty="0" smtClean="0">
                <a:solidFill>
                  <a:schemeClr val="tx1"/>
                </a:solidFill>
              </a:rPr>
              <a:t>    heißt das generische Signale genau wie in der Aufnahmegruppe</a:t>
            </a:r>
          </a:p>
        </p:txBody>
      </p:sp>
      <p:sp>
        <p:nvSpPr>
          <p:cNvPr id="4" name="Datumsplatzhalter 3"/>
          <p:cNvSpPr>
            <a:spLocks noGrp="1"/>
          </p:cNvSpPr>
          <p:nvPr>
            <p:ph type="dt" sz="half" idx="10"/>
          </p:nvPr>
        </p:nvSpPr>
        <p:spPr/>
        <p:txBody>
          <a:bodyPr/>
          <a:lstStyle/>
          <a:p>
            <a:r>
              <a:rPr lang="de-DE" noProof="0" dirty="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12</a:t>
            </a:fld>
            <a:endParaRPr lang="en-US" noProof="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347614"/>
            <a:ext cx="2861737" cy="1093567"/>
          </a:xfrm>
          <a:prstGeom prst="rect">
            <a:avLst/>
          </a:prstGeom>
        </p:spPr>
      </p:pic>
      <p:sp>
        <p:nvSpPr>
          <p:cNvPr id="11"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Signale selektieren und Messaufzeichnungen wahlweise synchronisieren</a:t>
            </a:r>
            <a:endParaRPr lang="de-DE" dirty="0"/>
          </a:p>
        </p:txBody>
      </p:sp>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428678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58775" y="1419622"/>
            <a:ext cx="8426450" cy="3384153"/>
          </a:xfrm>
        </p:spPr>
        <p:txBody>
          <a:bodyPr/>
          <a:lstStyle/>
          <a:p>
            <a:pPr marL="171450" indent="-171450">
              <a:buFont typeface="Arial" panose="020B0604020202020204" pitchFamily="34" charset="0"/>
              <a:buChar char="•"/>
            </a:pPr>
            <a:r>
              <a:rPr lang="de-DE" dirty="0" smtClean="0"/>
              <a:t>Episoden </a:t>
            </a:r>
            <a:r>
              <a:rPr lang="de-DE" dirty="0"/>
              <a:t>: </a:t>
            </a:r>
            <a:r>
              <a:rPr lang="de-DE" dirty="0" smtClean="0"/>
              <a:t>       werden </a:t>
            </a:r>
            <a:r>
              <a:rPr lang="de-DE" dirty="0"/>
              <a:t>innerhalb einer Traceanalyse verwendet, wenn Traces in einem Analyse-Lauf mehrmals nacheinander</a:t>
            </a:r>
          </a:p>
          <a:p>
            <a:r>
              <a:rPr lang="de-DE" dirty="0"/>
              <a:t>analysiert werden müssen (Multi-Pass</a:t>
            </a:r>
            <a:r>
              <a:rPr lang="de-DE" dirty="0" smtClean="0"/>
              <a:t>)</a:t>
            </a:r>
            <a:endParaRPr lang="de-DE" dirty="0"/>
          </a:p>
          <a:p>
            <a:endParaRPr lang="de-DE" dirty="0"/>
          </a:p>
          <a:p>
            <a:r>
              <a:rPr lang="de-DE" dirty="0" smtClean="0"/>
              <a:t>-Blöcke </a:t>
            </a:r>
            <a:r>
              <a:rPr lang="de-DE" dirty="0"/>
              <a:t>: </a:t>
            </a:r>
            <a:r>
              <a:rPr lang="de-DE" dirty="0" smtClean="0"/>
              <a:t>        werden </a:t>
            </a:r>
            <a:r>
              <a:rPr lang="de-DE" dirty="0"/>
              <a:t>verwendet, um die Traceanalyse zu strukturieren. Sie haben keinen Einfluss auf die Ausführung der Analyse,</a:t>
            </a:r>
          </a:p>
          <a:p>
            <a:r>
              <a:rPr lang="de-DE" dirty="0"/>
              <a:t>sondern dienen der besseren Übersicht bei komplexen </a:t>
            </a:r>
            <a:r>
              <a:rPr lang="de-DE" dirty="0" smtClean="0"/>
              <a:t>Anwendungsfällen</a:t>
            </a:r>
            <a:endParaRPr lang="de-DE" dirty="0"/>
          </a:p>
          <a:p>
            <a:endParaRPr lang="de-DE" dirty="0" smtClean="0"/>
          </a:p>
          <a:p>
            <a:r>
              <a:rPr lang="de-DE" dirty="0"/>
              <a:t>-</a:t>
            </a:r>
            <a:r>
              <a:rPr lang="de-DE" dirty="0" smtClean="0"/>
              <a:t>Trigger-Blöcke </a:t>
            </a:r>
            <a:r>
              <a:rPr lang="de-DE" dirty="0"/>
              <a:t>: </a:t>
            </a:r>
            <a:r>
              <a:rPr lang="de-DE" dirty="0" smtClean="0"/>
              <a:t>       können </a:t>
            </a:r>
            <a:r>
              <a:rPr lang="de-DE" dirty="0"/>
              <a:t>verwendet werden, um gezielt bestimmte Bereiche (</a:t>
            </a:r>
            <a:r>
              <a:rPr lang="de-DE" dirty="0" err="1"/>
              <a:t>Triggerbereiche</a:t>
            </a:r>
            <a:r>
              <a:rPr lang="de-DE" dirty="0"/>
              <a:t>) im Signalverlauf zu finden und je</a:t>
            </a:r>
          </a:p>
          <a:p>
            <a:r>
              <a:rPr lang="de-DE" dirty="0" err="1"/>
              <a:t>Triggerbereich</a:t>
            </a:r>
            <a:r>
              <a:rPr lang="de-DE" dirty="0"/>
              <a:t> eine Analyse anhand der im Trigger-Block enthaltenen </a:t>
            </a:r>
            <a:r>
              <a:rPr lang="de-DE" dirty="0" err="1"/>
              <a:t>Traceschritte</a:t>
            </a:r>
            <a:r>
              <a:rPr lang="de-DE" dirty="0"/>
              <a:t> </a:t>
            </a:r>
            <a:r>
              <a:rPr lang="de-DE" dirty="0" smtClean="0"/>
              <a:t>durchzuführen</a:t>
            </a:r>
            <a:endParaRPr lang="de-DE" dirty="0"/>
          </a:p>
          <a:p>
            <a:endParaRPr lang="de-DE" dirty="0"/>
          </a:p>
          <a:p>
            <a:r>
              <a:rPr lang="de-DE" dirty="0" smtClean="0"/>
              <a:t>-Berechnungsschritte </a:t>
            </a:r>
            <a:r>
              <a:rPr lang="de-DE" dirty="0"/>
              <a:t>: </a:t>
            </a:r>
            <a:r>
              <a:rPr lang="de-DE" dirty="0" smtClean="0"/>
              <a:t>      lassen </a:t>
            </a:r>
            <a:r>
              <a:rPr lang="de-DE" dirty="0"/>
              <a:t>sich flexibel und schnell verwenden, um anhand von Ausdrücken Signale zu berechnen, zu</a:t>
            </a:r>
          </a:p>
          <a:p>
            <a:r>
              <a:rPr lang="de-DE" dirty="0"/>
              <a:t>überprüfen und zu bewerten. Innerhalb der Ausdrücke stehen gängige Analysefunktionen, wie </a:t>
            </a:r>
            <a:r>
              <a:rPr lang="de-DE" dirty="0" smtClean="0"/>
              <a:t>z.B. ein </a:t>
            </a:r>
            <a:r>
              <a:rPr lang="de-DE" dirty="0"/>
              <a:t>gleitender Mittelwert, bereits zur</a:t>
            </a:r>
          </a:p>
          <a:p>
            <a:r>
              <a:rPr lang="de-DE" dirty="0" smtClean="0"/>
              <a:t>Verfügung</a:t>
            </a:r>
            <a:endParaRPr lang="de-DE" dirty="0"/>
          </a:p>
          <a:p>
            <a:endParaRPr lang="de-DE" dirty="0" smtClean="0"/>
          </a:p>
          <a:p>
            <a:r>
              <a:rPr lang="de-DE" dirty="0"/>
              <a:t>-</a:t>
            </a:r>
            <a:r>
              <a:rPr lang="de-DE" dirty="0" smtClean="0"/>
              <a:t>Plots </a:t>
            </a:r>
            <a:r>
              <a:rPr lang="de-DE" dirty="0"/>
              <a:t>: </a:t>
            </a:r>
            <a:r>
              <a:rPr lang="de-DE" dirty="0" smtClean="0"/>
              <a:t>      Dadurch </a:t>
            </a:r>
            <a:r>
              <a:rPr lang="de-DE" dirty="0"/>
              <a:t>ist es möglich, </a:t>
            </a:r>
            <a:r>
              <a:rPr lang="de-DE" b="1" dirty="0"/>
              <a:t>Diagramme</a:t>
            </a:r>
            <a:r>
              <a:rPr lang="de-DE" dirty="0"/>
              <a:t> zu einem </a:t>
            </a:r>
            <a:r>
              <a:rPr lang="de-DE" dirty="0" err="1"/>
              <a:t>Traceschritt</a:t>
            </a:r>
            <a:r>
              <a:rPr lang="de-DE" dirty="0"/>
              <a:t> oder einer Signalaufnahme zu erstellen. Die Darstellung und die</a:t>
            </a:r>
          </a:p>
          <a:p>
            <a:r>
              <a:rPr lang="de-DE" dirty="0"/>
              <a:t>Bedingung, wann ein Diagramm erstellt werden soll, lässt sich nach Wunsch dialoggestützt konfigurieren. Erstellte Diagramme</a:t>
            </a:r>
          </a:p>
          <a:p>
            <a:r>
              <a:rPr lang="de-DE" dirty="0"/>
              <a:t>werden nach einem Analyselauf erzeugt und im Report gespeichert. Durch einen Plot lassen sich neben einer Übersichtsdarstellung</a:t>
            </a:r>
          </a:p>
          <a:p>
            <a:r>
              <a:rPr lang="de-DE" dirty="0"/>
              <a:t>auch detaillierte Diagramme zu einzelnen Fehlerfunden </a:t>
            </a:r>
            <a:r>
              <a:rPr lang="de-DE" dirty="0" smtClean="0"/>
              <a:t>erzeugen </a:t>
            </a:r>
            <a:r>
              <a:rPr lang="de-DE" dirty="0" smtClean="0">
                <a:sym typeface="Wingdings" panose="05000000000000000000" pitchFamily="2" charset="2"/>
              </a:rPr>
              <a:t> Das Erstellen der Plots ist mit sehr hohem Zeitaufwand verbunden. Gezielte Einstellungen für die Diagrammdarstellung sind notwendig!</a:t>
            </a:r>
            <a:endParaRPr lang="de-DE" dirty="0"/>
          </a:p>
          <a:p>
            <a:endParaRPr lang="de-DE" dirty="0"/>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13</a:t>
            </a:fld>
            <a:endParaRPr lang="en-US" noProof="0" dirty="0"/>
          </a:p>
        </p:txBody>
      </p:sp>
      <p:pic>
        <p:nvPicPr>
          <p:cNvPr id="7" name="Grafik 6"/>
          <p:cNvPicPr>
            <a:picLocks noChangeAspect="1"/>
          </p:cNvPicPr>
          <p:nvPr/>
        </p:nvPicPr>
        <p:blipFill>
          <a:blip r:embed="rId2"/>
          <a:stretch>
            <a:fillRect/>
          </a:stretch>
        </p:blipFill>
        <p:spPr>
          <a:xfrm>
            <a:off x="1259632" y="1404143"/>
            <a:ext cx="216024" cy="216582"/>
          </a:xfrm>
          <a:prstGeom prst="rect">
            <a:avLst/>
          </a:prstGeom>
        </p:spPr>
      </p:pic>
      <p:pic>
        <p:nvPicPr>
          <p:cNvPr id="8" name="Grafik 7"/>
          <p:cNvPicPr>
            <a:picLocks noChangeAspect="1"/>
          </p:cNvPicPr>
          <p:nvPr/>
        </p:nvPicPr>
        <p:blipFill>
          <a:blip r:embed="rId3"/>
          <a:stretch>
            <a:fillRect/>
          </a:stretch>
        </p:blipFill>
        <p:spPr>
          <a:xfrm>
            <a:off x="943104" y="1896116"/>
            <a:ext cx="208516" cy="216024"/>
          </a:xfrm>
          <a:prstGeom prst="rect">
            <a:avLst/>
          </a:prstGeom>
        </p:spPr>
      </p:pic>
      <p:pic>
        <p:nvPicPr>
          <p:cNvPr id="9" name="Grafik 8"/>
          <p:cNvPicPr>
            <a:picLocks noChangeAspect="1"/>
          </p:cNvPicPr>
          <p:nvPr/>
        </p:nvPicPr>
        <p:blipFill>
          <a:blip r:embed="rId4"/>
          <a:stretch>
            <a:fillRect/>
          </a:stretch>
        </p:blipFill>
        <p:spPr>
          <a:xfrm>
            <a:off x="1451508" y="2402822"/>
            <a:ext cx="194293" cy="214275"/>
          </a:xfrm>
          <a:prstGeom prst="rect">
            <a:avLst/>
          </a:prstGeom>
        </p:spPr>
      </p:pic>
      <p:pic>
        <p:nvPicPr>
          <p:cNvPr id="10" name="Grafik 9"/>
          <p:cNvPicPr>
            <a:picLocks noChangeAspect="1"/>
          </p:cNvPicPr>
          <p:nvPr/>
        </p:nvPicPr>
        <p:blipFill>
          <a:blip r:embed="rId5"/>
          <a:stretch>
            <a:fillRect/>
          </a:stretch>
        </p:blipFill>
        <p:spPr>
          <a:xfrm>
            <a:off x="1761219" y="2859782"/>
            <a:ext cx="218493" cy="251916"/>
          </a:xfrm>
          <a:prstGeom prst="rect">
            <a:avLst/>
          </a:prstGeom>
        </p:spPr>
      </p:pic>
      <p:pic>
        <p:nvPicPr>
          <p:cNvPr id="11" name="Grafik 10"/>
          <p:cNvPicPr>
            <a:picLocks noChangeAspect="1"/>
          </p:cNvPicPr>
          <p:nvPr/>
        </p:nvPicPr>
        <p:blipFill>
          <a:blip r:embed="rId6"/>
          <a:stretch>
            <a:fillRect/>
          </a:stretch>
        </p:blipFill>
        <p:spPr>
          <a:xfrm>
            <a:off x="815110" y="3559875"/>
            <a:ext cx="228498" cy="209998"/>
          </a:xfrm>
          <a:prstGeom prst="rect">
            <a:avLst/>
          </a:prstGeom>
        </p:spPr>
      </p:pic>
      <p:sp>
        <p:nvSpPr>
          <p:cNvPr id="13" name="Titel 1"/>
          <p:cNvSpPr txBox="1">
            <a:spLocks/>
          </p:cNvSpPr>
          <p:nvPr/>
        </p:nvSpPr>
        <p:spPr bwMode="gray">
          <a:xfrm>
            <a:off x="358776" y="438663"/>
            <a:ext cx="8426450" cy="6753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Wichtige Begriffe und Symbole</a:t>
            </a:r>
            <a:endParaRPr lang="de-DE" dirty="0"/>
          </a:p>
        </p:txBody>
      </p:sp>
      <p:sp>
        <p:nvSpPr>
          <p:cNvPr id="12"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3373188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43" y="1329968"/>
            <a:ext cx="3881179" cy="1291939"/>
          </a:xfrm>
          <a:prstGeom prst="rect">
            <a:avLst/>
          </a:prstGeom>
        </p:spPr>
      </p:pic>
      <p:sp>
        <p:nvSpPr>
          <p:cNvPr id="25" name="Textfeld 24"/>
          <p:cNvSpPr txBox="1"/>
          <p:nvPr/>
        </p:nvSpPr>
        <p:spPr>
          <a:xfrm>
            <a:off x="431552" y="2237772"/>
            <a:ext cx="2268240" cy="2462213"/>
          </a:xfrm>
          <a:prstGeom prst="rect">
            <a:avLst/>
          </a:prstGeom>
          <a:noFill/>
        </p:spPr>
        <p:txBody>
          <a:bodyPr wrap="square" rtlCol="0">
            <a:spAutoFit/>
          </a:bodyPr>
          <a:lstStyle/>
          <a:p>
            <a:r>
              <a:rPr lang="de-DE" sz="1100" b="1" dirty="0" smtClean="0">
                <a:solidFill>
                  <a:schemeClr val="accent5"/>
                </a:solidFill>
              </a:rPr>
              <a:t>Ausdruck</a:t>
            </a:r>
          </a:p>
          <a:p>
            <a:r>
              <a:rPr lang="de-DE" sz="1100" dirty="0" smtClean="0">
                <a:solidFill>
                  <a:schemeClr val="accent4"/>
                </a:solidFill>
              </a:rPr>
              <a:t>Hierbei </a:t>
            </a:r>
            <a:r>
              <a:rPr lang="de-DE" sz="1100" dirty="0">
                <a:solidFill>
                  <a:schemeClr val="accent4"/>
                </a:solidFill>
              </a:rPr>
              <a:t>können Signale, </a:t>
            </a:r>
            <a:r>
              <a:rPr lang="de-DE" sz="1100" dirty="0" err="1">
                <a:solidFill>
                  <a:schemeClr val="accent4"/>
                </a:solidFill>
              </a:rPr>
              <a:t>Packagevariablen</a:t>
            </a:r>
            <a:r>
              <a:rPr lang="de-DE" sz="1100" dirty="0">
                <a:solidFill>
                  <a:schemeClr val="accent4"/>
                </a:solidFill>
              </a:rPr>
              <a:t>, Funktionsaufrufe sowie arithmetische Operationen verwendet werden. Die Auswahl der Signal-, Variablennamen und Funktionsbezeichner wird durch die integrierte Autovervollständigung unterstützt. Diese öffnet sich durch Drücken der „Pfeil nach unten“-Taste (oder Strg + Leertaste).</a:t>
            </a: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14</a:t>
            </a:fld>
            <a:endParaRPr lang="en-US" noProof="0" dirty="0"/>
          </a:p>
        </p:txBody>
      </p:sp>
      <p:sp>
        <p:nvSpPr>
          <p:cNvPr id="9" name="Inhaltsplatzhalter 2"/>
          <p:cNvSpPr>
            <a:spLocks noGrp="1"/>
          </p:cNvSpPr>
          <p:nvPr>
            <p:ph idx="1"/>
          </p:nvPr>
        </p:nvSpPr>
        <p:spPr>
          <a:xfrm>
            <a:off x="431552" y="934821"/>
            <a:ext cx="8274804" cy="407038"/>
          </a:xfrm>
        </p:spPr>
        <p:txBody>
          <a:bodyPr/>
          <a:lstStyle/>
          <a:p>
            <a:r>
              <a:rPr lang="de-DE" altLang="de-DE" dirty="0" smtClean="0"/>
              <a:t>Klicken </a:t>
            </a:r>
            <a:r>
              <a:rPr lang="de-DE" altLang="de-DE" dirty="0"/>
              <a:t>Sie zum Anlegen eines neuen Berechnungsschritts innerhalb des Traceanalyse-Editors unter Episoden </a:t>
            </a:r>
            <a:endParaRPr lang="de-DE" altLang="de-DE" dirty="0" smtClean="0"/>
          </a:p>
          <a:p>
            <a:r>
              <a:rPr lang="de-DE" altLang="de-DE" dirty="0" smtClean="0"/>
              <a:t>und </a:t>
            </a:r>
            <a:r>
              <a:rPr lang="de-DE" altLang="de-DE" dirty="0"/>
              <a:t>Traceschritte auf das </a:t>
            </a:r>
            <a:r>
              <a:rPr lang="de-DE" altLang="de-DE" dirty="0" smtClean="0"/>
              <a:t>Symbol „</a:t>
            </a:r>
            <a:r>
              <a:rPr lang="de-DE" altLang="de-DE" dirty="0"/>
              <a:t>Neuer Berechnungsschritt</a:t>
            </a:r>
            <a:r>
              <a:rPr lang="de-DE" altLang="de-DE" dirty="0" smtClean="0"/>
              <a:t>“.</a:t>
            </a:r>
            <a:endParaRPr lang="de-DE" altLang="de-DE" dirty="0"/>
          </a:p>
          <a:p>
            <a:endParaRPr lang="de-DE"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5" name="Grafik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5813" y="1833047"/>
            <a:ext cx="3895770" cy="2718923"/>
          </a:xfrm>
          <a:prstGeom prst="rect">
            <a:avLst/>
          </a:prstGeom>
        </p:spPr>
      </p:pic>
      <p:cxnSp>
        <p:nvCxnSpPr>
          <p:cNvPr id="16" name="Gerade Verbindung mit Pfeil 15"/>
          <p:cNvCxnSpPr/>
          <p:nvPr/>
        </p:nvCxnSpPr>
        <p:spPr>
          <a:xfrm>
            <a:off x="1237129" y="2378635"/>
            <a:ext cx="1558684" cy="12110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6862978" y="2796736"/>
            <a:ext cx="2268240" cy="1615827"/>
          </a:xfrm>
          <a:prstGeom prst="rect">
            <a:avLst/>
          </a:prstGeom>
          <a:noFill/>
        </p:spPr>
        <p:txBody>
          <a:bodyPr wrap="square" rtlCol="0">
            <a:spAutoFit/>
          </a:bodyPr>
          <a:lstStyle/>
          <a:p>
            <a:r>
              <a:rPr lang="de-DE" sz="1100" b="1" dirty="0" smtClean="0">
                <a:solidFill>
                  <a:schemeClr val="accent5"/>
                </a:solidFill>
              </a:rPr>
              <a:t>Speichern</a:t>
            </a:r>
          </a:p>
          <a:p>
            <a:r>
              <a:rPr lang="de-DE" sz="1100" dirty="0">
                <a:solidFill>
                  <a:schemeClr val="accent4"/>
                </a:solidFill>
              </a:rPr>
              <a:t>Angabe eines Signals in dem das Ergebnis des interpretierten Ausdrucks gespeichert werden soll. Die Eingabe eines unbekannten Signalnamens führt dazu, dass ein neues Signal mit diesem Namen automatisch angelegt wird.</a:t>
            </a:r>
          </a:p>
        </p:txBody>
      </p:sp>
      <p:cxnSp>
        <p:nvCxnSpPr>
          <p:cNvPr id="30" name="Gerade Verbindung mit Pfeil 29"/>
          <p:cNvCxnSpPr/>
          <p:nvPr/>
        </p:nvCxnSpPr>
        <p:spPr>
          <a:xfrm flipH="1" flipV="1">
            <a:off x="6444208" y="2904839"/>
            <a:ext cx="418770" cy="3244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4"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133072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43" y="1329968"/>
            <a:ext cx="3881179" cy="1291939"/>
          </a:xfrm>
          <a:prstGeom prst="rect">
            <a:avLst/>
          </a:prstGeom>
        </p:spPr>
      </p:pic>
      <p:sp>
        <p:nvSpPr>
          <p:cNvPr id="25" name="Textfeld 24"/>
          <p:cNvSpPr txBox="1"/>
          <p:nvPr/>
        </p:nvSpPr>
        <p:spPr>
          <a:xfrm>
            <a:off x="306743" y="3018515"/>
            <a:ext cx="2268240" cy="1446550"/>
          </a:xfrm>
          <a:prstGeom prst="rect">
            <a:avLst/>
          </a:prstGeom>
          <a:noFill/>
        </p:spPr>
        <p:txBody>
          <a:bodyPr wrap="square" rtlCol="0">
            <a:spAutoFit/>
          </a:bodyPr>
          <a:lstStyle/>
          <a:p>
            <a:r>
              <a:rPr lang="de-DE" sz="1100" b="1" dirty="0" smtClean="0">
                <a:solidFill>
                  <a:schemeClr val="accent5"/>
                </a:solidFill>
              </a:rPr>
              <a:t>Bewertung</a:t>
            </a:r>
          </a:p>
          <a:p>
            <a:r>
              <a:rPr lang="de-DE" sz="1100" dirty="0">
                <a:solidFill>
                  <a:schemeClr val="accent4"/>
                </a:solidFill>
              </a:rPr>
              <a:t>Diese Einstellung erlaubt es, für das Ergebnis des Ausdrucks, eine testfallspezifische Bewertung zu erzeugen. Ist die Bewertung aktiviert, stehen die zwei Tabs </a:t>
            </a:r>
            <a:r>
              <a:rPr lang="de-DE" sz="1100" dirty="0" smtClean="0">
                <a:solidFill>
                  <a:schemeClr val="accent4"/>
                </a:solidFill>
              </a:rPr>
              <a:t>„Erwartung“ </a:t>
            </a:r>
            <a:r>
              <a:rPr lang="de-DE" sz="1100" dirty="0">
                <a:solidFill>
                  <a:schemeClr val="accent4"/>
                </a:solidFill>
              </a:rPr>
              <a:t>und </a:t>
            </a:r>
            <a:r>
              <a:rPr lang="de-DE" sz="1100" dirty="0" smtClean="0">
                <a:solidFill>
                  <a:schemeClr val="accent4"/>
                </a:solidFill>
              </a:rPr>
              <a:t>„Optionen“ </a:t>
            </a:r>
            <a:r>
              <a:rPr lang="de-DE" sz="1100" dirty="0">
                <a:solidFill>
                  <a:schemeClr val="accent4"/>
                </a:solidFill>
              </a:rPr>
              <a:t>zur Verfügung.</a:t>
            </a: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15</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5" name="Grafik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5813" y="1833047"/>
            <a:ext cx="3895770" cy="2718923"/>
          </a:xfrm>
          <a:prstGeom prst="rect">
            <a:avLst/>
          </a:prstGeom>
        </p:spPr>
      </p:pic>
      <p:cxnSp>
        <p:nvCxnSpPr>
          <p:cNvPr id="30" name="Gerade Verbindung mit Pfeil 29"/>
          <p:cNvCxnSpPr/>
          <p:nvPr/>
        </p:nvCxnSpPr>
        <p:spPr>
          <a:xfrm flipV="1">
            <a:off x="1259632" y="3124986"/>
            <a:ext cx="1536181" cy="4362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6"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32443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16</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4" name="Grafik 13"/>
          <p:cNvPicPr>
            <a:picLocks noChangeAspect="1"/>
          </p:cNvPicPr>
          <p:nvPr/>
        </p:nvPicPr>
        <p:blipFill rotWithShape="1">
          <a:blip r:embed="rId3">
            <a:extLst>
              <a:ext uri="{28A0092B-C50C-407E-A947-70E740481C1C}">
                <a14:useLocalDpi xmlns:a14="http://schemas.microsoft.com/office/drawing/2010/main" val="0"/>
              </a:ext>
            </a:extLst>
          </a:blip>
          <a:srcRect l="-5410" t="-1283" r="59400" b="-4395"/>
          <a:stretch/>
        </p:blipFill>
        <p:spPr>
          <a:xfrm>
            <a:off x="228591" y="1368266"/>
            <a:ext cx="2016225" cy="1568157"/>
          </a:xfrm>
          <a:prstGeom prst="rect">
            <a:avLst/>
          </a:prstGeom>
        </p:spPr>
      </p:pic>
      <p:pic>
        <p:nvPicPr>
          <p:cNvPr id="16" name="Grafik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1409897"/>
            <a:ext cx="3774588" cy="3479918"/>
          </a:xfrm>
          <a:prstGeom prst="rect">
            <a:avLst/>
          </a:prstGeom>
        </p:spPr>
      </p:pic>
      <p:cxnSp>
        <p:nvCxnSpPr>
          <p:cNvPr id="19" name="Gerade Verbindung mit Pfeil 18"/>
          <p:cNvCxnSpPr/>
          <p:nvPr/>
        </p:nvCxnSpPr>
        <p:spPr>
          <a:xfrm flipV="1">
            <a:off x="2301738" y="2137943"/>
            <a:ext cx="963154" cy="15285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1167618" y="2183134"/>
            <a:ext cx="2268240" cy="938719"/>
          </a:xfrm>
          <a:prstGeom prst="rect">
            <a:avLst/>
          </a:prstGeom>
          <a:noFill/>
        </p:spPr>
        <p:txBody>
          <a:bodyPr wrap="square" rtlCol="0">
            <a:spAutoFit/>
          </a:bodyPr>
          <a:lstStyle/>
          <a:p>
            <a:r>
              <a:rPr lang="de-DE" sz="1100" b="1" dirty="0" smtClean="0">
                <a:solidFill>
                  <a:schemeClr val="accent5"/>
                </a:solidFill>
              </a:rPr>
              <a:t>Konfiguration</a:t>
            </a:r>
          </a:p>
          <a:p>
            <a:r>
              <a:rPr lang="de-DE" sz="1100" dirty="0" smtClean="0">
                <a:solidFill>
                  <a:schemeClr val="accent4"/>
                </a:solidFill>
              </a:rPr>
              <a:t>Diagramme sind zeitaufwändig, aber helfen als Analyse-ergebnissen </a:t>
            </a:r>
            <a:r>
              <a:rPr lang="de-DE" sz="1100" dirty="0">
                <a:solidFill>
                  <a:schemeClr val="accent4"/>
                </a:solidFill>
              </a:rPr>
              <a:t>eines </a:t>
            </a:r>
            <a:r>
              <a:rPr lang="de-DE" sz="1100" dirty="0" err="1" smtClean="0">
                <a:solidFill>
                  <a:schemeClr val="accent4"/>
                </a:solidFill>
              </a:rPr>
              <a:t>Traceschrittes</a:t>
            </a:r>
            <a:r>
              <a:rPr lang="de-DE" sz="1100" dirty="0" smtClean="0">
                <a:solidFill>
                  <a:schemeClr val="accent4"/>
                </a:solidFill>
              </a:rPr>
              <a:t>.</a:t>
            </a:r>
            <a:endParaRPr lang="de-DE" sz="1100" dirty="0">
              <a:solidFill>
                <a:schemeClr val="accent4"/>
              </a:solidFill>
            </a:endParaRPr>
          </a:p>
        </p:txBody>
      </p:sp>
      <p:cxnSp>
        <p:nvCxnSpPr>
          <p:cNvPr id="15" name="Gerade Verbindung mit Pfeil 14"/>
          <p:cNvCxnSpPr/>
          <p:nvPr/>
        </p:nvCxnSpPr>
        <p:spPr>
          <a:xfrm flipH="1">
            <a:off x="4644008" y="2037976"/>
            <a:ext cx="2551663" cy="50563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7164288" y="1898997"/>
            <a:ext cx="1728192" cy="938719"/>
          </a:xfrm>
          <a:prstGeom prst="rect">
            <a:avLst/>
          </a:prstGeom>
          <a:noFill/>
        </p:spPr>
        <p:txBody>
          <a:bodyPr wrap="square" rtlCol="0">
            <a:spAutoFit/>
          </a:bodyPr>
          <a:lstStyle/>
          <a:p>
            <a:r>
              <a:rPr lang="de-DE" sz="1100" b="1" dirty="0" smtClean="0">
                <a:solidFill>
                  <a:schemeClr val="accent5"/>
                </a:solidFill>
              </a:rPr>
              <a:t>Bedingung</a:t>
            </a:r>
          </a:p>
          <a:p>
            <a:r>
              <a:rPr lang="de-DE" sz="1100" dirty="0" smtClean="0">
                <a:solidFill>
                  <a:schemeClr val="accent4"/>
                </a:solidFill>
              </a:rPr>
              <a:t>Abhängig von der Bewertung kann gesteuert werden, </a:t>
            </a:r>
            <a:r>
              <a:rPr lang="de-DE" sz="1100" dirty="0">
                <a:solidFill>
                  <a:schemeClr val="accent4"/>
                </a:solidFill>
              </a:rPr>
              <a:t>was alles im Plot </a:t>
            </a:r>
            <a:r>
              <a:rPr lang="de-DE" sz="1100" dirty="0" smtClean="0">
                <a:solidFill>
                  <a:schemeClr val="accent4"/>
                </a:solidFill>
              </a:rPr>
              <a:t>erscheint.</a:t>
            </a:r>
            <a:endParaRPr lang="de-DE" sz="1100" dirty="0">
              <a:solidFill>
                <a:schemeClr val="accent4"/>
              </a:solidFill>
            </a:endParaRPr>
          </a:p>
        </p:txBody>
      </p:sp>
      <p:sp>
        <p:nvSpPr>
          <p:cNvPr id="17"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8" name="Inhaltsplatzhalter 2"/>
          <p:cNvSpPr txBox="1">
            <a:spLocks/>
          </p:cNvSpPr>
          <p:nvPr/>
        </p:nvSpPr>
        <p:spPr bwMode="gray">
          <a:xfrm>
            <a:off x="431552" y="934821"/>
            <a:ext cx="8274804" cy="40703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Bef>
                <a:spcPct val="0"/>
              </a:spcBef>
              <a:spcAft>
                <a:spcPct val="0"/>
              </a:spcAft>
            </a:pPr>
            <a:r>
              <a:rPr lang="de-DE" altLang="de-DE" dirty="0"/>
              <a:t>Über das Feld „neuer Plot“ </a:t>
            </a:r>
            <a:r>
              <a:rPr lang="de-DE" altLang="de-DE" dirty="0" smtClean="0"/>
              <a:t>gibt es </a:t>
            </a:r>
            <a:r>
              <a:rPr lang="de-DE" altLang="de-DE" dirty="0"/>
              <a:t>Konfigurationsmöglichkeiten für die </a:t>
            </a:r>
            <a:r>
              <a:rPr lang="de-DE" altLang="de-DE" dirty="0" smtClean="0"/>
              <a:t>Ergebnis-Diagramme. </a:t>
            </a:r>
            <a:r>
              <a:rPr lang="de-DE" dirty="0"/>
              <a:t>Die Abbildung zeigt den möglichen Aufbau eines Plots, wie er in der Detailansicht des Reports angezeigt wird.</a:t>
            </a:r>
            <a:endParaRPr lang="de-DE" altLang="de-DE" dirty="0"/>
          </a:p>
        </p:txBody>
      </p:sp>
      <p:sp>
        <p:nvSpPr>
          <p:cNvPr id="22"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
        <p:nvSpPr>
          <p:cNvPr id="23" name="Rechteck 22"/>
          <p:cNvSpPr/>
          <p:nvPr/>
        </p:nvSpPr>
        <p:spPr>
          <a:xfrm>
            <a:off x="480539" y="2327586"/>
            <a:ext cx="245155" cy="2160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4360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17</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19" name="Gerade Verbindung mit Pfeil 18"/>
          <p:cNvCxnSpPr/>
          <p:nvPr/>
        </p:nvCxnSpPr>
        <p:spPr>
          <a:xfrm flipV="1">
            <a:off x="1043608" y="1027953"/>
            <a:ext cx="1454557" cy="15636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63725" y="1070138"/>
            <a:ext cx="2192051" cy="769441"/>
          </a:xfrm>
          <a:prstGeom prst="rect">
            <a:avLst/>
          </a:prstGeom>
          <a:noFill/>
        </p:spPr>
        <p:txBody>
          <a:bodyPr wrap="square" rtlCol="0">
            <a:spAutoFit/>
          </a:bodyPr>
          <a:lstStyle/>
          <a:p>
            <a:r>
              <a:rPr lang="de-DE" sz="1100" b="1" dirty="0" smtClean="0">
                <a:solidFill>
                  <a:schemeClr val="accent5"/>
                </a:solidFill>
              </a:rPr>
              <a:t>Signale</a:t>
            </a:r>
          </a:p>
          <a:p>
            <a:r>
              <a:rPr lang="de-DE" sz="1100" dirty="0" smtClean="0">
                <a:solidFill>
                  <a:schemeClr val="accent4"/>
                </a:solidFill>
              </a:rPr>
              <a:t>Detaillierte Einstellungen für die Darstellung der Signale in den Diagrammen</a:t>
            </a:r>
            <a:endParaRPr lang="de-DE" sz="1100" dirty="0">
              <a:solidFill>
                <a:schemeClr val="accent4"/>
              </a:solidFill>
            </a:endParaRPr>
          </a:p>
        </p:txBody>
      </p:sp>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115" y="957735"/>
            <a:ext cx="4798189" cy="1397991"/>
          </a:xfrm>
          <a:prstGeom prst="rect">
            <a:avLst/>
          </a:prstGeom>
        </p:spPr>
      </p:pic>
      <p:pic>
        <p:nvPicPr>
          <p:cNvPr id="15" name="Grafik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541" y="2283718"/>
            <a:ext cx="4409291" cy="2814554"/>
          </a:xfrm>
          <a:prstGeom prst="rect">
            <a:avLst/>
          </a:prstGeom>
        </p:spPr>
      </p:pic>
      <p:sp>
        <p:nvSpPr>
          <p:cNvPr id="20" name="Textplatzhalter 8"/>
          <p:cNvSpPr txBox="1">
            <a:spLocks/>
          </p:cNvSpPr>
          <p:nvPr/>
        </p:nvSpPr>
        <p:spPr>
          <a:xfrm>
            <a:off x="2654890" y="1329193"/>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1</a:t>
            </a:r>
            <a:endParaRPr lang="de-DE" sz="900" b="1" dirty="0">
              <a:solidFill>
                <a:schemeClr val="accent3"/>
              </a:solidFill>
            </a:endParaRPr>
          </a:p>
        </p:txBody>
      </p:sp>
      <p:sp>
        <p:nvSpPr>
          <p:cNvPr id="22" name="Textplatzhalter 8"/>
          <p:cNvSpPr txBox="1">
            <a:spLocks/>
          </p:cNvSpPr>
          <p:nvPr/>
        </p:nvSpPr>
        <p:spPr>
          <a:xfrm>
            <a:off x="6411896" y="2730782"/>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1</a:t>
            </a:r>
            <a:endParaRPr lang="de-DE" sz="900" b="1" dirty="0">
              <a:solidFill>
                <a:schemeClr val="accent3"/>
              </a:solidFill>
            </a:endParaRPr>
          </a:p>
        </p:txBody>
      </p:sp>
      <p:sp>
        <p:nvSpPr>
          <p:cNvPr id="23" name="Textplatzhalter 8"/>
          <p:cNvSpPr txBox="1">
            <a:spLocks/>
          </p:cNvSpPr>
          <p:nvPr/>
        </p:nvSpPr>
        <p:spPr>
          <a:xfrm>
            <a:off x="6432725" y="4567730"/>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2</a:t>
            </a:r>
          </a:p>
          <a:p>
            <a:endParaRPr lang="de-DE" sz="900" b="1" dirty="0">
              <a:solidFill>
                <a:schemeClr val="accent3"/>
              </a:solidFill>
            </a:endParaRPr>
          </a:p>
        </p:txBody>
      </p:sp>
      <p:sp>
        <p:nvSpPr>
          <p:cNvPr id="24" name="Textplatzhalter 8"/>
          <p:cNvSpPr txBox="1">
            <a:spLocks/>
          </p:cNvSpPr>
          <p:nvPr/>
        </p:nvSpPr>
        <p:spPr>
          <a:xfrm>
            <a:off x="2624026" y="1696865"/>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a:solidFill>
                  <a:schemeClr val="accent3"/>
                </a:solidFill>
              </a:rPr>
              <a:t>2</a:t>
            </a:r>
            <a:endParaRPr lang="de-DE" sz="900" b="1" dirty="0">
              <a:solidFill>
                <a:schemeClr val="accent3"/>
              </a:solidFill>
            </a:endParaRPr>
          </a:p>
        </p:txBody>
      </p:sp>
      <p:sp>
        <p:nvSpPr>
          <p:cNvPr id="25" name="Textplatzhalter 8"/>
          <p:cNvSpPr txBox="1">
            <a:spLocks/>
          </p:cNvSpPr>
          <p:nvPr/>
        </p:nvSpPr>
        <p:spPr>
          <a:xfrm>
            <a:off x="4139952" y="1335238"/>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3</a:t>
            </a:r>
            <a:endParaRPr lang="de-DE" sz="1400" b="1" dirty="0">
              <a:solidFill>
                <a:schemeClr val="accent3"/>
              </a:solidFill>
            </a:endParaRPr>
          </a:p>
        </p:txBody>
      </p:sp>
      <p:sp>
        <p:nvSpPr>
          <p:cNvPr id="26" name="Textplatzhalter 8"/>
          <p:cNvSpPr txBox="1">
            <a:spLocks/>
          </p:cNvSpPr>
          <p:nvPr/>
        </p:nvSpPr>
        <p:spPr>
          <a:xfrm>
            <a:off x="2614921" y="2894852"/>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3</a:t>
            </a:r>
            <a:endParaRPr lang="de-DE" sz="1400" b="1" dirty="0">
              <a:solidFill>
                <a:schemeClr val="accent3"/>
              </a:solidFill>
            </a:endParaRPr>
          </a:p>
        </p:txBody>
      </p:sp>
      <p:sp>
        <p:nvSpPr>
          <p:cNvPr id="27"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8"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117685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18</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AutoShape 4" descr="Trigger_Symbol"/>
          <p:cNvSpPr>
            <a:spLocks noChangeAspect="1" noChangeArrowheads="1"/>
          </p:cNvSpPr>
          <p:nvPr/>
        </p:nvSpPr>
        <p:spPr bwMode="auto">
          <a:xfrm>
            <a:off x="2047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275829"/>
            <a:ext cx="5193770" cy="3672185"/>
          </a:xfrm>
          <a:prstGeom prst="rect">
            <a:avLst/>
          </a:prstGeom>
        </p:spPr>
      </p:pic>
      <p:cxnSp>
        <p:nvCxnSpPr>
          <p:cNvPr id="23" name="Gerade Verbindung mit Pfeil 22"/>
          <p:cNvCxnSpPr/>
          <p:nvPr/>
        </p:nvCxnSpPr>
        <p:spPr>
          <a:xfrm flipV="1">
            <a:off x="3491880" y="2375098"/>
            <a:ext cx="648072" cy="59712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Inhaltsplatzhalter 2"/>
          <p:cNvSpPr txBox="1">
            <a:spLocks/>
          </p:cNvSpPr>
          <p:nvPr/>
        </p:nvSpPr>
        <p:spPr bwMode="gray">
          <a:xfrm>
            <a:off x="431552" y="934821"/>
            <a:ext cx="8274804" cy="40703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pPr>
            <a:r>
              <a:rPr lang="de-DE" altLang="de-DE" dirty="0" smtClean="0"/>
              <a:t>Klicken Sie „Neuer </a:t>
            </a:r>
            <a:r>
              <a:rPr lang="de-DE" altLang="de-DE" dirty="0" err="1" smtClean="0"/>
              <a:t>Triggerblock</a:t>
            </a:r>
            <a:r>
              <a:rPr lang="de-DE" altLang="de-DE" dirty="0" smtClean="0"/>
              <a:t>“ um gezielt </a:t>
            </a:r>
            <a:r>
              <a:rPr lang="de-DE" altLang="de-DE" dirty="0"/>
              <a:t>bestimmte Bereiche im Signalverlauf finden und für diese eine Analyse anhand der im </a:t>
            </a:r>
            <a:r>
              <a:rPr lang="de-DE" altLang="de-DE" dirty="0" err="1"/>
              <a:t>Triggerblock</a:t>
            </a:r>
            <a:r>
              <a:rPr lang="de-DE" altLang="de-DE" dirty="0"/>
              <a:t> enthaltenen </a:t>
            </a:r>
            <a:r>
              <a:rPr lang="de-DE" altLang="de-DE" dirty="0" err="1"/>
              <a:t>Traceschritte</a:t>
            </a:r>
            <a:r>
              <a:rPr lang="de-DE" altLang="de-DE" dirty="0"/>
              <a:t> durchzuführen.</a:t>
            </a:r>
            <a:endParaRPr lang="de-DE" altLang="de-DE" dirty="0">
              <a:solidFill>
                <a:schemeClr val="tx1"/>
              </a:solidFill>
              <a:latin typeface="Arial" panose="020B0604020202020204" pitchFamily="34" charset="0"/>
            </a:endParaRPr>
          </a:p>
          <a:p>
            <a:pPr lvl="0" eaLnBrk="0" fontAlgn="base" hangingPunct="0">
              <a:spcBef>
                <a:spcPct val="0"/>
              </a:spcBef>
              <a:spcAft>
                <a:spcPct val="0"/>
              </a:spcAft>
            </a:pPr>
            <a:endParaRPr lang="de-DE" altLang="de-DE" dirty="0"/>
          </a:p>
        </p:txBody>
      </p:sp>
      <p:sp>
        <p:nvSpPr>
          <p:cNvPr id="14"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
        <p:nvSpPr>
          <p:cNvPr id="16" name="Rechteck 15"/>
          <p:cNvSpPr/>
          <p:nvPr/>
        </p:nvSpPr>
        <p:spPr>
          <a:xfrm>
            <a:off x="3426369" y="2975658"/>
            <a:ext cx="131021" cy="1001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fik 16"/>
          <p:cNvPicPr>
            <a:picLocks noChangeAspect="1"/>
          </p:cNvPicPr>
          <p:nvPr/>
        </p:nvPicPr>
        <p:blipFill rotWithShape="1">
          <a:blip r:embed="rId4">
            <a:extLst>
              <a:ext uri="{28A0092B-C50C-407E-A947-70E740481C1C}">
                <a14:useLocalDpi xmlns:a14="http://schemas.microsoft.com/office/drawing/2010/main" val="0"/>
              </a:ext>
            </a:extLst>
          </a:blip>
          <a:srcRect l="-5410" t="-1283" r="59400" b="-4395"/>
          <a:stretch/>
        </p:blipFill>
        <p:spPr>
          <a:xfrm>
            <a:off x="794660" y="2224963"/>
            <a:ext cx="2016225" cy="1568157"/>
          </a:xfrm>
          <a:prstGeom prst="rect">
            <a:avLst/>
          </a:prstGeom>
        </p:spPr>
      </p:pic>
      <p:sp>
        <p:nvSpPr>
          <p:cNvPr id="18" name="Rechteck 17"/>
          <p:cNvSpPr/>
          <p:nvPr/>
        </p:nvSpPr>
        <p:spPr>
          <a:xfrm>
            <a:off x="966252" y="2214447"/>
            <a:ext cx="1874307" cy="159536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 name="Gerader Verbinder 2"/>
          <p:cNvCxnSpPr/>
          <p:nvPr/>
        </p:nvCxnSpPr>
        <p:spPr>
          <a:xfrm>
            <a:off x="2840559" y="2214447"/>
            <a:ext cx="585810" cy="775541"/>
          </a:xfrm>
          <a:prstGeom prst="line">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9" name="Gerader Verbinder 18"/>
          <p:cNvCxnSpPr/>
          <p:nvPr/>
        </p:nvCxnSpPr>
        <p:spPr>
          <a:xfrm flipV="1">
            <a:off x="2840559" y="3075806"/>
            <a:ext cx="585810" cy="717314"/>
          </a:xfrm>
          <a:prstGeom prst="line">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1" name="Rechteck 20"/>
          <p:cNvSpPr/>
          <p:nvPr/>
        </p:nvSpPr>
        <p:spPr>
          <a:xfrm>
            <a:off x="1074611" y="2859782"/>
            <a:ext cx="185021" cy="18596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389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039" y="1260914"/>
            <a:ext cx="5087752" cy="2908457"/>
          </a:xfrm>
          <a:prstGeom prst="rect">
            <a:avLst/>
          </a:prstGeom>
        </p:spPr>
      </p:pic>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19</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 name="Textfeld 20"/>
          <p:cNvSpPr txBox="1"/>
          <p:nvPr/>
        </p:nvSpPr>
        <p:spPr>
          <a:xfrm>
            <a:off x="6144702" y="1260914"/>
            <a:ext cx="2856523" cy="1107996"/>
          </a:xfrm>
          <a:prstGeom prst="rect">
            <a:avLst/>
          </a:prstGeom>
          <a:noFill/>
        </p:spPr>
        <p:txBody>
          <a:bodyPr wrap="square" rtlCol="0">
            <a:spAutoFit/>
          </a:bodyPr>
          <a:lstStyle/>
          <a:p>
            <a:r>
              <a:rPr lang="de-DE" sz="1100" b="1" dirty="0" smtClean="0">
                <a:solidFill>
                  <a:schemeClr val="accent5"/>
                </a:solidFill>
              </a:rPr>
              <a:t>Parameter</a:t>
            </a:r>
          </a:p>
          <a:p>
            <a:r>
              <a:rPr lang="de-DE" sz="1100" dirty="0">
                <a:solidFill>
                  <a:schemeClr val="accent4"/>
                </a:solidFill>
              </a:rPr>
              <a:t>Die Auswahl der Signal-, Variablennamen und Funktionsbezeichner wird durch die integrierte Autovervollständigung unterstützt. Diese öffnet sich durch Drücken </a:t>
            </a:r>
            <a:r>
              <a:rPr lang="de-DE" sz="1100" dirty="0" smtClean="0">
                <a:solidFill>
                  <a:schemeClr val="accent4"/>
                </a:solidFill>
              </a:rPr>
              <a:t>von Strg </a:t>
            </a:r>
            <a:r>
              <a:rPr lang="de-DE" sz="1100" dirty="0">
                <a:solidFill>
                  <a:schemeClr val="accent4"/>
                </a:solidFill>
              </a:rPr>
              <a:t>+ </a:t>
            </a:r>
            <a:r>
              <a:rPr lang="de-DE" sz="1100" dirty="0" smtClean="0">
                <a:solidFill>
                  <a:schemeClr val="accent4"/>
                </a:solidFill>
              </a:rPr>
              <a:t>Leertaste.</a:t>
            </a:r>
            <a:endParaRPr lang="de-DE" sz="1100" dirty="0">
              <a:solidFill>
                <a:schemeClr val="accent4"/>
              </a:solidFill>
            </a:endParaRPr>
          </a:p>
        </p:txBody>
      </p:sp>
      <p:sp>
        <p:nvSpPr>
          <p:cNvPr id="13" name="AutoShape 4" descr="Trigger_Symbol"/>
          <p:cNvSpPr>
            <a:spLocks noChangeAspect="1" noChangeArrowheads="1"/>
          </p:cNvSpPr>
          <p:nvPr/>
        </p:nvSpPr>
        <p:spPr bwMode="auto">
          <a:xfrm>
            <a:off x="2047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23" name="Gerade Verbindung mit Pfeil 22"/>
          <p:cNvCxnSpPr/>
          <p:nvPr/>
        </p:nvCxnSpPr>
        <p:spPr>
          <a:xfrm flipH="1">
            <a:off x="1619672" y="1419622"/>
            <a:ext cx="4525030" cy="86409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2"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412341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fr-FR" noProof="0" smtClean="0"/>
              <a:t>Date</a:t>
            </a:r>
            <a:endParaRPr lang="en-US" noProof="0" dirty="0"/>
          </a:p>
        </p:txBody>
      </p:sp>
      <p:sp>
        <p:nvSpPr>
          <p:cNvPr id="5" name="Foliennummernplatzhalter 4"/>
          <p:cNvSpPr>
            <a:spLocks noGrp="1"/>
          </p:cNvSpPr>
          <p:nvPr>
            <p:ph type="sldNum" sz="quarter" idx="11"/>
          </p:nvPr>
        </p:nvSpPr>
        <p:spPr/>
        <p:txBody>
          <a:bodyPr/>
          <a:lstStyle/>
          <a:p>
            <a:fld id="{10C140CD-8AED-46FF-A9A2-77308F3F39AE}" type="slidenum">
              <a:rPr lang="en-US" noProof="0" smtClean="0"/>
              <a:pPr/>
              <a:t>2</a:t>
            </a:fld>
            <a:endParaRPr lang="en-US" noProof="0" dirty="0"/>
          </a:p>
        </p:txBody>
      </p:sp>
      <p:sp>
        <p:nvSpPr>
          <p:cNvPr id="4" name="Fußzeilenplatzhalter 3"/>
          <p:cNvSpPr>
            <a:spLocks noGrp="1"/>
          </p:cNvSpPr>
          <p:nvPr>
            <p:ph type="ftr" sz="quarter" idx="12"/>
          </p:nvPr>
        </p:nvSpPr>
        <p:spPr/>
        <p:txBody>
          <a:bodyPr/>
          <a:lstStyle/>
          <a:p>
            <a:r>
              <a:rPr lang="fr-FR" dirty="0"/>
              <a:t>Fit4Traceanalyse</a:t>
            </a:r>
            <a:endParaRPr lang="en-US" noProof="0" dirty="0"/>
          </a:p>
        </p:txBody>
      </p:sp>
      <p:sp>
        <p:nvSpPr>
          <p:cNvPr id="8" name="Titel 7"/>
          <p:cNvSpPr>
            <a:spLocks noGrp="1"/>
          </p:cNvSpPr>
          <p:nvPr>
            <p:ph type="title"/>
          </p:nvPr>
        </p:nvSpPr>
        <p:spPr/>
        <p:txBody>
          <a:bodyPr/>
          <a:lstStyle/>
          <a:p>
            <a:r>
              <a:rPr lang="de-DE" dirty="0" smtClean="0"/>
              <a:t>Inhalt</a:t>
            </a:r>
            <a:endParaRPr lang="de-DE" dirty="0"/>
          </a:p>
        </p:txBody>
      </p:sp>
      <p:sp>
        <p:nvSpPr>
          <p:cNvPr id="9" name="Textplatzhalter 8"/>
          <p:cNvSpPr>
            <a:spLocks noGrp="1"/>
          </p:cNvSpPr>
          <p:nvPr>
            <p:ph type="body" sz="quarter" idx="13"/>
          </p:nvPr>
        </p:nvSpPr>
        <p:spPr>
          <a:xfrm>
            <a:off x="683568" y="1347614"/>
            <a:ext cx="432000" cy="316808"/>
          </a:xfrm>
        </p:spPr>
        <p:txBody>
          <a:bodyPr/>
          <a:lstStyle/>
          <a:p>
            <a:r>
              <a:rPr lang="de-DE" dirty="0" smtClean="0"/>
              <a:t>1</a:t>
            </a:r>
            <a:endParaRPr lang="de-DE" dirty="0"/>
          </a:p>
        </p:txBody>
      </p:sp>
      <p:sp>
        <p:nvSpPr>
          <p:cNvPr id="10" name="Textplatzhalter 9"/>
          <p:cNvSpPr>
            <a:spLocks noGrp="1"/>
          </p:cNvSpPr>
          <p:nvPr>
            <p:ph type="body" sz="quarter" idx="14"/>
          </p:nvPr>
        </p:nvSpPr>
        <p:spPr>
          <a:xfrm>
            <a:off x="1166776" y="1455571"/>
            <a:ext cx="7617691" cy="252083"/>
          </a:xfrm>
        </p:spPr>
        <p:txBody>
          <a:bodyPr/>
          <a:lstStyle/>
          <a:p>
            <a:r>
              <a:rPr lang="de-DE" dirty="0" smtClean="0"/>
              <a:t>Allgemein</a:t>
            </a:r>
            <a:endParaRPr lang="de-DE" dirty="0"/>
          </a:p>
        </p:txBody>
      </p:sp>
      <p:sp>
        <p:nvSpPr>
          <p:cNvPr id="11" name="Textplatzhalter 10"/>
          <p:cNvSpPr>
            <a:spLocks noGrp="1"/>
          </p:cNvSpPr>
          <p:nvPr>
            <p:ph type="body" sz="quarter" idx="15"/>
          </p:nvPr>
        </p:nvSpPr>
        <p:spPr>
          <a:xfrm>
            <a:off x="683568" y="1858871"/>
            <a:ext cx="432000" cy="319469"/>
          </a:xfrm>
        </p:spPr>
        <p:txBody>
          <a:bodyPr/>
          <a:lstStyle/>
          <a:p>
            <a:r>
              <a:rPr lang="de-DE" dirty="0" smtClean="0"/>
              <a:t>2</a:t>
            </a:r>
            <a:endParaRPr lang="de-DE" dirty="0"/>
          </a:p>
        </p:txBody>
      </p:sp>
      <p:sp>
        <p:nvSpPr>
          <p:cNvPr id="12" name="Textplatzhalter 11"/>
          <p:cNvSpPr>
            <a:spLocks noGrp="1"/>
          </p:cNvSpPr>
          <p:nvPr>
            <p:ph type="body" sz="quarter" idx="16"/>
          </p:nvPr>
        </p:nvSpPr>
        <p:spPr>
          <a:xfrm>
            <a:off x="1199433" y="2473204"/>
            <a:ext cx="7617691" cy="324092"/>
          </a:xfrm>
        </p:spPr>
        <p:txBody>
          <a:bodyPr/>
          <a:lstStyle/>
          <a:p>
            <a:r>
              <a:rPr lang="de-DE" dirty="0" smtClean="0"/>
              <a:t>Verwaltung von Signalen und Aufnahme</a:t>
            </a:r>
            <a:endParaRPr lang="de-DE" dirty="0"/>
          </a:p>
        </p:txBody>
      </p:sp>
      <p:sp>
        <p:nvSpPr>
          <p:cNvPr id="13" name="Textplatzhalter 12"/>
          <p:cNvSpPr>
            <a:spLocks noGrp="1"/>
          </p:cNvSpPr>
          <p:nvPr>
            <p:ph type="body" sz="quarter" idx="17"/>
          </p:nvPr>
        </p:nvSpPr>
        <p:spPr>
          <a:xfrm>
            <a:off x="683568" y="2372789"/>
            <a:ext cx="432000" cy="314147"/>
          </a:xfrm>
        </p:spPr>
        <p:txBody>
          <a:bodyPr/>
          <a:lstStyle/>
          <a:p>
            <a:r>
              <a:rPr lang="de-DE" dirty="0" smtClean="0"/>
              <a:t>3</a:t>
            </a:r>
            <a:endParaRPr lang="de-DE" dirty="0"/>
          </a:p>
        </p:txBody>
      </p:sp>
      <p:sp>
        <p:nvSpPr>
          <p:cNvPr id="14" name="Textplatzhalter 13"/>
          <p:cNvSpPr>
            <a:spLocks noGrp="1"/>
          </p:cNvSpPr>
          <p:nvPr>
            <p:ph type="body" sz="quarter" idx="18"/>
          </p:nvPr>
        </p:nvSpPr>
        <p:spPr>
          <a:xfrm>
            <a:off x="1199433" y="1969176"/>
            <a:ext cx="7617691" cy="324092"/>
          </a:xfrm>
        </p:spPr>
        <p:txBody>
          <a:bodyPr/>
          <a:lstStyle/>
          <a:p>
            <a:r>
              <a:rPr lang="de-DE" dirty="0" smtClean="0"/>
              <a:t>Entwerfen von </a:t>
            </a:r>
            <a:r>
              <a:rPr lang="de-DE" dirty="0" err="1"/>
              <a:t>Traceanalysen</a:t>
            </a:r>
            <a:r>
              <a:rPr lang="de-DE" dirty="0"/>
              <a:t> </a:t>
            </a:r>
            <a:r>
              <a:rPr lang="de-DE" dirty="0" smtClean="0"/>
              <a:t>im Testfall</a:t>
            </a:r>
            <a:endParaRPr lang="de-DE" dirty="0"/>
          </a:p>
        </p:txBody>
      </p:sp>
      <p:sp>
        <p:nvSpPr>
          <p:cNvPr id="15" name="Textplatzhalter 14"/>
          <p:cNvSpPr>
            <a:spLocks noGrp="1"/>
          </p:cNvSpPr>
          <p:nvPr>
            <p:ph type="body" sz="quarter" idx="19"/>
          </p:nvPr>
        </p:nvSpPr>
        <p:spPr>
          <a:xfrm>
            <a:off x="683568" y="2881385"/>
            <a:ext cx="432000" cy="313692"/>
          </a:xfrm>
        </p:spPr>
        <p:txBody>
          <a:bodyPr/>
          <a:lstStyle/>
          <a:p>
            <a:r>
              <a:rPr lang="de-DE" dirty="0" smtClean="0"/>
              <a:t>4</a:t>
            </a:r>
          </a:p>
          <a:p>
            <a:endParaRPr lang="de-DE" dirty="0"/>
          </a:p>
        </p:txBody>
      </p:sp>
      <p:sp>
        <p:nvSpPr>
          <p:cNvPr id="16" name="Textplatzhalter 15"/>
          <p:cNvSpPr>
            <a:spLocks noGrp="1"/>
          </p:cNvSpPr>
          <p:nvPr>
            <p:ph type="body" sz="quarter" idx="20"/>
          </p:nvPr>
        </p:nvSpPr>
        <p:spPr>
          <a:xfrm>
            <a:off x="1166775" y="2989342"/>
            <a:ext cx="7617691" cy="230480"/>
          </a:xfrm>
        </p:spPr>
        <p:txBody>
          <a:bodyPr/>
          <a:lstStyle/>
          <a:p>
            <a:r>
              <a:rPr lang="de-DE" dirty="0"/>
              <a:t>Traceanalyse mit </a:t>
            </a:r>
            <a:r>
              <a:rPr lang="de-DE" dirty="0" smtClean="0"/>
              <a:t>einer Traceschrittvorlage</a:t>
            </a:r>
            <a:endParaRPr lang="de-DE" dirty="0"/>
          </a:p>
          <a:p>
            <a:endParaRPr lang="de-DE" dirty="0" smtClean="0"/>
          </a:p>
          <a:p>
            <a:endParaRPr lang="de-DE" dirty="0"/>
          </a:p>
        </p:txBody>
      </p:sp>
    </p:spTree>
    <p:extLst>
      <p:ext uri="{BB962C8B-B14F-4D97-AF65-F5344CB8AC3E}">
        <p14:creationId xmlns:p14="http://schemas.microsoft.com/office/powerpoint/2010/main" val="137117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20</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AutoShape 4" descr="Trigger_Symbol"/>
          <p:cNvSpPr>
            <a:spLocks noChangeAspect="1" noChangeArrowheads="1"/>
          </p:cNvSpPr>
          <p:nvPr/>
        </p:nvSpPr>
        <p:spPr bwMode="auto">
          <a:xfrm>
            <a:off x="2047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189084"/>
            <a:ext cx="5296226" cy="3243473"/>
          </a:xfrm>
          <a:prstGeom prst="rect">
            <a:avLst/>
          </a:prstGeom>
        </p:spPr>
      </p:pic>
      <p:cxnSp>
        <p:nvCxnSpPr>
          <p:cNvPr id="15" name="Gerade Verbindung mit Pfeil 14"/>
          <p:cNvCxnSpPr/>
          <p:nvPr/>
        </p:nvCxnSpPr>
        <p:spPr>
          <a:xfrm flipV="1">
            <a:off x="3059832" y="4227934"/>
            <a:ext cx="216024" cy="41549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27" idx="0"/>
          </p:cNvCxnSpPr>
          <p:nvPr/>
        </p:nvCxnSpPr>
        <p:spPr>
          <a:xfrm flipV="1">
            <a:off x="4486630" y="4227935"/>
            <a:ext cx="445410" cy="3623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5724128" y="4224807"/>
            <a:ext cx="216024" cy="41549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28" idx="0"/>
          </p:cNvCxnSpPr>
          <p:nvPr/>
        </p:nvCxnSpPr>
        <p:spPr>
          <a:xfrm flipH="1" flipV="1">
            <a:off x="6404786" y="4207444"/>
            <a:ext cx="93050" cy="38281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2483768" y="4592799"/>
            <a:ext cx="966931" cy="261610"/>
          </a:xfrm>
          <a:prstGeom prst="rect">
            <a:avLst/>
          </a:prstGeom>
          <a:noFill/>
        </p:spPr>
        <p:txBody>
          <a:bodyPr wrap="none" rtlCol="0">
            <a:spAutoFit/>
          </a:bodyPr>
          <a:lstStyle/>
          <a:p>
            <a:r>
              <a:rPr lang="de-DE" sz="1100" dirty="0">
                <a:solidFill>
                  <a:schemeClr val="accent4"/>
                </a:solidFill>
              </a:rPr>
              <a:t>Start </a:t>
            </a:r>
            <a:r>
              <a:rPr lang="de-DE" sz="1100" dirty="0" smtClean="0">
                <a:solidFill>
                  <a:schemeClr val="accent4"/>
                </a:solidFill>
              </a:rPr>
              <a:t>Trigger</a:t>
            </a:r>
            <a:endParaRPr lang="de-DE" sz="1100" dirty="0">
              <a:solidFill>
                <a:schemeClr val="accent4"/>
              </a:solidFill>
            </a:endParaRPr>
          </a:p>
        </p:txBody>
      </p:sp>
      <p:sp>
        <p:nvSpPr>
          <p:cNvPr id="25" name="Textfeld 24"/>
          <p:cNvSpPr txBox="1"/>
          <p:nvPr/>
        </p:nvSpPr>
        <p:spPr>
          <a:xfrm>
            <a:off x="5065274" y="4591236"/>
            <a:ext cx="966931" cy="261610"/>
          </a:xfrm>
          <a:prstGeom prst="rect">
            <a:avLst/>
          </a:prstGeom>
          <a:noFill/>
        </p:spPr>
        <p:txBody>
          <a:bodyPr wrap="none" rtlCol="0">
            <a:spAutoFit/>
          </a:bodyPr>
          <a:lstStyle/>
          <a:p>
            <a:r>
              <a:rPr lang="de-DE" sz="1100" dirty="0">
                <a:solidFill>
                  <a:schemeClr val="accent4"/>
                </a:solidFill>
              </a:rPr>
              <a:t>Start </a:t>
            </a:r>
            <a:r>
              <a:rPr lang="de-DE" sz="1100" dirty="0" smtClean="0">
                <a:solidFill>
                  <a:schemeClr val="accent4"/>
                </a:solidFill>
              </a:rPr>
              <a:t>Trigger</a:t>
            </a:r>
            <a:endParaRPr lang="de-DE" sz="1100" dirty="0">
              <a:solidFill>
                <a:schemeClr val="accent4"/>
              </a:solidFill>
            </a:endParaRPr>
          </a:p>
        </p:txBody>
      </p:sp>
      <p:sp>
        <p:nvSpPr>
          <p:cNvPr id="27" name="Textfeld 26"/>
          <p:cNvSpPr txBox="1"/>
          <p:nvPr/>
        </p:nvSpPr>
        <p:spPr>
          <a:xfrm>
            <a:off x="3967096" y="4590258"/>
            <a:ext cx="1039067" cy="261610"/>
          </a:xfrm>
          <a:prstGeom prst="rect">
            <a:avLst/>
          </a:prstGeom>
          <a:noFill/>
        </p:spPr>
        <p:txBody>
          <a:bodyPr wrap="none" rtlCol="0">
            <a:spAutoFit/>
          </a:bodyPr>
          <a:lstStyle/>
          <a:p>
            <a:r>
              <a:rPr lang="de-DE" sz="1100" dirty="0" smtClean="0">
                <a:solidFill>
                  <a:schemeClr val="accent4"/>
                </a:solidFill>
              </a:rPr>
              <a:t>Stopp Trigger</a:t>
            </a:r>
            <a:endParaRPr lang="de-DE" sz="1100" dirty="0">
              <a:solidFill>
                <a:schemeClr val="accent4"/>
              </a:solidFill>
            </a:endParaRPr>
          </a:p>
        </p:txBody>
      </p:sp>
      <p:sp>
        <p:nvSpPr>
          <p:cNvPr id="28" name="Textfeld 27"/>
          <p:cNvSpPr txBox="1"/>
          <p:nvPr/>
        </p:nvSpPr>
        <p:spPr>
          <a:xfrm>
            <a:off x="5978302" y="4590258"/>
            <a:ext cx="1039067" cy="261610"/>
          </a:xfrm>
          <a:prstGeom prst="rect">
            <a:avLst/>
          </a:prstGeom>
          <a:noFill/>
        </p:spPr>
        <p:txBody>
          <a:bodyPr wrap="none" rtlCol="0">
            <a:spAutoFit/>
          </a:bodyPr>
          <a:lstStyle/>
          <a:p>
            <a:r>
              <a:rPr lang="de-DE" sz="1100" dirty="0" smtClean="0">
                <a:solidFill>
                  <a:schemeClr val="accent4"/>
                </a:solidFill>
              </a:rPr>
              <a:t>Stopp Trigger</a:t>
            </a:r>
            <a:endParaRPr lang="de-DE" sz="1100" dirty="0">
              <a:solidFill>
                <a:schemeClr val="accent4"/>
              </a:solidFill>
            </a:endParaRPr>
          </a:p>
        </p:txBody>
      </p:sp>
      <p:sp>
        <p:nvSpPr>
          <p:cNvPr id="21"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br>
              <a:rPr lang="de-DE" dirty="0" smtClean="0"/>
            </a:br>
            <a:r>
              <a:rPr lang="de-DE" sz="1400" dirty="0" smtClean="0">
                <a:solidFill>
                  <a:schemeClr val="accent5"/>
                </a:solidFill>
              </a:rPr>
              <a:t>Analyse- </a:t>
            </a:r>
            <a:r>
              <a:rPr lang="de-DE" sz="1400" dirty="0">
                <a:solidFill>
                  <a:schemeClr val="accent5"/>
                </a:solidFill>
              </a:rPr>
              <a:t>und </a:t>
            </a:r>
            <a:r>
              <a:rPr lang="de-DE" sz="1400" dirty="0" smtClean="0">
                <a:solidFill>
                  <a:schemeClr val="accent5"/>
                </a:solidFill>
              </a:rPr>
              <a:t>Berechnungsvorschriften</a:t>
            </a:r>
            <a:endParaRPr lang="de-DE" sz="1800" dirty="0"/>
          </a:p>
        </p:txBody>
      </p:sp>
      <p:sp>
        <p:nvSpPr>
          <p:cNvPr id="18"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99921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21</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AutoShape 4" descr="Trigger_Symbol"/>
          <p:cNvSpPr>
            <a:spLocks noChangeAspect="1" noChangeArrowheads="1"/>
          </p:cNvSpPr>
          <p:nvPr/>
        </p:nvSpPr>
        <p:spPr bwMode="auto">
          <a:xfrm>
            <a:off x="2047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 name="Titel 1"/>
          <p:cNvSpPr txBox="1">
            <a:spLocks/>
          </p:cNvSpPr>
          <p:nvPr/>
        </p:nvSpPr>
        <p:spPr bwMode="gray">
          <a:xfrm>
            <a:off x="358776" y="438663"/>
            <a:ext cx="8426450" cy="54507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err="1" smtClean="0"/>
              <a:t>Traceanalyse</a:t>
            </a:r>
            <a:r>
              <a:rPr lang="de-DE" dirty="0" smtClean="0"/>
              <a:t> im Testfall</a:t>
            </a:r>
          </a:p>
          <a:p>
            <a:r>
              <a:rPr lang="de-DE" sz="1400" dirty="0" smtClean="0">
                <a:solidFill>
                  <a:schemeClr val="accent5"/>
                </a:solidFill>
                <a:sym typeface="Wingdings" panose="05000000000000000000" pitchFamily="2" charset="2"/>
              </a:rPr>
              <a:t>Ergebnisse </a:t>
            </a:r>
            <a:r>
              <a:rPr lang="de-DE" sz="1400" dirty="0">
                <a:solidFill>
                  <a:schemeClr val="accent5"/>
                </a:solidFill>
                <a:sym typeface="Wingdings" panose="05000000000000000000" pitchFamily="2" charset="2"/>
              </a:rPr>
              <a:t>der Traceanalyse im Testreport ansehen</a:t>
            </a:r>
          </a:p>
          <a:p>
            <a:endParaRPr lang="de-DE" dirty="0"/>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63" y="923971"/>
            <a:ext cx="6479193" cy="3820040"/>
          </a:xfrm>
          <a:prstGeom prst="rect">
            <a:avLst/>
          </a:prstGeom>
        </p:spPr>
      </p:pic>
      <p:sp>
        <p:nvSpPr>
          <p:cNvPr id="12"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774878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Traceanalyse</a:t>
            </a:r>
            <a:r>
              <a:rPr lang="de-DE" dirty="0" smtClean="0"/>
              <a:t> im Testfall</a:t>
            </a:r>
            <a:br>
              <a:rPr lang="de-DE" dirty="0" smtClean="0"/>
            </a:br>
            <a:r>
              <a:rPr lang="de-DE" sz="1400" dirty="0" smtClean="0">
                <a:solidFill>
                  <a:srgbClr val="00B4B9"/>
                </a:solidFill>
              </a:rPr>
              <a:t>Zusammenfassung</a:t>
            </a:r>
            <a:endParaRPr lang="de-DE" sz="1400"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22</a:t>
            </a:fld>
            <a:endParaRPr lang="en-US" noProof="0" dirty="0"/>
          </a:p>
        </p:txBody>
      </p:sp>
      <p:sp>
        <p:nvSpPr>
          <p:cNvPr id="10" name="Inhaltsplatzhalter 2"/>
          <p:cNvSpPr>
            <a:spLocks noGrp="1"/>
          </p:cNvSpPr>
          <p:nvPr>
            <p:ph idx="1"/>
          </p:nvPr>
        </p:nvSpPr>
        <p:spPr>
          <a:xfrm>
            <a:off x="358775" y="1227601"/>
            <a:ext cx="8426450" cy="2496278"/>
          </a:xfrm>
        </p:spPr>
        <p:txBody>
          <a:bodyPr/>
          <a:lstStyle/>
          <a:p>
            <a:endParaRPr lang="de-DE" b="1" dirty="0"/>
          </a:p>
          <a:p>
            <a:r>
              <a:rPr lang="de-DE" dirty="0"/>
              <a:t>Traceanalyse in ECU-TEST bedeutet:</a:t>
            </a:r>
          </a:p>
          <a:p>
            <a:endParaRPr lang="de-DE" dirty="0"/>
          </a:p>
          <a:p>
            <a:r>
              <a:rPr lang="de-DE" dirty="0" smtClean="0"/>
              <a:t>	2 Methoden möglich: Überprüfen von Messaufzeichnungen direkt in Testläufen oder nachgelagerte Analyse</a:t>
            </a:r>
          </a:p>
          <a:p>
            <a:endParaRPr lang="de-DE" dirty="0" smtClean="0"/>
          </a:p>
          <a:p>
            <a:r>
              <a:rPr lang="de-DE" dirty="0" smtClean="0"/>
              <a:t>	</a:t>
            </a:r>
            <a:r>
              <a:rPr lang="de-DE" dirty="0"/>
              <a:t>Signale und Messaufzeichnungen aus verschiedenen Quellen selektieren und synchronisieren</a:t>
            </a:r>
          </a:p>
          <a:p>
            <a:endParaRPr lang="de-DE" dirty="0"/>
          </a:p>
          <a:p>
            <a:pPr marL="171450" indent="-171450">
              <a:buFont typeface="Arial" panose="020B0604020202020204" pitchFamily="34" charset="0"/>
              <a:buChar char="•"/>
            </a:pPr>
            <a:r>
              <a:rPr lang="de-DE" dirty="0" smtClean="0"/>
              <a:t>	</a:t>
            </a:r>
            <a:r>
              <a:rPr lang="de-DE" dirty="0"/>
              <a:t>Spezifikation von logik- bzw. </a:t>
            </a:r>
            <a:r>
              <a:rPr lang="de-DE" dirty="0" err="1"/>
              <a:t>pythonbasierten</a:t>
            </a:r>
            <a:r>
              <a:rPr lang="de-DE" dirty="0"/>
              <a:t> Analyse- und Berechnungsvorschriften in Form von </a:t>
            </a:r>
            <a:r>
              <a:rPr lang="de-DE" dirty="0" err="1"/>
              <a:t>Traceschritten</a:t>
            </a:r>
            <a:endParaRPr lang="de-DE" dirty="0"/>
          </a:p>
          <a:p>
            <a:endParaRPr lang="de-DE" dirty="0"/>
          </a:p>
          <a:p>
            <a:r>
              <a:rPr lang="de-DE" dirty="0" smtClean="0"/>
              <a:t>	Traceanalyse </a:t>
            </a:r>
            <a:r>
              <a:rPr lang="de-DE" dirty="0"/>
              <a:t>entwerfen </a:t>
            </a:r>
            <a:r>
              <a:rPr lang="de-DE" dirty="0">
                <a:sym typeface="Wingdings" panose="05000000000000000000" pitchFamily="2" charset="2"/>
              </a:rPr>
              <a:t> Traceschritte und Signalaufnahmen in Episoden organisieren</a:t>
            </a:r>
          </a:p>
          <a:p>
            <a:endParaRPr lang="de-DE" dirty="0">
              <a:sym typeface="Wingdings" panose="05000000000000000000" pitchFamily="2" charset="2"/>
            </a:endParaRPr>
          </a:p>
          <a:p>
            <a:r>
              <a:rPr lang="de-DE" dirty="0" smtClean="0">
                <a:sym typeface="Wingdings" panose="05000000000000000000" pitchFamily="2" charset="2"/>
              </a:rPr>
              <a:t>	Ergebnisse </a:t>
            </a:r>
            <a:r>
              <a:rPr lang="de-DE" dirty="0">
                <a:sym typeface="Wingdings" panose="05000000000000000000" pitchFamily="2" charset="2"/>
              </a:rPr>
              <a:t>der Traceanalyse im Testreport ansehen</a:t>
            </a:r>
          </a:p>
          <a:p>
            <a:endParaRPr lang="de-DE" dirty="0">
              <a:sym typeface="Wingdings" panose="05000000000000000000" pitchFamily="2" charset="2"/>
            </a:endParaRPr>
          </a:p>
          <a:p>
            <a:r>
              <a:rPr lang="de-DE" dirty="0" smtClean="0">
                <a:sym typeface="Wingdings" panose="05000000000000000000" pitchFamily="2" charset="2"/>
              </a:rPr>
              <a:t>	</a:t>
            </a:r>
            <a:r>
              <a:rPr lang="de-DE" dirty="0" err="1" smtClean="0">
                <a:sym typeface="Wingdings" panose="05000000000000000000" pitchFamily="2" charset="2"/>
              </a:rPr>
              <a:t>Traceanalysen</a:t>
            </a:r>
            <a:r>
              <a:rPr lang="de-DE" dirty="0" smtClean="0">
                <a:sym typeface="Wingdings" panose="05000000000000000000" pitchFamily="2" charset="2"/>
              </a:rPr>
              <a:t> </a:t>
            </a:r>
            <a:r>
              <a:rPr lang="de-DE" dirty="0">
                <a:sym typeface="Wingdings" panose="05000000000000000000" pitchFamily="2" charset="2"/>
              </a:rPr>
              <a:t>wiederverwenden</a:t>
            </a:r>
            <a:endParaRPr lang="de-DE" dirty="0"/>
          </a:p>
          <a:p>
            <a:endParaRPr lang="de-DE" dirty="0"/>
          </a:p>
          <a:p>
            <a:endParaRPr lang="de-DE" dirty="0" smtClean="0"/>
          </a:p>
          <a:p>
            <a:endParaRPr lang="de-DE" sz="1200" dirty="0">
              <a:solidFill>
                <a:schemeClr val="tx1"/>
              </a:solidFill>
            </a:endParaRPr>
          </a:p>
          <a:p>
            <a:endParaRPr lang="de-DE" sz="1200" dirty="0">
              <a:solidFill>
                <a:schemeClr val="tx1"/>
              </a:solidFill>
            </a:endParaRPr>
          </a:p>
          <a:p>
            <a:r>
              <a:rPr lang="de-DE" sz="1200" dirty="0" smtClean="0">
                <a:solidFill>
                  <a:schemeClr val="tx1"/>
                </a:solidFill>
                <a:sym typeface="Wingdings" panose="05000000000000000000" pitchFamily="2" charset="2"/>
              </a:rPr>
              <a:t> </a:t>
            </a:r>
            <a:endParaRPr lang="de-DE" sz="1200" dirty="0">
              <a:solidFill>
                <a:schemeClr val="tx1"/>
              </a:solidFill>
            </a:endParaRPr>
          </a:p>
        </p:txBody>
      </p:sp>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605096"/>
            <a:ext cx="302998" cy="392747"/>
          </a:xfrm>
          <a:prstGeom prst="rect">
            <a:avLst/>
          </a:prstGeom>
        </p:spPr>
      </p:pic>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939689"/>
            <a:ext cx="302998" cy="392747"/>
          </a:xfrm>
          <a:prstGeom prst="rect">
            <a:avLst/>
          </a:prstGeom>
        </p:spPr>
      </p:pic>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279366"/>
            <a:ext cx="302998" cy="392747"/>
          </a:xfrm>
          <a:prstGeom prst="rect">
            <a:avLst/>
          </a:prstGeom>
        </p:spPr>
      </p:pic>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608875"/>
            <a:ext cx="302998" cy="392747"/>
          </a:xfrm>
          <a:prstGeom prst="rect">
            <a:avLst/>
          </a:prstGeom>
        </p:spPr>
      </p:pic>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948384"/>
            <a:ext cx="302998" cy="392747"/>
          </a:xfrm>
          <a:prstGeom prst="rect">
            <a:avLst/>
          </a:prstGeom>
        </p:spPr>
      </p:pic>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277893"/>
            <a:ext cx="302998" cy="392747"/>
          </a:xfrm>
          <a:prstGeom prst="rect">
            <a:avLst/>
          </a:prstGeom>
        </p:spPr>
      </p:pic>
      <p:sp>
        <p:nvSpPr>
          <p:cNvPr id="15"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169119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2</a:t>
            </a:r>
            <a:r>
              <a:rPr lang="de-DE" dirty="0" smtClean="0"/>
              <a:t>.</a:t>
            </a:r>
            <a:endParaRPr lang="de-DE"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5" name="Fußzeilenplatzhalter 4"/>
          <p:cNvSpPr>
            <a:spLocks noGrp="1"/>
          </p:cNvSpPr>
          <p:nvPr>
            <p:ph type="ftr" sz="quarter" idx="11"/>
          </p:nvPr>
        </p:nvSpPr>
        <p:spPr/>
        <p:txBody>
          <a:bodyPr/>
          <a:lstStyle/>
          <a:p>
            <a:r>
              <a:rPr lang="en-US" smtClean="0"/>
              <a:t>Technical Unit Powertrain</a:t>
            </a:r>
            <a:endParaRPr lang="en-US"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
        <p:nvSpPr>
          <p:cNvPr id="8" name="Textplatzhalter 7"/>
          <p:cNvSpPr>
            <a:spLocks noGrp="1"/>
          </p:cNvSpPr>
          <p:nvPr>
            <p:ph type="body" sz="quarter" idx="13"/>
          </p:nvPr>
        </p:nvSpPr>
        <p:spPr/>
        <p:txBody>
          <a:bodyPr/>
          <a:lstStyle/>
          <a:p>
            <a:r>
              <a:rPr lang="de-DE" sz="7200" dirty="0" smtClean="0"/>
              <a:t>Übungen</a:t>
            </a:r>
            <a:endParaRPr lang="de-DE" sz="7200" dirty="0"/>
          </a:p>
        </p:txBody>
      </p:sp>
    </p:spTree>
    <p:extLst>
      <p:ext uri="{BB962C8B-B14F-4D97-AF65-F5344CB8AC3E}">
        <p14:creationId xmlns:p14="http://schemas.microsoft.com/office/powerpoint/2010/main" val="2986409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fr-FR" noProof="0" smtClean="0"/>
              <a:t>Date</a:t>
            </a:r>
            <a:endParaRPr lang="en-US" noProof="0" dirty="0"/>
          </a:p>
        </p:txBody>
      </p:sp>
      <p:sp>
        <p:nvSpPr>
          <p:cNvPr id="5" name="Foliennummernplatzhalter 4"/>
          <p:cNvSpPr>
            <a:spLocks noGrp="1"/>
          </p:cNvSpPr>
          <p:nvPr>
            <p:ph type="sldNum" sz="quarter" idx="11"/>
          </p:nvPr>
        </p:nvSpPr>
        <p:spPr/>
        <p:txBody>
          <a:bodyPr/>
          <a:lstStyle/>
          <a:p>
            <a:fld id="{10C140CD-8AED-46FF-A9A2-77308F3F39AE}" type="slidenum">
              <a:rPr lang="en-US" noProof="0" smtClean="0"/>
              <a:pPr/>
              <a:t>24</a:t>
            </a:fld>
            <a:endParaRPr lang="en-US" noProof="0" dirty="0"/>
          </a:p>
        </p:txBody>
      </p:sp>
      <p:sp>
        <p:nvSpPr>
          <p:cNvPr id="4" name="Fußzeilenplatzhalter 3"/>
          <p:cNvSpPr>
            <a:spLocks noGrp="1"/>
          </p:cNvSpPr>
          <p:nvPr>
            <p:ph type="ftr" sz="quarter" idx="12"/>
          </p:nvPr>
        </p:nvSpPr>
        <p:spPr/>
        <p:txBody>
          <a:bodyPr/>
          <a:lstStyle/>
          <a:p>
            <a:r>
              <a:rPr lang="en-US" noProof="0" dirty="0" smtClean="0"/>
              <a:t>Fit4Traceanalyse</a:t>
            </a:r>
            <a:endParaRPr lang="en-US" noProof="0" dirty="0"/>
          </a:p>
        </p:txBody>
      </p:sp>
      <p:sp>
        <p:nvSpPr>
          <p:cNvPr id="8" name="Titel 7"/>
          <p:cNvSpPr>
            <a:spLocks noGrp="1"/>
          </p:cNvSpPr>
          <p:nvPr>
            <p:ph type="title"/>
          </p:nvPr>
        </p:nvSpPr>
        <p:spPr>
          <a:xfrm>
            <a:off x="358776" y="438663"/>
            <a:ext cx="8426450" cy="404896"/>
          </a:xfrm>
        </p:spPr>
        <p:txBody>
          <a:bodyPr/>
          <a:lstStyle/>
          <a:p>
            <a:r>
              <a:rPr lang="de-DE" sz="2000" b="1" dirty="0"/>
              <a:t>Vorbereitung</a:t>
            </a:r>
          </a:p>
        </p:txBody>
      </p:sp>
      <p:sp>
        <p:nvSpPr>
          <p:cNvPr id="9" name="Textplatzhalter 8"/>
          <p:cNvSpPr>
            <a:spLocks noGrp="1"/>
          </p:cNvSpPr>
          <p:nvPr>
            <p:ph type="body" sz="quarter" idx="13"/>
          </p:nvPr>
        </p:nvSpPr>
        <p:spPr>
          <a:xfrm>
            <a:off x="78421" y="1024694"/>
            <a:ext cx="432000" cy="316808"/>
          </a:xfrm>
        </p:spPr>
        <p:txBody>
          <a:bodyPr/>
          <a:lstStyle/>
          <a:p>
            <a:r>
              <a:rPr lang="de-DE" dirty="0" smtClean="0"/>
              <a:t>1</a:t>
            </a:r>
            <a:endParaRPr lang="de-DE" dirty="0"/>
          </a:p>
        </p:txBody>
      </p:sp>
      <p:sp>
        <p:nvSpPr>
          <p:cNvPr id="10" name="Textplatzhalter 9"/>
          <p:cNvSpPr>
            <a:spLocks noGrp="1"/>
          </p:cNvSpPr>
          <p:nvPr>
            <p:ph type="body" sz="quarter" idx="14"/>
          </p:nvPr>
        </p:nvSpPr>
        <p:spPr>
          <a:xfrm>
            <a:off x="683568" y="1077960"/>
            <a:ext cx="8100899" cy="341662"/>
          </a:xfrm>
        </p:spPr>
        <p:txBody>
          <a:bodyPr/>
          <a:lstStyle/>
          <a:p>
            <a:r>
              <a:rPr lang="de-DE" dirty="0" smtClean="0"/>
              <a:t>Kopieren „</a:t>
            </a:r>
            <a:r>
              <a:rPr lang="de-DE" dirty="0" err="1" smtClean="0"/>
              <a:t>testlauf.mdf</a:t>
            </a:r>
            <a:r>
              <a:rPr lang="de-DE" dirty="0" smtClean="0"/>
              <a:t>“ aus </a:t>
            </a:r>
            <a:r>
              <a:rPr lang="de-DE" dirty="0"/>
              <a:t>dem Ordner </a:t>
            </a:r>
            <a:r>
              <a:rPr lang="de-DE" dirty="0" smtClean="0"/>
              <a:t>in ihren „Tracedateien“ Ordner:</a:t>
            </a:r>
          </a:p>
          <a:p>
            <a:r>
              <a:rPr lang="de-DE" sz="900" i="1" dirty="0" smtClean="0"/>
              <a:t>\\</a:t>
            </a:r>
            <a:r>
              <a:rPr lang="de-DE" sz="900" i="1" dirty="0"/>
              <a:t>Europe.bmw.corp\winfs\BPCE-data\3_COMP_BATT_GEN\10_FUNCTIONS_CALIBRATION\0002_Austausch\Paviot\TraceAnalyse Schulung</a:t>
            </a:r>
          </a:p>
          <a:p>
            <a:endParaRPr lang="de-DE" sz="1000" dirty="0"/>
          </a:p>
        </p:txBody>
      </p:sp>
      <p:sp>
        <p:nvSpPr>
          <p:cNvPr id="11" name="Textplatzhalter 10"/>
          <p:cNvSpPr>
            <a:spLocks noGrp="1"/>
          </p:cNvSpPr>
          <p:nvPr>
            <p:ph type="body" sz="quarter" idx="15"/>
          </p:nvPr>
        </p:nvSpPr>
        <p:spPr>
          <a:xfrm>
            <a:off x="194669" y="3126919"/>
            <a:ext cx="432000" cy="319469"/>
          </a:xfrm>
        </p:spPr>
        <p:txBody>
          <a:bodyPr/>
          <a:lstStyle/>
          <a:p>
            <a:r>
              <a:rPr lang="de-DE" dirty="0" smtClean="0"/>
              <a:t>2</a:t>
            </a:r>
            <a:endParaRPr lang="de-DE" dirty="0"/>
          </a:p>
        </p:txBody>
      </p:sp>
      <p:sp>
        <p:nvSpPr>
          <p:cNvPr id="12" name="Textplatzhalter 11"/>
          <p:cNvSpPr>
            <a:spLocks noGrp="1"/>
          </p:cNvSpPr>
          <p:nvPr>
            <p:ph type="body" sz="quarter" idx="16"/>
          </p:nvPr>
        </p:nvSpPr>
        <p:spPr>
          <a:xfrm>
            <a:off x="683568" y="3223289"/>
            <a:ext cx="7617691" cy="324092"/>
          </a:xfrm>
        </p:spPr>
        <p:txBody>
          <a:bodyPr/>
          <a:lstStyle/>
          <a:p>
            <a:r>
              <a:rPr lang="de-DE" dirty="0" smtClean="0"/>
              <a:t>Öffnen Package : </a:t>
            </a:r>
            <a:r>
              <a:rPr lang="de-DE" sz="1050" i="1" dirty="0" smtClean="0"/>
              <a:t>Workspace\Package\</a:t>
            </a:r>
            <a:r>
              <a:rPr lang="de-DE" sz="1050" i="1" dirty="0" err="1" smtClean="0"/>
              <a:t>EngineStartGear.package</a:t>
            </a:r>
            <a:endParaRPr lang="de-DE" i="1" dirty="0"/>
          </a:p>
        </p:txBody>
      </p:sp>
      <p:pic>
        <p:nvPicPr>
          <p:cNvPr id="18" name="Grafik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4" y="1456402"/>
            <a:ext cx="5167226" cy="1217409"/>
          </a:xfrm>
          <a:prstGeom prst="rect">
            <a:avLst/>
          </a:prstGeom>
        </p:spPr>
      </p:pic>
      <p:pic>
        <p:nvPicPr>
          <p:cNvPr id="19" name="Grafik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983430"/>
            <a:ext cx="2016224" cy="2803811"/>
          </a:xfrm>
          <a:prstGeom prst="rect">
            <a:avLst/>
          </a:prstGeom>
        </p:spPr>
      </p:pic>
    </p:spTree>
    <p:extLst>
      <p:ext uri="{BB962C8B-B14F-4D97-AF65-F5344CB8AC3E}">
        <p14:creationId xmlns:p14="http://schemas.microsoft.com/office/powerpoint/2010/main" val="2292842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8776" y="438663"/>
            <a:ext cx="8426450" cy="447064"/>
          </a:xfrm>
        </p:spPr>
        <p:txBody>
          <a:bodyPr/>
          <a:lstStyle/>
          <a:p>
            <a:r>
              <a:rPr lang="de-DE" dirty="0" smtClean="0"/>
              <a:t>Übungen</a:t>
            </a:r>
            <a:endParaRPr lang="de-DE" dirty="0"/>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25</a:t>
            </a:fld>
            <a:endParaRPr lang="en-US" noProof="0" dirty="0"/>
          </a:p>
        </p:txBody>
      </p:sp>
      <p:sp>
        <p:nvSpPr>
          <p:cNvPr id="11" name="AutoShape 2" descr="Calc_Symbol"/>
          <p:cNvSpPr>
            <a:spLocks noChangeAspect="1" noChangeArrowheads="1"/>
          </p:cNvSpPr>
          <p:nvPr/>
        </p:nvSpPr>
        <p:spPr bwMode="auto">
          <a:xfrm>
            <a:off x="14912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 name="Textplatzhalter 8"/>
          <p:cNvSpPr txBox="1">
            <a:spLocks/>
          </p:cNvSpPr>
          <p:nvPr/>
        </p:nvSpPr>
        <p:spPr>
          <a:xfrm>
            <a:off x="211320" y="713163"/>
            <a:ext cx="544256" cy="374428"/>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b="1" dirty="0" smtClean="0">
                <a:solidFill>
                  <a:schemeClr val="accent5"/>
                </a:solidFill>
              </a:rPr>
              <a:t>1.</a:t>
            </a:r>
            <a:endParaRPr lang="de-DE" b="1" dirty="0">
              <a:solidFill>
                <a:schemeClr val="accent5"/>
              </a:solidFill>
            </a:endParaRPr>
          </a:p>
        </p:txBody>
      </p:sp>
      <p:sp>
        <p:nvSpPr>
          <p:cNvPr id="10" name="AutoShape 4" descr="Plot_Symbol"/>
          <p:cNvSpPr>
            <a:spLocks noChangeAspect="1" noChangeArrowheads="1"/>
          </p:cNvSpPr>
          <p:nvPr/>
        </p:nvSpPr>
        <p:spPr bwMode="auto">
          <a:xfrm>
            <a:off x="116998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AutoShape 4" descr="Trigger_Symbol"/>
          <p:cNvSpPr>
            <a:spLocks noChangeAspect="1" noChangeArrowheads="1"/>
          </p:cNvSpPr>
          <p:nvPr/>
        </p:nvSpPr>
        <p:spPr bwMode="auto">
          <a:xfrm>
            <a:off x="2047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 name="Textfeld 2"/>
          <p:cNvSpPr txBox="1"/>
          <p:nvPr/>
        </p:nvSpPr>
        <p:spPr>
          <a:xfrm>
            <a:off x="537909" y="767286"/>
            <a:ext cx="3629531" cy="307777"/>
          </a:xfrm>
          <a:prstGeom prst="rect">
            <a:avLst/>
          </a:prstGeom>
          <a:noFill/>
        </p:spPr>
        <p:txBody>
          <a:bodyPr wrap="square" rtlCol="0">
            <a:spAutoFit/>
          </a:bodyPr>
          <a:lstStyle/>
          <a:p>
            <a:r>
              <a:rPr lang="de-DE" sz="1400" dirty="0" smtClean="0">
                <a:solidFill>
                  <a:schemeClr val="accent4"/>
                </a:solidFill>
              </a:rPr>
              <a:t>Ist das Signal „</a:t>
            </a:r>
            <a:r>
              <a:rPr lang="de-DE" sz="1400" i="1" dirty="0" smtClean="0">
                <a:solidFill>
                  <a:schemeClr val="accent4"/>
                </a:solidFill>
              </a:rPr>
              <a:t>CarSpeed</a:t>
            </a:r>
            <a:r>
              <a:rPr lang="de-DE" sz="1400" dirty="0" smtClean="0">
                <a:solidFill>
                  <a:schemeClr val="accent4"/>
                </a:solidFill>
              </a:rPr>
              <a:t>“ immer Positiv?</a:t>
            </a:r>
            <a:endParaRPr lang="de-DE" sz="1400" dirty="0">
              <a:solidFill>
                <a:schemeClr val="accent4"/>
              </a:solidFill>
            </a:endParaRPr>
          </a:p>
        </p:txBody>
      </p:sp>
      <p:sp>
        <p:nvSpPr>
          <p:cNvPr id="14" name="Textplatzhalter 8"/>
          <p:cNvSpPr txBox="1">
            <a:spLocks/>
          </p:cNvSpPr>
          <p:nvPr/>
        </p:nvSpPr>
        <p:spPr>
          <a:xfrm>
            <a:off x="211320" y="1193413"/>
            <a:ext cx="544256" cy="374428"/>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b="1" dirty="0">
                <a:solidFill>
                  <a:schemeClr val="accent5"/>
                </a:solidFill>
              </a:rPr>
              <a:t>2</a:t>
            </a:r>
            <a:r>
              <a:rPr lang="de-DE" sz="2400" b="1" dirty="0" smtClean="0">
                <a:solidFill>
                  <a:schemeClr val="accent5"/>
                </a:solidFill>
              </a:rPr>
              <a:t>.</a:t>
            </a:r>
            <a:endParaRPr lang="de-DE" b="1" dirty="0">
              <a:solidFill>
                <a:schemeClr val="accent5"/>
              </a:solidFill>
            </a:endParaRPr>
          </a:p>
        </p:txBody>
      </p:sp>
      <p:sp>
        <p:nvSpPr>
          <p:cNvPr id="15" name="Textfeld 14"/>
          <p:cNvSpPr txBox="1"/>
          <p:nvPr/>
        </p:nvSpPr>
        <p:spPr>
          <a:xfrm>
            <a:off x="520244" y="1154016"/>
            <a:ext cx="7589972" cy="523220"/>
          </a:xfrm>
          <a:prstGeom prst="rect">
            <a:avLst/>
          </a:prstGeom>
          <a:noFill/>
        </p:spPr>
        <p:txBody>
          <a:bodyPr wrap="square" rtlCol="0">
            <a:spAutoFit/>
          </a:bodyPr>
          <a:lstStyle/>
          <a:p>
            <a:r>
              <a:rPr lang="de-DE" sz="1400" dirty="0">
                <a:solidFill>
                  <a:schemeClr val="accent4"/>
                </a:solidFill>
              </a:rPr>
              <a:t>Beim </a:t>
            </a:r>
            <a:r>
              <a:rPr lang="de-DE" sz="1400" dirty="0" smtClean="0">
                <a:solidFill>
                  <a:schemeClr val="accent4"/>
                </a:solidFill>
              </a:rPr>
              <a:t>Beschleunigen: Wenn </a:t>
            </a:r>
            <a:r>
              <a:rPr lang="de-DE" sz="1400" dirty="0">
                <a:solidFill>
                  <a:schemeClr val="accent4"/>
                </a:solidFill>
              </a:rPr>
              <a:t>„</a:t>
            </a:r>
            <a:r>
              <a:rPr lang="de-DE" sz="1400" i="1" dirty="0">
                <a:solidFill>
                  <a:schemeClr val="accent4"/>
                </a:solidFill>
              </a:rPr>
              <a:t>Gear</a:t>
            </a:r>
            <a:r>
              <a:rPr lang="de-DE" sz="1400" dirty="0">
                <a:solidFill>
                  <a:schemeClr val="accent4"/>
                </a:solidFill>
              </a:rPr>
              <a:t>“ auf 2 </a:t>
            </a:r>
            <a:r>
              <a:rPr lang="de-DE" sz="1400" dirty="0" smtClean="0">
                <a:solidFill>
                  <a:schemeClr val="accent4"/>
                </a:solidFill>
              </a:rPr>
              <a:t>ist, soll der Fahrer in dem Bereich 20 und 30 km/h fahren. Stimmt die Erwartung mit unserer Messung überein?</a:t>
            </a:r>
            <a:endParaRPr lang="de-DE" sz="1400" dirty="0">
              <a:solidFill>
                <a:schemeClr val="accent4"/>
              </a:solidFill>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448" y="1945353"/>
            <a:ext cx="3262999" cy="2355726"/>
          </a:xfrm>
          <a:prstGeom prst="rect">
            <a:avLst/>
          </a:prstGeom>
        </p:spPr>
      </p:pic>
      <p:pic>
        <p:nvPicPr>
          <p:cNvPr id="8" name="Grafik 7"/>
          <p:cNvPicPr>
            <a:picLocks noChangeAspect="1"/>
          </p:cNvPicPr>
          <p:nvPr/>
        </p:nvPicPr>
        <p:blipFill rotWithShape="1">
          <a:blip r:embed="rId4" cstate="print">
            <a:extLst>
              <a:ext uri="{28A0092B-C50C-407E-A947-70E740481C1C}">
                <a14:useLocalDpi xmlns:a14="http://schemas.microsoft.com/office/drawing/2010/main" val="0"/>
              </a:ext>
            </a:extLst>
          </a:blip>
          <a:srcRect b="46"/>
          <a:stretch/>
        </p:blipFill>
        <p:spPr>
          <a:xfrm>
            <a:off x="5004048" y="1873345"/>
            <a:ext cx="3240644" cy="2498605"/>
          </a:xfrm>
          <a:prstGeom prst="rect">
            <a:avLst/>
          </a:prstGeom>
        </p:spPr>
      </p:pic>
      <p:sp>
        <p:nvSpPr>
          <p:cNvPr id="9" name="Textfeld 8"/>
          <p:cNvSpPr txBox="1"/>
          <p:nvPr/>
        </p:nvSpPr>
        <p:spPr>
          <a:xfrm>
            <a:off x="6777096" y="272669"/>
            <a:ext cx="2124915" cy="830997"/>
          </a:xfrm>
          <a:prstGeom prst="rect">
            <a:avLst/>
          </a:prstGeom>
          <a:noFill/>
          <a:ln>
            <a:solidFill>
              <a:schemeClr val="accent4"/>
            </a:solidFill>
          </a:ln>
        </p:spPr>
        <p:txBody>
          <a:bodyPr wrap="square" rtlCol="0">
            <a:spAutoFit/>
          </a:bodyPr>
          <a:lstStyle/>
          <a:p>
            <a:r>
              <a:rPr lang="de-DE" sz="1200" dirty="0" smtClean="0"/>
              <a:t>„F8</a:t>
            </a:r>
            <a:r>
              <a:rPr lang="de-DE" sz="1200" dirty="0"/>
              <a:t>“ drücken um die Analyse aus der Test Report zu wiederholen ohne der Testfall zu durchführen</a:t>
            </a:r>
            <a:r>
              <a:rPr lang="de-DE" sz="1200" dirty="0" smtClean="0"/>
              <a:t>.</a:t>
            </a:r>
            <a:endParaRPr lang="de-DE" sz="1200" dirty="0"/>
          </a:p>
        </p:txBody>
      </p:sp>
      <p:pic>
        <p:nvPicPr>
          <p:cNvPr id="16" name="Grafik 15"/>
          <p:cNvPicPr>
            <a:picLocks noChangeAspect="1"/>
          </p:cNvPicPr>
          <p:nvPr/>
        </p:nvPicPr>
        <p:blipFill rotWithShape="1">
          <a:blip r:embed="rId5"/>
          <a:srcRect l="60237" t="47200" r="31888" b="22000"/>
          <a:stretch/>
        </p:blipFill>
        <p:spPr>
          <a:xfrm>
            <a:off x="8463989" y="566381"/>
            <a:ext cx="379630" cy="417594"/>
          </a:xfrm>
          <a:prstGeom prst="rect">
            <a:avLst/>
          </a:prstGeom>
        </p:spPr>
      </p:pic>
      <p:sp>
        <p:nvSpPr>
          <p:cNvPr id="17"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34492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835696" y="987575"/>
            <a:ext cx="7093545" cy="1584176"/>
          </a:xfrm>
        </p:spPr>
        <p:txBody>
          <a:bodyPr/>
          <a:lstStyle/>
          <a:p>
            <a:endParaRPr lang="de-DE" dirty="0" smtClean="0"/>
          </a:p>
          <a:p>
            <a:endParaRPr lang="de-DE" dirty="0"/>
          </a:p>
          <a:p>
            <a:r>
              <a:rPr lang="de-DE" dirty="0" smtClean="0"/>
              <a:t>. „F1“ </a:t>
            </a:r>
            <a:r>
              <a:rPr lang="de-DE" b="1" dirty="0" smtClean="0"/>
              <a:t>7.2.4.4</a:t>
            </a:r>
            <a:r>
              <a:rPr lang="de-DE" b="1" dirty="0"/>
              <a:t>. Analysen mit Triggern und </a:t>
            </a:r>
            <a:r>
              <a:rPr lang="de-DE" b="1" dirty="0" smtClean="0"/>
              <a:t>Berechnungen </a:t>
            </a:r>
            <a:r>
              <a:rPr lang="de-DE" dirty="0" smtClean="0"/>
              <a:t>Kapitel bringt VIEL </a:t>
            </a:r>
            <a:r>
              <a:rPr lang="de-DE" dirty="0"/>
              <a:t>I</a:t>
            </a:r>
            <a:r>
              <a:rPr lang="de-DE" dirty="0" smtClean="0"/>
              <a:t>nfos über verschiedene Funktionen zu triggern und berechnen.</a:t>
            </a:r>
          </a:p>
          <a:p>
            <a:endParaRPr lang="de-DE" dirty="0"/>
          </a:p>
          <a:p>
            <a:r>
              <a:rPr lang="de-DE" dirty="0" smtClean="0"/>
              <a:t>. „F1“ Ordner API-referenz bringt uns zu die ganz Traceanalyse API Doku, der  </a:t>
            </a:r>
            <a:r>
              <a:rPr lang="de-DE" b="1" dirty="0" smtClean="0"/>
              <a:t>„Traceanalyser Handbook“.</a:t>
            </a: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26</a:t>
            </a:fld>
            <a:endParaRPr lang="en-US" noProof="0" dirty="0"/>
          </a:p>
        </p:txBody>
      </p:sp>
      <p:pic>
        <p:nvPicPr>
          <p:cNvPr id="8" name="Grafik 7"/>
          <p:cNvPicPr>
            <a:picLocks noChangeAspect="1"/>
          </p:cNvPicPr>
          <p:nvPr/>
        </p:nvPicPr>
        <p:blipFill rotWithShape="1">
          <a:blip r:embed="rId2"/>
          <a:srcRect l="60237" t="47200" r="31888" b="22000"/>
          <a:stretch/>
        </p:blipFill>
        <p:spPr>
          <a:xfrm>
            <a:off x="91374" y="957734"/>
            <a:ext cx="1596289" cy="1755920"/>
          </a:xfrm>
          <a:prstGeom prst="rect">
            <a:avLst/>
          </a:prstGeom>
        </p:spPr>
      </p:pic>
      <p:sp>
        <p:nvSpPr>
          <p:cNvPr id="7"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339111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3</a:t>
            </a:r>
            <a:r>
              <a:rPr lang="de-DE" dirty="0" smtClean="0"/>
              <a:t>.</a:t>
            </a:r>
            <a:endParaRPr lang="de-DE"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5" name="Fußzeilenplatzhalter 4"/>
          <p:cNvSpPr>
            <a:spLocks noGrp="1"/>
          </p:cNvSpPr>
          <p:nvPr>
            <p:ph type="ftr" sz="quarter" idx="11"/>
          </p:nvPr>
        </p:nvSpPr>
        <p:spPr/>
        <p:txBody>
          <a:bodyPr/>
          <a:lstStyle/>
          <a:p>
            <a:r>
              <a:rPr lang="en-US" smtClean="0"/>
              <a:t>Technical Unit Powertrain</a:t>
            </a:r>
            <a:endParaRPr lang="en-US"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27</a:t>
            </a:fld>
            <a:endParaRPr lang="en-US" noProof="0" dirty="0"/>
          </a:p>
        </p:txBody>
      </p:sp>
      <p:sp>
        <p:nvSpPr>
          <p:cNvPr id="8" name="Textplatzhalter 7"/>
          <p:cNvSpPr>
            <a:spLocks noGrp="1"/>
          </p:cNvSpPr>
          <p:nvPr>
            <p:ph type="body" sz="quarter" idx="13"/>
          </p:nvPr>
        </p:nvSpPr>
        <p:spPr>
          <a:xfrm>
            <a:off x="1150938" y="2461923"/>
            <a:ext cx="7381502" cy="1946565"/>
          </a:xfrm>
        </p:spPr>
        <p:txBody>
          <a:bodyPr/>
          <a:lstStyle/>
          <a:p>
            <a:r>
              <a:rPr lang="de-DE" dirty="0"/>
              <a:t>A</a:t>
            </a:r>
            <a:r>
              <a:rPr lang="de-DE" dirty="0" smtClean="0"/>
              <a:t>. Verwaltung von Signalen und Aufnahme</a:t>
            </a:r>
          </a:p>
          <a:p>
            <a:r>
              <a:rPr lang="de-DE" dirty="0" smtClean="0"/>
              <a:t>Dateien Format BLF</a:t>
            </a:r>
            <a:endParaRPr lang="de-DE" dirty="0"/>
          </a:p>
        </p:txBody>
      </p:sp>
    </p:spTree>
    <p:extLst>
      <p:ext uri="{BB962C8B-B14F-4D97-AF65-F5344CB8AC3E}">
        <p14:creationId xmlns:p14="http://schemas.microsoft.com/office/powerpoint/2010/main" val="3668664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28</a:t>
            </a:fld>
            <a:endParaRPr lang="en-US" noProof="0" dirty="0"/>
          </a:p>
        </p:txBody>
      </p:sp>
      <p:sp>
        <p:nvSpPr>
          <p:cNvPr id="9" name="Inhaltsplatzhalter 2"/>
          <p:cNvSpPr>
            <a:spLocks noGrp="1"/>
          </p:cNvSpPr>
          <p:nvPr>
            <p:ph idx="1"/>
          </p:nvPr>
        </p:nvSpPr>
        <p:spPr>
          <a:xfrm>
            <a:off x="399212" y="987574"/>
            <a:ext cx="8426450" cy="3600400"/>
          </a:xfrm>
        </p:spPr>
        <p:txBody>
          <a:bodyPr/>
          <a:lstStyle/>
          <a:p>
            <a:r>
              <a:rPr lang="de-DE" dirty="0"/>
              <a:t>Messdaten werden bei uns über </a:t>
            </a:r>
            <a:r>
              <a:rPr lang="de-DE" dirty="0" err="1"/>
              <a:t>CANalyzer</a:t>
            </a:r>
            <a:r>
              <a:rPr lang="de-DE" dirty="0"/>
              <a:t> als </a:t>
            </a:r>
            <a:r>
              <a:rPr lang="de-DE" dirty="0" err="1"/>
              <a:t>Rohwerte</a:t>
            </a:r>
            <a:r>
              <a:rPr lang="de-DE" dirty="0"/>
              <a:t> im BLF-Format aufgezeichnet. Automatisierte </a:t>
            </a:r>
            <a:r>
              <a:rPr lang="de-DE" dirty="0" err="1"/>
              <a:t>Traceanalysen</a:t>
            </a:r>
            <a:r>
              <a:rPr lang="de-DE" dirty="0"/>
              <a:t> können ohne Konvertierung der Messdaten sofort mit diesem Format </a:t>
            </a:r>
            <a:r>
              <a:rPr lang="de-DE" dirty="0" smtClean="0"/>
              <a:t>durchgeführt werden.</a:t>
            </a:r>
          </a:p>
          <a:p>
            <a:endParaRPr lang="de-DE" dirty="0" smtClean="0"/>
          </a:p>
          <a:p>
            <a:r>
              <a:rPr lang="de-DE" dirty="0" smtClean="0"/>
              <a:t>Für </a:t>
            </a:r>
            <a:r>
              <a:rPr lang="de-DE" dirty="0"/>
              <a:t>die Verwendung der </a:t>
            </a:r>
            <a:r>
              <a:rPr lang="de-DE" dirty="0" err="1"/>
              <a:t>Traceanalyse</a:t>
            </a:r>
            <a:r>
              <a:rPr lang="de-DE" dirty="0"/>
              <a:t> </a:t>
            </a:r>
            <a:r>
              <a:rPr lang="de-DE" dirty="0" smtClean="0"/>
              <a:t>gibt es folgende wichtige </a:t>
            </a:r>
            <a:r>
              <a:rPr lang="de-DE" dirty="0"/>
              <a:t>Begriffe </a:t>
            </a:r>
            <a:r>
              <a:rPr lang="de-DE" dirty="0" smtClean="0"/>
              <a:t>und Symbole:</a:t>
            </a:r>
          </a:p>
          <a:p>
            <a:endParaRPr lang="de-DE" dirty="0"/>
          </a:p>
          <a:p>
            <a:pPr marL="171450" indent="-171450">
              <a:buFont typeface="Arial" panose="020B0604020202020204" pitchFamily="34" charset="0"/>
              <a:buChar char="•"/>
            </a:pPr>
            <a:r>
              <a:rPr lang="de-DE" b="1" dirty="0"/>
              <a:t>Signalgruppe       </a:t>
            </a:r>
            <a:r>
              <a:rPr lang="de-DE" b="1" dirty="0">
                <a:sym typeface="Wingdings" panose="05000000000000000000" pitchFamily="2" charset="2"/>
              </a:rPr>
              <a:t> </a:t>
            </a:r>
            <a:r>
              <a:rPr lang="de-DE" dirty="0"/>
              <a:t>Damit alle Traces einer Aufnahmegruppe von ECU-TEST identisch behandelt werden können, müssen sie bzgl. der Signalnamen der enthaltenen Signale übereinstimmen. Um dies zu gewährleisten, ist jeder Aufnahmegruppe eine Signalgruppe zugeordnet, die die gemeinsamen Signalnamen enthält.</a:t>
            </a:r>
            <a:endParaRPr lang="de-DE" sz="1200" dirty="0">
              <a:solidFill>
                <a:schemeClr val="tx1"/>
              </a:solidFill>
            </a:endParaRPr>
          </a:p>
          <a:p>
            <a:pPr marL="171450" indent="-171450">
              <a:buFont typeface="Arial" panose="020B0604020202020204" pitchFamily="34" charset="0"/>
              <a:buChar char="•"/>
            </a:pPr>
            <a:endParaRPr lang="de-DE" b="1" dirty="0" smtClean="0"/>
          </a:p>
          <a:p>
            <a:pPr marL="171450" indent="-171450">
              <a:buFont typeface="Arial" panose="020B0604020202020204" pitchFamily="34" charset="0"/>
              <a:buChar char="•"/>
            </a:pPr>
            <a:r>
              <a:rPr lang="de-DE" b="1" dirty="0" smtClean="0"/>
              <a:t>Signal </a:t>
            </a:r>
            <a:r>
              <a:rPr lang="de-DE" sz="1600" b="1" dirty="0" smtClean="0">
                <a:latin typeface="Aharoni" panose="02010803020104030203" pitchFamily="2" charset="-79"/>
                <a:cs typeface="Aharoni" panose="02010803020104030203" pitchFamily="2" charset="-79"/>
              </a:rPr>
              <a:t>~ </a:t>
            </a:r>
            <a:r>
              <a:rPr lang="de-DE" b="1" dirty="0" smtClean="0">
                <a:latin typeface="Arial (Textkörper)"/>
                <a:cs typeface="Aharoni" panose="02010803020104030203" pitchFamily="2" charset="-79"/>
                <a:sym typeface="Wingdings" panose="05000000000000000000" pitchFamily="2" charset="2"/>
              </a:rPr>
              <a:t></a:t>
            </a:r>
            <a:r>
              <a:rPr lang="de-DE" sz="1600" b="1" dirty="0" smtClean="0">
                <a:latin typeface="Aharoni" panose="02010803020104030203" pitchFamily="2" charset="-79"/>
                <a:cs typeface="Aharoni" panose="02010803020104030203" pitchFamily="2" charset="-79"/>
                <a:sym typeface="Wingdings" panose="05000000000000000000" pitchFamily="2" charset="2"/>
              </a:rPr>
              <a:t> </a:t>
            </a:r>
            <a:r>
              <a:rPr lang="de-DE" dirty="0">
                <a:latin typeface="Arial (Textkörper)"/>
              </a:rPr>
              <a:t>Ein Signal ist die Aufzeichnung einer Größe über einen Zeitraum </a:t>
            </a:r>
            <a:r>
              <a:rPr lang="de-DE" dirty="0" smtClean="0">
                <a:latin typeface="Arial (Textkörper)"/>
              </a:rPr>
              <a:t>hinweg. </a:t>
            </a:r>
            <a:r>
              <a:rPr lang="de-DE" dirty="0"/>
              <a:t>Einem Signal ist ein Signalname zugeordnet. Über diese werden Signale angesprochen und sind in Traces enthalten.</a:t>
            </a:r>
            <a:r>
              <a:rPr lang="de-DE" b="1" dirty="0" smtClean="0">
                <a:latin typeface="Arial (Textkörper)"/>
                <a:cs typeface="Aharoni" panose="02010803020104030203" pitchFamily="2" charset="-79"/>
              </a:rPr>
              <a:t> </a:t>
            </a:r>
          </a:p>
          <a:p>
            <a:pPr marL="171450" indent="-171450">
              <a:buFont typeface="Arial" panose="020B0604020202020204" pitchFamily="34" charset="0"/>
              <a:buChar char="•"/>
            </a:pPr>
            <a:endParaRPr lang="de-DE" b="1" dirty="0">
              <a:latin typeface="Arial (Textkörper)"/>
              <a:cs typeface="Aharoni" panose="02010803020104030203" pitchFamily="2" charset="-79"/>
            </a:endParaRPr>
          </a:p>
          <a:p>
            <a:pPr marL="171450" indent="-171450">
              <a:buFont typeface="Arial" panose="020B0604020202020204" pitchFamily="34" charset="0"/>
              <a:buChar char="•"/>
            </a:pPr>
            <a:r>
              <a:rPr lang="de-DE" b="1" dirty="0" smtClean="0">
                <a:latin typeface="Arial (Textkörper)"/>
                <a:cs typeface="Aharoni" panose="02010803020104030203" pitchFamily="2" charset="-79"/>
              </a:rPr>
              <a:t>Trace </a:t>
            </a:r>
            <a:r>
              <a:rPr lang="de-DE" dirty="0" smtClean="0">
                <a:latin typeface="Arial (Textkörper)"/>
                <a:cs typeface="Aharoni" panose="02010803020104030203" pitchFamily="2" charset="-79"/>
              </a:rPr>
              <a:t>bzw. </a:t>
            </a:r>
            <a:r>
              <a:rPr lang="de-DE" b="1" dirty="0" smtClean="0">
                <a:latin typeface="Arial (Textkörper)"/>
                <a:cs typeface="Aharoni" panose="02010803020104030203" pitchFamily="2" charset="-79"/>
              </a:rPr>
              <a:t>Aufnahme	</a:t>
            </a:r>
            <a:r>
              <a:rPr lang="de-DE" b="1" dirty="0" smtClean="0">
                <a:latin typeface="Arial (Textkörper)"/>
                <a:cs typeface="Aharoni" panose="02010803020104030203" pitchFamily="2" charset="-79"/>
                <a:sym typeface="Wingdings" panose="05000000000000000000" pitchFamily="2" charset="2"/>
              </a:rPr>
              <a:t> </a:t>
            </a:r>
            <a:r>
              <a:rPr lang="de-DE" dirty="0" smtClean="0"/>
              <a:t>Ein </a:t>
            </a:r>
            <a:r>
              <a:rPr lang="de-DE" dirty="0"/>
              <a:t>Trace ist eine Menge von Signalen, also eine Aufzeichnung einer oder mehrerer Größen. Pro Größe kann es in einem Trace nur ein Signal geben, welches diese Größe </a:t>
            </a:r>
            <a:r>
              <a:rPr lang="de-DE" dirty="0" smtClean="0"/>
              <a:t>aufzeichnet.</a:t>
            </a:r>
          </a:p>
          <a:p>
            <a:pPr marL="171450" indent="-171450">
              <a:buFont typeface="Arial" panose="020B0604020202020204" pitchFamily="34" charset="0"/>
              <a:buChar char="•"/>
            </a:pPr>
            <a:endParaRPr lang="de-DE" b="1" dirty="0">
              <a:latin typeface="Arial (Textkörper)"/>
            </a:endParaRPr>
          </a:p>
          <a:p>
            <a:pPr marL="171450" indent="-171450">
              <a:buFont typeface="Arial" panose="020B0604020202020204" pitchFamily="34" charset="0"/>
              <a:buChar char="•"/>
            </a:pPr>
            <a:r>
              <a:rPr lang="de-DE" b="1" dirty="0" err="1" smtClean="0"/>
              <a:t>Tracedatei</a:t>
            </a:r>
            <a:r>
              <a:rPr lang="de-DE" b="1" dirty="0" smtClean="0"/>
              <a:t> 	     </a:t>
            </a:r>
            <a:r>
              <a:rPr lang="de-DE" b="1" dirty="0" smtClean="0">
                <a:sym typeface="Wingdings" panose="05000000000000000000" pitchFamily="2" charset="2"/>
              </a:rPr>
              <a:t> </a:t>
            </a:r>
            <a:r>
              <a:rPr lang="de-DE" dirty="0"/>
              <a:t>Tracedateien sind Container für Traces. Je nach Format der Datei können sie ein oder mehrere Traces mit jeweils ein oder mehreren Signalen enthalten</a:t>
            </a:r>
            <a:r>
              <a:rPr lang="de-DE" dirty="0" smtClean="0"/>
              <a:t>.</a:t>
            </a:r>
          </a:p>
          <a:p>
            <a:pPr marL="171450" indent="-171450">
              <a:buFont typeface="Arial" panose="020B0604020202020204" pitchFamily="34" charset="0"/>
              <a:buChar char="•"/>
            </a:pPr>
            <a:endParaRPr lang="de-DE" b="1" dirty="0">
              <a:latin typeface="Arial (Textkörper)"/>
            </a:endParaRPr>
          </a:p>
          <a:p>
            <a:pPr marL="171450" indent="-171450">
              <a:buFont typeface="Arial" panose="020B0604020202020204" pitchFamily="34" charset="0"/>
              <a:buChar char="•"/>
            </a:pPr>
            <a:r>
              <a:rPr lang="de-DE" b="1" dirty="0" smtClean="0"/>
              <a:t>Aufnahmegruppe       </a:t>
            </a:r>
            <a:r>
              <a:rPr lang="de-DE" b="1" dirty="0" smtClean="0">
                <a:sym typeface="Wingdings" panose="05000000000000000000" pitchFamily="2" charset="2"/>
              </a:rPr>
              <a:t> </a:t>
            </a:r>
            <a:r>
              <a:rPr lang="de-DE" dirty="0"/>
              <a:t>Traces werden </a:t>
            </a:r>
            <a:r>
              <a:rPr lang="de-DE" dirty="0" smtClean="0"/>
              <a:t>zu </a:t>
            </a:r>
            <a:r>
              <a:rPr lang="de-DE" dirty="0"/>
              <a:t>Aufnahmegruppen zusammengefasst. Alle Traces, die in einer gemeinsamen Aufnahmegruppe gruppiert sind, werden von ECU-TEST identisch analysiert. Die Traces einer Aufnahmegruppe können dabei aus verschiedenen Tracedateien stammen oder aus einer </a:t>
            </a:r>
            <a:r>
              <a:rPr lang="de-DE" dirty="0" err="1"/>
              <a:t>Tracedatei</a:t>
            </a:r>
            <a:r>
              <a:rPr lang="de-DE" dirty="0"/>
              <a:t>, die mehrere Traces </a:t>
            </a:r>
            <a:r>
              <a:rPr lang="de-DE" dirty="0" smtClean="0"/>
              <a:t>enthält.</a:t>
            </a:r>
          </a:p>
          <a:p>
            <a:pPr marL="171450" indent="-171450">
              <a:buFont typeface="Arial" panose="020B0604020202020204" pitchFamily="34" charset="0"/>
              <a:buChar char="•"/>
            </a:pPr>
            <a:endParaRPr lang="de-DE" b="1" dirty="0">
              <a:latin typeface="Arial (Textkörper)"/>
            </a:endParaRPr>
          </a:p>
        </p:txBody>
      </p:sp>
      <p:pic>
        <p:nvPicPr>
          <p:cNvPr id="15" name="Grafik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109" y="3066571"/>
            <a:ext cx="211299" cy="204256"/>
          </a:xfrm>
          <a:prstGeom prst="rect">
            <a:avLst/>
          </a:prstGeom>
        </p:spPr>
      </p:pic>
      <p:pic>
        <p:nvPicPr>
          <p:cNvPr id="17" name="Grafik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643" y="3990005"/>
            <a:ext cx="256000" cy="288000"/>
          </a:xfrm>
          <a:prstGeom prst="rect">
            <a:avLst/>
          </a:prstGeom>
        </p:spPr>
      </p:pic>
      <p:pic>
        <p:nvPicPr>
          <p:cNvPr id="18" name="Grafik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138" y="1809684"/>
            <a:ext cx="167586" cy="180000"/>
          </a:xfrm>
          <a:prstGeom prst="rect">
            <a:avLst/>
          </a:prstGeom>
        </p:spPr>
      </p:pic>
      <p:sp>
        <p:nvSpPr>
          <p:cNvPr id="11" name="Titel 1"/>
          <p:cNvSpPr txBox="1">
            <a:spLocks/>
          </p:cNvSpPr>
          <p:nvPr/>
        </p:nvSpPr>
        <p:spPr bwMode="gray">
          <a:xfrm>
            <a:off x="358776" y="445012"/>
            <a:ext cx="8426450" cy="32032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a:t>Verwaltung von Signalen und </a:t>
            </a:r>
            <a:r>
              <a:rPr lang="de-DE" dirty="0" smtClean="0"/>
              <a:t>Aufnahmen </a:t>
            </a:r>
            <a:r>
              <a:rPr lang="de-DE" dirty="0"/>
              <a:t>im </a:t>
            </a:r>
            <a:r>
              <a:rPr lang="de-DE" dirty="0" smtClean="0"/>
              <a:t>BLF-Format</a:t>
            </a:r>
          </a:p>
          <a:p>
            <a:r>
              <a:rPr lang="de-DE" sz="1400" dirty="0">
                <a:solidFill>
                  <a:srgbClr val="00B4B9"/>
                </a:solidFill>
              </a:rPr>
              <a:t>Motivation</a:t>
            </a:r>
            <a:r>
              <a:rPr lang="de-DE" dirty="0" smtClean="0"/>
              <a:t/>
            </a:r>
            <a:br>
              <a:rPr lang="de-DE" dirty="0" smtClean="0"/>
            </a:br>
            <a:endParaRPr lang="de-DE" sz="1600" dirty="0"/>
          </a:p>
        </p:txBody>
      </p: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962" y="3529652"/>
            <a:ext cx="212400" cy="239806"/>
          </a:xfrm>
          <a:prstGeom prst="rect">
            <a:avLst/>
          </a:prstGeom>
        </p:spPr>
      </p:pic>
      <p:sp>
        <p:nvSpPr>
          <p:cNvPr id="13"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3997990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164" y="841967"/>
            <a:ext cx="6238591" cy="3025927"/>
          </a:xfrm>
          <a:prstGeom prst="rect">
            <a:avLst/>
          </a:prstGeom>
        </p:spPr>
      </p:pic>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29</a:t>
            </a:fld>
            <a:endParaRPr lang="en-US" noProof="0" dirty="0"/>
          </a:p>
        </p:txBody>
      </p:sp>
      <p:cxnSp>
        <p:nvCxnSpPr>
          <p:cNvPr id="12" name="Gewinkelte Verbindung 11"/>
          <p:cNvCxnSpPr/>
          <p:nvPr/>
        </p:nvCxnSpPr>
        <p:spPr>
          <a:xfrm rot="16200000" flipH="1">
            <a:off x="3028117" y="1451338"/>
            <a:ext cx="647741" cy="440294"/>
          </a:xfrm>
          <a:prstGeom prst="bentConnector3">
            <a:avLst>
              <a:gd name="adj1" fmla="val 99409"/>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Titel 2"/>
          <p:cNvSpPr>
            <a:spLocks noGrp="1"/>
          </p:cNvSpPr>
          <p:nvPr>
            <p:ph type="title"/>
          </p:nvPr>
        </p:nvSpPr>
        <p:spPr>
          <a:xfrm>
            <a:off x="358776" y="438663"/>
            <a:ext cx="8426450" cy="332887"/>
          </a:xfrm>
        </p:spPr>
        <p:txBody>
          <a:bodyPr/>
          <a:lstStyle/>
          <a:p>
            <a:r>
              <a:rPr lang="de-DE" dirty="0" smtClean="0"/>
              <a:t>Neues Package erstellen</a:t>
            </a:r>
            <a:endParaRPr lang="de-DE" dirty="0"/>
          </a:p>
        </p:txBody>
      </p:sp>
      <p:sp>
        <p:nvSpPr>
          <p:cNvPr id="9" name="Rechteck 8"/>
          <p:cNvSpPr/>
          <p:nvPr/>
        </p:nvSpPr>
        <p:spPr>
          <a:xfrm>
            <a:off x="2951820" y="1277197"/>
            <a:ext cx="396044" cy="70417"/>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240" y="1923678"/>
            <a:ext cx="5467363" cy="2198516"/>
          </a:xfrm>
          <a:prstGeom prst="rect">
            <a:avLst/>
          </a:prstGeom>
          <a:ln w="19050">
            <a:solidFill>
              <a:schemeClr val="tx1"/>
            </a:solidFill>
          </a:ln>
        </p:spPr>
      </p:pic>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1865531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p:cNvSpPr>
            <a:spLocks noGrp="1"/>
          </p:cNvSpPr>
          <p:nvPr>
            <p:ph type="title"/>
          </p:nvPr>
        </p:nvSpPr>
        <p:spPr/>
        <p:txBody>
          <a:bodyPr/>
          <a:lstStyle/>
          <a:p>
            <a:r>
              <a:rPr lang="de-DE" dirty="0" smtClean="0"/>
              <a:t>1. </a:t>
            </a:r>
            <a:endParaRPr lang="de-DE" dirty="0"/>
          </a:p>
        </p:txBody>
      </p:sp>
      <p:sp>
        <p:nvSpPr>
          <p:cNvPr id="2" name="Datumsplatzhalter 1"/>
          <p:cNvSpPr>
            <a:spLocks noGrp="1"/>
          </p:cNvSpPr>
          <p:nvPr>
            <p:ph type="dt" sz="half" idx="10"/>
          </p:nvPr>
        </p:nvSpPr>
        <p:spPr/>
        <p:txBody>
          <a:bodyPr/>
          <a:lstStyle/>
          <a:p>
            <a:r>
              <a:rPr lang="fr-FR" noProof="0" smtClean="0"/>
              <a:t>Date</a:t>
            </a:r>
            <a:endParaRPr lang="en-US" noProof="0" dirty="0"/>
          </a:p>
        </p:txBody>
      </p:sp>
      <p:sp>
        <p:nvSpPr>
          <p:cNvPr id="4" name="Fußzeilenplatzhalter 3"/>
          <p:cNvSpPr>
            <a:spLocks noGrp="1"/>
          </p:cNvSpPr>
          <p:nvPr>
            <p:ph type="ftr" sz="quarter" idx="11"/>
          </p:nvPr>
        </p:nvSpPr>
        <p:spPr/>
        <p:txBody>
          <a:bodyPr/>
          <a:lstStyle/>
          <a:p>
            <a:r>
              <a:rPr lang="en-US" noProof="0" smtClean="0"/>
              <a:t>Presentation title</a:t>
            </a:r>
            <a:endParaRPr lang="en-US" noProof="0" dirty="0"/>
          </a:p>
        </p:txBody>
      </p:sp>
      <p:sp>
        <p:nvSpPr>
          <p:cNvPr id="3" name="Foliennummernplatzhalter 2"/>
          <p:cNvSpPr>
            <a:spLocks noGrp="1"/>
          </p:cNvSpPr>
          <p:nvPr>
            <p:ph type="sldNum" sz="quarter" idx="12"/>
          </p:nvPr>
        </p:nvSpPr>
        <p:spPr/>
        <p:txBody>
          <a:bodyPr/>
          <a:lstStyle/>
          <a:p>
            <a:fld id="{733122C9-A0B9-462F-8757-0847AD287B63}" type="slidenum">
              <a:rPr lang="en-US" noProof="0" smtClean="0"/>
              <a:pPr/>
              <a:t>3</a:t>
            </a:fld>
            <a:endParaRPr lang="en-US" noProof="0" dirty="0"/>
          </a:p>
        </p:txBody>
      </p:sp>
      <p:sp>
        <p:nvSpPr>
          <p:cNvPr id="19" name="Textplatzhalter 18"/>
          <p:cNvSpPr>
            <a:spLocks noGrp="1"/>
          </p:cNvSpPr>
          <p:nvPr>
            <p:ph type="body" sz="quarter" idx="13"/>
          </p:nvPr>
        </p:nvSpPr>
        <p:spPr/>
        <p:txBody>
          <a:bodyPr/>
          <a:lstStyle/>
          <a:p>
            <a:r>
              <a:rPr lang="de-DE" sz="2800" dirty="0"/>
              <a:t>Allgemein</a:t>
            </a:r>
            <a:endParaRPr lang="de-DE" dirty="0"/>
          </a:p>
        </p:txBody>
      </p:sp>
    </p:spTree>
    <p:extLst>
      <p:ext uri="{BB962C8B-B14F-4D97-AF65-F5344CB8AC3E}">
        <p14:creationId xmlns:p14="http://schemas.microsoft.com/office/powerpoint/2010/main" val="1115476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30</a:t>
            </a:fld>
            <a:endParaRPr lang="en-US" noProof="0" dirty="0"/>
          </a:p>
        </p:txBody>
      </p:sp>
      <p:sp>
        <p:nvSpPr>
          <p:cNvPr id="8" name="Titel 1"/>
          <p:cNvSpPr>
            <a:spLocks noGrp="1"/>
          </p:cNvSpPr>
          <p:nvPr>
            <p:ph type="title"/>
          </p:nvPr>
        </p:nvSpPr>
        <p:spPr>
          <a:xfrm>
            <a:off x="358776" y="438663"/>
            <a:ext cx="8426450" cy="320320"/>
          </a:xfrm>
        </p:spPr>
        <p:txBody>
          <a:bodyPr/>
          <a:lstStyle/>
          <a:p>
            <a:r>
              <a:rPr lang="de-DE" dirty="0"/>
              <a:t>Verwaltung von Signalen und </a:t>
            </a:r>
            <a:r>
              <a:rPr lang="de-DE" dirty="0" smtClean="0"/>
              <a:t>Aufnahmen im BLF-Format</a:t>
            </a:r>
            <a:br>
              <a:rPr lang="de-DE" dirty="0" smtClean="0"/>
            </a:br>
            <a:endParaRPr lang="de-DE" sz="1600" dirty="0"/>
          </a:p>
        </p:txBody>
      </p:sp>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b="11657"/>
          <a:stretch/>
        </p:blipFill>
        <p:spPr>
          <a:xfrm>
            <a:off x="2699792" y="758983"/>
            <a:ext cx="4131345" cy="3684975"/>
          </a:xfrm>
          <a:prstGeom prst="rect">
            <a:avLst/>
          </a:prstGeom>
        </p:spPr>
      </p:pic>
      <p:cxnSp>
        <p:nvCxnSpPr>
          <p:cNvPr id="13" name="Gerade Verbindung mit Pfeil 12"/>
          <p:cNvCxnSpPr/>
          <p:nvPr/>
        </p:nvCxnSpPr>
        <p:spPr>
          <a:xfrm>
            <a:off x="3635896" y="1995686"/>
            <a:ext cx="1468010" cy="21560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3707904" y="2139702"/>
            <a:ext cx="2088232" cy="158417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
        <p:nvSpPr>
          <p:cNvPr id="2" name="Textfeld 1"/>
          <p:cNvSpPr txBox="1"/>
          <p:nvPr/>
        </p:nvSpPr>
        <p:spPr>
          <a:xfrm>
            <a:off x="358776" y="2715766"/>
            <a:ext cx="2333387" cy="1107996"/>
          </a:xfrm>
          <a:prstGeom prst="rect">
            <a:avLst/>
          </a:prstGeom>
          <a:noFill/>
        </p:spPr>
        <p:txBody>
          <a:bodyPr wrap="square" rtlCol="0">
            <a:spAutoFit/>
          </a:bodyPr>
          <a:lstStyle/>
          <a:p>
            <a:r>
              <a:rPr lang="de-DE" sz="1100" dirty="0">
                <a:solidFill>
                  <a:schemeClr val="accent4"/>
                </a:solidFill>
              </a:rPr>
              <a:t>Bei Dateien im .</a:t>
            </a:r>
            <a:r>
              <a:rPr lang="de-DE" sz="1100" dirty="0" err="1">
                <a:solidFill>
                  <a:schemeClr val="accent4"/>
                </a:solidFill>
              </a:rPr>
              <a:t>blf</a:t>
            </a:r>
            <a:r>
              <a:rPr lang="de-DE" sz="1100" dirty="0">
                <a:solidFill>
                  <a:schemeClr val="accent4"/>
                </a:solidFill>
              </a:rPr>
              <a:t> Format ist die Verwendung einer </a:t>
            </a:r>
            <a:r>
              <a:rPr lang="de-DE" sz="1100" dirty="0" err="1" smtClean="0">
                <a:solidFill>
                  <a:schemeClr val="accent4"/>
                </a:solidFill>
              </a:rPr>
              <a:t>tcf</a:t>
            </a:r>
            <a:r>
              <a:rPr lang="de-DE" sz="1100" dirty="0" smtClean="0">
                <a:solidFill>
                  <a:schemeClr val="accent4"/>
                </a:solidFill>
              </a:rPr>
              <a:t> (</a:t>
            </a:r>
            <a:r>
              <a:rPr lang="de-DE" sz="1100" dirty="0" err="1" smtClean="0">
                <a:solidFill>
                  <a:schemeClr val="accent4"/>
                </a:solidFill>
              </a:rPr>
              <a:t>Testcaseconfig</a:t>
            </a:r>
            <a:r>
              <a:rPr lang="de-DE" sz="1100" dirty="0" smtClean="0">
                <a:solidFill>
                  <a:schemeClr val="accent4"/>
                </a:solidFill>
              </a:rPr>
              <a:t>) </a:t>
            </a:r>
            <a:r>
              <a:rPr lang="de-DE" sz="1100" dirty="0">
                <a:solidFill>
                  <a:schemeClr val="accent4"/>
                </a:solidFill>
              </a:rPr>
              <a:t>notwendig, wodurch auf das globale </a:t>
            </a:r>
            <a:r>
              <a:rPr lang="de-DE" sz="1100" dirty="0" smtClean="0">
                <a:solidFill>
                  <a:schemeClr val="accent4"/>
                </a:solidFill>
              </a:rPr>
              <a:t>Mapping mit der Signalverknüpfung </a:t>
            </a:r>
            <a:r>
              <a:rPr lang="de-DE" sz="1100" dirty="0">
                <a:solidFill>
                  <a:schemeClr val="accent4"/>
                </a:solidFill>
              </a:rPr>
              <a:t>zugegriffen </a:t>
            </a:r>
            <a:r>
              <a:rPr lang="de-DE" sz="1100" dirty="0" smtClean="0">
                <a:solidFill>
                  <a:schemeClr val="accent4"/>
                </a:solidFill>
              </a:rPr>
              <a:t>wird.</a:t>
            </a:r>
            <a:endParaRPr lang="de-DE" sz="1100" dirty="0">
              <a:solidFill>
                <a:schemeClr val="accent4"/>
              </a:solidFill>
            </a:endParaRPr>
          </a:p>
        </p:txBody>
      </p:sp>
    </p:spTree>
    <p:extLst>
      <p:ext uri="{BB962C8B-B14F-4D97-AF65-F5344CB8AC3E}">
        <p14:creationId xmlns:p14="http://schemas.microsoft.com/office/powerpoint/2010/main" val="579468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31</a:t>
            </a:fld>
            <a:endParaRPr lang="en-US" noProof="0" dirty="0"/>
          </a:p>
        </p:txBody>
      </p:sp>
      <p:sp>
        <p:nvSpPr>
          <p:cNvPr id="8" name="Titel 1"/>
          <p:cNvSpPr>
            <a:spLocks noGrp="1"/>
          </p:cNvSpPr>
          <p:nvPr>
            <p:ph type="title"/>
          </p:nvPr>
        </p:nvSpPr>
        <p:spPr>
          <a:xfrm>
            <a:off x="358776" y="438663"/>
            <a:ext cx="8426450" cy="320320"/>
          </a:xfrm>
        </p:spPr>
        <p:txBody>
          <a:bodyPr/>
          <a:lstStyle/>
          <a:p>
            <a:r>
              <a:rPr lang="de-DE" dirty="0"/>
              <a:t>Verwaltung von Signalen und </a:t>
            </a:r>
            <a:r>
              <a:rPr lang="de-DE" dirty="0" smtClean="0"/>
              <a:t>Aufnahmen im BLF-Format</a:t>
            </a:r>
            <a:br>
              <a:rPr lang="de-DE" dirty="0" smtClean="0"/>
            </a:br>
            <a:endParaRPr lang="de-DE" sz="1600" dirty="0"/>
          </a:p>
        </p:txBody>
      </p:sp>
      <p:sp>
        <p:nvSpPr>
          <p:cNvPr id="7" name="Textfeld 6"/>
          <p:cNvSpPr txBox="1"/>
          <p:nvPr/>
        </p:nvSpPr>
        <p:spPr>
          <a:xfrm>
            <a:off x="341676" y="887220"/>
            <a:ext cx="8172896" cy="430887"/>
          </a:xfrm>
          <a:prstGeom prst="rect">
            <a:avLst/>
          </a:prstGeom>
          <a:noFill/>
        </p:spPr>
        <p:txBody>
          <a:bodyPr wrap="square" rtlCol="0">
            <a:spAutoFit/>
          </a:bodyPr>
          <a:lstStyle/>
          <a:p>
            <a:r>
              <a:rPr lang="de-DE" sz="1100" dirty="0">
                <a:solidFill>
                  <a:schemeClr val="accent4"/>
                </a:solidFill>
              </a:rPr>
              <a:t>1. Um Aufnahmen aus vorhandenen Tracedateien einer Aufnahmegruppe zur Analyse hinzuzufügen, bestehen prinzipiell zwei Möglichkeiten: Zum einen kann die </a:t>
            </a:r>
            <a:r>
              <a:rPr lang="de-DE" sz="1100" dirty="0" smtClean="0">
                <a:solidFill>
                  <a:schemeClr val="accent4"/>
                </a:solidFill>
              </a:rPr>
              <a:t>Schaltfläche        verwendet </a:t>
            </a:r>
            <a:r>
              <a:rPr lang="de-DE" sz="1100" dirty="0">
                <a:solidFill>
                  <a:schemeClr val="accent4"/>
                </a:solidFill>
              </a:rPr>
              <a:t>werden, zum anderen </a:t>
            </a:r>
            <a:r>
              <a:rPr lang="de-DE" sz="1100" dirty="0" smtClean="0">
                <a:solidFill>
                  <a:schemeClr val="accent4"/>
                </a:solidFill>
              </a:rPr>
              <a:t>kann </a:t>
            </a:r>
            <a:r>
              <a:rPr lang="de-DE" sz="1100" dirty="0">
                <a:solidFill>
                  <a:schemeClr val="accent4"/>
                </a:solidFill>
              </a:rPr>
              <a:t>dies via Drag-</a:t>
            </a:r>
            <a:r>
              <a:rPr lang="de-DE" sz="1100" dirty="0" err="1">
                <a:solidFill>
                  <a:schemeClr val="accent4"/>
                </a:solidFill>
              </a:rPr>
              <a:t>and</a:t>
            </a:r>
            <a:r>
              <a:rPr lang="de-DE" sz="1100" dirty="0">
                <a:solidFill>
                  <a:schemeClr val="accent4"/>
                </a:solidFill>
              </a:rPr>
              <a:t>-</a:t>
            </a:r>
            <a:r>
              <a:rPr lang="de-DE" sz="1100" dirty="0" err="1">
                <a:solidFill>
                  <a:schemeClr val="accent4"/>
                </a:solidFill>
              </a:rPr>
              <a:t>drop</a:t>
            </a:r>
            <a:r>
              <a:rPr lang="de-DE" sz="1100" dirty="0">
                <a:solidFill>
                  <a:schemeClr val="accent4"/>
                </a:solidFill>
              </a:rPr>
              <a:t> </a:t>
            </a:r>
            <a:r>
              <a:rPr lang="de-DE" sz="1100" dirty="0" smtClean="0">
                <a:solidFill>
                  <a:schemeClr val="accent4"/>
                </a:solidFill>
              </a:rPr>
              <a:t>erfolgen</a:t>
            </a:r>
            <a:r>
              <a:rPr lang="de-DE" sz="1100" dirty="0" smtClean="0"/>
              <a:t>.</a:t>
            </a:r>
            <a:endParaRPr lang="de-DE" sz="1100" dirty="0">
              <a:solidFill>
                <a:schemeClr val="accent4"/>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403" y="1474054"/>
            <a:ext cx="4525250" cy="2131401"/>
          </a:xfrm>
          <a:prstGeom prst="rect">
            <a:avLst/>
          </a:prstGeom>
        </p:spPr>
      </p:pic>
      <p:sp>
        <p:nvSpPr>
          <p:cNvPr id="10" name="Textplatzhalter 8"/>
          <p:cNvSpPr txBox="1">
            <a:spLocks/>
          </p:cNvSpPr>
          <p:nvPr/>
        </p:nvSpPr>
        <p:spPr>
          <a:xfrm>
            <a:off x="2087577" y="2427734"/>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1</a:t>
            </a:r>
            <a:endParaRPr lang="de-DE" sz="900" b="1" dirty="0">
              <a:solidFill>
                <a:schemeClr val="accent3"/>
              </a:solidFill>
            </a:endParaRPr>
          </a:p>
        </p:txBody>
      </p:sp>
      <p:cxnSp>
        <p:nvCxnSpPr>
          <p:cNvPr id="12" name="Gewinkelte Verbindung 11"/>
          <p:cNvCxnSpPr>
            <a:stCxn id="10" idx="2"/>
          </p:cNvCxnSpPr>
          <p:nvPr/>
        </p:nvCxnSpPr>
        <p:spPr>
          <a:xfrm rot="16200000" flipH="1">
            <a:off x="2083767" y="2786986"/>
            <a:ext cx="647741" cy="440294"/>
          </a:xfrm>
          <a:prstGeom prst="bentConnector3">
            <a:avLst>
              <a:gd name="adj1" fmla="val 99409"/>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platzhalter 8"/>
          <p:cNvSpPr txBox="1">
            <a:spLocks/>
          </p:cNvSpPr>
          <p:nvPr/>
        </p:nvSpPr>
        <p:spPr>
          <a:xfrm>
            <a:off x="3453200" y="1098557"/>
            <a:ext cx="199826" cy="255529"/>
          </a:xfrm>
          <a:prstGeom prst="rect">
            <a:avLst/>
          </a:prstGeom>
          <a:ln w="19050">
            <a:solidFill>
              <a:schemeClr val="accent3"/>
            </a:solidFill>
          </a:ln>
        </p:spPr>
        <p:txBody>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1" dirty="0" smtClean="0">
                <a:solidFill>
                  <a:schemeClr val="accent3"/>
                </a:solidFill>
              </a:rPr>
              <a:t>1</a:t>
            </a:r>
            <a:endParaRPr lang="de-DE" sz="900" b="1" dirty="0">
              <a:solidFill>
                <a:schemeClr val="accent3"/>
              </a:solidFill>
            </a:endParaRPr>
          </a:p>
        </p:txBody>
      </p:sp>
      <p:sp>
        <p:nvSpPr>
          <p:cNvPr id="11"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220208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262" y="1478172"/>
            <a:ext cx="4336725" cy="2749762"/>
          </a:xfrm>
          <a:prstGeom prst="rect">
            <a:avLst/>
          </a:prstGeom>
        </p:spPr>
      </p:pic>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32</a:t>
            </a:fld>
            <a:endParaRPr lang="en-US" noProof="0" dirty="0"/>
          </a:p>
        </p:txBody>
      </p:sp>
      <p:sp>
        <p:nvSpPr>
          <p:cNvPr id="8" name="Titel 1"/>
          <p:cNvSpPr>
            <a:spLocks noGrp="1"/>
          </p:cNvSpPr>
          <p:nvPr>
            <p:ph type="title"/>
          </p:nvPr>
        </p:nvSpPr>
        <p:spPr>
          <a:xfrm>
            <a:off x="358776" y="438663"/>
            <a:ext cx="8426450" cy="891380"/>
          </a:xfrm>
        </p:spPr>
        <p:txBody>
          <a:bodyPr/>
          <a:lstStyle/>
          <a:p>
            <a:r>
              <a:rPr lang="de-DE" dirty="0"/>
              <a:t>Verwaltung von Signalen und </a:t>
            </a:r>
            <a:r>
              <a:rPr lang="de-DE" dirty="0" smtClean="0"/>
              <a:t>Aufnahme</a:t>
            </a:r>
            <a:br>
              <a:rPr lang="de-DE" dirty="0" smtClean="0"/>
            </a:br>
            <a:endParaRPr lang="de-DE" sz="1600" dirty="0"/>
          </a:p>
        </p:txBody>
      </p:sp>
      <p:cxnSp>
        <p:nvCxnSpPr>
          <p:cNvPr id="12" name="Gewinkelte Verbindung 11"/>
          <p:cNvCxnSpPr/>
          <p:nvPr/>
        </p:nvCxnSpPr>
        <p:spPr>
          <a:xfrm>
            <a:off x="2303748" y="2211710"/>
            <a:ext cx="684076" cy="541662"/>
          </a:xfrm>
          <a:prstGeom prst="bentConnector3">
            <a:avLst>
              <a:gd name="adj1" fmla="val 988"/>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winkelte Verbindung 21"/>
          <p:cNvCxnSpPr/>
          <p:nvPr/>
        </p:nvCxnSpPr>
        <p:spPr>
          <a:xfrm rot="16200000" flipH="1">
            <a:off x="2124529" y="2932591"/>
            <a:ext cx="1042514" cy="684076"/>
          </a:xfrm>
          <a:prstGeom prst="bentConnector3">
            <a:avLst>
              <a:gd name="adj1" fmla="val 101165"/>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611560" y="4299942"/>
            <a:ext cx="6817730" cy="261610"/>
          </a:xfrm>
          <a:prstGeom prst="rect">
            <a:avLst/>
          </a:prstGeom>
          <a:noFill/>
        </p:spPr>
        <p:txBody>
          <a:bodyPr wrap="square" rtlCol="0">
            <a:spAutoFit/>
          </a:bodyPr>
          <a:lstStyle/>
          <a:p>
            <a:r>
              <a:rPr lang="de-DE" sz="1100" dirty="0" smtClean="0">
                <a:solidFill>
                  <a:schemeClr val="accent4"/>
                </a:solidFill>
              </a:rPr>
              <a:t>Mit .blf Aufnahmen können die Signale aus dem globalen </a:t>
            </a:r>
            <a:r>
              <a:rPr lang="de-DE" sz="1100" dirty="0">
                <a:solidFill>
                  <a:schemeClr val="accent4"/>
                </a:solidFill>
              </a:rPr>
              <a:t>M</a:t>
            </a:r>
            <a:r>
              <a:rPr lang="de-DE" sz="1100" dirty="0" smtClean="0">
                <a:solidFill>
                  <a:schemeClr val="accent4"/>
                </a:solidFill>
              </a:rPr>
              <a:t>apping hinzugefügt werden.</a:t>
            </a:r>
            <a:endParaRPr lang="de-DE" sz="1100" dirty="0">
              <a:solidFill>
                <a:schemeClr val="accent4"/>
              </a:solidFill>
            </a:endParaRPr>
          </a:p>
        </p:txBody>
      </p:sp>
      <p:sp>
        <p:nvSpPr>
          <p:cNvPr id="10" name="Textfeld 9"/>
          <p:cNvSpPr txBox="1"/>
          <p:nvPr/>
        </p:nvSpPr>
        <p:spPr>
          <a:xfrm>
            <a:off x="341676" y="887220"/>
            <a:ext cx="8172896" cy="600164"/>
          </a:xfrm>
          <a:prstGeom prst="rect">
            <a:avLst/>
          </a:prstGeom>
          <a:noFill/>
        </p:spPr>
        <p:txBody>
          <a:bodyPr wrap="square" rtlCol="0">
            <a:spAutoFit/>
          </a:bodyPr>
          <a:lstStyle/>
          <a:p>
            <a:r>
              <a:rPr lang="de-DE" sz="1100" dirty="0">
                <a:solidFill>
                  <a:schemeClr val="accent4"/>
                </a:solidFill>
              </a:rPr>
              <a:t>2. Signale müssen vom Anwender so in Signalgruppen organisiert werden, dass pro Signalgruppe jeweils nur Signalnamen von </a:t>
            </a:r>
            <a:r>
              <a:rPr lang="de-DE" sz="1100" dirty="0" smtClean="0">
                <a:solidFill>
                  <a:schemeClr val="accent4"/>
                </a:solidFill>
              </a:rPr>
              <a:t>einem BUS </a:t>
            </a:r>
            <a:r>
              <a:rPr lang="de-DE" sz="1100" dirty="0">
                <a:solidFill>
                  <a:schemeClr val="accent4"/>
                </a:solidFill>
              </a:rPr>
              <a:t>enthalten sind. </a:t>
            </a:r>
            <a:r>
              <a:rPr lang="de-DE" sz="1100" dirty="0" smtClean="0">
                <a:solidFill>
                  <a:schemeClr val="accent4"/>
                </a:solidFill>
              </a:rPr>
              <a:t>Sollen beispielsweise </a:t>
            </a:r>
            <a:r>
              <a:rPr lang="de-DE" sz="1100" dirty="0">
                <a:solidFill>
                  <a:schemeClr val="accent4"/>
                </a:solidFill>
              </a:rPr>
              <a:t>Signale </a:t>
            </a:r>
            <a:r>
              <a:rPr lang="de-DE" sz="1100" dirty="0" smtClean="0">
                <a:solidFill>
                  <a:schemeClr val="accent4"/>
                </a:solidFill>
              </a:rPr>
              <a:t>vom A-CAN und D-CAN </a:t>
            </a:r>
            <a:r>
              <a:rPr lang="de-DE" sz="1100" dirty="0">
                <a:solidFill>
                  <a:schemeClr val="accent4"/>
                </a:solidFill>
              </a:rPr>
              <a:t>erfasst werden, sind zwei Signalgruppen zu erstellen.</a:t>
            </a:r>
          </a:p>
        </p:txBody>
      </p:sp>
      <p:sp>
        <p:nvSpPr>
          <p:cNvPr id="13"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3402681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782" y="1122799"/>
            <a:ext cx="4110326" cy="3507854"/>
          </a:xfrm>
          <a:prstGeom prst="rect">
            <a:avLst/>
          </a:prstGeom>
        </p:spPr>
      </p:pic>
      <p:sp>
        <p:nvSpPr>
          <p:cNvPr id="2" name="Titel 1"/>
          <p:cNvSpPr>
            <a:spLocks noGrp="1"/>
          </p:cNvSpPr>
          <p:nvPr>
            <p:ph type="title"/>
          </p:nvPr>
        </p:nvSpPr>
        <p:spPr/>
        <p:txBody>
          <a:bodyPr/>
          <a:lstStyle/>
          <a:p>
            <a:r>
              <a:rPr lang="de-DE" dirty="0" smtClean="0"/>
              <a:t>Signalanbindung</a:t>
            </a:r>
            <a:endParaRPr lang="de-DE" dirty="0"/>
          </a:p>
        </p:txBody>
      </p:sp>
      <p:sp>
        <p:nvSpPr>
          <p:cNvPr id="3" name="Inhaltsplatzhalter 2"/>
          <p:cNvSpPr>
            <a:spLocks noGrp="1"/>
          </p:cNvSpPr>
          <p:nvPr>
            <p:ph idx="1"/>
          </p:nvPr>
        </p:nvSpPr>
        <p:spPr>
          <a:xfrm>
            <a:off x="358776" y="933678"/>
            <a:ext cx="5545378" cy="3492389"/>
          </a:xfrm>
        </p:spPr>
        <p:txBody>
          <a:bodyPr/>
          <a:lstStyle/>
          <a:p>
            <a:pPr marL="171450" indent="-171450">
              <a:buFont typeface="Arial" panose="020B0604020202020204" pitchFamily="34" charset="0"/>
              <a:buChar char="•"/>
            </a:pPr>
            <a:r>
              <a:rPr lang="de-DE" dirty="0"/>
              <a:t>Als </a:t>
            </a:r>
            <a:r>
              <a:rPr lang="de-DE" dirty="0" smtClean="0"/>
              <a:t>nächstes</a:t>
            </a:r>
            <a:r>
              <a:rPr lang="de-DE" dirty="0"/>
              <a:t> </a:t>
            </a:r>
            <a:r>
              <a:rPr lang="de-DE" dirty="0" smtClean="0"/>
              <a:t>erstellen wir im „Traceanalyse“ </a:t>
            </a:r>
            <a:r>
              <a:rPr lang="de-DE" dirty="0"/>
              <a:t>R</a:t>
            </a:r>
            <a:r>
              <a:rPr lang="de-DE" dirty="0" smtClean="0"/>
              <a:t>eiter eine </a:t>
            </a:r>
            <a:r>
              <a:rPr lang="de-DE" dirty="0"/>
              <a:t>neue leere </a:t>
            </a:r>
            <a:r>
              <a:rPr lang="de-DE" dirty="0" smtClean="0"/>
              <a:t>Traceanalyse.</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pPr marL="171450" indent="-171450">
              <a:buFont typeface="Arial" panose="020B0604020202020204" pitchFamily="34" charset="0"/>
              <a:buChar char="•"/>
            </a:pPr>
            <a:r>
              <a:rPr lang="de-DE" dirty="0" smtClean="0"/>
              <a:t>Unter </a:t>
            </a:r>
            <a:r>
              <a:rPr lang="de-DE" dirty="0"/>
              <a:t>Signalanbindung erstellen wir ein neues generisches </a:t>
            </a:r>
            <a:r>
              <a:rPr lang="de-DE" dirty="0" smtClean="0"/>
              <a:t>Signal,</a:t>
            </a:r>
          </a:p>
          <a:p>
            <a:r>
              <a:rPr lang="de-DE" dirty="0"/>
              <a:t> </a:t>
            </a:r>
            <a:r>
              <a:rPr lang="de-DE" dirty="0" smtClean="0"/>
              <a:t>    welchem </a:t>
            </a:r>
            <a:r>
              <a:rPr lang="de-DE" dirty="0"/>
              <a:t>wir anschließend unser </a:t>
            </a:r>
            <a:r>
              <a:rPr lang="de-DE" dirty="0" smtClean="0"/>
              <a:t>Aufnahme-Signal </a:t>
            </a:r>
            <a:r>
              <a:rPr lang="de-DE" i="1" dirty="0" smtClean="0"/>
              <a:t>„</a:t>
            </a:r>
            <a:r>
              <a:rPr lang="de-DE" i="1" dirty="0" err="1" smtClean="0"/>
              <a:t>CarSpeed</a:t>
            </a:r>
            <a:r>
              <a:rPr lang="de-DE" i="1" dirty="0" smtClean="0"/>
              <a:t>“ </a:t>
            </a:r>
          </a:p>
          <a:p>
            <a:r>
              <a:rPr lang="de-DE" i="1" dirty="0"/>
              <a:t> </a:t>
            </a:r>
            <a:r>
              <a:rPr lang="de-DE" i="1" dirty="0" smtClean="0"/>
              <a:t>    zuweisen. </a:t>
            </a:r>
            <a:r>
              <a:rPr lang="de-DE" dirty="0" smtClean="0"/>
              <a:t> </a:t>
            </a:r>
          </a:p>
          <a:p>
            <a:r>
              <a:rPr lang="de-DE" dirty="0"/>
              <a:t> </a:t>
            </a:r>
            <a:r>
              <a:rPr lang="de-DE" dirty="0" smtClean="0"/>
              <a:t>    </a:t>
            </a:r>
          </a:p>
          <a:p>
            <a:endParaRPr lang="de-DE" dirty="0"/>
          </a:p>
          <a:p>
            <a:endParaRPr lang="de-DE" dirty="0" smtClean="0"/>
          </a:p>
          <a:p>
            <a:r>
              <a:rPr lang="de-DE" dirty="0" smtClean="0"/>
              <a:t>    </a:t>
            </a:r>
            <a:r>
              <a:rPr lang="de-DE" sz="1050" i="1" dirty="0" smtClean="0">
                <a:solidFill>
                  <a:schemeClr val="tx1"/>
                </a:solidFill>
              </a:rPr>
              <a:t>*Der Name der Generisches Signal muss nicht unbedingt den gleich</a:t>
            </a:r>
          </a:p>
          <a:p>
            <a:r>
              <a:rPr lang="de-DE" sz="1050" i="1" dirty="0">
                <a:solidFill>
                  <a:schemeClr val="tx1"/>
                </a:solidFill>
              </a:rPr>
              <a:t> </a:t>
            </a:r>
            <a:r>
              <a:rPr lang="de-DE" sz="1050" i="1" dirty="0" smtClean="0">
                <a:solidFill>
                  <a:schemeClr val="tx1"/>
                </a:solidFill>
              </a:rPr>
              <a:t>    Namen wie im Testfall haben.</a:t>
            </a: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33</a:t>
            </a:fld>
            <a:endParaRPr lang="en-US" noProof="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31931"/>
            <a:ext cx="2861737" cy="1093567"/>
          </a:xfrm>
          <a:prstGeom prst="rect">
            <a:avLst/>
          </a:prstGeom>
        </p:spPr>
      </p:pic>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111216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3</a:t>
            </a:r>
            <a:r>
              <a:rPr lang="de-DE" dirty="0" smtClean="0"/>
              <a:t>.</a:t>
            </a:r>
            <a:endParaRPr lang="de-DE"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5" name="Fußzeilenplatzhalter 4"/>
          <p:cNvSpPr>
            <a:spLocks noGrp="1"/>
          </p:cNvSpPr>
          <p:nvPr>
            <p:ph type="ftr" sz="quarter" idx="11"/>
          </p:nvPr>
        </p:nvSpPr>
        <p:spPr/>
        <p:txBody>
          <a:bodyPr/>
          <a:lstStyle/>
          <a:p>
            <a:r>
              <a:rPr lang="en-US" smtClean="0"/>
              <a:t>Technical Unit Powertrain</a:t>
            </a:r>
            <a:endParaRPr lang="en-US"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34</a:t>
            </a:fld>
            <a:endParaRPr lang="en-US" noProof="0" dirty="0"/>
          </a:p>
        </p:txBody>
      </p:sp>
      <p:sp>
        <p:nvSpPr>
          <p:cNvPr id="8" name="Textplatzhalter 7"/>
          <p:cNvSpPr>
            <a:spLocks noGrp="1"/>
          </p:cNvSpPr>
          <p:nvPr>
            <p:ph type="body" sz="quarter" idx="13"/>
          </p:nvPr>
        </p:nvSpPr>
        <p:spPr>
          <a:xfrm>
            <a:off x="1150938" y="2461923"/>
            <a:ext cx="7381502" cy="1946565"/>
          </a:xfrm>
        </p:spPr>
        <p:txBody>
          <a:bodyPr/>
          <a:lstStyle/>
          <a:p>
            <a:r>
              <a:rPr lang="de-DE" dirty="0"/>
              <a:t>B</a:t>
            </a:r>
            <a:r>
              <a:rPr lang="de-DE" dirty="0" smtClean="0"/>
              <a:t>. Verwaltung von Signalen und Aufnahme</a:t>
            </a:r>
          </a:p>
          <a:p>
            <a:r>
              <a:rPr lang="de-DE" dirty="0" smtClean="0"/>
              <a:t>Dateien Format MF4</a:t>
            </a:r>
            <a:endParaRPr lang="de-DE" dirty="0"/>
          </a:p>
        </p:txBody>
      </p:sp>
    </p:spTree>
    <p:extLst>
      <p:ext uri="{BB962C8B-B14F-4D97-AF65-F5344CB8AC3E}">
        <p14:creationId xmlns:p14="http://schemas.microsoft.com/office/powerpoint/2010/main" val="1121235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3">
            <a:extLst>
              <a:ext uri="{28A0092B-C50C-407E-A947-70E740481C1C}">
                <a14:useLocalDpi xmlns:a14="http://schemas.microsoft.com/office/drawing/2010/main" val="0"/>
              </a:ext>
            </a:extLst>
          </a:blip>
          <a:srcRect r="19657" b="55994"/>
          <a:stretch/>
        </p:blipFill>
        <p:spPr>
          <a:xfrm>
            <a:off x="2443111" y="1398687"/>
            <a:ext cx="2776961" cy="1245071"/>
          </a:xfrm>
          <a:prstGeom prst="rect">
            <a:avLst/>
          </a:prstGeom>
        </p:spPr>
      </p:pic>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35</a:t>
            </a:fld>
            <a:endParaRPr lang="en-US" noProof="0" dirty="0"/>
          </a:p>
        </p:txBody>
      </p:sp>
      <p:sp>
        <p:nvSpPr>
          <p:cNvPr id="8" name="Titel 1"/>
          <p:cNvSpPr>
            <a:spLocks noGrp="1"/>
          </p:cNvSpPr>
          <p:nvPr>
            <p:ph type="title"/>
          </p:nvPr>
        </p:nvSpPr>
        <p:spPr>
          <a:xfrm>
            <a:off x="358776" y="438663"/>
            <a:ext cx="8426450" cy="891380"/>
          </a:xfrm>
        </p:spPr>
        <p:txBody>
          <a:bodyPr/>
          <a:lstStyle/>
          <a:p>
            <a:r>
              <a:rPr lang="de-DE" dirty="0"/>
              <a:t>Verwaltung von Signalen und </a:t>
            </a:r>
            <a:r>
              <a:rPr lang="de-DE" dirty="0" smtClean="0"/>
              <a:t>Aufnahme</a:t>
            </a:r>
            <a:br>
              <a:rPr lang="de-DE" dirty="0" smtClean="0"/>
            </a:br>
            <a:r>
              <a:rPr lang="de-DE" sz="1400" dirty="0" smtClean="0">
                <a:solidFill>
                  <a:srgbClr val="00B4B9"/>
                </a:solidFill>
              </a:rPr>
              <a:t>Motivation</a:t>
            </a:r>
            <a:endParaRPr lang="de-DE" sz="1400" dirty="0"/>
          </a:p>
        </p:txBody>
      </p:sp>
      <p:sp>
        <p:nvSpPr>
          <p:cNvPr id="5" name="Textfeld 4"/>
          <p:cNvSpPr txBox="1"/>
          <p:nvPr/>
        </p:nvSpPr>
        <p:spPr>
          <a:xfrm>
            <a:off x="345136" y="1032376"/>
            <a:ext cx="8245672" cy="261610"/>
          </a:xfrm>
          <a:prstGeom prst="rect">
            <a:avLst/>
          </a:prstGeom>
          <a:noFill/>
        </p:spPr>
        <p:txBody>
          <a:bodyPr wrap="square" rtlCol="0">
            <a:spAutoFit/>
          </a:bodyPr>
          <a:lstStyle/>
          <a:p>
            <a:r>
              <a:rPr lang="de-DE" sz="1100" dirty="0" smtClean="0">
                <a:solidFill>
                  <a:schemeClr val="accent4"/>
                </a:solidFill>
              </a:rPr>
              <a:t>Höhere Performance bei nachgelagerter Analyse von </a:t>
            </a:r>
            <a:r>
              <a:rPr lang="de-DE" sz="1100" dirty="0" err="1" smtClean="0">
                <a:solidFill>
                  <a:schemeClr val="accent4"/>
                </a:solidFill>
              </a:rPr>
              <a:t>CANalyzer</a:t>
            </a:r>
            <a:r>
              <a:rPr lang="de-DE" sz="1100" dirty="0" smtClean="0">
                <a:solidFill>
                  <a:schemeClr val="accent4"/>
                </a:solidFill>
              </a:rPr>
              <a:t> und INCA </a:t>
            </a:r>
            <a:r>
              <a:rPr lang="de-DE" sz="1100" dirty="0" err="1" smtClean="0">
                <a:solidFill>
                  <a:schemeClr val="accent4"/>
                </a:solidFill>
              </a:rPr>
              <a:t>Mesungen</a:t>
            </a:r>
            <a:r>
              <a:rPr lang="de-DE" sz="1100" dirty="0" smtClean="0">
                <a:solidFill>
                  <a:schemeClr val="accent4"/>
                </a:solidFill>
              </a:rPr>
              <a:t> im MF4 Format.</a:t>
            </a:r>
            <a:endParaRPr lang="de-DE" sz="1100" dirty="0">
              <a:solidFill>
                <a:schemeClr val="accent4"/>
              </a:solidFill>
            </a:endParaRPr>
          </a:p>
        </p:txBody>
      </p:sp>
      <p:sp>
        <p:nvSpPr>
          <p:cNvPr id="9" name="Textfeld 8"/>
          <p:cNvSpPr txBox="1"/>
          <p:nvPr/>
        </p:nvSpPr>
        <p:spPr>
          <a:xfrm>
            <a:off x="348572" y="1543522"/>
            <a:ext cx="2043591" cy="430887"/>
          </a:xfrm>
          <a:prstGeom prst="rect">
            <a:avLst/>
          </a:prstGeom>
          <a:noFill/>
        </p:spPr>
        <p:txBody>
          <a:bodyPr wrap="square" rtlCol="0">
            <a:spAutoFit/>
          </a:bodyPr>
          <a:lstStyle/>
          <a:p>
            <a:r>
              <a:rPr lang="de-DE" sz="1100" dirty="0">
                <a:solidFill>
                  <a:schemeClr val="accent4"/>
                </a:solidFill>
              </a:rPr>
              <a:t>1. </a:t>
            </a:r>
            <a:r>
              <a:rPr lang="de-DE" sz="1100" dirty="0" smtClean="0">
                <a:solidFill>
                  <a:schemeClr val="accent4"/>
                </a:solidFill>
              </a:rPr>
              <a:t>Neues </a:t>
            </a:r>
            <a:r>
              <a:rPr lang="de-DE" sz="1100" dirty="0">
                <a:solidFill>
                  <a:schemeClr val="accent4"/>
                </a:solidFill>
              </a:rPr>
              <a:t>Package Erstellen  „Strg + P“ drücken</a:t>
            </a:r>
          </a:p>
        </p:txBody>
      </p:sp>
      <p:sp>
        <p:nvSpPr>
          <p:cNvPr id="10" name="Textfeld 9"/>
          <p:cNvSpPr txBox="1"/>
          <p:nvPr/>
        </p:nvSpPr>
        <p:spPr>
          <a:xfrm>
            <a:off x="358776" y="2084260"/>
            <a:ext cx="2043591" cy="600164"/>
          </a:xfrm>
          <a:prstGeom prst="rect">
            <a:avLst/>
          </a:prstGeom>
          <a:noFill/>
        </p:spPr>
        <p:txBody>
          <a:bodyPr wrap="square" rtlCol="0">
            <a:spAutoFit/>
          </a:bodyPr>
          <a:lstStyle/>
          <a:p>
            <a:r>
              <a:rPr lang="de-DE" sz="1100" dirty="0">
                <a:solidFill>
                  <a:schemeClr val="accent4"/>
                </a:solidFill>
              </a:rPr>
              <a:t>2. Reite „Signalaufnahmen“ klicken um </a:t>
            </a:r>
            <a:r>
              <a:rPr lang="de-DE" sz="1100" dirty="0" smtClean="0">
                <a:solidFill>
                  <a:schemeClr val="accent4"/>
                </a:solidFill>
              </a:rPr>
              <a:t>die Aufnahmen und Signale zu </a:t>
            </a:r>
            <a:r>
              <a:rPr lang="de-DE" sz="1100" dirty="0">
                <a:solidFill>
                  <a:schemeClr val="accent4"/>
                </a:solidFill>
              </a:rPr>
              <a:t>verwalten </a:t>
            </a:r>
          </a:p>
        </p:txBody>
      </p:sp>
      <p:cxnSp>
        <p:nvCxnSpPr>
          <p:cNvPr id="11" name="Gerade Verbindung mit Pfeil 10"/>
          <p:cNvCxnSpPr/>
          <p:nvPr/>
        </p:nvCxnSpPr>
        <p:spPr>
          <a:xfrm flipV="1">
            <a:off x="2402367" y="1774481"/>
            <a:ext cx="1616028" cy="609861"/>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339166" y="2692884"/>
            <a:ext cx="8245672" cy="261610"/>
          </a:xfrm>
          <a:prstGeom prst="rect">
            <a:avLst/>
          </a:prstGeom>
          <a:noFill/>
        </p:spPr>
        <p:txBody>
          <a:bodyPr wrap="square" rtlCol="0">
            <a:spAutoFit/>
          </a:bodyPr>
          <a:lstStyle/>
          <a:p>
            <a:r>
              <a:rPr lang="de-DE" sz="1100" dirty="0" smtClean="0">
                <a:solidFill>
                  <a:schemeClr val="accent4"/>
                </a:solidFill>
              </a:rPr>
              <a:t>Bei einer MF4 Dateien sind </a:t>
            </a:r>
            <a:r>
              <a:rPr lang="de-DE" sz="1100" dirty="0">
                <a:solidFill>
                  <a:schemeClr val="accent4"/>
                </a:solidFill>
              </a:rPr>
              <a:t>alle </a:t>
            </a:r>
            <a:r>
              <a:rPr lang="de-DE" sz="1100" dirty="0" smtClean="0">
                <a:solidFill>
                  <a:schemeClr val="accent4"/>
                </a:solidFill>
              </a:rPr>
              <a:t>benötigten Aufnahmen und enthaltenen Signale im Reiter „</a:t>
            </a:r>
            <a:r>
              <a:rPr lang="de-DE" sz="1100" dirty="0" err="1" smtClean="0">
                <a:solidFill>
                  <a:schemeClr val="accent4"/>
                </a:solidFill>
              </a:rPr>
              <a:t>Tracedateien</a:t>
            </a:r>
            <a:r>
              <a:rPr lang="de-DE" sz="1100" dirty="0" smtClean="0">
                <a:solidFill>
                  <a:schemeClr val="accent4"/>
                </a:solidFill>
              </a:rPr>
              <a:t>“ zu finden. </a:t>
            </a:r>
            <a:endParaRPr lang="de-DE" sz="1100" dirty="0">
              <a:solidFill>
                <a:schemeClr val="accent4"/>
              </a:solidFill>
            </a:endParaRPr>
          </a:p>
        </p:txBody>
      </p:sp>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t="4011" r="65750"/>
          <a:stretch/>
        </p:blipFill>
        <p:spPr>
          <a:xfrm>
            <a:off x="3394632" y="2952300"/>
            <a:ext cx="2016224" cy="1838406"/>
          </a:xfrm>
          <a:prstGeom prst="rect">
            <a:avLst/>
          </a:prstGeom>
        </p:spPr>
      </p:pic>
      <p:cxnSp>
        <p:nvCxnSpPr>
          <p:cNvPr id="17" name="Gerade Verbindung mit Pfeil 16"/>
          <p:cNvCxnSpPr/>
          <p:nvPr/>
        </p:nvCxnSpPr>
        <p:spPr>
          <a:xfrm>
            <a:off x="3283587" y="4477515"/>
            <a:ext cx="670531" cy="5411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H="1">
            <a:off x="4419669" y="4448235"/>
            <a:ext cx="1133747" cy="2783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6" name="Textfeld 25"/>
          <p:cNvSpPr txBox="1"/>
          <p:nvPr/>
        </p:nvSpPr>
        <p:spPr>
          <a:xfrm>
            <a:off x="2622664" y="4277291"/>
            <a:ext cx="675439" cy="261610"/>
          </a:xfrm>
          <a:prstGeom prst="rect">
            <a:avLst/>
          </a:prstGeom>
          <a:noFill/>
        </p:spPr>
        <p:txBody>
          <a:bodyPr wrap="square" rtlCol="0">
            <a:spAutoFit/>
          </a:bodyPr>
          <a:lstStyle/>
          <a:p>
            <a:r>
              <a:rPr lang="de-DE" sz="1100" dirty="0" smtClean="0">
                <a:solidFill>
                  <a:schemeClr val="accent4"/>
                </a:solidFill>
              </a:rPr>
              <a:t>Signale</a:t>
            </a:r>
            <a:endParaRPr lang="de-DE" sz="1100" dirty="0">
              <a:solidFill>
                <a:schemeClr val="accent4"/>
              </a:solidFill>
            </a:endParaRPr>
          </a:p>
        </p:txBody>
      </p:sp>
      <p:sp>
        <p:nvSpPr>
          <p:cNvPr id="27" name="Textfeld 26"/>
          <p:cNvSpPr txBox="1"/>
          <p:nvPr/>
        </p:nvSpPr>
        <p:spPr>
          <a:xfrm>
            <a:off x="5538900" y="4270063"/>
            <a:ext cx="876260" cy="261610"/>
          </a:xfrm>
          <a:prstGeom prst="rect">
            <a:avLst/>
          </a:prstGeom>
          <a:noFill/>
        </p:spPr>
        <p:txBody>
          <a:bodyPr wrap="square" rtlCol="0">
            <a:spAutoFit/>
          </a:bodyPr>
          <a:lstStyle/>
          <a:p>
            <a:r>
              <a:rPr lang="de-DE" sz="1100" dirty="0" smtClean="0">
                <a:solidFill>
                  <a:schemeClr val="accent4"/>
                </a:solidFill>
              </a:rPr>
              <a:t>Aufnahme</a:t>
            </a:r>
            <a:endParaRPr lang="de-DE" sz="1100" dirty="0">
              <a:solidFill>
                <a:schemeClr val="accent4"/>
              </a:solidFill>
            </a:endParaRPr>
          </a:p>
        </p:txBody>
      </p:sp>
      <p:sp>
        <p:nvSpPr>
          <p:cNvPr id="18"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8175177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19" y="1212736"/>
            <a:ext cx="6390417" cy="2079094"/>
          </a:xfrm>
          <a:prstGeom prst="rect">
            <a:avLst/>
          </a:prstGeom>
        </p:spPr>
      </p:pic>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36</a:t>
            </a:fld>
            <a:endParaRPr lang="en-US" noProof="0" dirty="0"/>
          </a:p>
        </p:txBody>
      </p:sp>
      <p:sp>
        <p:nvSpPr>
          <p:cNvPr id="8" name="Titel 1"/>
          <p:cNvSpPr>
            <a:spLocks noGrp="1"/>
          </p:cNvSpPr>
          <p:nvPr>
            <p:ph type="title"/>
          </p:nvPr>
        </p:nvSpPr>
        <p:spPr>
          <a:xfrm>
            <a:off x="358776" y="438663"/>
            <a:ext cx="8426450" cy="891380"/>
          </a:xfrm>
        </p:spPr>
        <p:txBody>
          <a:bodyPr/>
          <a:lstStyle/>
          <a:p>
            <a:r>
              <a:rPr lang="de-DE" dirty="0" smtClean="0"/>
              <a:t>Traceanalyse</a:t>
            </a:r>
            <a:br>
              <a:rPr lang="de-DE" dirty="0" smtClean="0"/>
            </a:br>
            <a:r>
              <a:rPr lang="de-DE" sz="1400" dirty="0" smtClean="0">
                <a:solidFill>
                  <a:srgbClr val="00B4B9"/>
                </a:solidFill>
              </a:rPr>
              <a:t>Verwaltung von Signalen und Aufnahmen</a:t>
            </a:r>
            <a:endParaRPr lang="de-DE" sz="1400" dirty="0"/>
          </a:p>
        </p:txBody>
      </p:sp>
      <p:sp>
        <p:nvSpPr>
          <p:cNvPr id="5" name="Textfeld 4"/>
          <p:cNvSpPr txBox="1"/>
          <p:nvPr/>
        </p:nvSpPr>
        <p:spPr>
          <a:xfrm>
            <a:off x="358776" y="1434678"/>
            <a:ext cx="1836192" cy="1954381"/>
          </a:xfrm>
          <a:prstGeom prst="rect">
            <a:avLst/>
          </a:prstGeom>
          <a:noFill/>
        </p:spPr>
        <p:txBody>
          <a:bodyPr wrap="square" rtlCol="0">
            <a:spAutoFit/>
          </a:bodyPr>
          <a:lstStyle/>
          <a:p>
            <a:pPr marL="228600" indent="-228600">
              <a:buAutoNum type="arabicPeriod"/>
            </a:pPr>
            <a:r>
              <a:rPr lang="de-DE" sz="1100" dirty="0" smtClean="0">
                <a:solidFill>
                  <a:schemeClr val="accent4"/>
                </a:solidFill>
              </a:rPr>
              <a:t>Aufnahmen müssen im richtigen Ordner liegen</a:t>
            </a:r>
          </a:p>
          <a:p>
            <a:pPr marL="228600" indent="-228600">
              <a:buFontTx/>
              <a:buAutoNum type="arabicPeriod"/>
            </a:pPr>
            <a:r>
              <a:rPr lang="de-DE" sz="1100" dirty="0" smtClean="0">
                <a:solidFill>
                  <a:schemeClr val="accent4"/>
                </a:solidFill>
              </a:rPr>
              <a:t>Benötigte </a:t>
            </a:r>
            <a:r>
              <a:rPr lang="de-DE" sz="1100" dirty="0">
                <a:solidFill>
                  <a:schemeClr val="accent4"/>
                </a:solidFill>
              </a:rPr>
              <a:t>Signale </a:t>
            </a:r>
            <a:r>
              <a:rPr lang="de-DE" sz="1100" dirty="0" smtClean="0">
                <a:solidFill>
                  <a:schemeClr val="accent4"/>
                </a:solidFill>
              </a:rPr>
              <a:t>werden </a:t>
            </a:r>
            <a:r>
              <a:rPr lang="de-DE" sz="1100" dirty="0">
                <a:solidFill>
                  <a:schemeClr val="accent4"/>
                </a:solidFill>
              </a:rPr>
              <a:t>der Signalgruppe </a:t>
            </a:r>
            <a:r>
              <a:rPr lang="de-DE" sz="1100" dirty="0" smtClean="0">
                <a:solidFill>
                  <a:schemeClr val="accent4"/>
                </a:solidFill>
              </a:rPr>
              <a:t>hinzugefügt</a:t>
            </a:r>
          </a:p>
          <a:p>
            <a:pPr marL="228600" indent="-228600">
              <a:buFontTx/>
              <a:buAutoNum type="arabicPeriod"/>
            </a:pPr>
            <a:r>
              <a:rPr lang="de-DE" sz="1100" dirty="0">
                <a:solidFill>
                  <a:schemeClr val="accent4"/>
                </a:solidFill>
              </a:rPr>
              <a:t>Der Aufnahme </a:t>
            </a:r>
            <a:r>
              <a:rPr lang="de-DE" sz="1100" dirty="0" smtClean="0">
                <a:solidFill>
                  <a:schemeClr val="accent4"/>
                </a:solidFill>
              </a:rPr>
              <a:t>wird </a:t>
            </a:r>
            <a:r>
              <a:rPr lang="de-DE" sz="1100" dirty="0">
                <a:solidFill>
                  <a:schemeClr val="accent4"/>
                </a:solidFill>
              </a:rPr>
              <a:t>der Aufnahmegruppe </a:t>
            </a:r>
            <a:r>
              <a:rPr lang="de-DE" sz="1100" dirty="0" smtClean="0">
                <a:solidFill>
                  <a:schemeClr val="accent4"/>
                </a:solidFill>
              </a:rPr>
              <a:t>hinzugefügt</a:t>
            </a:r>
            <a:endParaRPr lang="de-DE" sz="1100" dirty="0">
              <a:solidFill>
                <a:schemeClr val="accent4"/>
              </a:solidFill>
            </a:endParaRPr>
          </a:p>
          <a:p>
            <a:pPr marL="228600" indent="-228600">
              <a:buAutoNum type="arabicPeriod"/>
            </a:pPr>
            <a:endParaRPr lang="de-DE" sz="1100" dirty="0">
              <a:solidFill>
                <a:schemeClr val="accent4"/>
              </a:solidFill>
            </a:endParaRPr>
          </a:p>
        </p:txBody>
      </p:sp>
      <p:cxnSp>
        <p:nvCxnSpPr>
          <p:cNvPr id="12" name="Gerade Verbindung mit Pfeil 11"/>
          <p:cNvCxnSpPr/>
          <p:nvPr/>
        </p:nvCxnSpPr>
        <p:spPr>
          <a:xfrm flipV="1">
            <a:off x="1979712" y="1635651"/>
            <a:ext cx="1152128" cy="720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3779912" y="2650012"/>
            <a:ext cx="1440160" cy="36895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3707904" y="3018963"/>
            <a:ext cx="1512168" cy="21681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16024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8776" y="438664"/>
            <a:ext cx="8426450" cy="425782"/>
          </a:xfrm>
        </p:spPr>
        <p:txBody>
          <a:bodyPr/>
          <a:lstStyle/>
          <a:p>
            <a:r>
              <a:rPr lang="de-DE" dirty="0" smtClean="0"/>
              <a:t>CAN-BUS und XCP Signale Verbindung</a:t>
            </a:r>
            <a:br>
              <a:rPr lang="de-DE" dirty="0" smtClean="0"/>
            </a:br>
            <a:r>
              <a:rPr lang="de-DE" sz="1400" dirty="0">
                <a:solidFill>
                  <a:srgbClr val="00B4B9"/>
                </a:solidFill>
              </a:rPr>
              <a:t>Verwaltung von Signalen und Aufnahmen</a:t>
            </a:r>
            <a:endParaRPr lang="de-DE" sz="1800" dirty="0"/>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37</a:t>
            </a:fld>
            <a:endParaRPr lang="en-US" noProof="0" dirty="0"/>
          </a:p>
        </p:txBody>
      </p:sp>
      <p:sp>
        <p:nvSpPr>
          <p:cNvPr id="10" name="Inhaltsplatzhalter 9"/>
          <p:cNvSpPr>
            <a:spLocks noGrp="1"/>
          </p:cNvSpPr>
          <p:nvPr>
            <p:ph idx="1"/>
          </p:nvPr>
        </p:nvSpPr>
        <p:spPr>
          <a:xfrm>
            <a:off x="335659" y="935879"/>
            <a:ext cx="4596382" cy="3276365"/>
          </a:xfrm>
        </p:spPr>
        <p:txBody>
          <a:bodyPr/>
          <a:lstStyle/>
          <a:p>
            <a:pPr marL="171450" indent="-171450">
              <a:buFont typeface="Arial" panose="020B0604020202020204" pitchFamily="34" charset="0"/>
              <a:buChar char="•"/>
            </a:pPr>
            <a:r>
              <a:rPr lang="de-DE" dirty="0" smtClean="0"/>
              <a:t>Im nächsten Schritt werden Signale unter „Signalaufnahmen“ hinzugefügt</a:t>
            </a:r>
          </a:p>
          <a:p>
            <a:endParaRPr lang="de-DE" dirty="0" smtClean="0"/>
          </a:p>
          <a:p>
            <a:pPr marL="171450" indent="-171450">
              <a:buFont typeface="Arial" panose="020B0604020202020204" pitchFamily="34" charset="0"/>
              <a:buChar char="•"/>
            </a:pPr>
            <a:r>
              <a:rPr lang="de-DE" dirty="0" smtClean="0"/>
              <a:t>Durch die physikalische Trennung der CAN-BUSSE werden </a:t>
            </a:r>
            <a:r>
              <a:rPr lang="de-DE" u="sng" dirty="0" smtClean="0"/>
              <a:t>A-CAN</a:t>
            </a:r>
            <a:r>
              <a:rPr lang="de-DE" dirty="0" smtClean="0"/>
              <a:t> Signale und </a:t>
            </a:r>
            <a:r>
              <a:rPr lang="de-DE" u="sng" dirty="0" smtClean="0"/>
              <a:t>XCP</a:t>
            </a:r>
            <a:r>
              <a:rPr lang="de-DE" dirty="0" smtClean="0"/>
              <a:t> bzw. D-CAN Signale unterschiedlich eingefügt</a:t>
            </a:r>
          </a:p>
          <a:p>
            <a:endParaRPr lang="de-DE" dirty="0"/>
          </a:p>
          <a:p>
            <a:endParaRPr lang="de-DE" dirty="0" smtClean="0"/>
          </a:p>
          <a:p>
            <a:pPr marL="171450" indent="-171450">
              <a:buFont typeface="Arial" panose="020B0604020202020204" pitchFamily="34" charset="0"/>
              <a:buChar char="•"/>
            </a:pPr>
            <a:r>
              <a:rPr lang="de-DE" dirty="0" smtClean="0"/>
              <a:t>Hier werden alle Signale hinzugefügt, die wir auswerten wollen.</a:t>
            </a:r>
            <a:endParaRPr lang="de-DE" dirty="0"/>
          </a:p>
        </p:txBody>
      </p:sp>
      <p:pic>
        <p:nvPicPr>
          <p:cNvPr id="11" name="Inhaltsplatzhalt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5028799" y="943767"/>
            <a:ext cx="3845019" cy="3339910"/>
          </a:xfrm>
          <a:prstGeom prst="rect">
            <a:avLst/>
          </a:prstGeom>
        </p:spPr>
      </p:pic>
      <p:cxnSp>
        <p:nvCxnSpPr>
          <p:cNvPr id="7" name="Gerade Verbindung mit Pfeil 6"/>
          <p:cNvCxnSpPr/>
          <p:nvPr/>
        </p:nvCxnSpPr>
        <p:spPr>
          <a:xfrm>
            <a:off x="4703482" y="1524000"/>
            <a:ext cx="691116" cy="82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a:off x="1547664" y="1779662"/>
            <a:ext cx="381642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1470283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782" y="1122799"/>
            <a:ext cx="4110326" cy="3507854"/>
          </a:xfrm>
          <a:prstGeom prst="rect">
            <a:avLst/>
          </a:prstGeom>
        </p:spPr>
      </p:pic>
      <p:sp>
        <p:nvSpPr>
          <p:cNvPr id="2" name="Titel 1"/>
          <p:cNvSpPr>
            <a:spLocks noGrp="1"/>
          </p:cNvSpPr>
          <p:nvPr>
            <p:ph type="title"/>
          </p:nvPr>
        </p:nvSpPr>
        <p:spPr/>
        <p:txBody>
          <a:bodyPr/>
          <a:lstStyle/>
          <a:p>
            <a:r>
              <a:rPr lang="de-DE" dirty="0" err="1" smtClean="0"/>
              <a:t>Signalanbindgung</a:t>
            </a:r>
            <a:r>
              <a:rPr lang="de-DE" dirty="0" smtClean="0"/>
              <a:t/>
            </a:r>
            <a:br>
              <a:rPr lang="de-DE" dirty="0" smtClean="0"/>
            </a:br>
            <a:r>
              <a:rPr lang="de-DE" sz="1400" dirty="0">
                <a:solidFill>
                  <a:srgbClr val="00B4B9"/>
                </a:solidFill>
              </a:rPr>
              <a:t>Verwaltung von Signalen und Aufnahmen</a:t>
            </a:r>
            <a:endParaRPr lang="de-DE" sz="1600" dirty="0"/>
          </a:p>
        </p:txBody>
      </p:sp>
      <p:sp>
        <p:nvSpPr>
          <p:cNvPr id="3" name="Inhaltsplatzhalter 2"/>
          <p:cNvSpPr>
            <a:spLocks noGrp="1"/>
          </p:cNvSpPr>
          <p:nvPr>
            <p:ph idx="1"/>
          </p:nvPr>
        </p:nvSpPr>
        <p:spPr>
          <a:xfrm>
            <a:off x="215522" y="933678"/>
            <a:ext cx="4459378" cy="3492389"/>
          </a:xfrm>
        </p:spPr>
        <p:txBody>
          <a:bodyPr/>
          <a:lstStyle/>
          <a:p>
            <a:pPr marL="171450" indent="-171450">
              <a:buFont typeface="Arial" panose="020B0604020202020204" pitchFamily="34" charset="0"/>
              <a:buChar char="•"/>
            </a:pPr>
            <a:r>
              <a:rPr lang="de-DE" dirty="0"/>
              <a:t>Als </a:t>
            </a:r>
            <a:r>
              <a:rPr lang="de-DE" dirty="0" smtClean="0"/>
              <a:t>nächstes</a:t>
            </a:r>
            <a:r>
              <a:rPr lang="de-DE" dirty="0"/>
              <a:t>, erstellen wir eine neue leere </a:t>
            </a:r>
            <a:r>
              <a:rPr lang="de-DE" dirty="0" err="1"/>
              <a:t>Traceanalyse</a:t>
            </a:r>
            <a:r>
              <a:rPr lang="de-DE" dirty="0"/>
              <a:t> </a:t>
            </a:r>
            <a:r>
              <a:rPr lang="de-DE" dirty="0" smtClean="0"/>
              <a:t>im Reiter „</a:t>
            </a:r>
            <a:r>
              <a:rPr lang="de-DE" dirty="0" err="1" smtClean="0"/>
              <a:t>Traceanalyse</a:t>
            </a:r>
            <a:r>
              <a:rPr lang="de-DE" dirty="0" smtClean="0"/>
              <a:t>“.</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pPr marL="171450" indent="-171450">
              <a:buFont typeface="Arial" panose="020B0604020202020204" pitchFamily="34" charset="0"/>
              <a:buChar char="•"/>
            </a:pPr>
            <a:r>
              <a:rPr lang="de-DE" dirty="0" smtClean="0"/>
              <a:t>Unter </a:t>
            </a:r>
            <a:r>
              <a:rPr lang="de-DE" dirty="0"/>
              <a:t>Signalanbindung erstellen wir ein neues generisches </a:t>
            </a:r>
            <a:r>
              <a:rPr lang="de-DE" dirty="0" smtClean="0"/>
              <a:t>Signal, welchem </a:t>
            </a:r>
            <a:r>
              <a:rPr lang="de-DE" dirty="0"/>
              <a:t>wir anschließend unser </a:t>
            </a:r>
            <a:r>
              <a:rPr lang="de-DE" dirty="0" smtClean="0"/>
              <a:t>Aufnahme-Signal </a:t>
            </a:r>
            <a:r>
              <a:rPr lang="de-DE" i="1" dirty="0" smtClean="0"/>
              <a:t>„</a:t>
            </a:r>
            <a:r>
              <a:rPr lang="de-DE" i="1" dirty="0" err="1" smtClean="0"/>
              <a:t>CarSpeed</a:t>
            </a:r>
            <a:r>
              <a:rPr lang="de-DE" i="1" dirty="0" smtClean="0"/>
              <a:t>“</a:t>
            </a:r>
            <a:r>
              <a:rPr lang="de-DE" dirty="0" smtClean="0"/>
              <a:t> aus der Aufnahmegruppe zuweisen</a:t>
            </a:r>
            <a:r>
              <a:rPr lang="de-DE" i="1" dirty="0" smtClean="0"/>
              <a:t>.</a:t>
            </a:r>
            <a:endParaRPr lang="de-DE" dirty="0" smtClean="0"/>
          </a:p>
          <a:p>
            <a:r>
              <a:rPr lang="de-DE" dirty="0"/>
              <a:t> </a:t>
            </a:r>
            <a:r>
              <a:rPr lang="de-DE" dirty="0" smtClean="0"/>
              <a:t>    </a:t>
            </a:r>
          </a:p>
          <a:p>
            <a:endParaRPr lang="de-DE" dirty="0"/>
          </a:p>
          <a:p>
            <a:endParaRPr lang="de-DE" dirty="0" smtClean="0"/>
          </a:p>
          <a:p>
            <a:r>
              <a:rPr lang="de-DE" dirty="0" smtClean="0"/>
              <a:t>    </a:t>
            </a:r>
            <a:r>
              <a:rPr lang="de-DE" sz="1050" i="1" dirty="0" smtClean="0">
                <a:solidFill>
                  <a:schemeClr val="tx1"/>
                </a:solidFill>
              </a:rPr>
              <a:t>*Der Name der Generisches Signal muss nicht unbedingt den gleich</a:t>
            </a:r>
          </a:p>
          <a:p>
            <a:r>
              <a:rPr lang="de-DE" sz="1050" i="1" dirty="0">
                <a:solidFill>
                  <a:schemeClr val="tx1"/>
                </a:solidFill>
              </a:rPr>
              <a:t> </a:t>
            </a:r>
            <a:r>
              <a:rPr lang="de-DE" sz="1050" i="1" dirty="0" smtClean="0">
                <a:solidFill>
                  <a:schemeClr val="tx1"/>
                </a:solidFill>
              </a:rPr>
              <a:t>    Namen wie in der Testfall haben.</a:t>
            </a: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38</a:t>
            </a:fld>
            <a:endParaRPr lang="en-US" noProof="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339997"/>
            <a:ext cx="2861737" cy="1093567"/>
          </a:xfrm>
          <a:prstGeom prst="rect">
            <a:avLst/>
          </a:prstGeom>
        </p:spPr>
      </p:pic>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47593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p>
        </p:txBody>
      </p:sp>
      <p:sp>
        <p:nvSpPr>
          <p:cNvPr id="2" name="Espace réservé de la date 1"/>
          <p:cNvSpPr>
            <a:spLocks noGrp="1"/>
          </p:cNvSpPr>
          <p:nvPr>
            <p:ph type="dt" sz="half" idx="10"/>
          </p:nvPr>
        </p:nvSpPr>
        <p:spPr/>
        <p:txBody>
          <a:bodyPr/>
          <a:lstStyle/>
          <a:p>
            <a:r>
              <a:rPr lang="de-DE"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Technical Unit Powertrain</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39</a:t>
            </a:fld>
            <a:endParaRPr lang="fr-FR" noProof="0"/>
          </a:p>
        </p:txBody>
      </p:sp>
      <p:sp>
        <p:nvSpPr>
          <p:cNvPr id="25" name="Espace réservé du texte 24"/>
          <p:cNvSpPr>
            <a:spLocks noGrp="1"/>
          </p:cNvSpPr>
          <p:nvPr>
            <p:ph type="body" sz="quarter" idx="13"/>
          </p:nvPr>
        </p:nvSpPr>
        <p:spPr>
          <a:xfrm>
            <a:off x="1150938" y="2461923"/>
            <a:ext cx="8173590" cy="1946565"/>
          </a:xfrm>
        </p:spPr>
        <p:txBody>
          <a:bodyPr/>
          <a:lstStyle/>
          <a:p>
            <a:r>
              <a:rPr lang="de-DE" sz="3200" dirty="0" smtClean="0"/>
              <a:t>Traceanalyse mit einer Timing-Diagramm</a:t>
            </a:r>
            <a:endParaRPr lang="de-DE" sz="3200" dirty="0"/>
          </a:p>
        </p:txBody>
      </p:sp>
    </p:spTree>
    <p:extLst>
      <p:ext uri="{BB962C8B-B14F-4D97-AF65-F5344CB8AC3E}">
        <p14:creationId xmlns:p14="http://schemas.microsoft.com/office/powerpoint/2010/main" val="263338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8776" y="438663"/>
            <a:ext cx="8426450" cy="260879"/>
          </a:xfrm>
        </p:spPr>
        <p:txBody>
          <a:bodyPr/>
          <a:lstStyle/>
          <a:p>
            <a:r>
              <a:rPr lang="de-DE" dirty="0" smtClean="0"/>
              <a:t>Allgemein</a:t>
            </a:r>
            <a:br>
              <a:rPr lang="de-DE" dirty="0" smtClean="0"/>
            </a:br>
            <a:r>
              <a:rPr lang="de-DE" sz="1400" dirty="0" smtClean="0">
                <a:solidFill>
                  <a:srgbClr val="00B4B9"/>
                </a:solidFill>
              </a:rPr>
              <a:t>Wieso brauchen wir </a:t>
            </a:r>
            <a:r>
              <a:rPr lang="de-DE" sz="1400" dirty="0" err="1" smtClean="0">
                <a:solidFill>
                  <a:srgbClr val="00B4B9"/>
                </a:solidFill>
              </a:rPr>
              <a:t>Traceanalyse</a:t>
            </a:r>
            <a:r>
              <a:rPr lang="de-DE" sz="1400" dirty="0" smtClean="0">
                <a:solidFill>
                  <a:srgbClr val="00B4B9"/>
                </a:solidFill>
              </a:rPr>
              <a:t> beim Testing?</a:t>
            </a:r>
            <a:endParaRPr lang="de-DE" sz="1400"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4</a:t>
            </a:fld>
            <a:endParaRPr lang="en-US" noProof="0" dirty="0"/>
          </a:p>
        </p:txBody>
      </p:sp>
      <p:sp>
        <p:nvSpPr>
          <p:cNvPr id="26" name="Inhaltsplatzhalter 2"/>
          <p:cNvSpPr>
            <a:spLocks noGrp="1"/>
          </p:cNvSpPr>
          <p:nvPr>
            <p:ph idx="1"/>
          </p:nvPr>
        </p:nvSpPr>
        <p:spPr>
          <a:xfrm>
            <a:off x="337269" y="1373016"/>
            <a:ext cx="4861296" cy="1800200"/>
          </a:xfrm>
        </p:spPr>
        <p:txBody>
          <a:bodyPr/>
          <a:lstStyle/>
          <a:p>
            <a:pPr marL="171450" indent="-171450">
              <a:buFont typeface="Arial" panose="020B0604020202020204" pitchFamily="34" charset="0"/>
              <a:buChar char="•"/>
            </a:pPr>
            <a:r>
              <a:rPr lang="de-DE" dirty="0" smtClean="0"/>
              <a:t>Manuelle </a:t>
            </a:r>
            <a:r>
              <a:rPr lang="de-DE" dirty="0"/>
              <a:t>Analyse </a:t>
            </a:r>
            <a:r>
              <a:rPr lang="de-DE" dirty="0" smtClean="0"/>
              <a:t>von </a:t>
            </a:r>
            <a:r>
              <a:rPr lang="de-DE" dirty="0"/>
              <a:t>Messdaten </a:t>
            </a:r>
            <a:r>
              <a:rPr lang="de-DE" dirty="0" smtClean="0"/>
              <a:t>ist zeitaufwändig, die Qualität ist Tester abhängig und nicht richtig vergleichbar</a:t>
            </a:r>
            <a:endParaRPr lang="de-DE" b="1" dirty="0" smtClean="0"/>
          </a:p>
          <a:p>
            <a:r>
              <a:rPr lang="de-DE" b="1" dirty="0" smtClean="0"/>
              <a:t> </a:t>
            </a:r>
            <a:endParaRPr lang="de-DE" dirty="0" smtClean="0"/>
          </a:p>
          <a:p>
            <a:pPr marL="171450" indent="-171450">
              <a:buFont typeface="Arial" panose="020B0604020202020204" pitchFamily="34" charset="0"/>
              <a:buChar char="•"/>
            </a:pPr>
            <a:r>
              <a:rPr lang="de-DE" b="1" dirty="0" smtClean="0"/>
              <a:t>Zeitraum Bedingungen</a:t>
            </a:r>
            <a:r>
              <a:rPr lang="de-DE" dirty="0" smtClean="0"/>
              <a:t> mit kurzen Intervallen (</a:t>
            </a:r>
            <a:r>
              <a:rPr lang="de-DE" dirty="0" err="1" smtClean="0"/>
              <a:t>ms</a:t>
            </a:r>
            <a:r>
              <a:rPr lang="de-DE" dirty="0" smtClean="0"/>
              <a:t>) schwierig zu testen</a:t>
            </a:r>
          </a:p>
          <a:p>
            <a:pPr marL="171450" indent="-171450">
              <a:buFont typeface="Arial" panose="020B0604020202020204" pitchFamily="34" charset="0"/>
              <a:buChar char="•"/>
            </a:pPr>
            <a:endParaRPr lang="de-DE" dirty="0">
              <a:solidFill>
                <a:schemeClr val="tx1"/>
              </a:solidFill>
            </a:endParaRPr>
          </a:p>
          <a:p>
            <a:pPr marL="171450" indent="-171450">
              <a:buFont typeface="Arial" panose="020B0604020202020204" pitchFamily="34" charset="0"/>
              <a:buChar char="•"/>
            </a:pPr>
            <a:r>
              <a:rPr lang="de-DE" dirty="0" smtClean="0"/>
              <a:t>Aufbau von </a:t>
            </a:r>
            <a:r>
              <a:rPr lang="de-DE" b="1" dirty="0" smtClean="0"/>
              <a:t>explorativen Tests</a:t>
            </a:r>
            <a:r>
              <a:rPr lang="de-DE" dirty="0" smtClean="0"/>
              <a:t> (</a:t>
            </a:r>
            <a:r>
              <a:rPr lang="de-DE" dirty="0" err="1" smtClean="0"/>
              <a:t>erfarungsbasierte</a:t>
            </a:r>
            <a:r>
              <a:rPr lang="de-DE" dirty="0" smtClean="0"/>
              <a:t> Tests)</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b="1" dirty="0" smtClean="0"/>
              <a:t>Genaue Analysemöglichkeit </a:t>
            </a:r>
            <a:r>
              <a:rPr lang="de-DE" dirty="0" smtClean="0"/>
              <a:t>durch Plots, Diagramme...</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b="1" dirty="0" smtClean="0"/>
              <a:t>Unendliche Möglichkeiten</a:t>
            </a:r>
            <a:r>
              <a:rPr lang="de-DE" dirty="0" smtClean="0"/>
              <a:t> durch Automatisierung</a:t>
            </a:r>
          </a:p>
        </p:txBody>
      </p:sp>
      <p:sp>
        <p:nvSpPr>
          <p:cNvPr id="7" name="Textfeld 6"/>
          <p:cNvSpPr txBox="1"/>
          <p:nvPr/>
        </p:nvSpPr>
        <p:spPr>
          <a:xfrm>
            <a:off x="1073211" y="3846691"/>
            <a:ext cx="7712015" cy="400110"/>
          </a:xfrm>
          <a:prstGeom prst="rect">
            <a:avLst/>
          </a:prstGeom>
          <a:noFill/>
        </p:spPr>
        <p:txBody>
          <a:bodyPr wrap="square" rtlCol="0">
            <a:spAutoFit/>
          </a:bodyPr>
          <a:lstStyle/>
          <a:p>
            <a:r>
              <a:rPr lang="de-DE" sz="1000" i="1" dirty="0" smtClean="0">
                <a:solidFill>
                  <a:schemeClr val="tx1">
                    <a:lumMod val="65000"/>
                    <a:lumOff val="35000"/>
                  </a:schemeClr>
                </a:solidFill>
              </a:rPr>
              <a:t>„Die </a:t>
            </a:r>
            <a:r>
              <a:rPr lang="de-DE" sz="1000" i="1" dirty="0">
                <a:solidFill>
                  <a:schemeClr val="tx1">
                    <a:lumMod val="65000"/>
                    <a:lumOff val="35000"/>
                  </a:schemeClr>
                </a:solidFill>
              </a:rPr>
              <a:t>Traceanalyse ist ein leistungsstarkes Analyseframework, um am Ende der Testdurchführung die kopierten Tracedateien automatisiert auswerten und überprüfen zu </a:t>
            </a:r>
            <a:r>
              <a:rPr lang="de-DE" sz="1000" i="1" dirty="0" smtClean="0">
                <a:solidFill>
                  <a:schemeClr val="tx1">
                    <a:lumMod val="65000"/>
                    <a:lumOff val="35000"/>
                  </a:schemeClr>
                </a:solidFill>
              </a:rPr>
              <a:t>können.“    -  </a:t>
            </a:r>
            <a:r>
              <a:rPr lang="de-DE" sz="1000" dirty="0" smtClean="0"/>
              <a:t>TraceTronic</a:t>
            </a:r>
            <a:endParaRPr lang="de-DE" sz="1000" dirty="0"/>
          </a:p>
        </p:txBody>
      </p:sp>
      <p:pic>
        <p:nvPicPr>
          <p:cNvPr id="8" name="Inhaltsplatzhalter 11"/>
          <p:cNvPicPr>
            <a:picLocks noChangeAspect="1"/>
          </p:cNvPicPr>
          <p:nvPr/>
        </p:nvPicPr>
        <p:blipFill rotWithShape="1">
          <a:blip r:embed="rId3"/>
          <a:srcRect/>
          <a:stretch/>
        </p:blipFill>
        <p:spPr>
          <a:xfrm>
            <a:off x="5076056" y="1373016"/>
            <a:ext cx="3816424" cy="1630782"/>
          </a:xfrm>
          <a:prstGeom prst="rect">
            <a:avLst/>
          </a:prstGeom>
          <a:ln w="19050">
            <a:solidFill>
              <a:schemeClr val="bg1"/>
            </a:solidFill>
          </a:ln>
        </p:spPr>
      </p:pic>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690853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40</a:t>
            </a:fld>
            <a:endParaRPr lang="en-US" noProof="0" dirty="0"/>
          </a:p>
        </p:txBody>
      </p:sp>
      <p:sp>
        <p:nvSpPr>
          <p:cNvPr id="11" name="Titel 1"/>
          <p:cNvSpPr txBox="1">
            <a:spLocks/>
          </p:cNvSpPr>
          <p:nvPr/>
        </p:nvSpPr>
        <p:spPr bwMode="gray">
          <a:xfrm>
            <a:off x="358776" y="445012"/>
            <a:ext cx="8426450" cy="32032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kern="1200">
                <a:solidFill>
                  <a:schemeClr val="accent4"/>
                </a:solidFill>
                <a:latin typeface="+mj-lt"/>
                <a:ea typeface="+mj-ea"/>
                <a:cs typeface="+mj-cs"/>
              </a:defRPr>
            </a:lvl1pPr>
          </a:lstStyle>
          <a:p>
            <a:r>
              <a:rPr lang="de-DE" dirty="0"/>
              <a:t>Was </a:t>
            </a:r>
            <a:r>
              <a:rPr lang="de-DE" dirty="0" smtClean="0"/>
              <a:t>ist </a:t>
            </a:r>
            <a:r>
              <a:rPr lang="de-DE" dirty="0"/>
              <a:t>ein Timing-Diagramm?</a:t>
            </a:r>
          </a:p>
        </p:txBody>
      </p:sp>
      <p:graphicFrame>
        <p:nvGraphicFramePr>
          <p:cNvPr id="12" name="Tabelle 11"/>
          <p:cNvGraphicFramePr>
            <a:graphicFrameLocks noGrp="1"/>
          </p:cNvGraphicFramePr>
          <p:nvPr>
            <p:extLst>
              <p:ext uri="{D42A27DB-BD31-4B8C-83A1-F6EECF244321}">
                <p14:modId xmlns:p14="http://schemas.microsoft.com/office/powerpoint/2010/main" val="2437704778"/>
              </p:ext>
            </p:extLst>
          </p:nvPr>
        </p:nvGraphicFramePr>
        <p:xfrm>
          <a:off x="899592" y="1122265"/>
          <a:ext cx="6994786" cy="370840"/>
        </p:xfrm>
        <a:graphic>
          <a:graphicData uri="http://schemas.openxmlformats.org/drawingml/2006/table">
            <a:tbl>
              <a:tblPr firstRow="1" bandRow="1">
                <a:tableStyleId>{22838BEF-8BB2-4498-84A7-C5851F593DF1}</a:tableStyleId>
              </a:tblPr>
              <a:tblGrid>
                <a:gridCol w="1021455">
                  <a:extLst>
                    <a:ext uri="{9D8B030D-6E8A-4147-A177-3AD203B41FA5}">
                      <a16:colId xmlns:a16="http://schemas.microsoft.com/office/drawing/2014/main" val="20000"/>
                    </a:ext>
                  </a:extLst>
                </a:gridCol>
                <a:gridCol w="5238151">
                  <a:extLst>
                    <a:ext uri="{9D8B030D-6E8A-4147-A177-3AD203B41FA5}">
                      <a16:colId xmlns:a16="http://schemas.microsoft.com/office/drawing/2014/main" val="20001"/>
                    </a:ext>
                  </a:extLst>
                </a:gridCol>
                <a:gridCol w="735180">
                  <a:extLst>
                    <a:ext uri="{9D8B030D-6E8A-4147-A177-3AD203B41FA5}">
                      <a16:colId xmlns:a16="http://schemas.microsoft.com/office/drawing/2014/main" val="20002"/>
                    </a:ext>
                  </a:extLst>
                </a:gridCol>
              </a:tblGrid>
              <a:tr h="370840">
                <a:tc>
                  <a:txBody>
                    <a:bodyPr/>
                    <a:lstStyle/>
                    <a:p>
                      <a:pPr algn="l" fontAlgn="t"/>
                      <a:r>
                        <a:rPr lang="de-DE" sz="1000" b="0" i="0" u="none" strike="noStrike" dirty="0" smtClean="0">
                          <a:solidFill>
                            <a:schemeClr val="tx1"/>
                          </a:solidFill>
                          <a:effectLst/>
                          <a:latin typeface="Calibri" panose="020F0502020204030204" pitchFamily="34" charset="0"/>
                        </a:rPr>
                        <a:t>Anforderung 3</a:t>
                      </a:r>
                      <a:endParaRPr lang="de-DE" sz="1000" b="0" i="0" u="none" strike="noStrike" dirty="0">
                        <a:solidFill>
                          <a:schemeClr val="tx1"/>
                        </a:solidFill>
                        <a:effectLst/>
                        <a:latin typeface="Calibri" panose="020F0502020204030204" pitchFamily="34" charset="0"/>
                      </a:endParaRPr>
                    </a:p>
                  </a:txBody>
                  <a:tcPr marL="0" marR="0" marT="0" marB="0"/>
                </a:tc>
                <a:tc>
                  <a:txBody>
                    <a:bodyPr/>
                    <a:lstStyle/>
                    <a:p>
                      <a:r>
                        <a:rPr lang="de-DE" sz="900" b="0" dirty="0" smtClean="0"/>
                        <a:t>Wird über das PWM-Crash-Signal ein Crash erkannt, muss der Zustand HV Off dringend frühestens nach 7ms und spätestens nach 10ms eintreten</a:t>
                      </a:r>
                      <a:endParaRPr lang="de-DE" sz="900" b="0" kern="1200" dirty="0" smtClean="0">
                        <a:solidFill>
                          <a:schemeClr val="dk1"/>
                        </a:solidFill>
                        <a:latin typeface="Calibri" panose="020F0502020204030204" pitchFamily="34" charset="0"/>
                        <a:ea typeface="+mn-ea"/>
                        <a:cs typeface="Calibri" panose="020F0502020204030204" pitchFamily="34" charset="0"/>
                      </a:endParaRPr>
                    </a:p>
                  </a:txBody>
                  <a:tcPr marL="0" marR="0" marT="0" marB="0"/>
                </a:tc>
                <a:tc>
                  <a:txBody>
                    <a:bodyPr/>
                    <a:lstStyle/>
                    <a:p>
                      <a:pPr algn="l" fontAlgn="t"/>
                      <a:r>
                        <a:rPr lang="de-DE" sz="1000" b="0" i="0" u="none" strike="noStrike" dirty="0" err="1" smtClean="0">
                          <a:solidFill>
                            <a:schemeClr val="tx1"/>
                          </a:solidFill>
                          <a:effectLst/>
                          <a:latin typeface="Calibri" panose="020F0502020204030204" pitchFamily="34" charset="0"/>
                        </a:rPr>
                        <a:t>Pana</a:t>
                      </a:r>
                      <a:endParaRPr lang="de-DE" sz="1100" b="0" i="0" u="none" strike="noStrike" dirty="0">
                        <a:solidFill>
                          <a:schemeClr val="tx1"/>
                        </a:solidFill>
                        <a:effectLst/>
                        <a:latin typeface="Calibri" panose="020F0502020204030204" pitchFamily="34" charset="0"/>
                      </a:endParaRPr>
                    </a:p>
                  </a:txBody>
                  <a:tcPr marL="0" marR="0" marT="0" marB="0"/>
                </a:tc>
                <a:extLst>
                  <a:ext uri="{0D108BD9-81ED-4DB2-BD59-A6C34878D82A}">
                    <a16:rowId xmlns:a16="http://schemas.microsoft.com/office/drawing/2014/main" val="10000"/>
                  </a:ext>
                </a:extLst>
              </a:tr>
            </a:tbl>
          </a:graphicData>
        </a:graphic>
      </p:graphicFrame>
      <p:cxnSp>
        <p:nvCxnSpPr>
          <p:cNvPr id="7" name="Gewinkelter Verbinder 6"/>
          <p:cNvCxnSpPr/>
          <p:nvPr/>
        </p:nvCxnSpPr>
        <p:spPr>
          <a:xfrm flipV="1">
            <a:off x="2445538" y="2743234"/>
            <a:ext cx="1728192" cy="216026"/>
          </a:xfrm>
          <a:prstGeom prst="bentConnector3">
            <a:avLst>
              <a:gd name="adj1" fmla="val 20899"/>
            </a:avLst>
          </a:prstGeom>
        </p:spPr>
        <p:style>
          <a:lnRef idx="1">
            <a:schemeClr val="accent1"/>
          </a:lnRef>
          <a:fillRef idx="0">
            <a:schemeClr val="accent1"/>
          </a:fillRef>
          <a:effectRef idx="0">
            <a:schemeClr val="accent1"/>
          </a:effectRef>
          <a:fontRef idx="minor">
            <a:schemeClr val="tx1"/>
          </a:fontRef>
        </p:style>
      </p:cxnSp>
      <p:cxnSp>
        <p:nvCxnSpPr>
          <p:cNvPr id="10" name="Gewinkelter Verbinder 9"/>
          <p:cNvCxnSpPr/>
          <p:nvPr/>
        </p:nvCxnSpPr>
        <p:spPr>
          <a:xfrm flipV="1">
            <a:off x="2479111" y="1795598"/>
            <a:ext cx="2882751" cy="447242"/>
          </a:xfrm>
          <a:prstGeom prst="bentConnector3">
            <a:avLst>
              <a:gd name="adj1" fmla="val 69938"/>
            </a:avLst>
          </a:prstGeom>
        </p:spPr>
        <p:style>
          <a:lnRef idx="1">
            <a:schemeClr val="accent1"/>
          </a:lnRef>
          <a:fillRef idx="0">
            <a:schemeClr val="accent1"/>
          </a:fillRef>
          <a:effectRef idx="0">
            <a:schemeClr val="accent1"/>
          </a:effectRef>
          <a:fontRef idx="minor">
            <a:schemeClr val="tx1"/>
          </a:fontRef>
        </p:style>
      </p:cxnSp>
      <p:cxnSp>
        <p:nvCxnSpPr>
          <p:cNvPr id="24" name="Gewinkelter Verbinder 23"/>
          <p:cNvCxnSpPr/>
          <p:nvPr/>
        </p:nvCxnSpPr>
        <p:spPr>
          <a:xfrm>
            <a:off x="5334560" y="1794586"/>
            <a:ext cx="1224136" cy="4410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2445538" y="1811776"/>
            <a:ext cx="0" cy="1363506"/>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Gerader Verbinder 27"/>
          <p:cNvCxnSpPr/>
          <p:nvPr/>
        </p:nvCxnSpPr>
        <p:spPr>
          <a:xfrm flipV="1">
            <a:off x="2445538" y="3175282"/>
            <a:ext cx="4176464" cy="4646"/>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Gerader Verbinder 30"/>
          <p:cNvCxnSpPr/>
          <p:nvPr/>
        </p:nvCxnSpPr>
        <p:spPr>
          <a:xfrm flipV="1">
            <a:off x="2805578" y="2592977"/>
            <a:ext cx="1381068" cy="6241"/>
          </a:xfrm>
          <a:prstGeom prst="line">
            <a:avLst/>
          </a:prstGeom>
          <a:ln>
            <a:solidFill>
              <a:srgbClr val="C00000"/>
            </a:solidFill>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3" name="Gerader Verbinder 32"/>
          <p:cNvCxnSpPr/>
          <p:nvPr/>
        </p:nvCxnSpPr>
        <p:spPr>
          <a:xfrm>
            <a:off x="4162128" y="2601190"/>
            <a:ext cx="848709" cy="5220"/>
          </a:xfrm>
          <a:prstGeom prst="line">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36" name="Textfeld 35"/>
          <p:cNvSpPr txBox="1"/>
          <p:nvPr/>
        </p:nvSpPr>
        <p:spPr>
          <a:xfrm>
            <a:off x="3002276" y="2276173"/>
            <a:ext cx="1059280" cy="369332"/>
          </a:xfrm>
          <a:prstGeom prst="rect">
            <a:avLst/>
          </a:prstGeom>
          <a:noFill/>
          <a:ln>
            <a:noFill/>
          </a:ln>
        </p:spPr>
        <p:txBody>
          <a:bodyPr wrap="square" rtlCol="0">
            <a:spAutoFit/>
          </a:bodyPr>
          <a:lstStyle/>
          <a:p>
            <a:r>
              <a:rPr lang="de-DE" dirty="0">
                <a:solidFill>
                  <a:srgbClr val="FF0000"/>
                </a:solidFill>
              </a:rPr>
              <a:t>t</a:t>
            </a:r>
            <a:r>
              <a:rPr lang="de-DE" sz="1100" dirty="0" smtClean="0">
                <a:solidFill>
                  <a:srgbClr val="FF0000"/>
                </a:solidFill>
              </a:rPr>
              <a:t>1 &lt;7ms</a:t>
            </a:r>
            <a:endParaRPr lang="de-DE" sz="1100" dirty="0">
              <a:solidFill>
                <a:srgbClr val="FF0000"/>
              </a:solidFill>
            </a:endParaRPr>
          </a:p>
        </p:txBody>
      </p:sp>
      <p:sp>
        <p:nvSpPr>
          <p:cNvPr id="37" name="Textfeld 36"/>
          <p:cNvSpPr txBox="1"/>
          <p:nvPr/>
        </p:nvSpPr>
        <p:spPr>
          <a:xfrm>
            <a:off x="4115009" y="2250032"/>
            <a:ext cx="1084864" cy="369332"/>
          </a:xfrm>
          <a:prstGeom prst="rect">
            <a:avLst/>
          </a:prstGeom>
          <a:noFill/>
        </p:spPr>
        <p:txBody>
          <a:bodyPr wrap="square" rtlCol="0">
            <a:spAutoFit/>
          </a:bodyPr>
          <a:lstStyle/>
          <a:p>
            <a:r>
              <a:rPr lang="de-DE" dirty="0" smtClean="0">
                <a:solidFill>
                  <a:schemeClr val="accent5">
                    <a:lumMod val="75000"/>
                  </a:schemeClr>
                </a:solidFill>
              </a:rPr>
              <a:t>t</a:t>
            </a:r>
            <a:r>
              <a:rPr lang="de-DE" sz="1200" dirty="0" smtClean="0">
                <a:solidFill>
                  <a:schemeClr val="accent5">
                    <a:lumMod val="75000"/>
                  </a:schemeClr>
                </a:solidFill>
              </a:rPr>
              <a:t>2</a:t>
            </a:r>
            <a:r>
              <a:rPr lang="de-DE" dirty="0" smtClean="0">
                <a:solidFill>
                  <a:schemeClr val="accent5">
                    <a:lumMod val="75000"/>
                  </a:schemeClr>
                </a:solidFill>
              </a:rPr>
              <a:t> </a:t>
            </a:r>
            <a:r>
              <a:rPr lang="de-DE" sz="1200" dirty="0" smtClean="0">
                <a:solidFill>
                  <a:schemeClr val="accent5">
                    <a:lumMod val="75000"/>
                  </a:schemeClr>
                </a:solidFill>
              </a:rPr>
              <a:t>==</a:t>
            </a:r>
            <a:r>
              <a:rPr lang="de-DE" dirty="0" smtClean="0">
                <a:solidFill>
                  <a:schemeClr val="accent5">
                    <a:lumMod val="75000"/>
                  </a:schemeClr>
                </a:solidFill>
              </a:rPr>
              <a:t> </a:t>
            </a:r>
            <a:r>
              <a:rPr lang="de-DE" sz="1200" dirty="0" smtClean="0">
                <a:solidFill>
                  <a:schemeClr val="accent5">
                    <a:lumMod val="75000"/>
                  </a:schemeClr>
                </a:solidFill>
              </a:rPr>
              <a:t>3ms</a:t>
            </a:r>
            <a:endParaRPr lang="de-DE" sz="900" dirty="0">
              <a:solidFill>
                <a:schemeClr val="accent5">
                  <a:lumMod val="75000"/>
                </a:schemeClr>
              </a:solidFill>
            </a:endParaRPr>
          </a:p>
        </p:txBody>
      </p:sp>
      <p:sp>
        <p:nvSpPr>
          <p:cNvPr id="38" name="Textfeld 37"/>
          <p:cNvSpPr txBox="1"/>
          <p:nvPr/>
        </p:nvSpPr>
        <p:spPr>
          <a:xfrm>
            <a:off x="1854893" y="2821049"/>
            <a:ext cx="648072" cy="246221"/>
          </a:xfrm>
          <a:prstGeom prst="rect">
            <a:avLst/>
          </a:prstGeom>
          <a:noFill/>
        </p:spPr>
        <p:txBody>
          <a:bodyPr wrap="square" rtlCol="0">
            <a:spAutoFit/>
          </a:bodyPr>
          <a:lstStyle/>
          <a:p>
            <a:r>
              <a:rPr lang="de-DE" sz="1000" dirty="0" smtClean="0">
                <a:solidFill>
                  <a:schemeClr val="accent1"/>
                </a:solidFill>
              </a:rPr>
              <a:t>Signal1</a:t>
            </a:r>
            <a:endParaRPr lang="de-DE" sz="600" dirty="0">
              <a:solidFill>
                <a:schemeClr val="accent1"/>
              </a:solidFill>
            </a:endParaRPr>
          </a:p>
        </p:txBody>
      </p:sp>
      <p:sp>
        <p:nvSpPr>
          <p:cNvPr id="39" name="Textfeld 38"/>
          <p:cNvSpPr txBox="1"/>
          <p:nvPr/>
        </p:nvSpPr>
        <p:spPr>
          <a:xfrm>
            <a:off x="1854893" y="2084790"/>
            <a:ext cx="648072" cy="246221"/>
          </a:xfrm>
          <a:prstGeom prst="rect">
            <a:avLst/>
          </a:prstGeom>
          <a:noFill/>
        </p:spPr>
        <p:txBody>
          <a:bodyPr wrap="square" rtlCol="0">
            <a:spAutoFit/>
          </a:bodyPr>
          <a:lstStyle/>
          <a:p>
            <a:r>
              <a:rPr lang="de-DE" sz="1000" dirty="0" smtClean="0">
                <a:solidFill>
                  <a:schemeClr val="accent1"/>
                </a:solidFill>
              </a:rPr>
              <a:t>Signal2</a:t>
            </a:r>
            <a:endParaRPr lang="de-DE" sz="600" dirty="0">
              <a:solidFill>
                <a:schemeClr val="accent1"/>
              </a:solidFill>
            </a:endParaRPr>
          </a:p>
        </p:txBody>
      </p:sp>
      <p:cxnSp>
        <p:nvCxnSpPr>
          <p:cNvPr id="48" name="Gerader Verbinder 47"/>
          <p:cNvCxnSpPr/>
          <p:nvPr/>
        </p:nvCxnSpPr>
        <p:spPr>
          <a:xfrm flipV="1">
            <a:off x="2445538" y="2346895"/>
            <a:ext cx="4176464" cy="4646"/>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Gewinkelter Verbinder 58"/>
          <p:cNvCxnSpPr/>
          <p:nvPr/>
        </p:nvCxnSpPr>
        <p:spPr>
          <a:xfrm>
            <a:off x="4173730" y="2741823"/>
            <a:ext cx="2520280" cy="317570"/>
          </a:xfrm>
          <a:prstGeom prst="bentConnector3">
            <a:avLst>
              <a:gd name="adj1" fmla="val 71769"/>
            </a:avLst>
          </a:prstGeom>
        </p:spPr>
        <p:style>
          <a:lnRef idx="1">
            <a:schemeClr val="accent1"/>
          </a:lnRef>
          <a:fillRef idx="0">
            <a:schemeClr val="accent1"/>
          </a:fillRef>
          <a:effectRef idx="0">
            <a:schemeClr val="accent1"/>
          </a:effectRef>
          <a:fontRef idx="minor">
            <a:schemeClr val="tx1"/>
          </a:fontRef>
        </p:style>
      </p:cxnSp>
      <p:sp>
        <p:nvSpPr>
          <p:cNvPr id="21"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cxnSp>
        <p:nvCxnSpPr>
          <p:cNvPr id="25" name="Gerader Verbinder 24"/>
          <p:cNvCxnSpPr/>
          <p:nvPr/>
        </p:nvCxnSpPr>
        <p:spPr>
          <a:xfrm flipV="1">
            <a:off x="4983066" y="2600679"/>
            <a:ext cx="1381068" cy="6241"/>
          </a:xfrm>
          <a:prstGeom prst="line">
            <a:avLst/>
          </a:prstGeom>
          <a:ln>
            <a:solidFill>
              <a:srgbClr val="C00000"/>
            </a:solidFill>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27" name="Textfeld 26"/>
          <p:cNvSpPr txBox="1"/>
          <p:nvPr/>
        </p:nvSpPr>
        <p:spPr>
          <a:xfrm>
            <a:off x="5180852" y="2282981"/>
            <a:ext cx="1084864" cy="369332"/>
          </a:xfrm>
          <a:prstGeom prst="rect">
            <a:avLst/>
          </a:prstGeom>
          <a:noFill/>
        </p:spPr>
        <p:txBody>
          <a:bodyPr wrap="square" rtlCol="0">
            <a:spAutoFit/>
          </a:bodyPr>
          <a:lstStyle/>
          <a:p>
            <a:r>
              <a:rPr lang="de-DE" dirty="0">
                <a:solidFill>
                  <a:srgbClr val="FF0000"/>
                </a:solidFill>
              </a:rPr>
              <a:t>t</a:t>
            </a:r>
            <a:r>
              <a:rPr lang="de-DE" sz="1200" dirty="0" smtClean="0">
                <a:solidFill>
                  <a:srgbClr val="FF0000"/>
                </a:solidFill>
              </a:rPr>
              <a:t>3 zu spät</a:t>
            </a:r>
            <a:endParaRPr lang="de-DE" sz="900" dirty="0">
              <a:solidFill>
                <a:srgbClr val="FF0000"/>
              </a:solidFill>
            </a:endParaRPr>
          </a:p>
        </p:txBody>
      </p:sp>
    </p:spTree>
    <p:extLst>
      <p:ext uri="{BB962C8B-B14F-4D97-AF65-F5344CB8AC3E}">
        <p14:creationId xmlns:p14="http://schemas.microsoft.com/office/powerpoint/2010/main" val="4086357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8776" y="438663"/>
            <a:ext cx="8426450" cy="260879"/>
          </a:xfrm>
        </p:spPr>
        <p:txBody>
          <a:bodyPr/>
          <a:lstStyle/>
          <a:p>
            <a:r>
              <a:rPr lang="de-DE" dirty="0" smtClean="0"/>
              <a:t>Allgemein</a:t>
            </a:r>
            <a:br>
              <a:rPr lang="de-DE" dirty="0" smtClean="0"/>
            </a:br>
            <a:r>
              <a:rPr lang="de-DE" sz="1400" dirty="0" smtClean="0">
                <a:solidFill>
                  <a:srgbClr val="00B4B9"/>
                </a:solidFill>
              </a:rPr>
              <a:t>Wieso brauchen wir </a:t>
            </a:r>
            <a:r>
              <a:rPr lang="de-DE" sz="1400" dirty="0" err="1" smtClean="0">
                <a:solidFill>
                  <a:srgbClr val="00B4B9"/>
                </a:solidFill>
              </a:rPr>
              <a:t>Traceanalyse</a:t>
            </a:r>
            <a:r>
              <a:rPr lang="de-DE" sz="1400" dirty="0" smtClean="0">
                <a:solidFill>
                  <a:srgbClr val="00B4B9"/>
                </a:solidFill>
              </a:rPr>
              <a:t> beim Testing?</a:t>
            </a:r>
            <a:endParaRPr lang="de-DE" sz="1400"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
        <p:nvSpPr>
          <p:cNvPr id="9" name="Inhaltsplatzhalter 2"/>
          <p:cNvSpPr txBox="1">
            <a:spLocks/>
          </p:cNvSpPr>
          <p:nvPr/>
        </p:nvSpPr>
        <p:spPr bwMode="gray">
          <a:xfrm>
            <a:off x="337269" y="1373016"/>
            <a:ext cx="4861296" cy="256282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de-DE" dirty="0"/>
              <a:t>Testbarkeit </a:t>
            </a:r>
            <a:r>
              <a:rPr lang="de-DE" dirty="0" smtClean="0"/>
              <a:t>einer </a:t>
            </a:r>
            <a:r>
              <a:rPr lang="de-DE" dirty="0"/>
              <a:t>Anforderung teilweise schwierig durch geforderte Zeitraum Bedingungen der </a:t>
            </a:r>
            <a:r>
              <a:rPr lang="de-DE" dirty="0" smtClean="0"/>
              <a:t>Anforderung, </a:t>
            </a:r>
            <a:r>
              <a:rPr lang="de-DE" dirty="0"/>
              <a:t>z.B. </a:t>
            </a:r>
            <a:r>
              <a:rPr lang="de-DE" dirty="0" smtClean="0"/>
              <a:t>„</a:t>
            </a:r>
            <a:r>
              <a:rPr lang="de-DE" dirty="0"/>
              <a:t>D</a:t>
            </a:r>
            <a:r>
              <a:rPr lang="de-DE" dirty="0" smtClean="0"/>
              <a:t>ie Schütze müssen </a:t>
            </a:r>
            <a:r>
              <a:rPr lang="de-DE" dirty="0"/>
              <a:t>in </a:t>
            </a:r>
            <a:r>
              <a:rPr lang="de-DE" dirty="0" smtClean="0"/>
              <a:t>den nächsten </a:t>
            </a:r>
            <a:r>
              <a:rPr lang="de-DE" dirty="0"/>
              <a:t>7ms geschlossen werden.“</a:t>
            </a:r>
          </a:p>
          <a:p>
            <a:endParaRPr lang="de-DE" b="1" dirty="0"/>
          </a:p>
          <a:p>
            <a:pPr marL="171450" indent="-171450">
              <a:buFont typeface="Arial" panose="020B0604020202020204" pitchFamily="34" charset="0"/>
              <a:buChar char="•"/>
            </a:pPr>
            <a:r>
              <a:rPr lang="de-DE" dirty="0"/>
              <a:t>Vollautomatisierte </a:t>
            </a:r>
            <a:r>
              <a:rPr lang="de-DE" b="1" dirty="0" smtClean="0"/>
              <a:t>Messdatenanalyse – </a:t>
            </a:r>
            <a:r>
              <a:rPr lang="de-DE" dirty="0" smtClean="0"/>
              <a:t>manuelle </a:t>
            </a:r>
            <a:r>
              <a:rPr lang="de-DE" dirty="0"/>
              <a:t>Analysen sind Zeitaufwändig und weniger genau</a:t>
            </a:r>
          </a:p>
          <a:p>
            <a:endParaRPr lang="de-DE" dirty="0">
              <a:solidFill>
                <a:schemeClr val="tx1"/>
              </a:solidFill>
            </a:endParaRPr>
          </a:p>
          <a:p>
            <a:pPr marL="171450" indent="-171450">
              <a:buFont typeface="Arial" panose="020B0604020202020204" pitchFamily="34" charset="0"/>
              <a:buChar char="•"/>
            </a:pPr>
            <a:r>
              <a:rPr lang="de-DE" dirty="0" err="1"/>
              <a:t>Traceanalysen</a:t>
            </a:r>
            <a:r>
              <a:rPr lang="de-DE" dirty="0"/>
              <a:t> bieten viel </a:t>
            </a:r>
            <a:r>
              <a:rPr lang="de-DE" dirty="0" smtClean="0"/>
              <a:t>Potential, </a:t>
            </a:r>
            <a:r>
              <a:rPr lang="de-DE" dirty="0"/>
              <a:t>z.B. </a:t>
            </a:r>
            <a:r>
              <a:rPr lang="de-DE" b="1" dirty="0"/>
              <a:t>explorative </a:t>
            </a:r>
            <a:r>
              <a:rPr lang="de-DE" b="1" dirty="0" smtClean="0"/>
              <a:t>Tests </a:t>
            </a:r>
            <a:r>
              <a:rPr lang="de-DE" dirty="0" smtClean="0"/>
              <a:t>(</a:t>
            </a:r>
            <a:r>
              <a:rPr lang="de-DE" dirty="0"/>
              <a:t>erfahrungsbasierte Tests</a:t>
            </a:r>
            <a:r>
              <a:rPr lang="de-DE" dirty="0" smtClean="0"/>
              <a:t>) oder Wirkkettentests</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Trace Check gibt uns die Möglichkeit </a:t>
            </a:r>
            <a:r>
              <a:rPr lang="de-DE" dirty="0" smtClean="0"/>
              <a:t>eine </a:t>
            </a:r>
            <a:r>
              <a:rPr lang="de-DE" b="1" dirty="0" smtClean="0"/>
              <a:t>genaue </a:t>
            </a:r>
            <a:r>
              <a:rPr lang="de-DE" b="1" dirty="0"/>
              <a:t>Sicht </a:t>
            </a:r>
            <a:r>
              <a:rPr lang="de-DE" dirty="0"/>
              <a:t>auf </a:t>
            </a:r>
            <a:r>
              <a:rPr lang="de-DE" dirty="0" smtClean="0"/>
              <a:t>die Software-Reaktion </a:t>
            </a:r>
            <a:r>
              <a:rPr lang="de-DE" dirty="0"/>
              <a:t>nach </a:t>
            </a:r>
            <a:r>
              <a:rPr lang="de-DE" dirty="0" smtClean="0"/>
              <a:t>einer </a:t>
            </a:r>
            <a:r>
              <a:rPr lang="de-DE" dirty="0"/>
              <a:t>Provokation </a:t>
            </a:r>
            <a:r>
              <a:rPr lang="de-DE" dirty="0" smtClean="0"/>
              <a:t>(via Plots, Diagramme…) zu erhalten</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b="1" dirty="0" smtClean="0"/>
              <a:t>Unendliche Möglichkeiten</a:t>
            </a:r>
            <a:r>
              <a:rPr lang="de-DE" dirty="0" smtClean="0"/>
              <a:t> </a:t>
            </a:r>
            <a:r>
              <a:rPr lang="de-DE" dirty="0"/>
              <a:t>durch automatisierte Analyse </a:t>
            </a:r>
            <a:r>
              <a:rPr lang="de-DE" dirty="0" smtClean="0"/>
              <a:t>über </a:t>
            </a:r>
            <a:r>
              <a:rPr lang="de-DE" dirty="0"/>
              <a:t>den Aufbau verschiedener </a:t>
            </a:r>
            <a:r>
              <a:rPr lang="de-DE" dirty="0" err="1" smtClean="0"/>
              <a:t>Traceschrittvorlagen</a:t>
            </a:r>
            <a:endParaRPr lang="de-DE" dirty="0"/>
          </a:p>
        </p:txBody>
      </p:sp>
      <p:pic>
        <p:nvPicPr>
          <p:cNvPr id="11" name="Inhaltsplatzhalter 11"/>
          <p:cNvPicPr>
            <a:picLocks noChangeAspect="1"/>
          </p:cNvPicPr>
          <p:nvPr/>
        </p:nvPicPr>
        <p:blipFill rotWithShape="1">
          <a:blip r:embed="rId3"/>
          <a:srcRect/>
          <a:stretch/>
        </p:blipFill>
        <p:spPr>
          <a:xfrm>
            <a:off x="5076056" y="1373016"/>
            <a:ext cx="3816424" cy="1630782"/>
          </a:xfrm>
          <a:prstGeom prst="rect">
            <a:avLst/>
          </a:prstGeom>
          <a:ln w="19050">
            <a:solidFill>
              <a:schemeClr val="bg1"/>
            </a:solidFill>
          </a:ln>
        </p:spPr>
      </p:pic>
      <p:sp>
        <p:nvSpPr>
          <p:cNvPr id="1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78440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2</a:t>
            </a:r>
            <a:r>
              <a:rPr lang="de-DE" dirty="0" smtClean="0"/>
              <a:t>.</a:t>
            </a:r>
            <a:endParaRPr lang="de-DE"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5" name="Fußzeilenplatzhalter 4"/>
          <p:cNvSpPr>
            <a:spLocks noGrp="1"/>
          </p:cNvSpPr>
          <p:nvPr>
            <p:ph type="ftr" sz="quarter" idx="11"/>
          </p:nvPr>
        </p:nvSpPr>
        <p:spPr/>
        <p:txBody>
          <a:bodyPr/>
          <a:lstStyle/>
          <a:p>
            <a:r>
              <a:rPr lang="en-US" smtClean="0"/>
              <a:t>Technical Unit Powertrain</a:t>
            </a:r>
            <a:endParaRPr lang="en-US"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6</a:t>
            </a:fld>
            <a:endParaRPr lang="en-US" noProof="0" dirty="0"/>
          </a:p>
        </p:txBody>
      </p:sp>
      <p:sp>
        <p:nvSpPr>
          <p:cNvPr id="8" name="Textplatzhalter 7"/>
          <p:cNvSpPr>
            <a:spLocks noGrp="1"/>
          </p:cNvSpPr>
          <p:nvPr>
            <p:ph type="body" sz="quarter" idx="13"/>
          </p:nvPr>
        </p:nvSpPr>
        <p:spPr/>
        <p:txBody>
          <a:bodyPr/>
          <a:lstStyle/>
          <a:p>
            <a:r>
              <a:rPr lang="de-DE" dirty="0" err="1" smtClean="0"/>
              <a:t>Traceanalysen</a:t>
            </a:r>
            <a:r>
              <a:rPr lang="de-DE" dirty="0" smtClean="0"/>
              <a:t> im Testfall</a:t>
            </a:r>
            <a:endParaRPr lang="de-DE" dirty="0"/>
          </a:p>
        </p:txBody>
      </p:sp>
    </p:spTree>
    <p:extLst>
      <p:ext uri="{BB962C8B-B14F-4D97-AF65-F5344CB8AC3E}">
        <p14:creationId xmlns:p14="http://schemas.microsoft.com/office/powerpoint/2010/main" val="1433387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Traceanalyse</a:t>
            </a:r>
            <a:r>
              <a:rPr lang="de-DE" dirty="0" smtClean="0"/>
              <a:t> im Testfall</a:t>
            </a:r>
            <a:br>
              <a:rPr lang="de-DE" dirty="0" smtClean="0"/>
            </a:br>
            <a:r>
              <a:rPr lang="de-DE" sz="1400" dirty="0" smtClean="0">
                <a:solidFill>
                  <a:srgbClr val="00B4B9"/>
                </a:solidFill>
              </a:rPr>
              <a:t>Inhalt</a:t>
            </a:r>
            <a:endParaRPr lang="de-DE" sz="1400"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7</a:t>
            </a:fld>
            <a:endParaRPr lang="en-US" noProof="0" dirty="0"/>
          </a:p>
        </p:txBody>
      </p:sp>
      <p:sp>
        <p:nvSpPr>
          <p:cNvPr id="10" name="Inhaltsplatzhalter 2"/>
          <p:cNvSpPr>
            <a:spLocks noGrp="1"/>
          </p:cNvSpPr>
          <p:nvPr>
            <p:ph idx="1"/>
          </p:nvPr>
        </p:nvSpPr>
        <p:spPr>
          <a:xfrm>
            <a:off x="358775" y="1227601"/>
            <a:ext cx="8426450" cy="2496278"/>
          </a:xfrm>
        </p:spPr>
        <p:txBody>
          <a:bodyPr/>
          <a:lstStyle/>
          <a:p>
            <a:endParaRPr lang="de-DE" b="1" dirty="0"/>
          </a:p>
          <a:p>
            <a:r>
              <a:rPr lang="de-DE" dirty="0"/>
              <a:t>Traceanalyse in ECU-TEST bedeutet: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smtClean="0"/>
              <a:t>2 Methoden möglich</a:t>
            </a:r>
            <a:r>
              <a:rPr lang="de-DE" dirty="0"/>
              <a:t>: </a:t>
            </a:r>
            <a:r>
              <a:rPr lang="de-DE" dirty="0" smtClean="0"/>
              <a:t>Überprüfung von </a:t>
            </a:r>
            <a:r>
              <a:rPr lang="de-DE" dirty="0"/>
              <a:t>Messaufzeichnungen </a:t>
            </a:r>
            <a:r>
              <a:rPr lang="de-DE" dirty="0" smtClean="0"/>
              <a:t>direkt in Testabläufen vs. nachgelagerte Analyse von existierenden Messaufzeichnungen</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Signale und </a:t>
            </a:r>
            <a:r>
              <a:rPr lang="de-DE" dirty="0" smtClean="0"/>
              <a:t>Messaufzeichnungen aus verschiedenen Quellen selektieren und synchronisieren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smtClean="0"/>
              <a:t>Spezifikation </a:t>
            </a:r>
            <a:r>
              <a:rPr lang="de-DE" dirty="0"/>
              <a:t>von </a:t>
            </a:r>
            <a:r>
              <a:rPr lang="de-DE" dirty="0" smtClean="0"/>
              <a:t>logik- </a:t>
            </a:r>
            <a:r>
              <a:rPr lang="de-DE" dirty="0"/>
              <a:t>bzw. </a:t>
            </a:r>
            <a:r>
              <a:rPr lang="de-DE" dirty="0" err="1" smtClean="0"/>
              <a:t>pythonbasierten</a:t>
            </a:r>
            <a:r>
              <a:rPr lang="de-DE" dirty="0" smtClean="0"/>
              <a:t> Analyse- </a:t>
            </a:r>
            <a:r>
              <a:rPr lang="de-DE" dirty="0"/>
              <a:t>und </a:t>
            </a:r>
            <a:r>
              <a:rPr lang="de-DE" dirty="0" smtClean="0"/>
              <a:t>Berechnungsvorschriften </a:t>
            </a:r>
            <a:r>
              <a:rPr lang="de-DE" dirty="0"/>
              <a:t>in Form von </a:t>
            </a:r>
            <a:r>
              <a:rPr lang="de-DE" dirty="0" err="1" smtClean="0"/>
              <a:t>Traceschritten</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Traceanalyse entwerfen </a:t>
            </a:r>
            <a:r>
              <a:rPr lang="de-DE" dirty="0">
                <a:sym typeface="Wingdings" panose="05000000000000000000" pitchFamily="2" charset="2"/>
              </a:rPr>
              <a:t> Traceschritte und Signalaufnahmen in Episoden organisieren</a:t>
            </a:r>
          </a:p>
          <a:p>
            <a:pPr marL="171450" indent="-171450">
              <a:buFont typeface="Arial" panose="020B0604020202020204" pitchFamily="34" charset="0"/>
              <a:buChar char="•"/>
            </a:pPr>
            <a:endParaRPr lang="de-DE" dirty="0">
              <a:sym typeface="Wingdings" panose="05000000000000000000" pitchFamily="2" charset="2"/>
            </a:endParaRPr>
          </a:p>
          <a:p>
            <a:pPr marL="171450" indent="-171450">
              <a:buFont typeface="Arial" panose="020B0604020202020204" pitchFamily="34" charset="0"/>
              <a:buChar char="•"/>
            </a:pPr>
            <a:r>
              <a:rPr lang="de-DE" dirty="0">
                <a:sym typeface="Wingdings" panose="05000000000000000000" pitchFamily="2" charset="2"/>
              </a:rPr>
              <a:t>Ergebnisse der Traceanalyse im Testreport ansehen</a:t>
            </a:r>
          </a:p>
          <a:p>
            <a:pPr marL="171450" indent="-171450">
              <a:buFont typeface="Arial" panose="020B0604020202020204" pitchFamily="34" charset="0"/>
              <a:buChar char="•"/>
            </a:pPr>
            <a:endParaRPr lang="de-DE" dirty="0">
              <a:sym typeface="Wingdings" panose="05000000000000000000" pitchFamily="2" charset="2"/>
            </a:endParaRPr>
          </a:p>
          <a:p>
            <a:pPr marL="171450" indent="-171450">
              <a:buFont typeface="Arial" panose="020B0604020202020204" pitchFamily="34" charset="0"/>
              <a:buChar char="•"/>
            </a:pPr>
            <a:r>
              <a:rPr lang="de-DE" dirty="0">
                <a:sym typeface="Wingdings" panose="05000000000000000000" pitchFamily="2" charset="2"/>
              </a:rPr>
              <a:t>Traceanalysen wiederverwenden</a:t>
            </a:r>
            <a:endParaRPr lang="de-DE" dirty="0"/>
          </a:p>
          <a:p>
            <a:endParaRPr lang="de-DE" dirty="0"/>
          </a:p>
          <a:p>
            <a:endParaRPr lang="de-DE" dirty="0" smtClean="0"/>
          </a:p>
          <a:p>
            <a:pPr marL="171450" indent="-171450">
              <a:buFont typeface="Arial" panose="020B0604020202020204" pitchFamily="34" charset="0"/>
              <a:buChar char="•"/>
            </a:pPr>
            <a:endParaRPr lang="de-DE" sz="1200" dirty="0">
              <a:solidFill>
                <a:schemeClr val="tx1"/>
              </a:solidFill>
            </a:endParaRPr>
          </a:p>
          <a:p>
            <a:pPr marL="171450" indent="-171450">
              <a:buFont typeface="Arial" panose="020B0604020202020204" pitchFamily="34" charset="0"/>
              <a:buChar char="•"/>
            </a:pPr>
            <a:endParaRPr lang="de-DE" sz="1200" dirty="0">
              <a:solidFill>
                <a:schemeClr val="tx1"/>
              </a:solidFill>
            </a:endParaRPr>
          </a:p>
          <a:p>
            <a:r>
              <a:rPr lang="de-DE" sz="1200" dirty="0" smtClean="0">
                <a:solidFill>
                  <a:schemeClr val="tx1"/>
                </a:solidFill>
                <a:sym typeface="Wingdings" panose="05000000000000000000" pitchFamily="2" charset="2"/>
              </a:rPr>
              <a:t> </a:t>
            </a:r>
            <a:endParaRPr lang="de-DE" sz="1200" dirty="0">
              <a:solidFill>
                <a:schemeClr val="tx1"/>
              </a:solidFill>
            </a:endParaRPr>
          </a:p>
        </p:txBody>
      </p:sp>
      <p:sp>
        <p:nvSpPr>
          <p:cNvPr id="8"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242718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Traceanalyse</a:t>
            </a:r>
            <a:r>
              <a:rPr lang="de-DE" dirty="0"/>
              <a:t> </a:t>
            </a:r>
            <a:r>
              <a:rPr lang="de-DE" dirty="0" smtClean="0"/>
              <a:t>im Testfall</a:t>
            </a:r>
            <a:br>
              <a:rPr lang="de-DE" dirty="0" smtClean="0"/>
            </a:br>
            <a:r>
              <a:rPr lang="de-DE" sz="1400" dirty="0">
                <a:solidFill>
                  <a:srgbClr val="00B4B9"/>
                </a:solidFill>
              </a:rPr>
              <a:t>2 Methoden möglich: </a:t>
            </a:r>
            <a:r>
              <a:rPr lang="de-DE" sz="1400" dirty="0" smtClean="0">
                <a:solidFill>
                  <a:srgbClr val="00B4B9"/>
                </a:solidFill>
              </a:rPr>
              <a:t>Überprüfung von </a:t>
            </a:r>
            <a:r>
              <a:rPr lang="de-DE" sz="1400" dirty="0">
                <a:solidFill>
                  <a:srgbClr val="00B4B9"/>
                </a:solidFill>
              </a:rPr>
              <a:t>Messaufzeichnungen direkt </a:t>
            </a:r>
            <a:r>
              <a:rPr lang="de-DE" sz="1400" dirty="0" smtClean="0">
                <a:solidFill>
                  <a:srgbClr val="00B4B9"/>
                </a:solidFill>
              </a:rPr>
              <a:t>im Testablauf </a:t>
            </a:r>
            <a:r>
              <a:rPr lang="de-DE" sz="1400" dirty="0">
                <a:solidFill>
                  <a:srgbClr val="00B4B9"/>
                </a:solidFill>
              </a:rPr>
              <a:t>vs. </a:t>
            </a:r>
            <a:r>
              <a:rPr lang="de-DE" sz="1400" dirty="0" smtClean="0">
                <a:solidFill>
                  <a:srgbClr val="00B4B9"/>
                </a:solidFill>
              </a:rPr>
              <a:t>nachgelagert</a:t>
            </a:r>
            <a:endParaRPr lang="de-DE" sz="1400" dirty="0"/>
          </a:p>
        </p:txBody>
      </p:sp>
      <p:sp>
        <p:nvSpPr>
          <p:cNvPr id="4" name="Datumsplatzhalter 3"/>
          <p:cNvSpPr>
            <a:spLocks noGrp="1"/>
          </p:cNvSpPr>
          <p:nvPr>
            <p:ph type="dt" sz="half" idx="10"/>
          </p:nvPr>
        </p:nvSpPr>
        <p:spPr/>
        <p:txBody>
          <a:bodyPr/>
          <a:lstStyle/>
          <a:p>
            <a:r>
              <a:rPr lang="fr-FR"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pic>
        <p:nvPicPr>
          <p:cNvPr id="7" name="Inhaltsplatzhalter 6"/>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25116"/>
          <a:stretch/>
        </p:blipFill>
        <p:spPr>
          <a:xfrm>
            <a:off x="105491" y="917831"/>
            <a:ext cx="3988369" cy="3461323"/>
          </a:xfrm>
        </p:spPr>
      </p:pic>
      <p:pic>
        <p:nvPicPr>
          <p:cNvPr id="8" name="Grafik 7"/>
          <p:cNvPicPr>
            <a:picLocks noChangeAspect="1"/>
          </p:cNvPicPr>
          <p:nvPr/>
        </p:nvPicPr>
        <p:blipFill rotWithShape="1">
          <a:blip r:embed="rId4" cstate="print">
            <a:extLst>
              <a:ext uri="{28A0092B-C50C-407E-A947-70E740481C1C}">
                <a14:useLocalDpi xmlns:a14="http://schemas.microsoft.com/office/drawing/2010/main" val="0"/>
              </a:ext>
            </a:extLst>
          </a:blip>
          <a:srcRect r="14791"/>
          <a:stretch/>
        </p:blipFill>
        <p:spPr>
          <a:xfrm>
            <a:off x="4572001" y="985262"/>
            <a:ext cx="4104455" cy="3454493"/>
          </a:xfrm>
          <a:prstGeom prst="rect">
            <a:avLst/>
          </a:prstGeom>
        </p:spPr>
      </p:pic>
      <p:sp>
        <p:nvSpPr>
          <p:cNvPr id="9" name="Rechteck 8"/>
          <p:cNvSpPr/>
          <p:nvPr/>
        </p:nvSpPr>
        <p:spPr>
          <a:xfrm>
            <a:off x="2347672" y="1886018"/>
            <a:ext cx="807008" cy="2171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2369415" y="2275066"/>
            <a:ext cx="733013" cy="1938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4998976" y="1262706"/>
            <a:ext cx="365111" cy="87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p:cNvSpPr/>
          <p:nvPr/>
        </p:nvSpPr>
        <p:spPr>
          <a:xfrm>
            <a:off x="4782952" y="2279843"/>
            <a:ext cx="500974" cy="267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416316" y="1491630"/>
            <a:ext cx="468052" cy="72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6480596" y="2139702"/>
            <a:ext cx="11157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601484" y="4328750"/>
            <a:ext cx="3492376" cy="538609"/>
          </a:xfrm>
          <a:prstGeom prst="rect">
            <a:avLst/>
          </a:prstGeom>
          <a:noFill/>
        </p:spPr>
        <p:txBody>
          <a:bodyPr wrap="square" rtlCol="0">
            <a:spAutoFit/>
          </a:bodyPr>
          <a:lstStyle/>
          <a:p>
            <a:r>
              <a:rPr lang="de-DE" sz="1050" dirty="0" err="1" smtClean="0">
                <a:solidFill>
                  <a:schemeClr val="accent4"/>
                </a:solidFill>
              </a:rPr>
              <a:t>Traceanalyse</a:t>
            </a:r>
            <a:r>
              <a:rPr lang="de-DE" sz="1050" dirty="0" smtClean="0">
                <a:solidFill>
                  <a:schemeClr val="accent4"/>
                </a:solidFill>
              </a:rPr>
              <a:t> direkt im Testfall mit .</a:t>
            </a:r>
            <a:r>
              <a:rPr lang="de-DE" sz="1050" dirty="0" err="1" smtClean="0">
                <a:solidFill>
                  <a:schemeClr val="accent4"/>
                </a:solidFill>
              </a:rPr>
              <a:t>blf</a:t>
            </a:r>
            <a:r>
              <a:rPr lang="de-DE" sz="1050" dirty="0" smtClean="0">
                <a:solidFill>
                  <a:schemeClr val="accent4"/>
                </a:solidFill>
              </a:rPr>
              <a:t> Datei*</a:t>
            </a:r>
          </a:p>
          <a:p>
            <a:r>
              <a:rPr lang="de-DE" sz="800" dirty="0">
                <a:solidFill>
                  <a:schemeClr val="bg1">
                    <a:lumMod val="50000"/>
                  </a:schemeClr>
                </a:solidFill>
              </a:rPr>
              <a:t>*TCF notwendig um globales Mapping für Signalanbindung zu nutzen</a:t>
            </a:r>
          </a:p>
          <a:p>
            <a:endParaRPr lang="de-DE" sz="1050" dirty="0" smtClean="0">
              <a:solidFill>
                <a:schemeClr val="accent4"/>
              </a:solidFill>
            </a:endParaRPr>
          </a:p>
        </p:txBody>
      </p:sp>
      <p:sp>
        <p:nvSpPr>
          <p:cNvPr id="17" name="Textfeld 16"/>
          <p:cNvSpPr txBox="1"/>
          <p:nvPr/>
        </p:nvSpPr>
        <p:spPr>
          <a:xfrm>
            <a:off x="4932040" y="4384716"/>
            <a:ext cx="3672408" cy="253916"/>
          </a:xfrm>
          <a:prstGeom prst="rect">
            <a:avLst/>
          </a:prstGeom>
          <a:noFill/>
        </p:spPr>
        <p:txBody>
          <a:bodyPr wrap="square" rtlCol="0">
            <a:spAutoFit/>
          </a:bodyPr>
          <a:lstStyle/>
          <a:p>
            <a:r>
              <a:rPr lang="de-DE" sz="1050" dirty="0" err="1" smtClean="0">
                <a:solidFill>
                  <a:schemeClr val="accent4"/>
                </a:solidFill>
              </a:rPr>
              <a:t>Traceanalyse</a:t>
            </a:r>
            <a:r>
              <a:rPr lang="de-DE" sz="1050" dirty="0">
                <a:solidFill>
                  <a:schemeClr val="accent4"/>
                </a:solidFill>
              </a:rPr>
              <a:t> für </a:t>
            </a:r>
            <a:r>
              <a:rPr lang="de-DE" sz="1050" dirty="0" smtClean="0">
                <a:solidFill>
                  <a:schemeClr val="accent4"/>
                </a:solidFill>
              </a:rPr>
              <a:t>nachgelagerte Analyse von .</a:t>
            </a:r>
            <a:r>
              <a:rPr lang="de-DE" sz="1050" dirty="0" err="1" smtClean="0">
                <a:solidFill>
                  <a:schemeClr val="accent4"/>
                </a:solidFill>
              </a:rPr>
              <a:t>mdf</a:t>
            </a:r>
            <a:r>
              <a:rPr lang="de-DE" sz="1050" dirty="0" smtClean="0">
                <a:solidFill>
                  <a:schemeClr val="accent4"/>
                </a:solidFill>
              </a:rPr>
              <a:t> Dateien</a:t>
            </a:r>
          </a:p>
        </p:txBody>
      </p:sp>
      <p:sp>
        <p:nvSpPr>
          <p:cNvPr id="18" name="Rechteck 17"/>
          <p:cNvSpPr/>
          <p:nvPr/>
        </p:nvSpPr>
        <p:spPr>
          <a:xfrm>
            <a:off x="123344" y="3766106"/>
            <a:ext cx="886280" cy="562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Tree>
    <p:extLst>
      <p:ext uri="{BB962C8B-B14F-4D97-AF65-F5344CB8AC3E}">
        <p14:creationId xmlns:p14="http://schemas.microsoft.com/office/powerpoint/2010/main" val="2440433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58776" y="1154213"/>
            <a:ext cx="3708406" cy="3227279"/>
          </a:xfrm>
        </p:spPr>
        <p:txBody>
          <a:bodyPr/>
          <a:lstStyle/>
          <a:p>
            <a:r>
              <a:rPr lang="de-DE" i="1" dirty="0"/>
              <a:t>	 </a:t>
            </a:r>
            <a:r>
              <a:rPr lang="de-DE" i="1" dirty="0" smtClean="0"/>
              <a:t>     </a:t>
            </a:r>
            <a:r>
              <a:rPr lang="de-DE" i="1" dirty="0" err="1" smtClean="0"/>
              <a:t>Traceaufnahme</a:t>
            </a:r>
            <a:r>
              <a:rPr lang="de-DE" i="1" dirty="0" smtClean="0"/>
              <a:t> im Testfall</a:t>
            </a:r>
            <a:endParaRPr lang="de-DE" dirty="0" smtClean="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endParaRPr lang="de-DE" dirty="0"/>
          </a:p>
          <a:p>
            <a:endParaRPr lang="de-DE" dirty="0" smtClean="0"/>
          </a:p>
          <a:p>
            <a:endParaRPr lang="de-DE" i="1" dirty="0"/>
          </a:p>
          <a:p>
            <a:endParaRPr lang="de-DE" dirty="0" smtClean="0"/>
          </a:p>
          <a:p>
            <a:endParaRPr lang="de-DE" dirty="0"/>
          </a:p>
          <a:p>
            <a:endParaRPr lang="de-DE" dirty="0" smtClean="0"/>
          </a:p>
          <a:p>
            <a:endParaRPr lang="de-DE" dirty="0" smtClean="0"/>
          </a:p>
          <a:p>
            <a:endParaRPr lang="de-DE" dirty="0"/>
          </a:p>
          <a:p>
            <a:endParaRPr lang="de-DE" dirty="0" smtClean="0"/>
          </a:p>
          <a:p>
            <a:endParaRPr lang="de-DE" dirty="0"/>
          </a:p>
          <a:p>
            <a:endParaRPr lang="de-DE" dirty="0" smtClean="0"/>
          </a:p>
          <a:p>
            <a:endParaRPr lang="de-DE" dirty="0"/>
          </a:p>
          <a:p>
            <a:pPr marL="171450" indent="-171450">
              <a:buFont typeface="Arial" panose="020B0604020202020204" pitchFamily="34" charset="0"/>
              <a:buChar char="•"/>
            </a:pPr>
            <a:r>
              <a:rPr lang="de-DE" dirty="0"/>
              <a:t>Start und Stopp </a:t>
            </a:r>
            <a:r>
              <a:rPr lang="de-DE" dirty="0" smtClean="0"/>
              <a:t>Trace Schritt Einfügen </a:t>
            </a:r>
            <a:endParaRPr lang="de-DE" dirty="0"/>
          </a:p>
          <a:p>
            <a:endParaRPr lang="de-DE" dirty="0"/>
          </a:p>
        </p:txBody>
      </p:sp>
      <p:sp>
        <p:nvSpPr>
          <p:cNvPr id="2" name="Titel 1"/>
          <p:cNvSpPr>
            <a:spLocks noGrp="1"/>
          </p:cNvSpPr>
          <p:nvPr>
            <p:ph type="title"/>
          </p:nvPr>
        </p:nvSpPr>
        <p:spPr>
          <a:xfrm>
            <a:off x="358776" y="438663"/>
            <a:ext cx="8426450" cy="545072"/>
          </a:xfrm>
        </p:spPr>
        <p:txBody>
          <a:bodyPr/>
          <a:lstStyle/>
          <a:p>
            <a:r>
              <a:rPr lang="de-DE" dirty="0" err="1" smtClean="0"/>
              <a:t>Traceanalyse</a:t>
            </a:r>
            <a:r>
              <a:rPr lang="de-DE" dirty="0"/>
              <a:t> </a:t>
            </a:r>
            <a:r>
              <a:rPr lang="de-DE" dirty="0" smtClean="0"/>
              <a:t>im Testfall</a:t>
            </a:r>
            <a:br>
              <a:rPr lang="de-DE" dirty="0" smtClean="0"/>
            </a:br>
            <a:r>
              <a:rPr lang="de-DE" sz="1400" dirty="0" smtClean="0">
                <a:solidFill>
                  <a:schemeClr val="accent5"/>
                </a:solidFill>
              </a:rPr>
              <a:t>Signale </a:t>
            </a:r>
            <a:r>
              <a:rPr lang="de-DE" sz="1400" dirty="0">
                <a:solidFill>
                  <a:schemeClr val="accent5"/>
                </a:solidFill>
              </a:rPr>
              <a:t>und Messaufzeichnungen aus verschiedenen Quellen selektieren und synchronisieren</a:t>
            </a:r>
            <a:br>
              <a:rPr lang="de-DE" sz="1400" dirty="0">
                <a:solidFill>
                  <a:schemeClr val="accent5"/>
                </a:solidFill>
              </a:rPr>
            </a:br>
            <a:endParaRPr lang="de-DE" sz="1400" dirty="0">
              <a:solidFill>
                <a:schemeClr val="accent5"/>
              </a:solidFill>
            </a:endParaRPr>
          </a:p>
        </p:txBody>
      </p:sp>
      <p:sp>
        <p:nvSpPr>
          <p:cNvPr id="4" name="Datumsplatzhalter 3"/>
          <p:cNvSpPr>
            <a:spLocks noGrp="1"/>
          </p:cNvSpPr>
          <p:nvPr>
            <p:ph type="dt" sz="half" idx="10"/>
          </p:nvPr>
        </p:nvSpPr>
        <p:spPr/>
        <p:txBody>
          <a:bodyPr/>
          <a:lstStyle/>
          <a:p>
            <a:r>
              <a:rPr lang="de-DE" noProof="0" smtClean="0"/>
              <a:t>Date</a:t>
            </a:r>
            <a:endParaRPr lang="en-US" noProof="0" dirty="0"/>
          </a:p>
        </p:txBody>
      </p:sp>
      <p:sp>
        <p:nvSpPr>
          <p:cNvPr id="6" name="Foliennummernplatzhalt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6" y="1330043"/>
            <a:ext cx="4068506" cy="2535892"/>
          </a:xfrm>
          <a:prstGeom prst="rect">
            <a:avLst/>
          </a:prstGeom>
        </p:spPr>
      </p:pic>
      <p:sp>
        <p:nvSpPr>
          <p:cNvPr id="10" name="Rechteck 9"/>
          <p:cNvSpPr/>
          <p:nvPr/>
        </p:nvSpPr>
        <p:spPr>
          <a:xfrm>
            <a:off x="510421" y="2787774"/>
            <a:ext cx="1973347"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343672"/>
            <a:ext cx="4362638" cy="2275392"/>
          </a:xfrm>
          <a:prstGeom prst="rect">
            <a:avLst/>
          </a:prstGeom>
        </p:spPr>
      </p:pic>
      <p:sp>
        <p:nvSpPr>
          <p:cNvPr id="11" name="Fußzeilenplatzhalter 3"/>
          <p:cNvSpPr>
            <a:spLocks noGrp="1"/>
          </p:cNvSpPr>
          <p:nvPr>
            <p:ph type="ftr" sz="quarter" idx="12"/>
          </p:nvPr>
        </p:nvSpPr>
        <p:spPr>
          <a:xfrm>
            <a:off x="510421" y="4551970"/>
            <a:ext cx="6840000" cy="251805"/>
          </a:xfrm>
        </p:spPr>
        <p:txBody>
          <a:bodyPr/>
          <a:lstStyle/>
          <a:p>
            <a:pPr algn="l"/>
            <a:r>
              <a:rPr lang="fr-FR" dirty="0"/>
              <a:t>Fit4Traceanalyse</a:t>
            </a:r>
            <a:endParaRPr lang="en-US" noProof="0" dirty="0"/>
          </a:p>
        </p:txBody>
      </p:sp>
      <p:sp>
        <p:nvSpPr>
          <p:cNvPr id="12" name="Inhaltsplatzhalter 2"/>
          <p:cNvSpPr txBox="1">
            <a:spLocks/>
          </p:cNvSpPr>
          <p:nvPr/>
        </p:nvSpPr>
        <p:spPr bwMode="gray">
          <a:xfrm>
            <a:off x="4572001" y="1154212"/>
            <a:ext cx="3708406" cy="32272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l"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i="1" dirty="0" smtClean="0"/>
              <a:t>	Nachgelagerte Messdatenanalyse</a:t>
            </a:r>
            <a:endParaRPr lang="de-DE" sz="1050" i="1" dirty="0" smtClean="0"/>
          </a:p>
          <a:p>
            <a:pPr marL="171450" indent="-171450">
              <a:buFont typeface="Arial" pitchFamily="34" charset="0"/>
              <a:buChar char="•"/>
            </a:pPr>
            <a:endParaRPr lang="de-DE" dirty="0" smtClean="0"/>
          </a:p>
          <a:p>
            <a:pPr marL="171450" indent="-171450">
              <a:buFont typeface="Arial" pitchFamily="34" charset="0"/>
              <a:buChar char="•"/>
            </a:pPr>
            <a:endParaRPr lang="de-DE" dirty="0" smtClean="0"/>
          </a:p>
          <a:p>
            <a:pPr marL="171450" indent="-171450">
              <a:buFont typeface="Arial" pitchFamily="34" charset="0"/>
              <a:buChar char="•"/>
            </a:pPr>
            <a:endParaRPr lang="de-DE" dirty="0" smtClean="0"/>
          </a:p>
          <a:p>
            <a:pPr marL="171450" indent="-171450">
              <a:buFont typeface="Arial" pitchFamily="34" charset="0"/>
              <a:buChar char="•"/>
            </a:pPr>
            <a:endParaRPr lang="de-DE" dirty="0" smtClean="0"/>
          </a:p>
          <a:p>
            <a:pPr marL="171450" indent="-171450">
              <a:buFont typeface="Arial" pitchFamily="34" charset="0"/>
              <a:buChar char="•"/>
            </a:pPr>
            <a:endParaRPr lang="de-DE" dirty="0" smtClean="0"/>
          </a:p>
          <a:p>
            <a:endParaRPr lang="de-DE" dirty="0" smtClean="0"/>
          </a:p>
          <a:p>
            <a:endParaRPr lang="de-DE" i="1"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pPr marL="171450" indent="-171450">
              <a:buFont typeface="Arial" pitchFamily="34" charset="0"/>
              <a:buChar char="•"/>
            </a:pPr>
            <a:r>
              <a:rPr lang="de-DE" dirty="0" smtClean="0"/>
              <a:t>Signalaufnahme hinzufügen s</a:t>
            </a:r>
          </a:p>
          <a:p>
            <a:endParaRPr lang="de-DE" dirty="0"/>
          </a:p>
        </p:txBody>
      </p:sp>
    </p:spTree>
    <p:extLst>
      <p:ext uri="{BB962C8B-B14F-4D97-AF65-F5344CB8AC3E}">
        <p14:creationId xmlns:p14="http://schemas.microsoft.com/office/powerpoint/2010/main" val="308223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E8EB6E2252864CAAADDF98641AA254" ma:contentTypeVersion="11" ma:contentTypeDescription="Create a new document." ma:contentTypeScope="" ma:versionID="b7ffb460a8143f4462b72bd658f23a5e">
  <xsd:schema xmlns:xsd="http://www.w3.org/2001/XMLSchema" xmlns:xs="http://www.w3.org/2001/XMLSchema" xmlns:p="http://schemas.microsoft.com/office/2006/metadata/properties" xmlns:ns2="c8707b7f-e190-4de2-a4a7-2d8251cdf842" xmlns:ns3="b7bba95a-0887-46b0-8749-0437e46b22f1" targetNamespace="http://schemas.microsoft.com/office/2006/metadata/properties" ma:root="true" ma:fieldsID="3b68dad9abc1498872f55010623b093e" ns2:_="" ns3:_="">
    <xsd:import namespace="c8707b7f-e190-4de2-a4a7-2d8251cdf842"/>
    <xsd:import namespace="b7bba95a-0887-46b0-8749-0437e46b22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707b7f-e190-4de2-a4a7-2d8251cdf8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ba95a-0887-46b0-8749-0437e46b22f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dc7572d-2195-4940-819f-50c86f34e0cf}" ma:internalName="TaxCatchAll" ma:showField="CatchAllData" ma:web="b7bba95a-0887-46b0-8749-0437e46b22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7bba95a-0887-46b0-8749-0437e46b22f1" xsi:nil="true"/>
    <lcf76f155ced4ddcb4097134ff3c332f xmlns="c8707b7f-e190-4de2-a4a7-2d8251cdf84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EA64CCEA-497F-4292-9E94-1E93837CC6D9}"/>
</file>

<file path=customXml/itemProps3.xml><?xml version="1.0" encoding="utf-8"?>
<ds:datastoreItem xmlns:ds="http://schemas.openxmlformats.org/officeDocument/2006/customXml" ds:itemID="{65F64EBE-3065-4A3D-B86E-F21B0406FD6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Praesentationsvorlage_16-9 (1)</Template>
  <TotalTime>0</TotalTime>
  <Words>2187</Words>
  <Application>Microsoft Office PowerPoint</Application>
  <PresentationFormat>Bildschirmpräsentation (16:9)</PresentationFormat>
  <Paragraphs>500</Paragraphs>
  <Slides>40</Slides>
  <Notes>19</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40</vt:i4>
      </vt:variant>
    </vt:vector>
  </HeadingPairs>
  <TitlesOfParts>
    <vt:vector size="47" baseType="lpstr">
      <vt:lpstr>Aharoni</vt:lpstr>
      <vt:lpstr>Arial</vt:lpstr>
      <vt:lpstr>Arial (Textkörper)</vt:lpstr>
      <vt:lpstr>Arial Black</vt:lpstr>
      <vt:lpstr>Calibri</vt:lpstr>
      <vt:lpstr>Wingdings</vt:lpstr>
      <vt:lpstr>Altran</vt:lpstr>
      <vt:lpstr>PowerPoint-Präsentation</vt:lpstr>
      <vt:lpstr>Inhalt</vt:lpstr>
      <vt:lpstr>1. </vt:lpstr>
      <vt:lpstr>Allgemein Wieso brauchen wir Traceanalyse beim Testing?</vt:lpstr>
      <vt:lpstr>Allgemein Wieso brauchen wir Traceanalyse beim Testing?</vt:lpstr>
      <vt:lpstr>2.</vt:lpstr>
      <vt:lpstr>Traceanalyse im Testfall Inhalt</vt:lpstr>
      <vt:lpstr>Traceanalyse im Testfall 2 Methoden möglich: Überprüfung von Messaufzeichnungen direkt im Testablauf vs. nachgelagert</vt:lpstr>
      <vt:lpstr>Traceanalyse im Testfall Signale und Messaufzeichnungen aus verschiedenen Quellen selektieren und synchronisieren </vt:lpstr>
      <vt:lpstr>Traceanalyse im Testfall Signale und Messaufzeichnungen aus verschiedenen Quellen selektieren und synchronisieren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Traceanalyse im Testfall Zusammenfassung</vt:lpstr>
      <vt:lpstr>2.</vt:lpstr>
      <vt:lpstr>Vorbereitung</vt:lpstr>
      <vt:lpstr>Übungen</vt:lpstr>
      <vt:lpstr>PowerPoint-Präsentation</vt:lpstr>
      <vt:lpstr>3.</vt:lpstr>
      <vt:lpstr>PowerPoint-Präsentation</vt:lpstr>
      <vt:lpstr>Neues Package erstellen</vt:lpstr>
      <vt:lpstr>Verwaltung von Signalen und Aufnahmen im BLF-Format </vt:lpstr>
      <vt:lpstr>Verwaltung von Signalen und Aufnahmen im BLF-Format </vt:lpstr>
      <vt:lpstr>Verwaltung von Signalen und Aufnahme </vt:lpstr>
      <vt:lpstr>Signalanbindung</vt:lpstr>
      <vt:lpstr>3.</vt:lpstr>
      <vt:lpstr>Verwaltung von Signalen und Aufnahme Motivation</vt:lpstr>
      <vt:lpstr>Traceanalyse Verwaltung von Signalen und Aufnahmen</vt:lpstr>
      <vt:lpstr>CAN-BUS und XCP Signale Verbindung Verwaltung von Signalen und Aufnahmen</vt:lpstr>
      <vt:lpstr>Signalanbindgung Verwaltung von Signalen und Aufnahmen</vt:lpstr>
      <vt:lpstr>4</vt:lpstr>
      <vt:lpstr>PowerPoint-Präsentation</vt:lpstr>
    </vt:vector>
  </TitlesOfParts>
  <Manager>Altran</Manager>
  <Company>Altran Deutschland S.A.S. &amp; Co. KG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Altran</dc:subject>
  <dc:creator>BLÖDNER Daniel</dc:creator>
  <cp:lastModifiedBy>PAVIOT Charly</cp:lastModifiedBy>
  <cp:revision>252</cp:revision>
  <dcterms:created xsi:type="dcterms:W3CDTF">2017-07-12T11:47:24Z</dcterms:created>
  <dcterms:modified xsi:type="dcterms:W3CDTF">2019-06-27T11:51:22Z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0x0101002AE8EB6E2252864CAAADDF98641AA254</vt:lpwstr>
  </property>
  <property fmtid="{D5CDD505-2E9C-101B-9397-08002B2CF9AE}" pid="3" name="Order">
    <vt:r8>32400</vt:r8>
  </property>
  <property fmtid="{D5CDD505-2E9C-101B-9397-08002B2CF9AE}" pid="4" name="_ExtendedDescription">
    <vt:lpwstr/>
  </property>
</Properties>
</file>