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3" r:id="rId4"/>
    <p:sldId id="261" r:id="rId5"/>
    <p:sldId id="262" r:id="rId6"/>
    <p:sldId id="264" r:id="rId7"/>
    <p:sldId id="260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8" autoAdjust="0"/>
  </p:normalViewPr>
  <p:slideViewPr>
    <p:cSldViewPr>
      <p:cViewPr varScale="1">
        <p:scale>
          <a:sx n="95" d="100"/>
          <a:sy n="95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BE1B-56F8-4E59-9E19-89E7B83F0B4F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ADB0-4871-4CBF-870A-F9C4278AB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google</a:t>
            </a:r>
            <a:r>
              <a:rPr lang="en-US" dirty="0" smtClean="0"/>
              <a:t> code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0-4871-4CBF-870A-F9C4278AB0C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bits = 8 extended </a:t>
            </a:r>
            <a:r>
              <a:rPr lang="en-US" dirty="0" err="1" smtClean="0"/>
              <a:t>ascii</a:t>
            </a:r>
            <a:r>
              <a:rPr lang="en-US" dirty="0" smtClean="0"/>
              <a:t> characters.</a:t>
            </a:r>
          </a:p>
          <a:p>
            <a:r>
              <a:rPr lang="en-US" dirty="0" smtClean="0"/>
              <a:t>The original key is 64-bits, but 8 of them are ignored, so effectively only 56 bit key.</a:t>
            </a:r>
          </a:p>
          <a:p>
            <a:r>
              <a:rPr lang="en-US" dirty="0" smtClean="0"/>
              <a:t>Similar </a:t>
            </a:r>
            <a:r>
              <a:rPr lang="en-US" dirty="0" err="1" smtClean="0"/>
              <a:t>Feistel</a:t>
            </a:r>
            <a:r>
              <a:rPr lang="en-US" dirty="0" smtClean="0"/>
              <a:t> structure is used in other encryption algorithms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cryptoviz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0-4871-4CBF-870A-F9C4278AB0C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DES.permute</a:t>
            </a:r>
            <a:r>
              <a:rPr lang="en-US" dirty="0" smtClean="0"/>
              <a:t>()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code site?</a:t>
            </a:r>
          </a:p>
          <a:p>
            <a:r>
              <a:rPr lang="en-US" baseline="0" dirty="0" smtClean="0"/>
              <a:t>Show mappings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0-4871-4CBF-870A-F9C4278AB0C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s-box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0-4871-4CBF-870A-F9C4278AB0C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D6720C-CCE0-4063-BE8F-F14FA866EFA5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DA0FC7-CCA2-43EF-9EF1-9875407B5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ryptoviz/" TargetMode="External"/><Relationship Id="rId7" Type="http://schemas.openxmlformats.org/officeDocument/2006/relationships/hyperlink" Target="http://en.wikipedia.org/wiki/Comparison_of_Subversion_cli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cryptoviz/source/list" TargetMode="External"/><Relationship Id="rId5" Type="http://schemas.openxmlformats.org/officeDocument/2006/relationships/hyperlink" Target="http://code.google.com/p/cryptoviz/downloads/list" TargetMode="External"/><Relationship Id="rId4" Type="http://schemas.openxmlformats.org/officeDocument/2006/relationships/hyperlink" Target="http://code.google.com/p/cryptoviz/source/browse/#svn/tru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CryptoViz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smtClean="0"/>
              <a:t>Rowe    </a:t>
            </a:r>
            <a:r>
              <a:rPr lang="en-US" dirty="0" smtClean="0"/>
              <a:t>John </a:t>
            </a:r>
            <a:r>
              <a:rPr lang="en-US" dirty="0" err="1" smtClean="0"/>
              <a:t>Gaetano</a:t>
            </a:r>
            <a:r>
              <a:rPr lang="en-US" dirty="0" smtClean="0"/>
              <a:t>    </a:t>
            </a:r>
            <a:r>
              <a:rPr lang="en-US" dirty="0" smtClean="0"/>
              <a:t>Chuck </a:t>
            </a:r>
            <a:r>
              <a:rPr lang="en-US" dirty="0" err="1" smtClean="0"/>
              <a:t>Figiel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AboutFrame.java	</a:t>
            </a:r>
            <a:r>
              <a:rPr lang="en-US" sz="2000" dirty="0" err="1" smtClean="0"/>
              <a:t>Help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About</a:t>
            </a:r>
            <a:endParaRPr lang="en-US" sz="2000" dirty="0" smtClean="0"/>
          </a:p>
          <a:p>
            <a:r>
              <a:rPr lang="en-US" sz="2000" dirty="0" smtClean="0"/>
              <a:t>BitList.java		Core data type, extends </a:t>
            </a:r>
            <a:r>
              <a:rPr lang="en-US" sz="2000" dirty="0" err="1" smtClean="0"/>
              <a:t>BitSet</a:t>
            </a:r>
            <a:endParaRPr lang="en-US" sz="2000" dirty="0" smtClean="0"/>
          </a:p>
          <a:p>
            <a:r>
              <a:rPr lang="en-US" sz="2000" dirty="0" smtClean="0"/>
              <a:t>ConvertString.java	</a:t>
            </a:r>
            <a:r>
              <a:rPr lang="en-US" sz="2000" dirty="0" smtClean="0"/>
              <a:t>Additional f</a:t>
            </a:r>
            <a:r>
              <a:rPr lang="en-US" sz="2000" dirty="0" smtClean="0"/>
              <a:t>unctions for manipulating </a:t>
            </a:r>
            <a:r>
              <a:rPr lang="en-US" sz="2000" dirty="0" err="1" smtClean="0"/>
              <a:t>BitLists</a:t>
            </a:r>
            <a:endParaRPr lang="en-US" sz="2000" dirty="0" smtClean="0"/>
          </a:p>
          <a:p>
            <a:r>
              <a:rPr lang="en-US" sz="2000" dirty="0" smtClean="0"/>
              <a:t>CryptMain.java	Main class</a:t>
            </a:r>
          </a:p>
          <a:p>
            <a:r>
              <a:rPr lang="en-US" sz="2000" dirty="0" smtClean="0"/>
              <a:t>DES.java		DES implementation</a:t>
            </a:r>
          </a:p>
          <a:p>
            <a:r>
              <a:rPr lang="en-US" sz="2000" dirty="0" smtClean="0"/>
              <a:t>EncryptPanel.java	</a:t>
            </a:r>
            <a:r>
              <a:rPr lang="en-US" sz="2000" dirty="0" err="1" smtClean="0"/>
              <a:t>Fiestel</a:t>
            </a:r>
            <a:r>
              <a:rPr lang="en-US" sz="2000" dirty="0" smtClean="0"/>
              <a:t> Structure, encryption </a:t>
            </a:r>
            <a:r>
              <a:rPr lang="en-US" sz="2000" dirty="0" smtClean="0"/>
              <a:t>and </a:t>
            </a:r>
            <a:r>
              <a:rPr lang="en-US" sz="2000" dirty="0" smtClean="0"/>
              <a:t>decryption</a:t>
            </a:r>
          </a:p>
          <a:p>
            <a:r>
              <a:rPr lang="en-US" sz="2000" dirty="0" smtClean="0"/>
              <a:t>KeyFrame.java	Key </a:t>
            </a:r>
            <a:r>
              <a:rPr lang="en-US" sz="2000" dirty="0" smtClean="0"/>
              <a:t>Generation</a:t>
            </a:r>
          </a:p>
          <a:p>
            <a:r>
              <a:rPr lang="en-US" sz="2000" dirty="0" smtClean="0"/>
              <a:t>MyHelpSystem.java	Displays help file  (credit: </a:t>
            </a:r>
            <a:r>
              <a:rPr lang="en-US" sz="2000" dirty="0" err="1" smtClean="0"/>
              <a:t>Dr.Spickler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Node.java		For visualization</a:t>
            </a:r>
          </a:p>
          <a:p>
            <a:r>
              <a:rPr lang="en-US" sz="2000" dirty="0" smtClean="0"/>
              <a:t>QuickDES.java	Encryption </a:t>
            </a:r>
            <a:r>
              <a:rPr lang="en-US" sz="2000" dirty="0" smtClean="0"/>
              <a:t>&amp; </a:t>
            </a:r>
            <a:r>
              <a:rPr lang="en-US" sz="2000" dirty="0" smtClean="0"/>
              <a:t>decryption of text files</a:t>
            </a:r>
            <a:endParaRPr lang="en-US" sz="2000" dirty="0" smtClean="0"/>
          </a:p>
          <a:p>
            <a:r>
              <a:rPr lang="en-US" sz="2000" dirty="0" smtClean="0"/>
              <a:t>RoundPanel.java	Visualize an individual round</a:t>
            </a:r>
            <a:endParaRPr lang="en-US" sz="2000" dirty="0" smtClean="0"/>
          </a:p>
          <a:p>
            <a:r>
              <a:rPr lang="en-US" sz="2000" dirty="0" smtClean="0"/>
              <a:t>VisualizationPanel.java	Core visualization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CryptoViz</a:t>
            </a:r>
            <a:r>
              <a:rPr lang="en-US" dirty="0" smtClean="0">
                <a:solidFill>
                  <a:srgbClr val="000000"/>
                </a:solidFill>
              </a:rPr>
              <a:t> implements and visualizes the Data Encryption Standard (DES) algorithm.</a:t>
            </a:r>
          </a:p>
          <a:p>
            <a:pPr>
              <a:buNone/>
            </a:pPr>
            <a:endParaRPr lang="en-US" dirty="0" smtClean="0"/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DES was used by the government and industry from 1976-1999, but is now considered insecure.</a:t>
            </a:r>
          </a:p>
          <a:p>
            <a:pPr>
              <a:buNone/>
            </a:pPr>
            <a:endParaRPr lang="en-US" dirty="0" smtClean="0"/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Client: Dr. Don </a:t>
            </a:r>
            <a:r>
              <a:rPr lang="en-US" dirty="0" err="1" smtClean="0">
                <a:solidFill>
                  <a:srgbClr val="000000"/>
                </a:solidFill>
              </a:rPr>
              <a:t>Spickler</a:t>
            </a:r>
            <a:r>
              <a:rPr lang="en-US" dirty="0" smtClean="0">
                <a:solidFill>
                  <a:srgbClr val="000000"/>
                </a:solidFill>
              </a:rPr>
              <a:t> from the Math &amp; Computer Science Department at Salisbury University.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Fully implements the </a:t>
            </a:r>
            <a:r>
              <a:rPr lang="en-US" dirty="0" smtClean="0">
                <a:solidFill>
                  <a:srgbClr val="000000"/>
                </a:solidFill>
              </a:rPr>
              <a:t>DES algorithm in Java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User </a:t>
            </a:r>
            <a:r>
              <a:rPr lang="en-US" dirty="0" smtClean="0">
                <a:solidFill>
                  <a:srgbClr val="000000"/>
                </a:solidFill>
              </a:rPr>
              <a:t>interface for quickly encrypting and decrypting </a:t>
            </a:r>
            <a:r>
              <a:rPr lang="en-US" dirty="0" smtClean="0">
                <a:solidFill>
                  <a:srgbClr val="000000"/>
                </a:solidFill>
              </a:rPr>
              <a:t>data.</a:t>
            </a: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Visualizes the DES key </a:t>
            </a:r>
            <a:r>
              <a:rPr lang="en-US" dirty="0" smtClean="0">
                <a:solidFill>
                  <a:srgbClr val="000000"/>
                </a:solidFill>
              </a:rPr>
              <a:t>generation </a:t>
            </a:r>
            <a:r>
              <a:rPr lang="en-US" dirty="0" smtClean="0">
                <a:solidFill>
                  <a:srgbClr val="000000"/>
                </a:solidFill>
              </a:rPr>
              <a:t>algorithm using </a:t>
            </a:r>
            <a:r>
              <a:rPr lang="en-US" dirty="0" smtClean="0">
                <a:solidFill>
                  <a:srgbClr val="000000"/>
                </a:solidFill>
              </a:rPr>
              <a:t>Java Swing and </a:t>
            </a:r>
            <a:r>
              <a:rPr lang="en-US" dirty="0" smtClean="0">
                <a:solidFill>
                  <a:srgbClr val="000000"/>
                </a:solidFill>
              </a:rPr>
              <a:t>2DGraphics.</a:t>
            </a: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Detailed </a:t>
            </a:r>
            <a:r>
              <a:rPr lang="en-US" dirty="0" smtClean="0">
                <a:solidFill>
                  <a:srgbClr val="000000"/>
                </a:solidFill>
              </a:rPr>
              <a:t>interactive diagram of the </a:t>
            </a:r>
            <a:r>
              <a:rPr lang="en-US" dirty="0" smtClean="0">
                <a:solidFill>
                  <a:srgbClr val="000000"/>
                </a:solidFill>
              </a:rPr>
              <a:t>DES encryption algorithm.</a:t>
            </a: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36563" indent="-319088">
              <a:lnSpc>
                <a:spcPct val="90000"/>
              </a:lnSpc>
              <a:buClr>
                <a:srgbClr val="D34817"/>
              </a:buClr>
              <a:buFont typeface="Wingdings 2" pitchFamily="16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Built-in help system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SVN/Google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Subversion</a:t>
            </a:r>
            <a:r>
              <a:rPr lang="en-US" sz="2000" dirty="0" smtClean="0"/>
              <a:t>, a version control system.</a:t>
            </a:r>
          </a:p>
          <a:p>
            <a:pPr lvl="1"/>
            <a:r>
              <a:rPr lang="en-US" sz="1600" dirty="0" smtClean="0"/>
              <a:t>Allows developers to maintain current and past versions of code across multiple environments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No need to email files or swap around USB sticks.</a:t>
            </a:r>
            <a:endParaRPr lang="en-US" sz="1600" dirty="0" smtClean="0"/>
          </a:p>
          <a:p>
            <a:pPr lvl="1"/>
            <a:r>
              <a:rPr lang="en-US" sz="1600" dirty="0" smtClean="0"/>
              <a:t>All </a:t>
            </a:r>
            <a:r>
              <a:rPr lang="en-US" sz="1600" dirty="0" smtClean="0"/>
              <a:t>code changes (</a:t>
            </a:r>
            <a:r>
              <a:rPr lang="en-US" sz="1600" dirty="0" err="1" smtClean="0"/>
              <a:t>diffs</a:t>
            </a:r>
            <a:r>
              <a:rPr lang="en-US" sz="1600" dirty="0" smtClean="0"/>
              <a:t>) along with comments are </a:t>
            </a:r>
            <a:r>
              <a:rPr lang="en-US" sz="1600" dirty="0" smtClean="0"/>
              <a:t>saved.</a:t>
            </a:r>
          </a:p>
          <a:p>
            <a:endParaRPr lang="en-US" sz="2000" dirty="0" smtClean="0"/>
          </a:p>
          <a:p>
            <a:r>
              <a:rPr lang="en-US" sz="2000" dirty="0" smtClean="0"/>
              <a:t>Server: Google Code </a:t>
            </a:r>
          </a:p>
          <a:p>
            <a:pPr lvl="1"/>
            <a:r>
              <a:rPr lang="en-US" sz="1600" dirty="0" smtClean="0"/>
              <a:t>Free  repository for open source applications</a:t>
            </a:r>
          </a:p>
          <a:p>
            <a:pPr lvl="1"/>
            <a:r>
              <a:rPr lang="en-US" sz="1600" dirty="0" smtClean="0"/>
              <a:t>No need to setup and configure a </a:t>
            </a:r>
            <a:r>
              <a:rPr lang="en-US" sz="1600" dirty="0" err="1" smtClean="0"/>
              <a:t>svn</a:t>
            </a:r>
            <a:r>
              <a:rPr lang="en-US" sz="1600" dirty="0" smtClean="0"/>
              <a:t> server manually</a:t>
            </a:r>
          </a:p>
          <a:p>
            <a:pPr lvl="1"/>
            <a:r>
              <a:rPr lang="en-US" sz="1600" dirty="0" smtClean="0"/>
              <a:t>Includes a wiki , additional file hosting, and project management tools.</a:t>
            </a:r>
          </a:p>
          <a:p>
            <a:pPr lvl="1"/>
            <a:r>
              <a:rPr lang="en-US" sz="1600" dirty="0" smtClean="0">
                <a:hlinkClick r:id="rId3"/>
              </a:rPr>
              <a:t>http://code.google.com/p/cryptoviz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/>
              <a:t>Source </a:t>
            </a:r>
            <a:r>
              <a:rPr lang="en-US" sz="1600" dirty="0" smtClean="0"/>
              <a:t>code: </a:t>
            </a:r>
            <a:r>
              <a:rPr lang="en-US" sz="1600" dirty="0" smtClean="0">
                <a:hlinkClick r:id="rId4"/>
              </a:rPr>
              <a:t>http://code.google.com/p/cryptoviz/source/browse/#</a:t>
            </a:r>
            <a:r>
              <a:rPr lang="en-US" sz="1600" dirty="0" smtClean="0">
                <a:hlinkClick r:id="rId4"/>
              </a:rPr>
              <a:t>svn/trunk</a:t>
            </a:r>
            <a:endParaRPr lang="en-US" sz="1600" dirty="0" smtClean="0"/>
          </a:p>
          <a:p>
            <a:pPr lvl="1"/>
            <a:r>
              <a:rPr lang="en-US" sz="1600" dirty="0" smtClean="0"/>
              <a:t>Program </a:t>
            </a:r>
            <a:r>
              <a:rPr lang="en-US" sz="1600" dirty="0" smtClean="0"/>
              <a:t>download: </a:t>
            </a:r>
            <a:r>
              <a:rPr lang="en-US" sz="1600" dirty="0" smtClean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code.google.com/p/cryptoviz/downloads/list</a:t>
            </a:r>
            <a:endParaRPr lang="en-US" sz="1600" dirty="0" smtClean="0"/>
          </a:p>
          <a:p>
            <a:pPr lvl="1"/>
            <a:r>
              <a:rPr lang="en-US" sz="1600" dirty="0" err="1" smtClean="0"/>
              <a:t>Changelog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6"/>
              </a:rPr>
              <a:t>http://code.google.com/p/cryptoviz/source/list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0">
              <a:buClr>
                <a:srgbClr val="D34817"/>
              </a:buClr>
            </a:pPr>
            <a:r>
              <a:rPr lang="en-US" sz="2200" dirty="0" smtClean="0">
                <a:solidFill>
                  <a:prstClr val="black"/>
                </a:solidFill>
              </a:rPr>
              <a:t>Clients:</a:t>
            </a:r>
            <a:endParaRPr lang="en-US" sz="2200" dirty="0" smtClean="0">
              <a:solidFill>
                <a:prstClr val="black"/>
              </a:solidFill>
            </a:endParaRPr>
          </a:p>
          <a:p>
            <a:pPr lvl="1"/>
            <a:r>
              <a:rPr lang="en-US" sz="1600" dirty="0" smtClean="0"/>
              <a:t>Many available </a:t>
            </a:r>
            <a:r>
              <a:rPr lang="en-US" sz="1600" dirty="0" smtClean="0"/>
              <a:t>( </a:t>
            </a:r>
            <a:r>
              <a:rPr lang="en-US" sz="1600" dirty="0" smtClean="0">
                <a:hlinkClick r:id="rId7"/>
              </a:rPr>
              <a:t>http</a:t>
            </a:r>
            <a:r>
              <a:rPr lang="en-US" sz="1600" dirty="0" smtClean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en.wikipedia.org/wiki/Comparison_of_Subversion_clients</a:t>
            </a:r>
            <a:r>
              <a:rPr lang="en-US" sz="1600" dirty="0" smtClean="0"/>
              <a:t> )</a:t>
            </a:r>
          </a:p>
          <a:p>
            <a:pPr lvl="1"/>
            <a:r>
              <a:rPr lang="en-US" sz="1600" dirty="0" smtClean="0"/>
              <a:t>For Microsoft </a:t>
            </a:r>
            <a:r>
              <a:rPr lang="en-US" sz="1600" dirty="0" smtClean="0"/>
              <a:t>Windows </a:t>
            </a:r>
            <a:r>
              <a:rPr lang="en-US" sz="1600" dirty="0" smtClean="0"/>
              <a:t>we used </a:t>
            </a:r>
            <a:r>
              <a:rPr lang="en-US" sz="1600" dirty="0" err="1" smtClean="0"/>
              <a:t>TortoiseSVN</a:t>
            </a:r>
            <a:r>
              <a:rPr lang="en-US" sz="1600" dirty="0" smtClean="0"/>
              <a:t>  (</a:t>
            </a:r>
            <a:r>
              <a:rPr lang="en-US" sz="1600" dirty="0" err="1" smtClean="0"/>
              <a:t>gui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Under </a:t>
            </a:r>
            <a:r>
              <a:rPr lang="en-US" sz="1600" dirty="0" err="1" smtClean="0"/>
              <a:t>linux</a:t>
            </a:r>
            <a:r>
              <a:rPr lang="en-US" sz="1600" dirty="0" smtClean="0"/>
              <a:t> we used the command line client “</a:t>
            </a:r>
            <a:r>
              <a:rPr lang="en-US" sz="1600" dirty="0" err="1" smtClean="0"/>
              <a:t>svn</a:t>
            </a:r>
            <a:r>
              <a:rPr lang="en-US" sz="1600" dirty="0" smtClean="0"/>
              <a:t>”</a:t>
            </a:r>
            <a:endParaRPr lang="en-US" sz="16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primarily used </a:t>
            </a:r>
            <a:r>
              <a:rPr lang="en-US" dirty="0" smtClean="0"/>
              <a:t>simple text </a:t>
            </a:r>
            <a:r>
              <a:rPr lang="en-US" dirty="0" smtClean="0"/>
              <a:t>editors in Linux and Windows </a:t>
            </a:r>
            <a:r>
              <a:rPr lang="en-US" dirty="0" smtClean="0"/>
              <a:t>environments (</a:t>
            </a:r>
            <a:r>
              <a:rPr lang="en-US" dirty="0" err="1" smtClean="0"/>
              <a:t>gedit</a:t>
            </a:r>
            <a:r>
              <a:rPr lang="en-US" dirty="0" smtClean="0"/>
              <a:t>, notepad++).</a:t>
            </a:r>
            <a:endParaRPr lang="en-US" dirty="0" smtClean="0"/>
          </a:p>
          <a:p>
            <a:r>
              <a:rPr lang="en-US" dirty="0" smtClean="0"/>
              <a:t>Began to use </a:t>
            </a:r>
            <a:r>
              <a:rPr lang="en-US" dirty="0" err="1" smtClean="0"/>
              <a:t>Netbeans</a:t>
            </a:r>
            <a:r>
              <a:rPr lang="en-US" dirty="0" smtClean="0"/>
              <a:t> IDE about halfway through the project.</a:t>
            </a:r>
          </a:p>
          <a:p>
            <a:pPr lvl="1"/>
            <a:r>
              <a:rPr lang="en-US" dirty="0" smtClean="0"/>
              <a:t>GUI creation is </a:t>
            </a:r>
            <a:r>
              <a:rPr lang="en-US" dirty="0" smtClean="0"/>
              <a:t>much easier/better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Speeds up development through code completion and automation of other repetitive tasks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cipher; uses  a 64-bit block size.</a:t>
            </a:r>
            <a:endParaRPr lang="en-US" dirty="0" smtClean="0"/>
          </a:p>
          <a:p>
            <a:r>
              <a:rPr lang="en-US" dirty="0" smtClean="0"/>
              <a:t>Base key is 56 bits</a:t>
            </a:r>
          </a:p>
          <a:p>
            <a:pPr lvl="1"/>
            <a:r>
              <a:rPr lang="en-US" sz="1600" dirty="0" smtClean="0"/>
              <a:t>Used to generate 16 </a:t>
            </a:r>
            <a:r>
              <a:rPr lang="en-US" sz="1600" dirty="0" err="1" smtClean="0"/>
              <a:t>subkeys</a:t>
            </a:r>
            <a:r>
              <a:rPr lang="en-US" sz="1600" dirty="0" smtClean="0"/>
              <a:t>, each of 48 bits</a:t>
            </a:r>
          </a:p>
          <a:p>
            <a:pPr lvl="1"/>
            <a:r>
              <a:rPr lang="en-US" sz="1600" dirty="0" smtClean="0"/>
              <a:t>Done with a series of shifts and permutations </a:t>
            </a:r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 smtClean="0"/>
              <a:t>permutation</a:t>
            </a:r>
            <a:endParaRPr lang="en-US" dirty="0" smtClean="0"/>
          </a:p>
          <a:p>
            <a:r>
              <a:rPr lang="en-US" dirty="0" smtClean="0"/>
              <a:t>16 rounds of processing</a:t>
            </a:r>
          </a:p>
          <a:p>
            <a:pPr lvl="1"/>
            <a:r>
              <a:rPr lang="en-US" sz="1600" dirty="0" smtClean="0"/>
              <a:t>This is the core of the algorithm, called the “</a:t>
            </a:r>
            <a:r>
              <a:rPr lang="en-US" sz="1600" dirty="0" err="1" smtClean="0"/>
              <a:t>Feistel</a:t>
            </a:r>
            <a:r>
              <a:rPr lang="en-US" sz="1600" dirty="0" smtClean="0"/>
              <a:t> Structure”</a:t>
            </a:r>
          </a:p>
          <a:p>
            <a:pPr lvl="1"/>
            <a:r>
              <a:rPr lang="en-US" sz="1600" dirty="0" smtClean="0"/>
              <a:t>Each round uses one of the </a:t>
            </a:r>
            <a:r>
              <a:rPr lang="en-US" sz="1600" dirty="0" err="1" smtClean="0"/>
              <a:t>subkeys</a:t>
            </a:r>
            <a:r>
              <a:rPr lang="en-US" sz="1600" dirty="0" smtClean="0"/>
              <a:t> and the previous round’s output.</a:t>
            </a:r>
          </a:p>
          <a:p>
            <a:pPr lvl="1"/>
            <a:r>
              <a:rPr lang="en-US" sz="1600" dirty="0" smtClean="0"/>
              <a:t>Each round consists of a left-right swap,  an expansion function, an XOR, de-expansion function (the “S-boxes”),  a permutation, and another  XOR.</a:t>
            </a:r>
          </a:p>
          <a:p>
            <a:r>
              <a:rPr lang="en-US" dirty="0" smtClean="0"/>
              <a:t>Final permutation</a:t>
            </a:r>
            <a:endParaRPr lang="en-US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BitList</a:t>
            </a:r>
            <a:endParaRPr lang="en-US" dirty="0" smtClean="0"/>
          </a:p>
          <a:p>
            <a:pPr lvl="1"/>
            <a:r>
              <a:rPr lang="en-US" sz="1600" dirty="0" smtClean="0"/>
              <a:t>Essentially a </a:t>
            </a:r>
            <a:r>
              <a:rPr lang="en-US" sz="1600" dirty="0" smtClean="0"/>
              <a:t>fancy </a:t>
            </a:r>
            <a:r>
              <a:rPr lang="en-US" sz="1600" dirty="0" smtClean="0"/>
              <a:t>array of </a:t>
            </a:r>
            <a:r>
              <a:rPr lang="en-US" sz="1600" dirty="0" err="1" smtClean="0"/>
              <a:t>booleans</a:t>
            </a:r>
            <a:endParaRPr lang="en-US" sz="1600" dirty="0" smtClean="0"/>
          </a:p>
          <a:p>
            <a:pPr lvl="1"/>
            <a:r>
              <a:rPr lang="en-US" sz="1600" dirty="0" smtClean="0"/>
              <a:t>Extends </a:t>
            </a:r>
            <a:r>
              <a:rPr lang="en-US" sz="1600" dirty="0" smtClean="0"/>
              <a:t>built-in </a:t>
            </a:r>
            <a:r>
              <a:rPr lang="en-US" sz="1600" dirty="0" err="1" smtClean="0"/>
              <a:t>BitSet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Bit Set sometimes creates more bits than requested, doesn’t report size “properly”, and doesn’t have useful constructors.  </a:t>
            </a:r>
            <a:r>
              <a:rPr lang="en-US" sz="1600" dirty="0" err="1" smtClean="0"/>
              <a:t>BitList</a:t>
            </a:r>
            <a:r>
              <a:rPr lang="en-US" sz="1600" dirty="0" smtClean="0"/>
              <a:t> fixes those issues.</a:t>
            </a:r>
          </a:p>
          <a:p>
            <a:pPr lvl="1"/>
            <a:r>
              <a:rPr lang="en-US" sz="1600" dirty="0" err="1" smtClean="0"/>
              <a:t>BitList</a:t>
            </a:r>
            <a:r>
              <a:rPr lang="en-US" sz="1600" dirty="0" smtClean="0"/>
              <a:t> also attaches a “color” to each bit that sticks to it with it when the </a:t>
            </a:r>
            <a:r>
              <a:rPr lang="en-US" sz="1600" dirty="0" err="1" smtClean="0"/>
              <a:t>BitList</a:t>
            </a:r>
            <a:r>
              <a:rPr lang="en-US" sz="1600" dirty="0" smtClean="0"/>
              <a:t> is permuted or copied.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DES.permute</a:t>
            </a:r>
            <a:r>
              <a:rPr lang="en-US" dirty="0" smtClean="0"/>
              <a:t>()</a:t>
            </a:r>
          </a:p>
          <a:p>
            <a:pPr lvl="1"/>
            <a:r>
              <a:rPr lang="en-US" sz="1600" dirty="0" smtClean="0"/>
              <a:t>Copies bits of an input </a:t>
            </a:r>
            <a:r>
              <a:rPr lang="en-US" sz="1600" dirty="0" err="1" smtClean="0"/>
              <a:t>BitList</a:t>
            </a:r>
            <a:r>
              <a:rPr lang="en-US" sz="1600" dirty="0" smtClean="0"/>
              <a:t> to an output </a:t>
            </a:r>
            <a:r>
              <a:rPr lang="en-US" sz="1600" dirty="0" err="1" smtClean="0"/>
              <a:t>BitList</a:t>
            </a:r>
            <a:endParaRPr lang="en-US" sz="1600" dirty="0" smtClean="0"/>
          </a:p>
          <a:p>
            <a:pPr lvl="1"/>
            <a:r>
              <a:rPr lang="en-US" sz="1600" dirty="0" smtClean="0"/>
              <a:t>Uses the mapping provided by an input array of integers</a:t>
            </a:r>
          </a:p>
          <a:p>
            <a:pPr lvl="1"/>
            <a:r>
              <a:rPr lang="en-US" sz="1600" dirty="0" smtClean="0"/>
              <a:t>Bit-shifts,  left-right swaps, expansion </a:t>
            </a:r>
            <a:r>
              <a:rPr lang="en-US" sz="1600" dirty="0" smtClean="0"/>
              <a:t>function are </a:t>
            </a:r>
            <a:r>
              <a:rPr lang="en-US" sz="1600" dirty="0" smtClean="0"/>
              <a:t>all implemented as permutations 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S-Boxes</a:t>
            </a:r>
          </a:p>
          <a:p>
            <a:pPr lvl="1"/>
            <a:r>
              <a:rPr lang="en-US" sz="1600" dirty="0" smtClean="0"/>
              <a:t>Reduces 6 bits down to 4 bits.</a:t>
            </a:r>
          </a:p>
          <a:p>
            <a:pPr lvl="1"/>
            <a:r>
              <a:rPr lang="en-US" sz="1600" dirty="0" smtClean="0"/>
              <a:t>This is not a permutation.</a:t>
            </a:r>
          </a:p>
          <a:p>
            <a:pPr lvl="1"/>
            <a:r>
              <a:rPr lang="en-US" sz="1600" dirty="0" smtClean="0"/>
              <a:t>There are 8 S-boxes, all similar.</a:t>
            </a:r>
          </a:p>
          <a:p>
            <a:pPr lvl="1"/>
            <a:r>
              <a:rPr lang="en-US" sz="1600" dirty="0" smtClean="0"/>
              <a:t>We implemented them as a lookup table.  Input is an integer (1-8) and a 6-bit </a:t>
            </a:r>
            <a:r>
              <a:rPr lang="en-US" sz="1600" dirty="0" err="1" smtClean="0"/>
              <a:t>BitList</a:t>
            </a:r>
            <a:r>
              <a:rPr lang="en-US" sz="1600" dirty="0" smtClean="0"/>
              <a:t>; output is a 4-bit </a:t>
            </a:r>
            <a:r>
              <a:rPr lang="en-US" sz="1600" dirty="0" err="1" smtClean="0"/>
              <a:t>Bitlist</a:t>
            </a:r>
            <a:r>
              <a:rPr lang="en-US" sz="1600" dirty="0" smtClean="0"/>
              <a:t>.</a:t>
            </a:r>
          </a:p>
          <a:p>
            <a:r>
              <a:rPr lang="en-US" dirty="0" err="1" smtClean="0"/>
              <a:t>DES.generateKeys</a:t>
            </a:r>
            <a:r>
              <a:rPr lang="en-US" dirty="0" smtClean="0"/>
              <a:t>()</a:t>
            </a:r>
          </a:p>
          <a:p>
            <a:pPr lvl="1"/>
            <a:r>
              <a:rPr lang="en-US" sz="1600" dirty="0" smtClean="0"/>
              <a:t>64 bit-input, but 8 bits are unused</a:t>
            </a:r>
          </a:p>
          <a:p>
            <a:pPr lvl="1"/>
            <a:r>
              <a:rPr lang="en-US" sz="1600" dirty="0" smtClean="0"/>
              <a:t>Returns an array of 16 </a:t>
            </a:r>
            <a:r>
              <a:rPr lang="en-US" sz="1600" dirty="0" err="1" smtClean="0"/>
              <a:t>BitLists</a:t>
            </a:r>
            <a:r>
              <a:rPr lang="en-US" sz="1600" dirty="0" smtClean="0"/>
              <a:t>, each of length 48.</a:t>
            </a:r>
            <a:endParaRPr lang="en-US" sz="1600" dirty="0" smtClean="0"/>
          </a:p>
          <a:p>
            <a:r>
              <a:rPr lang="en-US" dirty="0" err="1" smtClean="0"/>
              <a:t>DES.round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DES.encrypt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DES.decrypt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Graphics2D</a:t>
            </a:r>
          </a:p>
          <a:p>
            <a:r>
              <a:rPr lang="en-US" dirty="0" smtClean="0"/>
              <a:t>Animates a binary string based off permutation map.</a:t>
            </a:r>
          </a:p>
          <a:p>
            <a:r>
              <a:rPr lang="en-US" dirty="0" smtClean="0"/>
              <a:t>Individual bits are created as Node objects</a:t>
            </a:r>
          </a:p>
          <a:p>
            <a:r>
              <a:rPr lang="en-US" dirty="0" smtClean="0"/>
              <a:t>Animation is contained within separate thread.</a:t>
            </a:r>
          </a:p>
          <a:p>
            <a:r>
              <a:rPr lang="en-US" dirty="0" smtClean="0"/>
              <a:t>Overrides </a:t>
            </a:r>
            <a:r>
              <a:rPr lang="en-US" dirty="0" err="1" smtClean="0"/>
              <a:t>paintComponent</a:t>
            </a:r>
            <a:r>
              <a:rPr lang="en-US" dirty="0" smtClean="0"/>
              <a:t> method for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 position of nodes, repaint.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774</TotalTime>
  <Words>665</Words>
  <Application>Microsoft Office PowerPoint</Application>
  <PresentationFormat>On-screen Show (4:3)</PresentationFormat>
  <Paragraphs>111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CryptoViz</vt:lpstr>
      <vt:lpstr>CryptoViz – The Basics</vt:lpstr>
      <vt:lpstr>CryptoViz – Features</vt:lpstr>
      <vt:lpstr>SVN/Google Code</vt:lpstr>
      <vt:lpstr>Development Tools</vt:lpstr>
      <vt:lpstr>The DES algorithm</vt:lpstr>
      <vt:lpstr>Implementing DES</vt:lpstr>
      <vt:lpstr>Implementing DES</vt:lpstr>
      <vt:lpstr>Visualization</vt:lpstr>
      <vt:lpstr>CryptoViz – The Classes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CryptoViz</dc:title>
  <dc:creator>eXPerience</dc:creator>
  <cp:lastModifiedBy>Information Technology</cp:lastModifiedBy>
  <cp:revision>48</cp:revision>
  <dcterms:created xsi:type="dcterms:W3CDTF">2010-05-10T19:07:47Z</dcterms:created>
  <dcterms:modified xsi:type="dcterms:W3CDTF">2010-05-12T03:26:37Z</dcterms:modified>
</cp:coreProperties>
</file>