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Pacifico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848E51-27B7-457F-836F-C5C7B9854B09}">
  <a:tblStyle styleId="{EB848E51-27B7-457F-836F-C5C7B9854B0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Pacific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1977e1c29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1977e1c29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1977e1c29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1977e1c29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1977e1c29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1977e1c29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1977e1c29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1977e1c29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1977e1c29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1977e1c29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1977e1c29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1977e1c29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1977e1c29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1977e1c29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1977e1c29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1977e1c29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1977e1c29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1977e1c29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0" Type="http://schemas.openxmlformats.org/officeDocument/2006/relationships/image" Target="../media/image2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33333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ct val="40740"/>
              <a:buFont typeface="Arial"/>
              <a:buNone/>
            </a:pPr>
            <a:r>
              <a:rPr lang="fr" sz="27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Differences between SQL and NoSQL</a:t>
            </a:r>
            <a:endParaRPr sz="2700"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01" y="2844425"/>
            <a:ext cx="645600" cy="71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675" y="3901700"/>
            <a:ext cx="645602" cy="91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5626" y="3557200"/>
            <a:ext cx="1325725" cy="3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5753" y="4044975"/>
            <a:ext cx="645602" cy="91266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3834150" y="3557475"/>
            <a:ext cx="73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VS</a:t>
            </a:r>
            <a:endParaRPr sz="3000">
              <a:solidFill>
                <a:schemeClr val="dk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8549" y="2887291"/>
            <a:ext cx="2147651" cy="578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17452" y="3754377"/>
            <a:ext cx="852171" cy="8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57200" y="3478184"/>
            <a:ext cx="852175" cy="52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66175" y="4387250"/>
            <a:ext cx="1753851" cy="4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Data to Object Mapping</a:t>
            </a:r>
            <a:endParaRPr b="0" sz="1500">
              <a:solidFill>
                <a:srgbClr val="0234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SQL Databases</a:t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Requires ORM (object-relational mapping)</a:t>
            </a:r>
            <a:endParaRPr sz="12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952725" y="2094950"/>
            <a:ext cx="85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rPr>
              <a:t>VS</a:t>
            </a:r>
            <a:endParaRPr sz="3600">
              <a:solidFill>
                <a:schemeClr val="lt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5771000" y="1649500"/>
            <a:ext cx="2819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NoSQL Databases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5883050" y="2398000"/>
            <a:ext cx="259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Many do not require ORMs. MongoDB documents map directly to data structures in most popular programming languages.</a:t>
            </a:r>
            <a:endParaRPr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Data Storage Model</a:t>
            </a:r>
            <a:endParaRPr sz="37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SQL Databases</a:t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Tables with fixed rows and columns</a:t>
            </a:r>
            <a:endParaRPr sz="12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952725" y="2094950"/>
            <a:ext cx="85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rPr>
              <a:t>VS</a:t>
            </a:r>
            <a:endParaRPr sz="3600">
              <a:solidFill>
                <a:schemeClr val="lt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771000" y="1649500"/>
            <a:ext cx="2819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NoSQL Databases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883050" y="2398000"/>
            <a:ext cx="259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Document: JSON documents, Key-value: key-value pairs, Wide-column: tables with rows and dynamic columns, Graph: nodes and edges</a:t>
            </a:r>
            <a:endParaRPr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Development History</a:t>
            </a:r>
            <a:endParaRPr sz="37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SQL Databases</a:t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Developed in the 1970s with a focus on</a:t>
            </a:r>
            <a:endParaRPr sz="1400"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 reducing data duplication</a:t>
            </a:r>
            <a:endParaRPr sz="12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952725" y="2094950"/>
            <a:ext cx="85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rPr>
              <a:t>VS</a:t>
            </a:r>
            <a:endParaRPr sz="3600">
              <a:solidFill>
                <a:schemeClr val="lt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771000" y="1649500"/>
            <a:ext cx="2819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NoSQL Databases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883050" y="2398000"/>
            <a:ext cx="259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Developed in the late 2000s with a focus on scaling and allowing for rapid application change driven by agile and DevOps practices.</a:t>
            </a:r>
            <a:endParaRPr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Examples</a:t>
            </a:r>
            <a:endParaRPr sz="370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SQL Databases</a:t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952725" y="2094950"/>
            <a:ext cx="85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rPr>
              <a:t>VS</a:t>
            </a:r>
            <a:endParaRPr sz="3600">
              <a:solidFill>
                <a:schemeClr val="lt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5771000" y="1649500"/>
            <a:ext cx="2819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NoSQL Databases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5883050" y="2398000"/>
            <a:ext cx="2595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Document: MongoDB and CouchDB, Key-value: Redis and DynamoDB, Wide-column: Cassandra and HBase, Graph: Neo4j and Amazon Neptune</a:t>
            </a:r>
            <a:endParaRPr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graphicFrame>
        <p:nvGraphicFramePr>
          <p:cNvPr id="95" name="Google Shape;95;p16"/>
          <p:cNvGraphicFramePr/>
          <p:nvPr/>
        </p:nvGraphicFramePr>
        <p:xfrm>
          <a:off x="139675" y="24561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{EB848E51-27B7-457F-836F-C5C7B9854B09}</a:tableStyleId>
              </a:tblPr>
              <a:tblGrid>
                <a:gridCol w="3172025"/>
              </a:tblGrid>
              <a:tr h="519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23430"/>
                          </a:solidFill>
                          <a:highlight>
                            <a:srgbClr val="FFFFFF"/>
                          </a:highlight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Oracle, MySQL, Microsoft SQL Server, </a:t>
                      </a:r>
                      <a:endParaRPr>
                        <a:solidFill>
                          <a:srgbClr val="023430"/>
                        </a:solidFill>
                        <a:highlight>
                          <a:srgbClr val="FFFFFF"/>
                        </a:highlight>
                        <a:latin typeface="Pacifico"/>
                        <a:ea typeface="Pacifico"/>
                        <a:cs typeface="Pacifico"/>
                        <a:sym typeface="Pacific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rgbClr val="023430"/>
                          </a:solidFill>
                          <a:highlight>
                            <a:srgbClr val="FFFFFF"/>
                          </a:highlight>
                          <a:latin typeface="Pacifico"/>
                          <a:ea typeface="Pacifico"/>
                          <a:cs typeface="Pacifico"/>
                          <a:sym typeface="Pacifico"/>
                        </a:rPr>
                        <a:t>and PostgreSQL</a:t>
                      </a:r>
                      <a:endParaRPr sz="1500">
                        <a:solidFill>
                          <a:srgbClr val="0234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142875" marB="142875" marR="95250" marL="95250">
                    <a:lnR cap="flat" cmpd="sng" w="9525">
                      <a:solidFill>
                        <a:srgbClr val="B3BBC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B3BBC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p16"/>
          <p:cNvSpPr txBox="1"/>
          <p:nvPr/>
        </p:nvSpPr>
        <p:spPr>
          <a:xfrm>
            <a:off x="31170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Primary Purpose</a:t>
            </a:r>
            <a:endParaRPr b="0" sz="1500">
              <a:solidFill>
                <a:srgbClr val="0234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SQL Databases</a:t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General purpose</a:t>
            </a:r>
            <a:endParaRPr sz="12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952725" y="2094950"/>
            <a:ext cx="85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rPr>
              <a:t>VS</a:t>
            </a:r>
            <a:endParaRPr sz="3600">
              <a:solidFill>
                <a:schemeClr val="lt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5771000" y="1649500"/>
            <a:ext cx="2819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NoSQL Databases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883050" y="2398000"/>
            <a:ext cx="2595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Document: general purpose, Key-value: large amounts of data with simple lookup queries, Wide-column: large amounts of data with predictable query patterns, Graph: analyzing and traversing relationships between connected data</a:t>
            </a:r>
            <a:endParaRPr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Schemas</a:t>
            </a:r>
            <a:endParaRPr b="0" sz="1500">
              <a:solidFill>
                <a:srgbClr val="0234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SQL Databases</a:t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Rigid</a:t>
            </a:r>
            <a:endParaRPr sz="12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952725" y="2094950"/>
            <a:ext cx="85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rPr>
              <a:t>VS</a:t>
            </a:r>
            <a:endParaRPr sz="3600">
              <a:solidFill>
                <a:schemeClr val="lt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771000" y="1649500"/>
            <a:ext cx="2819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NoSQL Databases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883050" y="2398000"/>
            <a:ext cx="25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Flexible</a:t>
            </a:r>
            <a:endParaRPr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Scaling</a:t>
            </a:r>
            <a:endParaRPr b="0" sz="1500">
              <a:solidFill>
                <a:srgbClr val="0234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SQL Databases</a:t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Vertical (scale-up with a larger server)</a:t>
            </a:r>
            <a:endParaRPr sz="12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952725" y="2094950"/>
            <a:ext cx="85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rPr>
              <a:t>VS</a:t>
            </a:r>
            <a:endParaRPr sz="3600">
              <a:solidFill>
                <a:schemeClr val="lt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5771000" y="1649500"/>
            <a:ext cx="2819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NoSQL Databases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883050" y="2398000"/>
            <a:ext cx="259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Horizontal (scale-out across commodity servers)</a:t>
            </a:r>
            <a:endParaRPr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Multi-Record ACID Transactions</a:t>
            </a:r>
            <a:endParaRPr b="0" sz="1500">
              <a:solidFill>
                <a:srgbClr val="0234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SQL Databases</a:t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Supported</a:t>
            </a:r>
            <a:endParaRPr sz="12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952725" y="2094950"/>
            <a:ext cx="85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rPr>
              <a:t>VS</a:t>
            </a:r>
            <a:endParaRPr sz="3600">
              <a:solidFill>
                <a:schemeClr val="lt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771000" y="1649500"/>
            <a:ext cx="2819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NoSQL Databases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5883050" y="2398000"/>
            <a:ext cx="2595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Most do not support multi-record ACID transactions. However, some — like MongoDB — do.</a:t>
            </a:r>
            <a:endParaRPr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fr" sz="22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Joins</a:t>
            </a:r>
            <a:endParaRPr b="0" sz="1500">
              <a:solidFill>
                <a:srgbClr val="02343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SQL Databases</a:t>
            </a:r>
            <a:endParaRPr sz="25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400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Typically required</a:t>
            </a:r>
            <a:endParaRPr sz="1250">
              <a:solidFill>
                <a:srgbClr val="116149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3952725" y="2094950"/>
            <a:ext cx="856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2"/>
                </a:solidFill>
                <a:latin typeface="Pacifico"/>
                <a:ea typeface="Pacifico"/>
                <a:cs typeface="Pacifico"/>
                <a:sym typeface="Pacifico"/>
              </a:rPr>
              <a:t>VS</a:t>
            </a:r>
            <a:endParaRPr sz="3600">
              <a:solidFill>
                <a:schemeClr val="lt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5771000" y="1649500"/>
            <a:ext cx="2819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550">
                <a:solidFill>
                  <a:srgbClr val="116149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NoSQL Databases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5883050" y="2398000"/>
            <a:ext cx="259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23430"/>
                </a:solidFill>
                <a:highlight>
                  <a:srgbClr val="FFFFFF"/>
                </a:highlight>
                <a:latin typeface="Pacifico"/>
                <a:ea typeface="Pacifico"/>
                <a:cs typeface="Pacifico"/>
                <a:sym typeface="Pacifico"/>
              </a:rPr>
              <a:t>Typically not required</a:t>
            </a:r>
            <a:endParaRPr>
              <a:solidFill>
                <a:srgbClr val="023430"/>
              </a:solidFill>
              <a:highlight>
                <a:srgbClr val="FFFFFF"/>
              </a:highlight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