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4" r:id="rId5"/>
    <p:sldId id="302" r:id="rId6"/>
    <p:sldId id="315" r:id="rId7"/>
    <p:sldId id="327" r:id="rId8"/>
    <p:sldId id="339" r:id="rId9"/>
    <p:sldId id="355" r:id="rId10"/>
    <p:sldId id="341" r:id="rId11"/>
    <p:sldId id="346" r:id="rId12"/>
    <p:sldId id="348" r:id="rId13"/>
    <p:sldId id="350" r:id="rId14"/>
    <p:sldId id="326" r:id="rId15"/>
    <p:sldId id="353" r:id="rId16"/>
    <p:sldId id="334" r:id="rId17"/>
    <p:sldId id="313" r:id="rId18"/>
    <p:sldId id="3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5033" autoAdjust="0"/>
  </p:normalViewPr>
  <p:slideViewPr>
    <p:cSldViewPr snapToGrid="0">
      <p:cViewPr varScale="1">
        <p:scale>
          <a:sx n="72" d="100"/>
          <a:sy n="72" d="100"/>
        </p:scale>
        <p:origin x="708"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2/13/2021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‹N°›</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‹N°›</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2/13/2021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‹N°›</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041067" y="983365"/>
            <a:ext cx="604487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286539" y="1609863"/>
            <a:ext cx="5234609" cy="2935633"/>
          </a:xfrm>
        </p:spPr>
        <p:txBody>
          <a:bodyPr/>
          <a:lstStyle/>
          <a:p>
            <a:pPr algn="ctr"/>
            <a:r>
              <a:rPr lang="fr-FR" sz="4400" dirty="0"/>
              <a:t>Projet image processing:</a:t>
            </a:r>
            <a:br>
              <a:rPr lang="fr-FR" sz="4400" dirty="0"/>
            </a:br>
            <a:r>
              <a:rPr lang="fr-FR" sz="4400" dirty="0"/>
              <a:t>Flowers Recognition</a:t>
            </a:r>
            <a:br>
              <a:rPr lang="fr-FR" sz="2800" dirty="0">
                <a:solidFill>
                  <a:schemeClr val="accent1">
                    <a:lumMod val="40000"/>
                    <a:lumOff val="60000"/>
                  </a:schemeClr>
                </a:solidFill>
                <a:cs typeface="Calibri"/>
              </a:rPr>
            </a:br>
            <a:endParaRPr lang="en-US" sz="2800"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252685" y="4386470"/>
            <a:ext cx="3769097" cy="1241166"/>
          </a:xfrm>
        </p:spPr>
        <p:txBody>
          <a:bodyPr/>
          <a:lstStyle/>
          <a:p>
            <a:pPr algn="l"/>
            <a:r>
              <a:rPr lang="fr-FR" sz="2800" b="1" dirty="0">
                <a:solidFill>
                  <a:schemeClr val="accent1">
                    <a:lumMod val="40000"/>
                    <a:lumOff val="60000"/>
                  </a:schemeClr>
                </a:solidFill>
                <a:cs typeface="Calibri"/>
              </a:rPr>
              <a:t>Présenté par:</a:t>
            </a:r>
          </a:p>
          <a:p>
            <a:r>
              <a:rPr lang="fr-FR" sz="2800" b="1" dirty="0">
                <a:solidFill>
                  <a:schemeClr val="accent1">
                    <a:lumMod val="40000"/>
                    <a:lumOff val="60000"/>
                  </a:schemeClr>
                </a:solidFill>
                <a:cs typeface="Calibri"/>
              </a:rPr>
              <a:t>IAICH Ikram</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337E8-4CDD-4ED3-9506-3293DE3753A6}"/>
              </a:ext>
            </a:extLst>
          </p:cNvPr>
          <p:cNvSpPr>
            <a:spLocks noGrp="1"/>
          </p:cNvSpPr>
          <p:nvPr>
            <p:ph type="title"/>
          </p:nvPr>
        </p:nvSpPr>
        <p:spPr/>
        <p:txBody>
          <a:bodyPr/>
          <a:lstStyle/>
          <a:p>
            <a:r>
              <a:rPr lang="fr-FR" sz="2400" dirty="0">
                <a:solidFill>
                  <a:schemeClr val="bg2">
                    <a:lumMod val="25000"/>
                  </a:schemeClr>
                </a:solidFill>
                <a:effectLst/>
                <a:latin typeface="Times New Roman" panose="02020603050405020304" pitchFamily="18" charset="0"/>
                <a:ea typeface="Times New Roman" panose="02020603050405020304" pitchFamily="18" charset="0"/>
              </a:rPr>
              <a:t>2. InceptionV3 :</a:t>
            </a:r>
            <a:br>
              <a:rPr lang="fr-FR" sz="1800" dirty="0">
                <a:solidFill>
                  <a:srgbClr val="1F497D"/>
                </a:solidFill>
                <a:effectLst/>
                <a:latin typeface="Times New Roman" panose="02020603050405020304" pitchFamily="18" charset="0"/>
                <a:ea typeface="Times New Roman" panose="02020603050405020304" pitchFamily="18" charset="0"/>
              </a:rPr>
            </a:br>
            <a:endParaRPr lang="fr-FR" sz="1800" dirty="0">
              <a:solidFill>
                <a:srgbClr val="1F497D"/>
              </a:solidFill>
              <a:effectLst/>
              <a:latin typeface="Times New Roman" panose="02020603050405020304" pitchFamily="18" charset="0"/>
              <a:ea typeface="Times New Roman" panose="02020603050405020304" pitchFamily="18" charset="0"/>
            </a:endParaRPr>
          </a:p>
        </p:txBody>
      </p:sp>
      <p:sp>
        <p:nvSpPr>
          <p:cNvPr id="3" name="Rectangle 1">
            <a:extLst>
              <a:ext uri="{FF2B5EF4-FFF2-40B4-BE49-F238E27FC236}">
                <a16:creationId xmlns:a16="http://schemas.microsoft.com/office/drawing/2014/main" id="{A5FF6884-B3EF-48A4-B0D8-0879B792481C}"/>
              </a:ext>
            </a:extLst>
          </p:cNvPr>
          <p:cNvSpPr>
            <a:spLocks noChangeArrowheads="1"/>
          </p:cNvSpPr>
          <p:nvPr/>
        </p:nvSpPr>
        <p:spPr bwMode="auto">
          <a:xfrm>
            <a:off x="1078172" y="1351539"/>
            <a:ext cx="75335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1800" dirty="0">
                <a:effectLst/>
                <a:latin typeface="Times New Roman" panose="02020603050405020304" pitchFamily="18" charset="0"/>
                <a:ea typeface="Times New Roman" panose="02020603050405020304" pitchFamily="18" charset="0"/>
              </a:rPr>
              <a:t> Inception V3 est un type de réseaux neuronaux convolutifs. Il se compose de nombreuses couches de convolution et de max pooling et comprend des réseaux de neurones entièrement connectés.</a:t>
            </a:r>
          </a:p>
        </p:txBody>
      </p:sp>
      <p:pic>
        <p:nvPicPr>
          <p:cNvPr id="5" name="Image 4">
            <a:extLst>
              <a:ext uri="{FF2B5EF4-FFF2-40B4-BE49-F238E27FC236}">
                <a16:creationId xmlns:a16="http://schemas.microsoft.com/office/drawing/2014/main" id="{70A374F2-CA3A-4FCD-98D7-7556E2523F9A}"/>
              </a:ext>
            </a:extLst>
          </p:cNvPr>
          <p:cNvPicPr/>
          <p:nvPr/>
        </p:nvPicPr>
        <p:blipFill>
          <a:blip r:embed="rId2"/>
          <a:stretch>
            <a:fillRect/>
          </a:stretch>
        </p:blipFill>
        <p:spPr>
          <a:xfrm>
            <a:off x="1750754" y="2548142"/>
            <a:ext cx="9363073" cy="3662158"/>
          </a:xfrm>
          <a:prstGeom prst="rect">
            <a:avLst/>
          </a:prstGeom>
        </p:spPr>
      </p:pic>
    </p:spTree>
    <p:extLst>
      <p:ext uri="{BB962C8B-B14F-4D97-AF65-F5344CB8AC3E}">
        <p14:creationId xmlns:p14="http://schemas.microsoft.com/office/powerpoint/2010/main" val="234362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0"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261303" y="1641608"/>
            <a:ext cx="3924934" cy="1983544"/>
          </a:xfrm>
        </p:spPr>
        <p:txBody>
          <a:bodyPr/>
          <a:lstStyle/>
          <a:p>
            <a:endParaRPr lang="en-US" sz="4800" dirty="0"/>
          </a:p>
          <a:p>
            <a:r>
              <a:rPr lang="en-US" sz="4800" dirty="0"/>
              <a:t>Résultats</a:t>
            </a:r>
          </a:p>
        </p:txBody>
      </p:sp>
    </p:spTree>
    <p:extLst>
      <p:ext uri="{BB962C8B-B14F-4D97-AF65-F5344CB8AC3E}">
        <p14:creationId xmlns:p14="http://schemas.microsoft.com/office/powerpoint/2010/main" val="410139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5FF6884-B3EF-48A4-B0D8-0879B792481C}"/>
              </a:ext>
            </a:extLst>
          </p:cNvPr>
          <p:cNvSpPr>
            <a:spLocks noChangeArrowheads="1"/>
          </p:cNvSpPr>
          <p:nvPr/>
        </p:nvSpPr>
        <p:spPr bwMode="auto">
          <a:xfrm>
            <a:off x="1078172" y="1628538"/>
            <a:ext cx="7533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1800" dirty="0">
                <a:effectLst/>
                <a:latin typeface="Times New Roman" panose="02020603050405020304" pitchFamily="18" charset="0"/>
                <a:ea typeface="Times New Roman" panose="02020603050405020304" pitchFamily="18" charset="0"/>
              </a:rPr>
              <a:t> </a:t>
            </a:r>
          </a:p>
        </p:txBody>
      </p:sp>
      <p:graphicFrame>
        <p:nvGraphicFramePr>
          <p:cNvPr id="4" name="Tableau 4">
            <a:extLst>
              <a:ext uri="{FF2B5EF4-FFF2-40B4-BE49-F238E27FC236}">
                <a16:creationId xmlns:a16="http://schemas.microsoft.com/office/drawing/2014/main" id="{45E5A600-8732-4191-B299-10F8A92E8DE1}"/>
              </a:ext>
            </a:extLst>
          </p:cNvPr>
          <p:cNvGraphicFramePr>
            <a:graphicFrameLocks noGrp="1"/>
          </p:cNvGraphicFramePr>
          <p:nvPr>
            <p:extLst>
              <p:ext uri="{D42A27DB-BD31-4B8C-83A1-F6EECF244321}">
                <p14:modId xmlns:p14="http://schemas.microsoft.com/office/powerpoint/2010/main" val="376822803"/>
              </p:ext>
            </p:extLst>
          </p:nvPr>
        </p:nvGraphicFramePr>
        <p:xfrm>
          <a:off x="1515165" y="648575"/>
          <a:ext cx="8927548" cy="3916997"/>
        </p:xfrm>
        <a:graphic>
          <a:graphicData uri="http://schemas.openxmlformats.org/drawingml/2006/table">
            <a:tbl>
              <a:tblPr firstRow="1" bandRow="1">
                <a:tableStyleId>{6E25E649-3F16-4E02-A733-19D2CDBF48F0}</a:tableStyleId>
              </a:tblPr>
              <a:tblGrid>
                <a:gridCol w="2231887">
                  <a:extLst>
                    <a:ext uri="{9D8B030D-6E8A-4147-A177-3AD203B41FA5}">
                      <a16:colId xmlns:a16="http://schemas.microsoft.com/office/drawing/2014/main" val="2153530023"/>
                    </a:ext>
                  </a:extLst>
                </a:gridCol>
                <a:gridCol w="2231887">
                  <a:extLst>
                    <a:ext uri="{9D8B030D-6E8A-4147-A177-3AD203B41FA5}">
                      <a16:colId xmlns:a16="http://schemas.microsoft.com/office/drawing/2014/main" val="163298544"/>
                    </a:ext>
                  </a:extLst>
                </a:gridCol>
                <a:gridCol w="2231887">
                  <a:extLst>
                    <a:ext uri="{9D8B030D-6E8A-4147-A177-3AD203B41FA5}">
                      <a16:colId xmlns:a16="http://schemas.microsoft.com/office/drawing/2014/main" val="3801367256"/>
                    </a:ext>
                  </a:extLst>
                </a:gridCol>
                <a:gridCol w="2231887">
                  <a:extLst>
                    <a:ext uri="{9D8B030D-6E8A-4147-A177-3AD203B41FA5}">
                      <a16:colId xmlns:a16="http://schemas.microsoft.com/office/drawing/2014/main" val="3678628562"/>
                    </a:ext>
                  </a:extLst>
                </a:gridCol>
              </a:tblGrid>
              <a:tr h="689895">
                <a:tc>
                  <a:txBody>
                    <a:bodyPr/>
                    <a:lstStyle/>
                    <a:p>
                      <a:endParaRPr lang="fr-FR" dirty="0"/>
                    </a:p>
                  </a:txBody>
                  <a:tcPr/>
                </a:tc>
                <a:tc>
                  <a:txBody>
                    <a:bodyPr/>
                    <a:lstStyle/>
                    <a:p>
                      <a:r>
                        <a:rPr lang="fr-FR" dirty="0"/>
                        <a:t>Train accuracy</a:t>
                      </a:r>
                    </a:p>
                  </a:txBody>
                  <a:tcPr/>
                </a:tc>
                <a:tc>
                  <a:txBody>
                    <a:bodyPr/>
                    <a:lstStyle/>
                    <a:p>
                      <a:r>
                        <a:rPr lang="fr-FR" dirty="0"/>
                        <a:t>Validation accuracy</a:t>
                      </a:r>
                    </a:p>
                  </a:txBody>
                  <a:tcPr/>
                </a:tc>
                <a:tc>
                  <a:txBody>
                    <a:bodyPr/>
                    <a:lstStyle/>
                    <a:p>
                      <a:r>
                        <a:rPr lang="fr-FR" dirty="0"/>
                        <a:t>Test accuracy</a:t>
                      </a:r>
                    </a:p>
                  </a:txBody>
                  <a:tcPr/>
                </a:tc>
                <a:extLst>
                  <a:ext uri="{0D108BD9-81ED-4DB2-BD59-A6C34878D82A}">
                    <a16:rowId xmlns:a16="http://schemas.microsoft.com/office/drawing/2014/main" val="1489861962"/>
                  </a:ext>
                </a:extLst>
              </a:tr>
              <a:tr h="10806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CNN </a:t>
                      </a:r>
                    </a:p>
                    <a:p>
                      <a:pPr algn="ctr"/>
                      <a:endParaRPr lang="fr-FR" dirty="0"/>
                    </a:p>
                  </a:txBody>
                  <a:tcPr/>
                </a:tc>
                <a:tc>
                  <a:txBody>
                    <a:bodyPr/>
                    <a:lstStyle/>
                    <a:p>
                      <a:pPr algn="ctr"/>
                      <a:r>
                        <a:rPr lang="fr-FR" sz="1800" b="0" i="0" kern="1200" dirty="0">
                          <a:solidFill>
                            <a:schemeClr val="dk1"/>
                          </a:solidFill>
                          <a:effectLst/>
                          <a:latin typeface="+mn-lt"/>
                          <a:ea typeface="+mn-ea"/>
                          <a:cs typeface="+mn-cs"/>
                        </a:rPr>
                        <a:t>87.04%</a:t>
                      </a:r>
                      <a:endParaRPr lang="fr-FR" dirty="0"/>
                    </a:p>
                  </a:txBody>
                  <a:tcPr/>
                </a:tc>
                <a:tc>
                  <a:txBody>
                    <a:bodyPr/>
                    <a:lstStyle/>
                    <a:p>
                      <a:pPr algn="ctr"/>
                      <a:r>
                        <a:rPr lang="fr-FR" sz="1800" b="0" i="0" kern="1200" dirty="0">
                          <a:solidFill>
                            <a:schemeClr val="dk1"/>
                          </a:solidFill>
                          <a:effectLst/>
                          <a:latin typeface="+mn-lt"/>
                          <a:ea typeface="+mn-ea"/>
                          <a:cs typeface="+mn-cs"/>
                        </a:rPr>
                        <a:t>79.83%</a:t>
                      </a:r>
                      <a:endParaRPr lang="fr-FR" dirty="0"/>
                    </a:p>
                  </a:txBody>
                  <a:tcPr/>
                </a:tc>
                <a:tc>
                  <a:txBody>
                    <a:bodyPr/>
                    <a:lstStyle/>
                    <a:p>
                      <a:pPr algn="ctr"/>
                      <a:r>
                        <a:rPr lang="fr-FR" dirty="0"/>
                        <a:t>-</a:t>
                      </a:r>
                    </a:p>
                  </a:txBody>
                  <a:tcPr/>
                </a:tc>
                <a:extLst>
                  <a:ext uri="{0D108BD9-81ED-4DB2-BD59-A6C34878D82A}">
                    <a16:rowId xmlns:a16="http://schemas.microsoft.com/office/drawing/2014/main" val="488542863"/>
                  </a:ext>
                </a:extLst>
              </a:tr>
              <a:tr h="10806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highlight>
                            <a:srgbClr val="D9D9D9"/>
                          </a:highlight>
                        </a:rPr>
                        <a:t>VGG16</a:t>
                      </a:r>
                    </a:p>
                    <a:p>
                      <a:pPr algn="ctr"/>
                      <a:endParaRPr lang="fr-FR" dirty="0"/>
                    </a:p>
                  </a:txBody>
                  <a:tcPr/>
                </a:tc>
                <a:tc>
                  <a:txBody>
                    <a:bodyPr/>
                    <a:lstStyle/>
                    <a:p>
                      <a:pPr algn="ctr"/>
                      <a:r>
                        <a:rPr lang="fr-FR" sz="1800" b="0" i="0" kern="1200" dirty="0">
                          <a:solidFill>
                            <a:schemeClr val="dk1"/>
                          </a:solidFill>
                          <a:effectLst/>
                          <a:latin typeface="+mn-lt"/>
                          <a:ea typeface="+mn-ea"/>
                          <a:cs typeface="+mn-cs"/>
                        </a:rPr>
                        <a:t>83.34 %</a:t>
                      </a:r>
                      <a:endParaRPr lang="fr-FR" dirty="0"/>
                    </a:p>
                  </a:txBody>
                  <a:tcPr/>
                </a:tc>
                <a:tc>
                  <a:txBody>
                    <a:bodyPr/>
                    <a:lstStyle/>
                    <a:p>
                      <a:pPr algn="ctr"/>
                      <a:r>
                        <a:rPr lang="fr-FR" sz="1800" b="0" i="0" kern="1200" dirty="0">
                          <a:solidFill>
                            <a:schemeClr val="dk1"/>
                          </a:solidFill>
                          <a:effectLst/>
                          <a:latin typeface="+mn-lt"/>
                          <a:ea typeface="+mn-ea"/>
                          <a:cs typeface="+mn-cs"/>
                        </a:rPr>
                        <a:t>77.44%</a:t>
                      </a:r>
                      <a:endParaRPr lang="fr-FR" dirty="0"/>
                    </a:p>
                  </a:txBody>
                  <a:tcPr/>
                </a:tc>
                <a:tc>
                  <a:txBody>
                    <a:bodyPr/>
                    <a:lstStyle/>
                    <a:p>
                      <a:pPr algn="ctr"/>
                      <a:r>
                        <a:rPr lang="fr-FR" sz="1800" b="0" i="0" kern="1200" dirty="0">
                          <a:solidFill>
                            <a:schemeClr val="dk1"/>
                          </a:solidFill>
                          <a:effectLst/>
                          <a:latin typeface="+mn-lt"/>
                          <a:ea typeface="+mn-ea"/>
                          <a:cs typeface="+mn-cs"/>
                        </a:rPr>
                        <a:t>78.4458%</a:t>
                      </a:r>
                      <a:endParaRPr lang="fr-FR" dirty="0"/>
                    </a:p>
                  </a:txBody>
                  <a:tcPr/>
                </a:tc>
                <a:extLst>
                  <a:ext uri="{0D108BD9-81ED-4DB2-BD59-A6C34878D82A}">
                    <a16:rowId xmlns:a16="http://schemas.microsoft.com/office/drawing/2014/main" val="4185709075"/>
                  </a:ext>
                </a:extLst>
              </a:tr>
              <a:tr h="1065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InceptionV3</a:t>
                      </a:r>
                    </a:p>
                    <a:p>
                      <a:pPr algn="ctr"/>
                      <a:endParaRPr lang="fr-FR" dirty="0"/>
                    </a:p>
                  </a:txBody>
                  <a:tcPr/>
                </a:tc>
                <a:tc>
                  <a:txBody>
                    <a:bodyPr/>
                    <a:lstStyle/>
                    <a:p>
                      <a:pPr algn="ctr"/>
                      <a:r>
                        <a:rPr lang="fr-FR" sz="1800" b="0" i="0" kern="1200" dirty="0">
                          <a:solidFill>
                            <a:schemeClr val="dk1"/>
                          </a:solidFill>
                          <a:effectLst/>
                          <a:latin typeface="+mn-lt"/>
                          <a:ea typeface="+mn-ea"/>
                          <a:cs typeface="+mn-cs"/>
                        </a:rPr>
                        <a:t>89.16%</a:t>
                      </a:r>
                      <a:endParaRPr lang="fr-FR" dirty="0"/>
                    </a:p>
                  </a:txBody>
                  <a:tcPr/>
                </a:tc>
                <a:tc>
                  <a:txBody>
                    <a:bodyPr/>
                    <a:lstStyle/>
                    <a:p>
                      <a:pPr algn="ctr"/>
                      <a:r>
                        <a:rPr lang="fr-FR" sz="1800" b="0" i="0" kern="1200" dirty="0">
                          <a:solidFill>
                            <a:schemeClr val="dk1"/>
                          </a:solidFill>
                          <a:effectLst/>
                          <a:latin typeface="+mn-lt"/>
                          <a:ea typeface="+mn-ea"/>
                          <a:cs typeface="+mn-cs"/>
                        </a:rPr>
                        <a:t>83.80%</a:t>
                      </a:r>
                      <a:endParaRPr lang="fr-FR" dirty="0"/>
                    </a:p>
                  </a:txBody>
                  <a:tcPr/>
                </a:tc>
                <a:tc>
                  <a:txBody>
                    <a:bodyPr/>
                    <a:lstStyle/>
                    <a:p>
                      <a:pPr algn="ctr"/>
                      <a:r>
                        <a:rPr lang="fr-FR" sz="1800" b="0" i="0" kern="1200" dirty="0">
                          <a:solidFill>
                            <a:schemeClr val="dk1"/>
                          </a:solidFill>
                          <a:effectLst/>
                          <a:latin typeface="+mn-lt"/>
                          <a:ea typeface="+mn-ea"/>
                          <a:cs typeface="+mn-cs"/>
                        </a:rPr>
                        <a:t>85.91%</a:t>
                      </a:r>
                      <a:endParaRPr lang="fr-FR" dirty="0"/>
                    </a:p>
                  </a:txBody>
                  <a:tcPr/>
                </a:tc>
                <a:extLst>
                  <a:ext uri="{0D108BD9-81ED-4DB2-BD59-A6C34878D82A}">
                    <a16:rowId xmlns:a16="http://schemas.microsoft.com/office/drawing/2014/main" val="3114113911"/>
                  </a:ext>
                </a:extLst>
              </a:tr>
            </a:tbl>
          </a:graphicData>
        </a:graphic>
      </p:graphicFrame>
      <p:sp>
        <p:nvSpPr>
          <p:cNvPr id="7" name="Text Placeholder 2">
            <a:extLst>
              <a:ext uri="{FF2B5EF4-FFF2-40B4-BE49-F238E27FC236}">
                <a16:creationId xmlns:a16="http://schemas.microsoft.com/office/drawing/2014/main" id="{E0A0521C-F4A5-4952-AF92-53E8CBADB3AF}"/>
              </a:ext>
            </a:extLst>
          </p:cNvPr>
          <p:cNvSpPr txBox="1">
            <a:spLocks/>
          </p:cNvSpPr>
          <p:nvPr/>
        </p:nvSpPr>
        <p:spPr>
          <a:xfrm>
            <a:off x="741293" y="5078013"/>
            <a:ext cx="10709413" cy="123002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dirty="0">
                <a:latin typeface="Calibri" panose="020F0502020204030204" pitchFamily="34" charset="0"/>
                <a:ea typeface="Times New Roman" panose="02020603050405020304" pitchFamily="18" charset="0"/>
              </a:rPr>
              <a:t>Le modèle  InceptionV3 atteint une précision de 86% sur les données de test ce qui est plus élevé que les modèles CNN (80% pour validation set) et L'apprentissage par transfert avec VGG19 qui atteint une précision de 79% sur les données de test.</a:t>
            </a:r>
            <a:endParaRPr lang="en-US" dirty="0"/>
          </a:p>
        </p:txBody>
      </p:sp>
    </p:spTree>
    <p:extLst>
      <p:ext uri="{BB962C8B-B14F-4D97-AF65-F5344CB8AC3E}">
        <p14:creationId xmlns:p14="http://schemas.microsoft.com/office/powerpoint/2010/main" val="275661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127927" y="2616591"/>
            <a:ext cx="3924934" cy="1026941"/>
          </a:xfrm>
        </p:spPr>
        <p:txBody>
          <a:bodyPr/>
          <a:lstStyle/>
          <a:p>
            <a:r>
              <a:rPr lang="en-US" sz="4800" dirty="0"/>
              <a:t>Conclusion</a:t>
            </a:r>
          </a:p>
        </p:txBody>
      </p:sp>
    </p:spTree>
    <p:extLst>
      <p:ext uri="{BB962C8B-B14F-4D97-AF65-F5344CB8AC3E}">
        <p14:creationId xmlns:p14="http://schemas.microsoft.com/office/powerpoint/2010/main" val="174970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
        <p:nvSpPr>
          <p:cNvPr id="5" name="Espace réservé du texte 4">
            <a:extLst>
              <a:ext uri="{FF2B5EF4-FFF2-40B4-BE49-F238E27FC236}">
                <a16:creationId xmlns:a16="http://schemas.microsoft.com/office/drawing/2014/main" id="{116BDB9B-4656-4479-92BC-2914E41F62A5}"/>
              </a:ext>
            </a:extLst>
          </p:cNvPr>
          <p:cNvSpPr>
            <a:spLocks noGrp="1"/>
          </p:cNvSpPr>
          <p:nvPr>
            <p:ph type="body" sz="quarter" idx="10"/>
          </p:nvPr>
        </p:nvSpPr>
        <p:spPr>
          <a:xfrm>
            <a:off x="515936" y="2042790"/>
            <a:ext cx="4419601" cy="3231575"/>
          </a:xfrm>
        </p:spPr>
        <p:txBody>
          <a:bodyPr/>
          <a:lstStyle/>
          <a:p>
            <a:pPr algn="just"/>
            <a:r>
              <a:rPr lang="fr-FR" sz="1800" b="0" i="0" u="none" strike="noStrike" baseline="0" dirty="0">
                <a:solidFill>
                  <a:srgbClr val="000000"/>
                </a:solidFill>
                <a:latin typeface="Calibri" panose="020F0502020204030204" pitchFamily="34" charset="0"/>
                <a:cs typeface="Calibri" panose="020F0502020204030204" pitchFamily="34" charset="0"/>
              </a:rPr>
              <a:t>   </a:t>
            </a:r>
            <a:r>
              <a:rPr lang="fr-FR" sz="1800" b="0" i="0" u="none" strike="noStrike" baseline="0" dirty="0">
                <a:solidFill>
                  <a:schemeClr val="tx1">
                    <a:lumMod val="95000"/>
                    <a:lumOff val="5000"/>
                  </a:schemeClr>
                </a:solidFill>
                <a:latin typeface="Calibri" panose="020F0502020204030204" pitchFamily="34" charset="0"/>
                <a:cs typeface="Calibri" panose="020F0502020204030204" pitchFamily="34" charset="0"/>
              </a:rPr>
              <a:t>Ce projet était une opportunité pour parfaire nos connaissances en Data Sciences.</a:t>
            </a:r>
          </a:p>
          <a:p>
            <a:r>
              <a:rPr lang="fr-FR" sz="1800" b="0" i="0" u="none" strike="noStrike" baseline="0" dirty="0">
                <a:solidFill>
                  <a:schemeClr val="tx1">
                    <a:lumMod val="95000"/>
                    <a:lumOff val="5000"/>
                  </a:schemeClr>
                </a:solidFill>
                <a:latin typeface="Calibri" panose="020F0502020204030204" pitchFamily="34" charset="0"/>
                <a:cs typeface="Calibri" panose="020F0502020204030204" pitchFamily="34" charset="0"/>
              </a:rPr>
              <a:t>    L’objectif est de mise en place une solution pour la classification des images des fleurs</a:t>
            </a:r>
          </a:p>
          <a:p>
            <a:pPr algn="just"/>
            <a:r>
              <a:rPr lang="fr-FR" sz="1800" b="0" i="0" u="none" strike="noStrike" baseline="0" dirty="0">
                <a:solidFill>
                  <a:schemeClr val="tx1">
                    <a:lumMod val="95000"/>
                    <a:lumOff val="5000"/>
                  </a:schemeClr>
                </a:solidFill>
                <a:latin typeface="Calibri" panose="020F0502020204030204" pitchFamily="34" charset="0"/>
                <a:cs typeface="Calibri" panose="020F0502020204030204" pitchFamily="34" charset="0"/>
              </a:rPr>
              <a:t>   Nous avons comparé entre les trois modèles Deep Learning à savoir CNN, InceptionV3 et VGG19 afin de conclure que le modèle de InceptionV3 est celui qui a atteint la meilleure précision de 86%.</a:t>
            </a:r>
            <a:endParaRPr lang="fr-FR" sz="18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53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78720F-01BD-4A0A-8261-81433381D011}"/>
              </a:ext>
            </a:extLst>
          </p:cNvPr>
          <p:cNvSpPr>
            <a:spLocks noGrp="1"/>
          </p:cNvSpPr>
          <p:nvPr>
            <p:ph type="title"/>
          </p:nvPr>
        </p:nvSpPr>
        <p:spPr>
          <a:xfrm>
            <a:off x="1814286" y="2946400"/>
            <a:ext cx="9202058" cy="1607511"/>
          </a:xfrm>
        </p:spPr>
        <p:txBody>
          <a:bodyPr/>
          <a:lstStyle/>
          <a:p>
            <a:r>
              <a:rPr lang="fr-FR" sz="6000" dirty="0">
                <a:solidFill>
                  <a:srgbClr val="0070C0"/>
                </a:solidFill>
              </a:rPr>
              <a:t>Merci pour votre attention</a:t>
            </a:r>
          </a:p>
        </p:txBody>
      </p:sp>
    </p:spTree>
    <p:extLst>
      <p:ext uri="{BB962C8B-B14F-4D97-AF65-F5344CB8AC3E}">
        <p14:creationId xmlns:p14="http://schemas.microsoft.com/office/powerpoint/2010/main" val="254603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Plan</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211110"/>
          </a:xfrm>
        </p:spPr>
        <p:txBody>
          <a:bodyPr/>
          <a:lstStyle/>
          <a:p>
            <a:r>
              <a:rPr lang="fr-FR" dirty="0">
                <a:cs typeface="Calibri"/>
              </a:rPr>
              <a:t>Introduction</a:t>
            </a:r>
          </a:p>
          <a:p>
            <a:r>
              <a:rPr lang="fr-FR" dirty="0">
                <a:cs typeface="Calibri"/>
              </a:rPr>
              <a:t>Problématique</a:t>
            </a:r>
          </a:p>
          <a:p>
            <a:r>
              <a:rPr lang="fr-FR" dirty="0">
                <a:cs typeface="Calibri"/>
              </a:rPr>
              <a:t>Synthèse de l’état d’art</a:t>
            </a:r>
          </a:p>
          <a:p>
            <a:r>
              <a:rPr lang="fr-FR" dirty="0">
                <a:cs typeface="Calibri"/>
              </a:rPr>
              <a:t>Modèles utilisés</a:t>
            </a:r>
          </a:p>
          <a:p>
            <a:r>
              <a:rPr lang="fr-FR" dirty="0">
                <a:cs typeface="Calibri"/>
              </a:rPr>
              <a:t>Résultats</a:t>
            </a:r>
          </a:p>
          <a:p>
            <a:r>
              <a:rPr lang="fr-FR" dirty="0">
                <a:cs typeface="Calibri"/>
              </a:rPr>
              <a:t>Conclusion</a:t>
            </a:r>
          </a:p>
          <a:p>
            <a:r>
              <a:rPr lang="fr-FR" dirty="0">
                <a:cs typeface="Calibri"/>
              </a:rPr>
              <a:t>Perspectives</a:t>
            </a:r>
          </a:p>
          <a:p>
            <a:endParaRPr lang="fr-FR" dirty="0">
              <a:cs typeface="Calibri"/>
            </a:endParaRPr>
          </a:p>
          <a:p>
            <a:pPr marL="0" indent="0">
              <a:buNone/>
            </a:pP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6071705" cy="4008087"/>
          </a:xfrm>
        </p:spPr>
        <p:txBody>
          <a:bodyPr/>
          <a:lstStyle/>
          <a:p>
            <a:pPr algn="just">
              <a:lnSpc>
                <a:spcPct val="150000"/>
              </a:lnSpc>
            </a:pPr>
            <a:r>
              <a:rPr lang="fr-FR" sz="1600" dirty="0">
                <a:effectLst/>
                <a:latin typeface="Calibri" panose="020F0502020204030204" pitchFamily="34" charset="0"/>
                <a:ea typeface="Times New Roman" panose="02020603050405020304" pitchFamily="18" charset="0"/>
              </a:rPr>
              <a:t>Depuis quelques années les réseaux de neurones profonds (Deep Learning) sont au coeur du développement des applications de reconnaissancce automatique d'images et en particulier l’identification automatique d'images de fleurs.</a:t>
            </a:r>
          </a:p>
          <a:p>
            <a:pPr algn="just">
              <a:lnSpc>
                <a:spcPct val="150000"/>
              </a:lnSpc>
            </a:pPr>
            <a:r>
              <a:rPr lang="fr-FR" sz="1800" dirty="0">
                <a:effectLst/>
                <a:latin typeface="Calibri" panose="020F0502020204030204" pitchFamily="34" charset="0"/>
                <a:ea typeface="Times New Roman" panose="02020603050405020304" pitchFamily="18" charset="0"/>
              </a:rPr>
              <a:t> </a:t>
            </a:r>
            <a:r>
              <a:rPr lang="fr-FR" sz="1600" dirty="0">
                <a:latin typeface="Calibri" panose="020F0502020204030204" pitchFamily="34" charset="0"/>
                <a:ea typeface="Times New Roman" panose="02020603050405020304" pitchFamily="18" charset="0"/>
              </a:rPr>
              <a:t>L</a:t>
            </a:r>
            <a:r>
              <a:rPr lang="fr-FR" sz="1600" dirty="0">
                <a:effectLst/>
                <a:latin typeface="Calibri" panose="020F0502020204030204" pitchFamily="34" charset="0"/>
                <a:ea typeface="Times New Roman" panose="02020603050405020304" pitchFamily="18" charset="0"/>
              </a:rPr>
              <a:t>'image de la fleur joue un rôle important car ses apparences sont très distinctives. De plus, les observations des fleurs sont stables et moins invariantes avec les conditions météorologiques, l'âge des arbres ou d'autres artefacts. Un certain nombre de caractéristiques traditionnelles ont été proposées pour la catégorie de base de la tâche de reconnaissance</a:t>
            </a:r>
            <a:endParaRPr lang="fr-FR" dirty="0"/>
          </a:p>
        </p:txBody>
      </p:sp>
      <p:pic>
        <p:nvPicPr>
          <p:cNvPr id="12" name="Image 11">
            <a:extLst>
              <a:ext uri="{FF2B5EF4-FFF2-40B4-BE49-F238E27FC236}">
                <a16:creationId xmlns:a16="http://schemas.microsoft.com/office/drawing/2014/main" id="{514A31BD-06AB-4959-AF8C-05EF33ACE274}"/>
              </a:ext>
            </a:extLst>
          </p:cNvPr>
          <p:cNvPicPr>
            <a:picLocks noChangeAspect="1"/>
          </p:cNvPicPr>
          <p:nvPr/>
        </p:nvPicPr>
        <p:blipFill>
          <a:blip r:embed="rId2"/>
          <a:stretch>
            <a:fillRect/>
          </a:stretch>
        </p:blipFill>
        <p:spPr>
          <a:xfrm>
            <a:off x="7090227" y="1957458"/>
            <a:ext cx="4728936" cy="3396420"/>
          </a:xfrm>
          <a:prstGeom prst="rect">
            <a:avLst/>
          </a:prstGeom>
        </p:spPr>
      </p:pic>
      <p:sp>
        <p:nvSpPr>
          <p:cNvPr id="14" name="Espace réservé pour une image  13">
            <a:extLst>
              <a:ext uri="{FF2B5EF4-FFF2-40B4-BE49-F238E27FC236}">
                <a16:creationId xmlns:a16="http://schemas.microsoft.com/office/drawing/2014/main" id="{BE111818-4F8E-45D6-A021-F795CA363F12}"/>
              </a:ext>
            </a:extLst>
          </p:cNvPr>
          <p:cNvSpPr>
            <a:spLocks noGrp="1"/>
          </p:cNvSpPr>
          <p:nvPr>
            <p:ph type="pic" sz="quarter" idx="13"/>
          </p:nvPr>
        </p:nvSpPr>
        <p:spPr/>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A40ADD-AA22-4816-8F47-FAE98244EDAF}"/>
              </a:ext>
            </a:extLst>
          </p:cNvPr>
          <p:cNvSpPr>
            <a:spLocks noGrp="1"/>
          </p:cNvSpPr>
          <p:nvPr>
            <p:ph type="body" sz="quarter" idx="12"/>
          </p:nvPr>
        </p:nvSpPr>
        <p:spPr>
          <a:xfrm>
            <a:off x="660399" y="2391508"/>
            <a:ext cx="10312401" cy="1491175"/>
          </a:xfrm>
        </p:spPr>
        <p:txBody>
          <a:bodyPr/>
          <a:lstStyle/>
          <a:p>
            <a:pPr marL="0" lvl="0" indent="0" rtl="0">
              <a:buNone/>
            </a:pPr>
            <a:r>
              <a:rPr lang="fr-FR" sz="1800" dirty="0">
                <a:solidFill>
                  <a:srgbClr val="1F497D"/>
                </a:solidFill>
                <a:effectLst/>
                <a:latin typeface="Times New Roman" panose="02020603050405020304" pitchFamily="18" charset="0"/>
                <a:ea typeface="Times New Roman" panose="02020603050405020304" pitchFamily="18" charset="0"/>
              </a:rPr>
              <a:t>La base de données :  Flowers Recognition :</a:t>
            </a:r>
          </a:p>
          <a:p>
            <a:pPr marL="342900" lvl="0" indent="-342900">
              <a:buFont typeface="Symbol" panose="05050102010706020507" pitchFamily="18" charset="2"/>
              <a:buChar char=""/>
            </a:pPr>
            <a:r>
              <a:rPr lang="fr-FR" sz="1800" dirty="0">
                <a:effectLst/>
                <a:latin typeface="Calibri" panose="020F0502020204030204" pitchFamily="34" charset="0"/>
                <a:ea typeface="Times New Roman" panose="02020603050405020304" pitchFamily="18" charset="0"/>
              </a:rPr>
              <a:t>Cette base de données contient 4242 images de fleurs.</a:t>
            </a:r>
            <a:endParaRPr lang="fr-FR"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800" dirty="0">
                <a:effectLst/>
                <a:latin typeface="Calibri" panose="020F0502020204030204" pitchFamily="34" charset="0"/>
                <a:ea typeface="Times New Roman" panose="02020603050405020304" pitchFamily="18" charset="0"/>
              </a:rPr>
              <a:t>Les images sont divisées en cinq classes : sunflower, daisy , rose, dandelion, tulip.</a:t>
            </a:r>
            <a:endParaRPr lang="fr-FR"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800" dirty="0">
                <a:effectLst/>
                <a:latin typeface="Calibri" panose="020F0502020204030204" pitchFamily="34" charset="0"/>
                <a:ea typeface="Times New Roman" panose="02020603050405020304" pitchFamily="18" charset="0"/>
              </a:rPr>
              <a:t>Pour chaque classe, il y a environ 800 photos. Les photos ne sont pas en haute résolution, environ 320x240 pixels.</a:t>
            </a:r>
            <a:endParaRPr lang="fr-FR" sz="1800" dirty="0">
              <a:latin typeface="Times New Roman" panose="02020603050405020304" pitchFamily="18" charset="0"/>
              <a:ea typeface="Times New Roman" panose="02020603050405020304" pitchFamily="18" charset="0"/>
            </a:endParaRPr>
          </a:p>
          <a:p>
            <a:pPr marL="0" lvl="0" indent="0">
              <a:buNone/>
            </a:pPr>
            <a:r>
              <a:rPr lang="fr-FR" sz="1800" dirty="0">
                <a:solidFill>
                  <a:srgbClr val="1F497D"/>
                </a:solidFill>
                <a:effectLst/>
                <a:latin typeface="Times New Roman" panose="02020603050405020304" pitchFamily="18" charset="0"/>
                <a:ea typeface="Times New Roman" panose="02020603050405020304" pitchFamily="18" charset="0"/>
              </a:rPr>
              <a:t>Problématique: </a:t>
            </a:r>
          </a:p>
          <a:p>
            <a:pPr marL="0" indent="0">
              <a:buNone/>
            </a:pPr>
            <a:r>
              <a:rPr lang="fr-FR" sz="1800" dirty="0">
                <a:effectLst/>
                <a:latin typeface="Calibri" panose="020F0502020204030204" pitchFamily="34" charset="0"/>
                <a:ea typeface="Times New Roman" panose="02020603050405020304" pitchFamily="18" charset="0"/>
              </a:rPr>
              <a:t>à quelle classe appartient la fleur? </a:t>
            </a:r>
            <a:endParaRPr lang="fr-FR" sz="1800" dirty="0">
              <a:effectLst/>
              <a:latin typeface="Times New Roman" panose="02020603050405020304" pitchFamily="18" charset="0"/>
              <a:ea typeface="Times New Roman" panose="02020603050405020304" pitchFamily="18" charset="0"/>
            </a:endParaRPr>
          </a:p>
        </p:txBody>
      </p:sp>
      <p:sp>
        <p:nvSpPr>
          <p:cNvPr id="4" name="Title 3">
            <a:extLst>
              <a:ext uri="{FF2B5EF4-FFF2-40B4-BE49-F238E27FC236}">
                <a16:creationId xmlns:a16="http://schemas.microsoft.com/office/drawing/2014/main" id="{B28FB93F-651A-4F81-9AC9-7196048F7891}"/>
              </a:ext>
            </a:extLst>
          </p:cNvPr>
          <p:cNvSpPr>
            <a:spLocks noGrp="1"/>
          </p:cNvSpPr>
          <p:nvPr>
            <p:ph type="title"/>
          </p:nvPr>
        </p:nvSpPr>
        <p:spPr>
          <a:xfrm>
            <a:off x="660400" y="407963"/>
            <a:ext cx="4275138" cy="1228247"/>
          </a:xfrm>
        </p:spPr>
        <p:txBody>
          <a:bodyPr/>
          <a:lstStyle/>
          <a:p>
            <a:r>
              <a:rPr lang="fr-FR" dirty="0"/>
              <a:t>Problématique</a:t>
            </a:r>
          </a:p>
        </p:txBody>
      </p:sp>
    </p:spTree>
    <p:extLst>
      <p:ext uri="{BB962C8B-B14F-4D97-AF65-F5344CB8AC3E}">
        <p14:creationId xmlns:p14="http://schemas.microsoft.com/office/powerpoint/2010/main" val="27709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0"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47194"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258500" y="1408248"/>
            <a:ext cx="3924934" cy="2612088"/>
          </a:xfrm>
        </p:spPr>
        <p:txBody>
          <a:bodyPr/>
          <a:lstStyle/>
          <a:p>
            <a:endParaRPr lang="en-US" sz="4800" dirty="0"/>
          </a:p>
          <a:p>
            <a:r>
              <a:rPr lang="en-US" sz="4800" dirty="0"/>
              <a:t>Synthèse de l’état d’art</a:t>
            </a:r>
          </a:p>
        </p:txBody>
      </p:sp>
    </p:spTree>
    <p:extLst>
      <p:ext uri="{BB962C8B-B14F-4D97-AF65-F5344CB8AC3E}">
        <p14:creationId xmlns:p14="http://schemas.microsoft.com/office/powerpoint/2010/main" val="130375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72DBBE5-9C15-4E67-91A7-EE14A46A7DB4}"/>
              </a:ext>
            </a:extLst>
          </p:cNvPr>
          <p:cNvSpPr txBox="1">
            <a:spLocks/>
          </p:cNvSpPr>
          <p:nvPr/>
        </p:nvSpPr>
        <p:spPr>
          <a:xfrm>
            <a:off x="225352" y="446666"/>
            <a:ext cx="11741296" cy="554331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cs typeface="Calibri" panose="020F0502020204030204" pitchFamily="34" charset="0"/>
              </a:rPr>
              <a:t>Article1: Flower Recognition Based on Transfer Learning and Adam Deep Learning Optimization Algorithm : </a:t>
            </a:r>
            <a:r>
              <a:rPr lang="fr-FR" altLang="fr-FR" dirty="0">
                <a:solidFill>
                  <a:schemeClr val="tx1">
                    <a:lumMod val="95000"/>
                    <a:lumOff val="5000"/>
                  </a:schemeClr>
                </a:solidFill>
              </a:rPr>
              <a:t>Cet article propose la reconnaissance des fleurs basée sur l'apprentissage par transfert et l'algorithme d'optimisation de l'apprentissage profond d'Adam Dans le même temps.  Les résultats expérimentaux montrent que la précision de l'ensemble de test dans cet article est de 98,99%. Comparé à l'algorithme de reconnaissance d'image traditionnel, il présente les caractéristiques d'une convergence rapide et d'une grande précision de reconnaissance. </a:t>
            </a:r>
          </a:p>
          <a:p>
            <a:pPr marL="0" indent="0" algn="just">
              <a:buFont typeface="Arial" panose="020B0604020202020204" pitchFamily="34" charset="0"/>
              <a:buNone/>
            </a:pPr>
            <a:r>
              <a:rPr lang="fr-FR" altLang="fr-FR" dirty="0"/>
              <a:t> </a:t>
            </a:r>
          </a:p>
          <a:p>
            <a:pPr marL="0" indent="0" algn="just">
              <a:lnSpc>
                <a:spcPct val="100000"/>
              </a:lnSpc>
              <a:buFont typeface="Arial" panose="020B0604020202020204" pitchFamily="34" charset="0"/>
              <a:buNone/>
            </a:pPr>
            <a:r>
              <a:rPr lang="fr-FR" altLang="fr-FR" b="1" dirty="0">
                <a:solidFill>
                  <a:schemeClr val="tx1"/>
                </a:solidFill>
              </a:rPr>
              <a:t>Article2 : Analysis of Pre-Trained </a:t>
            </a:r>
            <a:r>
              <a:rPr lang="fr-FR" altLang="fr-FR" b="1" dirty="0">
                <a:solidFill>
                  <a:schemeClr val="tx1">
                    <a:lumMod val="95000"/>
                    <a:lumOff val="5000"/>
                  </a:schemeClr>
                </a:solidFill>
              </a:rPr>
              <a:t>Convolutional</a:t>
            </a:r>
            <a:r>
              <a:rPr lang="fr-FR" altLang="fr-FR" b="1" dirty="0">
                <a:solidFill>
                  <a:schemeClr val="tx1"/>
                </a:solidFill>
              </a:rPr>
              <a:t> Neural Networks to Build a Flower Classification System :  </a:t>
            </a:r>
            <a:r>
              <a:rPr lang="fr-FR" altLang="fr-FR" dirty="0">
                <a:solidFill>
                  <a:schemeClr val="tx1">
                    <a:lumMod val="95000"/>
                    <a:lumOff val="5000"/>
                  </a:schemeClr>
                </a:solidFill>
                <a:latin typeface="Calibri" panose="020F0502020204030204" pitchFamily="34" charset="0"/>
                <a:cs typeface="Calibri" panose="020F0502020204030204" pitchFamily="34" charset="0"/>
              </a:rPr>
              <a:t>qui prend 90% pour le training et 10% pour la validation ,il permet la Classification des images appartenant à 17 classes avec environ 350 images en chaque classe avec les modèles : VGG-19,VGG-16, Inception-V3,et le résultat final de cet article est : InceptionV3 donne les résultats souhaitables avec une précision de training de 96,39% et une validation précision de 91,73 %.</a:t>
            </a:r>
          </a:p>
          <a:p>
            <a:pPr marL="0" indent="0" algn="just">
              <a:buFont typeface="Arial" panose="020B0604020202020204" pitchFamily="34" charset="0"/>
              <a:buNone/>
            </a:pPr>
            <a:endParaRPr lang="fr-FR" dirty="0"/>
          </a:p>
          <a:p>
            <a:pPr marL="0" indent="0" algn="just">
              <a:buNone/>
            </a:pPr>
            <a:r>
              <a:rPr lang="fr-FR" b="1" dirty="0">
                <a:solidFill>
                  <a:schemeClr val="tx1">
                    <a:lumMod val="95000"/>
                    <a:lumOff val="5000"/>
                  </a:schemeClr>
                </a:solidFill>
                <a:cs typeface="Calibri" panose="020F0502020204030204" pitchFamily="34" charset="0"/>
              </a:rPr>
              <a:t>Article 3: </a:t>
            </a:r>
            <a:r>
              <a:rPr lang="fr-FR" b="1" i="0" dirty="0">
                <a:solidFill>
                  <a:schemeClr val="tx1">
                    <a:lumMod val="95000"/>
                    <a:lumOff val="5000"/>
                  </a:schemeClr>
                </a:solidFill>
                <a:effectLst/>
                <a:cs typeface="Calibri" panose="020F0502020204030204" pitchFamily="34" charset="0"/>
              </a:rPr>
              <a:t>Identification des fleurs basée sur le Deep Learning : </a:t>
            </a:r>
          </a:p>
          <a:p>
            <a:pPr marL="0" indent="0" algn="just">
              <a:buNone/>
            </a:pPr>
            <a:r>
              <a:rPr lang="fr-FR" b="0" i="0" dirty="0">
                <a:solidFill>
                  <a:srgbClr val="333333"/>
                </a:solidFill>
                <a:effectLst/>
                <a:latin typeface="-apple-system"/>
              </a:rPr>
              <a:t> Dix-sept types d'ensembles de données sur les fleurs publiés par l'Université d'Oxford sont considérés comme les objets de recherche et l'entrée du modèle de réseau neuronal.</a:t>
            </a:r>
            <a:endParaRPr lang="fr-FR" b="1" i="0" dirty="0">
              <a:solidFill>
                <a:schemeClr val="tx1">
                  <a:lumMod val="95000"/>
                  <a:lumOff val="5000"/>
                </a:schemeClr>
              </a:solidFill>
              <a:effectLst/>
              <a:cs typeface="Calibri" panose="020F0502020204030204" pitchFamily="34" charset="0"/>
            </a:endParaRPr>
          </a:p>
          <a:p>
            <a:pPr marL="0" indent="0" algn="just">
              <a:buNone/>
            </a:pPr>
            <a:r>
              <a:rPr lang="fr-FR" b="0" i="0" dirty="0">
                <a:solidFill>
                  <a:schemeClr val="tx1">
                    <a:lumMod val="95000"/>
                    <a:lumOff val="5000"/>
                  </a:schemeClr>
                </a:solidFill>
                <a:effectLst/>
                <a:latin typeface="Calibri" panose="020F0502020204030204" pitchFamily="34" charset="0"/>
                <a:cs typeface="Calibri" panose="020F0502020204030204" pitchFamily="34" charset="0"/>
              </a:rPr>
              <a:t>  Le modèle de classification de réseau profond est formé pour extraire automatiquement les caractéristiques des images de fleurs. Combinées au classificateur softmax, les images de test de fleurs sont classées et identifiées. Les résultats expérimentaux montrent que la précision de classification est de 92%.</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14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127927" y="2616591"/>
            <a:ext cx="3924934" cy="1026941"/>
          </a:xfrm>
        </p:spPr>
        <p:txBody>
          <a:bodyPr/>
          <a:lstStyle/>
          <a:p>
            <a:r>
              <a:rPr lang="en-US" sz="4800" dirty="0"/>
              <a:t>Modèles utilisés</a:t>
            </a:r>
          </a:p>
        </p:txBody>
      </p:sp>
    </p:spTree>
    <p:extLst>
      <p:ext uri="{BB962C8B-B14F-4D97-AF65-F5344CB8AC3E}">
        <p14:creationId xmlns:p14="http://schemas.microsoft.com/office/powerpoint/2010/main" val="115699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337E8-4CDD-4ED3-9506-3293DE3753A6}"/>
              </a:ext>
            </a:extLst>
          </p:cNvPr>
          <p:cNvSpPr>
            <a:spLocks noGrp="1"/>
          </p:cNvSpPr>
          <p:nvPr>
            <p:ph type="title"/>
          </p:nvPr>
        </p:nvSpPr>
        <p:spPr/>
        <p:txBody>
          <a:bodyPr/>
          <a:lstStyle/>
          <a:p>
            <a:pPr marL="342900" lvl="0" indent="-342900" rtl="0">
              <a:buFont typeface="+mj-lt"/>
              <a:buAutoNum type="arabicPeriod"/>
            </a:pPr>
            <a:r>
              <a:rPr lang="fr-FR" sz="2400" dirty="0">
                <a:solidFill>
                  <a:srgbClr val="1F497D"/>
                </a:solidFill>
                <a:effectLst/>
                <a:latin typeface="Times New Roman" panose="02020603050405020304" pitchFamily="18" charset="0"/>
                <a:ea typeface="Calibri" panose="020F0502020204030204" pitchFamily="34" charset="0"/>
              </a:rPr>
              <a:t>Les </a:t>
            </a:r>
            <a:r>
              <a:rPr lang="fr-FR" sz="2400" dirty="0">
                <a:solidFill>
                  <a:schemeClr val="bg2">
                    <a:lumMod val="25000"/>
                  </a:schemeClr>
                </a:solidFill>
                <a:effectLst/>
                <a:latin typeface="Times New Roman" panose="02020603050405020304" pitchFamily="18" charset="0"/>
                <a:ea typeface="Calibri" panose="020F0502020204030204" pitchFamily="34" charset="0"/>
              </a:rPr>
              <a:t>réseaux</a:t>
            </a:r>
            <a:r>
              <a:rPr lang="fr-FR" sz="2400" dirty="0">
                <a:solidFill>
                  <a:srgbClr val="1F497D"/>
                </a:solidFill>
                <a:effectLst/>
                <a:latin typeface="Times New Roman" panose="02020603050405020304" pitchFamily="18" charset="0"/>
                <a:ea typeface="Calibri" panose="020F0502020204030204" pitchFamily="34" charset="0"/>
              </a:rPr>
              <a:t> de neurones convolutionnels :</a:t>
            </a:r>
            <a:endParaRPr lang="fr-FR" sz="2400" dirty="0">
              <a:solidFill>
                <a:srgbClr val="1F497D"/>
              </a:solidFill>
              <a:effectLst/>
              <a:latin typeface="Times New Roman" panose="02020603050405020304" pitchFamily="18" charset="0"/>
              <a:ea typeface="Times New Roman" panose="02020603050405020304" pitchFamily="18" charset="0"/>
            </a:endParaRPr>
          </a:p>
        </p:txBody>
      </p:sp>
      <p:sp>
        <p:nvSpPr>
          <p:cNvPr id="3" name="Rectangle 1">
            <a:extLst>
              <a:ext uri="{FF2B5EF4-FFF2-40B4-BE49-F238E27FC236}">
                <a16:creationId xmlns:a16="http://schemas.microsoft.com/office/drawing/2014/main" id="{A5FF6884-B3EF-48A4-B0D8-0879B792481C}"/>
              </a:ext>
            </a:extLst>
          </p:cNvPr>
          <p:cNvSpPr>
            <a:spLocks noChangeArrowheads="1"/>
          </p:cNvSpPr>
          <p:nvPr/>
        </p:nvSpPr>
        <p:spPr bwMode="auto">
          <a:xfrm>
            <a:off x="684860" y="1347814"/>
            <a:ext cx="1082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800" dirty="0">
                <a:effectLst/>
                <a:latin typeface="Calibri" panose="020F0502020204030204" pitchFamily="34" charset="0"/>
                <a:ea typeface="Calibri" panose="020F0502020204030204" pitchFamily="34" charset="0"/>
              </a:rPr>
              <a:t> Les réseaux de neurones convolutionnels sont à ce jour les modèles les plus performants pour classer des images. Désignés par l’acronyme CNN, de l’anglais Convolutional Neural Network, comme les autres réseaux de neurones, un CNN est composé d'une couche d'entrée, d'une couche de sortie et de nombreuses couches cachées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960F2DD0-75F0-4CA0-9238-944B1840EF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8791" y="2425231"/>
            <a:ext cx="7756052" cy="3292577"/>
          </a:xfrm>
          <a:prstGeom prst="rect">
            <a:avLst/>
          </a:prstGeom>
          <a:noFill/>
          <a:ln>
            <a:noFill/>
          </a:ln>
        </p:spPr>
      </p:pic>
    </p:spTree>
    <p:extLst>
      <p:ext uri="{BB962C8B-B14F-4D97-AF65-F5344CB8AC3E}">
        <p14:creationId xmlns:p14="http://schemas.microsoft.com/office/powerpoint/2010/main" val="141780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337E8-4CDD-4ED3-9506-3293DE3753A6}"/>
              </a:ext>
            </a:extLst>
          </p:cNvPr>
          <p:cNvSpPr>
            <a:spLocks noGrp="1"/>
          </p:cNvSpPr>
          <p:nvPr>
            <p:ph type="title"/>
          </p:nvPr>
        </p:nvSpPr>
        <p:spPr/>
        <p:txBody>
          <a:bodyPr/>
          <a:lstStyle/>
          <a:p>
            <a:pPr lvl="0" rtl="0"/>
            <a:r>
              <a:rPr lang="fr-FR" sz="2400" dirty="0">
                <a:solidFill>
                  <a:schemeClr val="bg2">
                    <a:lumMod val="25000"/>
                  </a:schemeClr>
                </a:solidFill>
                <a:effectLst/>
                <a:latin typeface="Times New Roman" panose="02020603050405020304" pitchFamily="18" charset="0"/>
                <a:ea typeface="Times New Roman" panose="02020603050405020304" pitchFamily="18" charset="0"/>
              </a:rPr>
              <a:t>2.  VGG19 </a:t>
            </a:r>
            <a:r>
              <a:rPr lang="fr-FR" sz="2400" dirty="0">
                <a:solidFill>
                  <a:schemeClr val="bg2">
                    <a:lumMod val="25000"/>
                  </a:schemeClr>
                </a:solidFill>
                <a:effectLst/>
                <a:latin typeface="Times New Roman" panose="02020603050405020304" pitchFamily="18" charset="0"/>
                <a:ea typeface="Calibri" panose="020F0502020204030204" pitchFamily="34" charset="0"/>
              </a:rPr>
              <a:t>:</a:t>
            </a:r>
            <a:endParaRPr lang="fr-FR" sz="2400" dirty="0">
              <a:solidFill>
                <a:schemeClr val="bg2">
                  <a:lumMod val="25000"/>
                </a:schemeClr>
              </a:solidFill>
              <a:effectLst/>
              <a:latin typeface="Times New Roman" panose="02020603050405020304" pitchFamily="18" charset="0"/>
              <a:ea typeface="Times New Roman" panose="02020603050405020304" pitchFamily="18" charset="0"/>
            </a:endParaRPr>
          </a:p>
        </p:txBody>
      </p:sp>
      <p:sp>
        <p:nvSpPr>
          <p:cNvPr id="3" name="Rectangle 1">
            <a:extLst>
              <a:ext uri="{FF2B5EF4-FFF2-40B4-BE49-F238E27FC236}">
                <a16:creationId xmlns:a16="http://schemas.microsoft.com/office/drawing/2014/main" id="{A5FF6884-B3EF-48A4-B0D8-0879B792481C}"/>
              </a:ext>
            </a:extLst>
          </p:cNvPr>
          <p:cNvSpPr>
            <a:spLocks noChangeArrowheads="1"/>
          </p:cNvSpPr>
          <p:nvPr/>
        </p:nvSpPr>
        <p:spPr bwMode="auto">
          <a:xfrm>
            <a:off x="1078172" y="1486313"/>
            <a:ext cx="75335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1800" dirty="0">
                <a:effectLst/>
                <a:latin typeface="Calibri" panose="020F0502020204030204" pitchFamily="34" charset="0"/>
                <a:ea typeface="Times New Roman" panose="02020603050405020304" pitchFamily="18" charset="0"/>
              </a:rPr>
              <a:t>Le VGG-19, amélioration du VGG-16 qui passe de 16 couches de convolutions à 19 couches. Le VGG-19 reproduit un résultat assez similaire au VGG-16, mais a (semblerait-il) moins de précision sur le contenu exact des plumes que son prédecesseur.</a:t>
            </a:r>
            <a:endParaRPr lang="fr-FR" sz="1800" dirty="0">
              <a:effectLst/>
              <a:latin typeface="Times New Roman" panose="02020603050405020304" pitchFamily="18" charset="0"/>
              <a:ea typeface="Times New Roman" panose="02020603050405020304" pitchFamily="18" charset="0"/>
            </a:endParaRPr>
          </a:p>
        </p:txBody>
      </p:sp>
      <p:pic>
        <p:nvPicPr>
          <p:cNvPr id="6" name="Image 5">
            <a:extLst>
              <a:ext uri="{FF2B5EF4-FFF2-40B4-BE49-F238E27FC236}">
                <a16:creationId xmlns:a16="http://schemas.microsoft.com/office/drawing/2014/main" id="{5B29412C-C028-48CB-92D5-9007F2FC30F3}"/>
              </a:ext>
            </a:extLst>
          </p:cNvPr>
          <p:cNvPicPr/>
          <p:nvPr/>
        </p:nvPicPr>
        <p:blipFill>
          <a:blip r:embed="rId2">
            <a:extLst>
              <a:ext uri="{28A0092B-C50C-407E-A947-70E740481C1C}">
                <a14:useLocalDpi xmlns:a14="http://schemas.microsoft.com/office/drawing/2010/main" val="0"/>
              </a:ext>
            </a:extLst>
          </a:blip>
          <a:stretch>
            <a:fillRect/>
          </a:stretch>
        </p:blipFill>
        <p:spPr>
          <a:xfrm>
            <a:off x="2406235" y="2686642"/>
            <a:ext cx="7877451" cy="3647897"/>
          </a:xfrm>
          <a:prstGeom prst="rect">
            <a:avLst/>
          </a:prstGeom>
        </p:spPr>
      </p:pic>
    </p:spTree>
    <p:extLst>
      <p:ext uri="{BB962C8B-B14F-4D97-AF65-F5344CB8AC3E}">
        <p14:creationId xmlns:p14="http://schemas.microsoft.com/office/powerpoint/2010/main" val="87232201"/>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4478</TotalTime>
  <Words>746</Words>
  <Application>Microsoft Office PowerPoint</Application>
  <PresentationFormat>Grand écran</PresentationFormat>
  <Paragraphs>64</Paragraphs>
  <Slides>15</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-apple-system</vt:lpstr>
      <vt:lpstr>Arial</vt:lpstr>
      <vt:lpstr>Calibri</vt:lpstr>
      <vt:lpstr>Calibri Light</vt:lpstr>
      <vt:lpstr>Corbel</vt:lpstr>
      <vt:lpstr>Symbol</vt:lpstr>
      <vt:lpstr>Times New Roman</vt:lpstr>
      <vt:lpstr>Wingdings</vt:lpstr>
      <vt:lpstr>Office Theme</vt:lpstr>
      <vt:lpstr>Projet image processing: Flowers Recognition </vt:lpstr>
      <vt:lpstr>Plan</vt:lpstr>
      <vt:lpstr>Introduction</vt:lpstr>
      <vt:lpstr>Problématique</vt:lpstr>
      <vt:lpstr>Présentation PowerPoint</vt:lpstr>
      <vt:lpstr>Présentation PowerPoint</vt:lpstr>
      <vt:lpstr>Présentation PowerPoint</vt:lpstr>
      <vt:lpstr>Les réseaux de neurones convolutionnels :</vt:lpstr>
      <vt:lpstr>2.  VGG19 :</vt:lpstr>
      <vt:lpstr>2. InceptionV3 : </vt:lpstr>
      <vt:lpstr>Présentation PowerPoint</vt:lpstr>
      <vt:lpstr>Présentation PowerPoint</vt:lpstr>
      <vt:lpstr>Présentation PowerPoint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 Projet Java            Paralléle loup </dc:title>
  <dc:creator>Fatima ezzahra ADNIBI</dc:creator>
  <cp:lastModifiedBy>IKRA</cp:lastModifiedBy>
  <cp:revision>41</cp:revision>
  <dcterms:created xsi:type="dcterms:W3CDTF">2020-11-13T13:34:24Z</dcterms:created>
  <dcterms:modified xsi:type="dcterms:W3CDTF">2021-02-16T19:50:00Z</dcterms:modified>
</cp:coreProperties>
</file>