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256" r:id="rId3"/>
    <p:sldId id="473" r:id="rId4"/>
    <p:sldId id="296" r:id="rId5"/>
    <p:sldId id="298" r:id="rId6"/>
    <p:sldId id="301" r:id="rId7"/>
    <p:sldId id="281" r:id="rId8"/>
    <p:sldId id="474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0" r:id="rId19"/>
    <p:sldId id="302" r:id="rId20"/>
    <p:sldId id="303" r:id="rId21"/>
    <p:sldId id="292" r:id="rId22"/>
    <p:sldId id="293" r:id="rId23"/>
    <p:sldId id="294" r:id="rId24"/>
    <p:sldId id="295" r:id="rId25"/>
    <p:sldId id="299" r:id="rId26"/>
    <p:sldId id="300" r:id="rId27"/>
    <p:sldId id="280" r:id="rId28"/>
  </p:sldIdLst>
  <p:sldSz cx="9144000" cy="6858000" type="screen4x3"/>
  <p:notesSz cx="99060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2E0CFC"/>
    <a:srgbClr val="E36713"/>
    <a:srgbClr val="0000FF"/>
    <a:srgbClr val="CD4344"/>
    <a:srgbClr val="316EA6"/>
    <a:srgbClr val="EF5757"/>
    <a:srgbClr val="619E5F"/>
    <a:srgbClr val="606060"/>
    <a:srgbClr val="636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2231" cy="340411"/>
          </a:xfrm>
          <a:prstGeom prst="rect">
            <a:avLst/>
          </a:prstGeom>
        </p:spPr>
        <p:txBody>
          <a:bodyPr vert="horz" lIns="88062" tIns="44031" rIns="88062" bIns="440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556" y="0"/>
            <a:ext cx="4292230" cy="340411"/>
          </a:xfrm>
          <a:prstGeom prst="rect">
            <a:avLst/>
          </a:prstGeom>
        </p:spPr>
        <p:txBody>
          <a:bodyPr vert="horz" lIns="88062" tIns="44031" rIns="88062" bIns="44031" rtlCol="0"/>
          <a:lstStyle>
            <a:lvl1pPr algn="r">
              <a:defRPr sz="1200"/>
            </a:lvl1pPr>
          </a:lstStyle>
          <a:p>
            <a:fld id="{90562FB1-C3AB-462E-939C-697CC9BAF32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089"/>
            <a:ext cx="4292231" cy="340411"/>
          </a:xfrm>
          <a:prstGeom prst="rect">
            <a:avLst/>
          </a:prstGeom>
        </p:spPr>
        <p:txBody>
          <a:bodyPr vert="horz" lIns="88062" tIns="44031" rIns="88062" bIns="440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556" y="6454089"/>
            <a:ext cx="4292230" cy="340411"/>
          </a:xfrm>
          <a:prstGeom prst="rect">
            <a:avLst/>
          </a:prstGeom>
        </p:spPr>
        <p:txBody>
          <a:bodyPr vert="horz" lIns="88062" tIns="44031" rIns="88062" bIns="44031" rtlCol="0" anchor="b"/>
          <a:lstStyle>
            <a:lvl1pPr algn="r">
              <a:defRPr sz="1200"/>
            </a:lvl1pPr>
          </a:lstStyle>
          <a:p>
            <a:fld id="{D636789D-B3CF-4328-A8DE-3283920D6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5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93061" cy="340104"/>
          </a:xfrm>
          <a:prstGeom prst="rect">
            <a:avLst/>
          </a:prstGeom>
        </p:spPr>
        <p:txBody>
          <a:bodyPr vert="horz" lIns="88062" tIns="44031" rIns="88062" bIns="440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403" y="1"/>
            <a:ext cx="4293061" cy="340104"/>
          </a:xfrm>
          <a:prstGeom prst="rect">
            <a:avLst/>
          </a:prstGeom>
        </p:spPr>
        <p:txBody>
          <a:bodyPr vert="horz" lIns="88062" tIns="44031" rIns="88062" bIns="44031" rtlCol="0"/>
          <a:lstStyle>
            <a:lvl1pPr algn="r">
              <a:defRPr sz="1200"/>
            </a:lvl1pPr>
          </a:lstStyle>
          <a:p>
            <a:fld id="{19796D6A-5A8B-4F11-925A-714BD3E67F8F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4238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062" tIns="44031" rIns="88062" bIns="4403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1062" y="3270470"/>
            <a:ext cx="7923877" cy="2675287"/>
          </a:xfrm>
          <a:prstGeom prst="rect">
            <a:avLst/>
          </a:prstGeom>
        </p:spPr>
        <p:txBody>
          <a:bodyPr vert="horz" lIns="88062" tIns="44031" rIns="88062" bIns="44031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4396"/>
            <a:ext cx="4293061" cy="340104"/>
          </a:xfrm>
          <a:prstGeom prst="rect">
            <a:avLst/>
          </a:prstGeom>
        </p:spPr>
        <p:txBody>
          <a:bodyPr vert="horz" lIns="88062" tIns="44031" rIns="88062" bIns="440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403" y="6454396"/>
            <a:ext cx="4293061" cy="340104"/>
          </a:xfrm>
          <a:prstGeom prst="rect">
            <a:avLst/>
          </a:prstGeom>
        </p:spPr>
        <p:txBody>
          <a:bodyPr vert="horz" lIns="88062" tIns="44031" rIns="88062" bIns="44031" rtlCol="0" anchor="b"/>
          <a:lstStyle>
            <a:lvl1pPr algn="r">
              <a:defRPr sz="1200"/>
            </a:lvl1pPr>
          </a:lstStyle>
          <a:p>
            <a:fld id="{E65EE83A-D03C-4355-B525-B1E9A0EF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3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overview and Introduction to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B8738C-94F4-49C0-BD81-7E05F8B845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35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8D4-EE81-4F10-BE88-FEABE0377672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7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6157-B7DB-44FA-A46C-8F5DD51997FD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5967-D290-46F8-BA4A-C2A0CA7C2269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70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8" indent="0" algn="ctr">
              <a:buNone/>
              <a:defRPr sz="1500"/>
            </a:lvl2pPr>
            <a:lvl3pPr marL="685698" indent="0" algn="ctr">
              <a:buNone/>
              <a:defRPr sz="1425"/>
            </a:lvl3pPr>
            <a:lvl4pPr marL="1028547" indent="0" algn="ctr">
              <a:buNone/>
              <a:defRPr sz="1200"/>
            </a:lvl4pPr>
            <a:lvl5pPr marL="1371396" indent="0" algn="ctr">
              <a:buNone/>
              <a:defRPr sz="1200"/>
            </a:lvl5pPr>
            <a:lvl6pPr marL="1714247" indent="0" algn="ctr">
              <a:buNone/>
              <a:defRPr sz="1200"/>
            </a:lvl6pPr>
            <a:lvl7pPr marL="2057093" indent="0" algn="ctr">
              <a:buNone/>
              <a:defRPr sz="1200"/>
            </a:lvl7pPr>
            <a:lvl8pPr marL="2399940" indent="0" algn="ctr">
              <a:buNone/>
              <a:defRPr sz="1200"/>
            </a:lvl8pPr>
            <a:lvl9pPr marL="274278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43A0-FC13-4538-A2E9-1E608D93F18F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DBAF-635F-44F4-80ED-E37E211C7CE2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1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69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0285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7BC5-3B47-462F-8DD9-A924290E6603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0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6AD9-65B2-480D-B223-89C778B45CCC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3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8" indent="0">
              <a:buNone/>
              <a:defRPr sz="1500" b="1"/>
            </a:lvl2pPr>
            <a:lvl3pPr marL="685698" indent="0">
              <a:buNone/>
              <a:defRPr sz="1425" b="1"/>
            </a:lvl3pPr>
            <a:lvl4pPr marL="1028547" indent="0">
              <a:buNone/>
              <a:defRPr sz="1200" b="1"/>
            </a:lvl4pPr>
            <a:lvl5pPr marL="1371396" indent="0">
              <a:buNone/>
              <a:defRPr sz="1200" b="1"/>
            </a:lvl5pPr>
            <a:lvl6pPr marL="1714247" indent="0">
              <a:buNone/>
              <a:defRPr sz="1200" b="1"/>
            </a:lvl6pPr>
            <a:lvl7pPr marL="2057093" indent="0">
              <a:buNone/>
              <a:defRPr sz="1200" b="1"/>
            </a:lvl7pPr>
            <a:lvl8pPr marL="2399940" indent="0">
              <a:buNone/>
              <a:defRPr sz="1200" b="1"/>
            </a:lvl8pPr>
            <a:lvl9pPr marL="274278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8" indent="0">
              <a:buNone/>
              <a:defRPr sz="1500" b="1"/>
            </a:lvl2pPr>
            <a:lvl3pPr marL="685698" indent="0">
              <a:buNone/>
              <a:defRPr sz="1425" b="1"/>
            </a:lvl3pPr>
            <a:lvl4pPr marL="1028547" indent="0">
              <a:buNone/>
              <a:defRPr sz="1200" b="1"/>
            </a:lvl4pPr>
            <a:lvl5pPr marL="1371396" indent="0">
              <a:buNone/>
              <a:defRPr sz="1200" b="1"/>
            </a:lvl5pPr>
            <a:lvl6pPr marL="1714247" indent="0">
              <a:buNone/>
              <a:defRPr sz="1200" b="1"/>
            </a:lvl6pPr>
            <a:lvl7pPr marL="2057093" indent="0">
              <a:buNone/>
              <a:defRPr sz="1200" b="1"/>
            </a:lvl7pPr>
            <a:lvl8pPr marL="2399940" indent="0">
              <a:buNone/>
              <a:defRPr sz="1200" b="1"/>
            </a:lvl8pPr>
            <a:lvl9pPr marL="274278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2067-8678-45AA-925F-C9C66387B400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7698-5EDD-449A-92BA-5B5956BB2EA6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1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9436-DF16-4504-81B0-21ACB8DA0924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48" indent="0">
              <a:buNone/>
              <a:defRPr sz="1125"/>
            </a:lvl2pPr>
            <a:lvl3pPr marL="685698" indent="0">
              <a:buNone/>
              <a:defRPr sz="900"/>
            </a:lvl3pPr>
            <a:lvl4pPr marL="1028547" indent="0">
              <a:buNone/>
              <a:defRPr sz="825"/>
            </a:lvl4pPr>
            <a:lvl5pPr marL="1371396" indent="0">
              <a:buNone/>
              <a:defRPr sz="825"/>
            </a:lvl5pPr>
            <a:lvl6pPr marL="1714247" indent="0">
              <a:buNone/>
              <a:defRPr sz="825"/>
            </a:lvl6pPr>
            <a:lvl7pPr marL="2057093" indent="0">
              <a:buNone/>
              <a:defRPr sz="825"/>
            </a:lvl7pPr>
            <a:lvl8pPr marL="2399940" indent="0">
              <a:buNone/>
              <a:defRPr sz="825"/>
            </a:lvl8pPr>
            <a:lvl9pPr marL="2742788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C402-9147-4B9E-8BF7-FA4F17C18F60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8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482D-EFD1-4836-B178-E49265FC29D3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29877" y="1219804"/>
            <a:ext cx="7886700" cy="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938168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48" indent="0">
              <a:buNone/>
              <a:defRPr sz="1125"/>
            </a:lvl2pPr>
            <a:lvl3pPr marL="685698" indent="0">
              <a:buNone/>
              <a:defRPr sz="900"/>
            </a:lvl3pPr>
            <a:lvl4pPr marL="1028547" indent="0">
              <a:buNone/>
              <a:defRPr sz="825"/>
            </a:lvl4pPr>
            <a:lvl5pPr marL="1371396" indent="0">
              <a:buNone/>
              <a:defRPr sz="825"/>
            </a:lvl5pPr>
            <a:lvl6pPr marL="1714247" indent="0">
              <a:buNone/>
              <a:defRPr sz="825"/>
            </a:lvl6pPr>
            <a:lvl7pPr marL="2057093" indent="0">
              <a:buNone/>
              <a:defRPr sz="825"/>
            </a:lvl7pPr>
            <a:lvl8pPr marL="2399940" indent="0">
              <a:buNone/>
              <a:defRPr sz="825"/>
            </a:lvl8pPr>
            <a:lvl9pPr marL="2742788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886D-9550-477A-A1CD-1E0BF58AF52C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289-7A03-4046-A89F-D2303E4D57F5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37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34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34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3D5-7308-4A13-90DA-A0ED7F53CC4D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6065-E98C-4F02-B1B7-93F3058587F2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8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AC12-9F37-4823-9856-462A102F8FDB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82-A688-4515-8705-F06937211869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2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911E-44A6-47ED-B08D-0E778FDE9761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4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940-FAE4-4EE8-80B0-926FFC6D17CA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5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1C46-DE8C-4A8E-94FB-E0A7E6C10FDB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3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C68F-88F0-4C96-AF5E-C244D313E880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3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4480"/>
            <a:ext cx="7886700" cy="462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559D6-E459-4ABC-9FEA-2A1CD74F83FE}" type="datetime1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01A-EEE4-47A3-AB09-9EAD6621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7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28" tIns="45718" rIns="91428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28" tIns="45718" rIns="91428" bIns="45718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28" tIns="45718" rIns="91428" bIns="457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396D-6CE8-4EB5-869E-28247974096B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28" tIns="45718" rIns="91428" bIns="457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28" tIns="45718" rIns="91428" bIns="457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8745-24FF-44C3-A42A-2B6668C5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69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6" indent="-171426" algn="l" defTabSz="68569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7" indent="-171426" algn="l" defTabSz="68569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23" indent="-171426" algn="l" defTabSz="68569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70" indent="-171426" algn="l" defTabSz="68569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542818" indent="-171426" algn="l" defTabSz="68569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668" indent="-171426" algn="l" defTabSz="68569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6774" y="1421386"/>
            <a:ext cx="5144660" cy="484746"/>
          </a:xfrm>
          <a:prstGeom prst="rect">
            <a:avLst/>
          </a:prstGeom>
        </p:spPr>
        <p:txBody>
          <a:bodyPr wrap="none" lIns="68571" tIns="34289" rIns="68571" bIns="34289">
            <a:spAutoFit/>
          </a:bodyPr>
          <a:lstStyle/>
          <a:p>
            <a:pPr algn="ctr" defTabSz="685698" latinLnBrk="0"/>
            <a:r>
              <a:rPr lang="en-US" sz="27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Software (OSS)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8643" y="4317904"/>
            <a:ext cx="4981450" cy="992577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defTabSz="685698" latinLnBrk="0"/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/>
                <a:ea typeface="Tahoma" panose="020B0604030504040204" pitchFamily="34" charset="0"/>
                <a:cs typeface="Andalus" panose="02020603050405020304" pitchFamily="18" charset="-78"/>
              </a:rPr>
              <a:t>Ikram 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 Light"/>
                <a:ea typeface="Tahoma" panose="020B0604030504040204" pitchFamily="34" charset="0"/>
                <a:cs typeface="Andalus" panose="02020603050405020304" pitchFamily="18" charset="-78"/>
              </a:rPr>
              <a:t>Syed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/>
                <a:ea typeface="Tahoma" panose="020B0604030504040204" pitchFamily="34" charset="0"/>
                <a:cs typeface="Andalus" panose="02020603050405020304" pitchFamily="18" charset="-78"/>
              </a:rPr>
              <a:t>, Ph.D.</a:t>
            </a:r>
          </a:p>
          <a:p>
            <a:pPr defTabSz="685698" latinLnBrk="0"/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/>
                <a:ea typeface="Tahoma" panose="020B0604030504040204" pitchFamily="34" charset="0"/>
                <a:cs typeface="Andalus" panose="02020603050405020304" pitchFamily="18" charset="-78"/>
              </a:rPr>
              <a:t>Associate Professor</a:t>
            </a:r>
          </a:p>
          <a:p>
            <a:pPr defTabSz="685698" latinLnBrk="0"/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/>
                <a:ea typeface="Tahoma" panose="020B0604030504040204" pitchFamily="34" charset="0"/>
                <a:cs typeface="Andalus" panose="02020603050405020304" pitchFamily="18" charset="-78"/>
              </a:rPr>
              <a:t>Department of Information and Communication Engineering</a:t>
            </a:r>
          </a:p>
          <a:p>
            <a:pPr defTabSz="685698" latinLnBrk="0"/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/>
                <a:ea typeface="Tahoma" panose="020B0604030504040204" pitchFamily="34" charset="0"/>
                <a:cs typeface="Andalus" panose="02020603050405020304" pitchFamily="18" charset="-78"/>
              </a:rPr>
              <a:t>Hankuk University of Foreign Studies (HUFS)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165918" y="2836504"/>
            <a:ext cx="4568618" cy="384794"/>
          </a:xfrm>
          <a:prstGeom prst="roundRect">
            <a:avLst>
              <a:gd name="adj" fmla="val 0"/>
            </a:avLst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71" tIns="34289" rIns="68571" bIns="34289" rtlCol="0" anchor="ctr"/>
          <a:lstStyle/>
          <a:p>
            <a:pPr defTabSz="685698" latinLnBrk="0"/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07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58642" y="2836504"/>
            <a:ext cx="107277" cy="38479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71" tIns="34289" rIns="68571" bIns="34289" rtlCol="0" anchor="ctr"/>
          <a:lstStyle/>
          <a:p>
            <a:pPr defTabSz="685698" latinLnBrk="0"/>
            <a:endParaRPr lang="en-US" sz="1500" b="1" dirty="0">
              <a:solidFill>
                <a:srgbClr val="44546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165918" y="3286107"/>
            <a:ext cx="4568618" cy="760114"/>
          </a:xfrm>
          <a:prstGeom prst="roundRect">
            <a:avLst>
              <a:gd name="adj" fmla="val 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71" tIns="34289" rIns="68571" bIns="34289" rtlCol="0" anchor="ctr"/>
          <a:lstStyle/>
          <a:p>
            <a:pPr algn="ctr" defTabSz="685698" latinLnBrk="0"/>
            <a:r>
              <a:rPr lang="en-US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Git- Remote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058642" y="3286107"/>
            <a:ext cx="107277" cy="76011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71" tIns="34289" rIns="68571" bIns="34289" rtlCol="0" anchor="ctr"/>
          <a:lstStyle/>
          <a:p>
            <a:pPr defTabSz="685698" latinLnBrk="0"/>
            <a:endParaRPr lang="en-US" sz="1500" b="1" dirty="0">
              <a:solidFill>
                <a:srgbClr val="44546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0115" y="5391270"/>
            <a:ext cx="1327909" cy="300080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latinLnBrk="0"/>
            <a:r>
              <a:rPr lang="en-US" sz="15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</a:t>
            </a:r>
            <a:r>
              <a:rPr lang="en-US" sz="15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 </a:t>
            </a:r>
            <a:r>
              <a:rPr lang="en-US" sz="15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16A90A-62B0-1480-22CA-A48AAFD7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77648"/>
            <a:ext cx="2647950" cy="553579"/>
          </a:xfrm>
          <a:prstGeom prst="rect">
            <a:avLst/>
          </a:prstGeom>
        </p:spPr>
      </p:pic>
      <p:pic>
        <p:nvPicPr>
          <p:cNvPr id="3" name="Picture 2" descr="Open-Source Software Overview: Benefits, Risks, &amp; Best Practices">
            <a:extLst>
              <a:ext uri="{FF2B5EF4-FFF2-40B4-BE49-F238E27FC236}">
                <a16:creationId xmlns:a16="http://schemas.microsoft.com/office/drawing/2014/main" id="{7431BCA5-71CE-40A6-B347-C367F0C5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r="11686"/>
          <a:stretch/>
        </p:blipFill>
        <p:spPr bwMode="auto">
          <a:xfrm>
            <a:off x="340098" y="2493364"/>
            <a:ext cx="3076204" cy="23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9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80" y="3331891"/>
            <a:ext cx="5926170" cy="2900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78933" y="1455407"/>
            <a:ext cx="3953934" cy="2566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a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83" y="1386291"/>
            <a:ext cx="3934884" cy="2553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853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&lt;remote&gt;/&lt;branch&gt;</a:t>
            </a:r>
          </a:p>
          <a:p>
            <a:pPr lvl="1"/>
            <a:r>
              <a:rPr lang="en-US" dirty="0"/>
              <a:t>e.g., </a:t>
            </a:r>
          </a:p>
          <a:p>
            <a:pPr lvl="1"/>
            <a:r>
              <a:rPr lang="en-US" dirty="0"/>
              <a:t>origin/master (remote) vs master (local)</a:t>
            </a:r>
          </a:p>
          <a:p>
            <a:pPr lvl="1"/>
            <a:r>
              <a:rPr lang="en-US" dirty="0"/>
              <a:t>origin/iss53 (remote) vs iss53 (local)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1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branches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server at </a:t>
            </a:r>
            <a:r>
              <a:rPr lang="en-US" i="1" dirty="0"/>
              <a:t>git.ourcompany.com</a:t>
            </a:r>
          </a:p>
          <a:p>
            <a:pPr lvl="1"/>
            <a:r>
              <a:rPr lang="en-US" dirty="0"/>
              <a:t>After cloning, points to remote master</a:t>
            </a:r>
          </a:p>
          <a:p>
            <a:pPr lvl="1"/>
            <a:r>
              <a:rPr lang="en-US" dirty="0"/>
              <a:t>Names it origin/master</a:t>
            </a:r>
          </a:p>
          <a:p>
            <a:r>
              <a:rPr lang="en-US" dirty="0"/>
              <a:t>Locally</a:t>
            </a:r>
          </a:p>
          <a:p>
            <a:pPr lvl="1"/>
            <a:r>
              <a:rPr lang="en-US" dirty="0"/>
              <a:t>master branch pointer</a:t>
            </a:r>
          </a:p>
          <a:p>
            <a:pPr lvl="1"/>
            <a:r>
              <a:rPr lang="en-US" dirty="0"/>
              <a:t>Starting at the same</a:t>
            </a:r>
            <a:br>
              <a:rPr lang="en-US" dirty="0"/>
            </a:br>
            <a:r>
              <a:rPr lang="en-US" dirty="0"/>
              <a:t>place as origin/master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4338" name="Picture 2" descr="Server and local repositories after cloni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4" y="2625775"/>
            <a:ext cx="5048016" cy="36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0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branches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 some work locally</a:t>
            </a:r>
          </a:p>
          <a:p>
            <a:pPr lvl="1"/>
            <a:r>
              <a:rPr lang="en-US" dirty="0"/>
              <a:t>Which branch is affected?</a:t>
            </a:r>
          </a:p>
          <a:p>
            <a:r>
              <a:rPr lang="en-US" dirty="0"/>
              <a:t>Someone else also pushes to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5362" name="Picture 2" descr="Local and remote work can div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41" y="2971800"/>
            <a:ext cx="5858874" cy="360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9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branches: 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What is the local situation called?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6386" name="Picture 2" descr="`git fetch` updates your remote re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93" y="2068375"/>
            <a:ext cx="5947013" cy="43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8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remotes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7410" name="Picture 2" descr="Remote tracking branch for `teamone/master`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8" y="1967948"/>
            <a:ext cx="5723467" cy="41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7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a new remote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work on a newly fetched branch</a:t>
            </a:r>
          </a:p>
          <a:p>
            <a:pPr lvl="1"/>
            <a:r>
              <a:rPr lang="en-US" dirty="0"/>
              <a:t>You only have a pointer (origin/</a:t>
            </a:r>
            <a:r>
              <a:rPr lang="en-US" dirty="0" err="1"/>
              <a:t>serverfix</a:t>
            </a:r>
            <a:r>
              <a:rPr lang="en-US" dirty="0"/>
              <a:t>)</a:t>
            </a:r>
          </a:p>
          <a:p>
            <a:r>
              <a:rPr lang="en-US" dirty="0"/>
              <a:t>You should merge it to a local branch before you start working</a:t>
            </a:r>
            <a:br>
              <a:rPr lang="en-US" dirty="0"/>
            </a:br>
            <a:r>
              <a:rPr lang="en-US" dirty="0"/>
              <a:t>or, </a:t>
            </a:r>
            <a:r>
              <a:rPr lang="en-US" b="0" dirty="0"/>
              <a:t>create a local branch at the same commit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408109" y="3557600"/>
            <a:ext cx="37689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merge origin/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serverfix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74184" y="4702336"/>
            <a:ext cx="7518084" cy="87068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checkout -b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serverfix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origin/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serverfix</a:t>
            </a:r>
            <a:endParaRPr lang="en-US" alt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serverfix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set up to track remote branch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serverfix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origin.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Switched to a new branch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serverfix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9277" y="412996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38301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share your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serverfix</a:t>
            </a:r>
            <a:r>
              <a:rPr lang="en-US" dirty="0"/>
              <a:t>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to existing branch</a:t>
            </a:r>
          </a:p>
          <a:p>
            <a:endParaRPr lang="en-US" dirty="0"/>
          </a:p>
          <a:p>
            <a:r>
              <a:rPr lang="en-US" b="0" i="1" dirty="0"/>
              <a:t>Note that just “</a:t>
            </a:r>
            <a:r>
              <a:rPr lang="en-US" b="0" i="1" dirty="0" err="1"/>
              <a:t>git</a:t>
            </a:r>
            <a:r>
              <a:rPr lang="en-US" b="0" i="1" dirty="0"/>
              <a:t> push” or “</a:t>
            </a:r>
            <a:r>
              <a:rPr lang="en-US" b="0" i="1" dirty="0" err="1"/>
              <a:t>git</a:t>
            </a:r>
            <a:r>
              <a:rPr lang="en-US" b="0" i="1" dirty="0"/>
              <a:t> push origin” is also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02" y="2089534"/>
            <a:ext cx="5811061" cy="20862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62667" y="4710854"/>
            <a:ext cx="5765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push origin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serverfix:awesomebranch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6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vs. Unsuccessful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855"/>
            <a:ext cx="4113471" cy="4622483"/>
          </a:xfrm>
        </p:spPr>
        <p:txBody>
          <a:bodyPr>
            <a:normAutofit/>
          </a:bodyPr>
          <a:lstStyle/>
          <a:p>
            <a:r>
              <a:rPr lang="en-US" sz="1800" dirty="0"/>
              <a:t>Successful Push</a:t>
            </a:r>
          </a:p>
          <a:p>
            <a:pPr lvl="1"/>
            <a:r>
              <a:rPr lang="en-US" sz="1800" dirty="0"/>
              <a:t>When fetched origin/branch is same as the remote branch in the server</a:t>
            </a:r>
          </a:p>
          <a:p>
            <a:pPr lvl="1"/>
            <a:r>
              <a:rPr lang="en-US" sz="1800" dirty="0"/>
              <a:t>i.e., remote branch is a history of the local branch</a:t>
            </a:r>
          </a:p>
          <a:p>
            <a:r>
              <a:rPr lang="en-US" sz="1800" dirty="0"/>
              <a:t>Unsuccessful Push</a:t>
            </a:r>
          </a:p>
          <a:p>
            <a:pPr lvl="1"/>
            <a:r>
              <a:rPr lang="en-US" sz="1800" dirty="0"/>
              <a:t>When remote branch in the server is updated w.r.t fetched origin/branch</a:t>
            </a:r>
          </a:p>
          <a:p>
            <a:pPr lvl="1"/>
            <a:r>
              <a:rPr lang="en-US" sz="1800" dirty="0"/>
              <a:t>i.e., remote and local branches are divergent</a:t>
            </a:r>
          </a:p>
          <a:p>
            <a:pPr lvl="1"/>
            <a:r>
              <a:rPr lang="en-US" sz="1800" dirty="0"/>
              <a:t>Why so?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Picture 2" descr="`git fetch` updates your remote re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60560"/>
            <a:ext cx="4305581" cy="316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7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unsuccessful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855"/>
            <a:ext cx="7886700" cy="4622483"/>
          </a:xfrm>
        </p:spPr>
        <p:txBody>
          <a:bodyPr>
            <a:normAutofit/>
          </a:bodyPr>
          <a:lstStyle/>
          <a:p>
            <a:r>
              <a:rPr lang="en-US" sz="2000" dirty="0"/>
              <a:t>Fetch-Merge-Push</a:t>
            </a:r>
          </a:p>
          <a:p>
            <a:pPr lvl="1"/>
            <a:r>
              <a:rPr lang="en-US" sz="2000" dirty="0"/>
              <a:t>Fetch to sync, merge to make it non-divergent, now push successfully</a:t>
            </a:r>
          </a:p>
          <a:p>
            <a:pPr lvl="1"/>
            <a:r>
              <a:rPr lang="en-US" sz="2000" dirty="0" err="1"/>
              <a:t>git</a:t>
            </a:r>
            <a:r>
              <a:rPr lang="en-US" sz="2000" dirty="0"/>
              <a:t> fetch origin, </a:t>
            </a:r>
            <a:r>
              <a:rPr lang="en-US" sz="2000" dirty="0" err="1"/>
              <a:t>git</a:t>
            </a:r>
            <a:r>
              <a:rPr lang="en-US" sz="2000" dirty="0"/>
              <a:t> merge origin/master, </a:t>
            </a:r>
            <a:r>
              <a:rPr lang="en-US" sz="2000" dirty="0" err="1"/>
              <a:t>git</a:t>
            </a:r>
            <a:r>
              <a:rPr lang="en-US" sz="2000" dirty="0"/>
              <a:t> push</a:t>
            </a:r>
          </a:p>
          <a:p>
            <a:pPr lvl="1"/>
            <a:r>
              <a:rPr lang="en-US" sz="2000" dirty="0"/>
              <a:t>Figure out why push will be successful after merging.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2" descr="`git fetch` updates your remote re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469" y="2918710"/>
            <a:ext cx="4677062" cy="343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0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6FDB-46AE-4812-BAC1-C7945F8B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37" y="1060450"/>
            <a:ext cx="3605213" cy="652067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Announcement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DF6E-67CE-4DF3-9145-B6051C9B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1642666"/>
            <a:ext cx="7739062" cy="32635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Midterm Exam: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When: Friday, April 25, 2025</a:t>
            </a:r>
            <a:br>
              <a:rPr lang="en-US" altLang="ko-KR" dirty="0">
                <a:solidFill>
                  <a:srgbClr val="0070C0"/>
                </a:solidFill>
              </a:rPr>
            </a:br>
            <a:r>
              <a:rPr lang="en-US" altLang="ko-KR" dirty="0">
                <a:solidFill>
                  <a:srgbClr val="0070C0"/>
                </a:solidFill>
              </a:rPr>
              <a:t>	Location: Same Classroom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Duration: 09:05 am- 11: 45 am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Total Points= 25</a:t>
            </a:r>
          </a:p>
          <a:p>
            <a:r>
              <a:rPr lang="en-US" altLang="ko-KR" dirty="0"/>
              <a:t>Exam Style: </a:t>
            </a:r>
          </a:p>
          <a:p>
            <a:pPr marL="942975" lvl="2" indent="-257175"/>
            <a:r>
              <a:rPr lang="en-US" altLang="ko-KR" sz="1800" dirty="0">
                <a:solidFill>
                  <a:srgbClr val="0070C0"/>
                </a:solidFill>
              </a:rPr>
              <a:t>During the exam, you will be assigned a task to complete.</a:t>
            </a:r>
            <a:br>
              <a:rPr lang="en-US" altLang="ko-KR" sz="1800" dirty="0">
                <a:solidFill>
                  <a:srgbClr val="0070C0"/>
                </a:solidFill>
              </a:rPr>
            </a:br>
            <a:r>
              <a:rPr lang="en-US" altLang="ko-KR" sz="1800" dirty="0">
                <a:solidFill>
                  <a:srgbClr val="0070C0"/>
                </a:solidFill>
              </a:rPr>
              <a:t>The tasks will involve working on Git and remote Git (</a:t>
            </a:r>
            <a:r>
              <a:rPr lang="en-US" altLang="ko-KR" sz="1800" dirty="0">
                <a:solidFill>
                  <a:srgbClr val="FF0000"/>
                </a:solidFill>
              </a:rPr>
              <a:t> if we covered the contents this week)</a:t>
            </a:r>
            <a:r>
              <a:rPr lang="en-US" altLang="ko-KR" sz="1800" dirty="0">
                <a:solidFill>
                  <a:srgbClr val="0070C0"/>
                </a:solidFill>
              </a:rPr>
              <a:t>. </a:t>
            </a:r>
            <a:r>
              <a:rPr lang="en-US" altLang="ko-KR" sz="1800" dirty="0">
                <a:solidFill>
                  <a:srgbClr val="FF0000"/>
                </a:solidFill>
              </a:rPr>
              <a:t>2 hours (15 points) </a:t>
            </a:r>
          </a:p>
          <a:p>
            <a:pPr marL="942975" lvl="2" indent="-257175"/>
            <a:r>
              <a:rPr lang="en-US" altLang="ko-KR" sz="1800" dirty="0">
                <a:solidFill>
                  <a:srgbClr val="0070C0"/>
                </a:solidFill>
              </a:rPr>
              <a:t>There will be a few theoretical questions, which consists simple why, what and how? You can answer in Just one line. </a:t>
            </a:r>
            <a:r>
              <a:rPr lang="en-US" altLang="ko-KR" sz="1800" dirty="0">
                <a:solidFill>
                  <a:srgbClr val="FF0000"/>
                </a:solidFill>
              </a:rPr>
              <a:t>30 minutes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(10 points)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C2D9C-1ECF-4148-B662-4858738E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698" latinLnBrk="0"/>
            <a:fld id="{C9558745-24FF-44C3-A42A-2B6668C5154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698" latinLnBrk="0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00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Alternative to merging</a:t>
            </a:r>
          </a:p>
          <a:p>
            <a:r>
              <a:rPr lang="en-US" sz="2000" b="0" dirty="0"/>
              <a:t>Replay changes that were committed on a different branch</a:t>
            </a:r>
          </a:p>
          <a:p>
            <a:r>
              <a:rPr lang="en-US" sz="2000" b="0" dirty="0"/>
              <a:t>E.g., checkout &lt;experiment&gt; and </a:t>
            </a:r>
            <a:br>
              <a:rPr lang="en-US" sz="2000" b="0" dirty="0"/>
            </a:br>
            <a:r>
              <a:rPr lang="en-US" sz="2000" b="0" dirty="0"/>
              <a:t>rebase it onto &lt;master&gt;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9458" name="Picture 2" descr="Simple divergent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3" y="2979022"/>
            <a:ext cx="3564150" cy="170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Rebasing the change introduced in `C4` onto `C3`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8" y="5239320"/>
            <a:ext cx="4534959" cy="1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Fast-forwarding the `master` bran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133" y="3835385"/>
            <a:ext cx="4259293" cy="122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607733" y="4901695"/>
            <a:ext cx="262467" cy="337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40374" y="4901695"/>
            <a:ext cx="457200" cy="3595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17" y="4864748"/>
            <a:ext cx="2032709" cy="460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429" y="5194566"/>
            <a:ext cx="2140642" cy="5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5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merge the client to the master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0482" name="Picture 2" descr="A history with a topic branch off another topic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87" y="2175969"/>
            <a:ext cx="4251734" cy="24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2800" y="2066719"/>
            <a:ext cx="4966103" cy="47057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rebase --onto master server client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5" name="Picture 5" descr="Rebasing a topic branch off another topic bra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6" y="3137814"/>
            <a:ext cx="5076493" cy="20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 descr="Fast-forwarding your `master` branch to include the client branch chan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341454"/>
            <a:ext cx="4531050" cy="14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672667" y="3429000"/>
            <a:ext cx="482600" cy="304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85733" y="5162066"/>
            <a:ext cx="508000" cy="375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14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rebase master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rebase commits that exist outside your repository and that people may have based work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1506" name="Picture 2" descr="Rebasing your server branch on top of your `master`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5041"/>
            <a:ext cx="7620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79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Labwork</a:t>
            </a:r>
            <a:r>
              <a:rPr lang="en-US" dirty="0"/>
              <a:t> on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Preparation:</a:t>
            </a:r>
          </a:p>
          <a:p>
            <a:pPr lvl="1"/>
            <a:r>
              <a:rPr lang="en-US" dirty="0"/>
              <a:t>Open a </a:t>
            </a:r>
            <a:r>
              <a:rPr lang="en-US" dirty="0" err="1"/>
              <a:t>Github</a:t>
            </a:r>
            <a:r>
              <a:rPr lang="en-US" dirty="0"/>
              <a:t> account at </a:t>
            </a:r>
            <a:r>
              <a:rPr lang="en-US" i="1" dirty="0"/>
              <a:t>github.com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Create a folder/directory in your computer</a:t>
            </a:r>
          </a:p>
          <a:p>
            <a:pPr lvl="1"/>
            <a:r>
              <a:rPr lang="en-US" dirty="0"/>
              <a:t>Open a terminal from that directory</a:t>
            </a:r>
          </a:p>
          <a:p>
            <a:r>
              <a:rPr lang="en-US" dirty="0"/>
              <a:t>Get the remote repository for today’s lab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Comment your </a:t>
            </a:r>
            <a:r>
              <a:rPr lang="en-US" i="1" dirty="0" err="1">
                <a:solidFill>
                  <a:srgbClr val="FF0000"/>
                </a:solidFill>
              </a:rPr>
              <a:t>github</a:t>
            </a:r>
            <a:r>
              <a:rPr lang="en-US" i="1" dirty="0">
                <a:solidFill>
                  <a:srgbClr val="FF0000"/>
                </a:solidFill>
              </a:rPr>
              <a:t> ID under the </a:t>
            </a:r>
            <a:r>
              <a:rPr lang="en-US" i="1" dirty="0" err="1">
                <a:solidFill>
                  <a:srgbClr val="FF0000"/>
                </a:solidFill>
              </a:rPr>
              <a:t>Eclass</a:t>
            </a:r>
            <a:r>
              <a:rPr lang="en-US" i="1" dirty="0">
                <a:solidFill>
                  <a:srgbClr val="FF0000"/>
                </a:solidFill>
              </a:rPr>
              <a:t> assignment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so that I can give you access to the following repo.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https://github.com/awjibon/oss2024_intro.git</a:t>
            </a:r>
          </a:p>
          <a:p>
            <a:pPr lvl="1"/>
            <a:r>
              <a:rPr lang="en-US" dirty="0"/>
              <a:t>Go to the oss2024_intro folder (cd oss2024_intro)</a:t>
            </a:r>
          </a:p>
          <a:p>
            <a:pPr lvl="1"/>
            <a:r>
              <a:rPr lang="en-US" dirty="0"/>
              <a:t>(And now you are in the </a:t>
            </a:r>
            <a:r>
              <a:rPr lang="en-US" dirty="0" err="1"/>
              <a:t>git</a:t>
            </a:r>
            <a:r>
              <a:rPr lang="en-US" dirty="0"/>
              <a:t> repository)</a:t>
            </a:r>
          </a:p>
          <a:p>
            <a:r>
              <a:rPr lang="en-US" dirty="0"/>
              <a:t>Task-1: Checkout to your branch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Check the readme.txt file to find your branch no (e.g., </a:t>
            </a:r>
            <a:r>
              <a:rPr lang="en-US" i="1" dirty="0" err="1">
                <a:solidFill>
                  <a:srgbClr val="FF0000"/>
                </a:solidFill>
              </a:rPr>
              <a:t>introN</a:t>
            </a:r>
            <a:r>
              <a:rPr lang="en-US" i="1" dirty="0">
                <a:solidFill>
                  <a:srgbClr val="FF0000"/>
                </a:solidFill>
              </a:rPr>
              <a:t>).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err="1"/>
              <a:t>introN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38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Labwork</a:t>
            </a:r>
            <a:r>
              <a:rPr lang="en-US" dirty="0"/>
              <a:t> on remote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Task-2: Open the intro.txt file, and write your name and department in it.</a:t>
            </a:r>
          </a:p>
          <a:p>
            <a:pPr lvl="1"/>
            <a:r>
              <a:rPr lang="en-US" dirty="0"/>
              <a:t>(format: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)\</a:t>
            </a:r>
          </a:p>
          <a:p>
            <a:pPr lvl="1"/>
            <a:r>
              <a:rPr lang="en-US" dirty="0"/>
              <a:t>Commit the changes as “</a:t>
            </a:r>
            <a:r>
              <a:rPr lang="en-US" dirty="0" err="1"/>
              <a:t>git</a:t>
            </a:r>
            <a:r>
              <a:rPr lang="en-US" dirty="0"/>
              <a:t> commit –am YOUR NAME”</a:t>
            </a:r>
          </a:p>
          <a:p>
            <a:pPr lvl="1"/>
            <a:r>
              <a:rPr lang="en-US" dirty="0"/>
              <a:t>[Therefore, intro&lt;N&gt; branch is updated while origin/intro&lt;N&gt; is still in the previous commit]</a:t>
            </a:r>
          </a:p>
          <a:p>
            <a:r>
              <a:rPr lang="en-US" dirty="0"/>
              <a:t>Task-3: Now push your branch to origin.</a:t>
            </a:r>
          </a:p>
          <a:p>
            <a:pPr lvl="1"/>
            <a:r>
              <a:rPr lang="en-US" dirty="0"/>
              <a:t>command: `</a:t>
            </a:r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dirty="0" err="1"/>
              <a:t>introN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[With a successful push, We expect that origin/</a:t>
            </a:r>
            <a:r>
              <a:rPr lang="en-US" dirty="0" err="1"/>
              <a:t>introN</a:t>
            </a:r>
            <a:r>
              <a:rPr lang="en-US" dirty="0"/>
              <a:t> would be updated,</a:t>
            </a:r>
          </a:p>
          <a:p>
            <a:pPr lvl="1"/>
            <a:r>
              <a:rPr lang="en-US" dirty="0"/>
              <a:t>However, the push will be </a:t>
            </a:r>
            <a:r>
              <a:rPr lang="en-US" dirty="0">
                <a:solidFill>
                  <a:srgbClr val="FF0000"/>
                </a:solidFill>
              </a:rPr>
              <a:t>unsuccessful</a:t>
            </a:r>
            <a:r>
              <a:rPr lang="en-US" dirty="0"/>
              <a:t> if your friend has pushed to the same branch first. If so, do the following]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7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Labwork</a:t>
            </a:r>
            <a:r>
              <a:rPr lang="en-US" dirty="0"/>
              <a:t> on remote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Task-3.1: Do the following </a:t>
            </a:r>
            <a:r>
              <a:rPr lang="en-US" dirty="0">
                <a:solidFill>
                  <a:srgbClr val="FF0000"/>
                </a:solidFill>
              </a:rPr>
              <a:t>only if the push was unsuccessful.</a:t>
            </a:r>
          </a:p>
          <a:p>
            <a:pPr lvl="1"/>
            <a:r>
              <a:rPr lang="en-US" dirty="0"/>
              <a:t>Do </a:t>
            </a:r>
            <a:r>
              <a:rPr lang="en-US" i="1" u="sng" dirty="0"/>
              <a:t>Fetch-Merge-Push</a:t>
            </a:r>
            <a:r>
              <a:rPr lang="en-US" dirty="0"/>
              <a:t> repeatedly until push is successful</a:t>
            </a:r>
          </a:p>
          <a:p>
            <a:endParaRPr lang="en-US" dirty="0"/>
          </a:p>
          <a:p>
            <a:pPr lvl="1"/>
            <a:r>
              <a:rPr lang="en-US" dirty="0"/>
              <a:t>Fetch the updated origin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git</a:t>
            </a:r>
            <a:r>
              <a:rPr lang="en-US" dirty="0"/>
              <a:t> fetch origin`</a:t>
            </a:r>
          </a:p>
          <a:p>
            <a:endParaRPr lang="en-US" dirty="0"/>
          </a:p>
          <a:p>
            <a:pPr lvl="1"/>
            <a:r>
              <a:rPr lang="en-US" dirty="0"/>
              <a:t>Merge the remote branch into your branch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git</a:t>
            </a:r>
            <a:r>
              <a:rPr lang="en-US" dirty="0"/>
              <a:t> merge origin/</a:t>
            </a:r>
            <a:r>
              <a:rPr lang="en-US" dirty="0" err="1"/>
              <a:t>introN</a:t>
            </a:r>
            <a:r>
              <a:rPr lang="en-US" dirty="0"/>
              <a:t>`</a:t>
            </a:r>
          </a:p>
          <a:p>
            <a:endParaRPr lang="en-US" dirty="0"/>
          </a:p>
          <a:p>
            <a:pPr lvl="1"/>
            <a:r>
              <a:rPr lang="en-US" dirty="0"/>
              <a:t>Push again.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dirty="0" err="1"/>
              <a:t>introN</a:t>
            </a:r>
            <a:r>
              <a:rPr lang="en-US" dirty="0"/>
              <a:t>`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81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for today!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 will check your attendance based on your push to the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2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Git</a:t>
            </a:r>
            <a:r>
              <a:rPr lang="en-US" b="0" dirty="0"/>
              <a:t> initialization</a:t>
            </a:r>
          </a:p>
          <a:p>
            <a:r>
              <a:rPr lang="en-US" b="0" dirty="0"/>
              <a:t>Tracking a new file</a:t>
            </a:r>
          </a:p>
          <a:p>
            <a:r>
              <a:rPr lang="en-US" b="0" dirty="0"/>
              <a:t>Staging changes in a file</a:t>
            </a:r>
          </a:p>
          <a:p>
            <a:r>
              <a:rPr lang="en-US" b="0" dirty="0"/>
              <a:t>Committing staged changes</a:t>
            </a:r>
          </a:p>
          <a:p>
            <a:r>
              <a:rPr lang="en-US" altLang="ko-KR" b="0" dirty="0"/>
              <a:t>Undoing/overwriting a commit</a:t>
            </a:r>
          </a:p>
          <a:p>
            <a:r>
              <a:rPr lang="en-US" altLang="ko-KR" b="0" dirty="0"/>
              <a:t>Going back to a commit</a:t>
            </a:r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3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855"/>
            <a:ext cx="7886700" cy="4622483"/>
          </a:xfrm>
        </p:spPr>
        <p:txBody>
          <a:bodyPr>
            <a:normAutofit/>
          </a:bodyPr>
          <a:lstStyle/>
          <a:p>
            <a:r>
              <a:rPr lang="en-US" sz="2000" b="0" dirty="0"/>
              <a:t>Usual branch-workflow</a:t>
            </a:r>
          </a:p>
          <a:p>
            <a:r>
              <a:rPr lang="en-US" sz="2000" b="0" dirty="0"/>
              <a:t>Creating a branch</a:t>
            </a:r>
          </a:p>
          <a:p>
            <a:r>
              <a:rPr lang="en-US" sz="2000" b="0" dirty="0"/>
              <a:t>Switching to a branch</a:t>
            </a:r>
          </a:p>
          <a:p>
            <a:r>
              <a:rPr lang="en-US" sz="2000" b="0" dirty="0"/>
              <a:t>Merging a branch into current/HEAD branch</a:t>
            </a:r>
          </a:p>
          <a:p>
            <a:r>
              <a:rPr lang="en-US" sz="2000" b="0" dirty="0"/>
              <a:t>Merge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328092"/>
              </p:ext>
            </p:extLst>
          </p:nvPr>
        </p:nvGraphicFramePr>
        <p:xfrm>
          <a:off x="745607" y="3308351"/>
          <a:ext cx="7886700" cy="3048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branch &lt;</a:t>
                      </a:r>
                      <a:r>
                        <a:rPr lang="en-US" sz="16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branch_name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</a:t>
                      </a:r>
                      <a:r>
                        <a:rPr lang="en-US" sz="1600" baseline="0" dirty="0"/>
                        <a:t> a branch at the HEAD commit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checkout &lt;</a:t>
                      </a:r>
                      <a:r>
                        <a:rPr lang="en-US" sz="16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branch_name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Change/switch active/HEAD</a:t>
                      </a:r>
                      <a:r>
                        <a:rPr lang="en-US" sz="1600" baseline="0" dirty="0"/>
                        <a:t> branch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List of local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merge &lt;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branch_name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Merge </a:t>
                      </a:r>
                      <a:r>
                        <a:rPr lang="en-US" sz="1600" baseline="0" dirty="0"/>
                        <a:t>a branch to current </a:t>
                      </a:r>
                      <a:r>
                        <a:rPr lang="en-US" sz="1600" b="1" i="1" baseline="0" dirty="0"/>
                        <a:t>HEAD</a:t>
                      </a:r>
                      <a:r>
                        <a:rPr lang="en-US" sz="1600" baseline="0" dirty="0"/>
                        <a:t> branch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 –am “merge conflicts resolved”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auto-merging fails:</a:t>
                      </a:r>
                      <a:r>
                        <a:rPr lang="en-US" sz="1600" baseline="0" dirty="0"/>
                        <a:t> 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(1) resolve conflicts in the corresponding file</a:t>
                      </a:r>
                    </a:p>
                    <a:p>
                      <a:r>
                        <a:rPr lang="en-US" sz="1600" baseline="0" dirty="0"/>
                        <a:t>(2) stage and commit the file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log --graph --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oneline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--all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 graphical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27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Assess Your 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Which VCS have you learnt so far?</a:t>
            </a:r>
          </a:p>
          <a:p>
            <a:r>
              <a:rPr lang="en-US" b="0" dirty="0"/>
              <a:t>How could this help you in your project?</a:t>
            </a:r>
          </a:p>
          <a:p>
            <a:r>
              <a:rPr lang="en-US" b="0" dirty="0"/>
              <a:t>Would this be useful for collaborating online?</a:t>
            </a:r>
          </a:p>
          <a:p>
            <a:r>
              <a:rPr lang="en-US" b="0" dirty="0"/>
              <a:t>Would this be useful for OSS contribution and maintenance?</a:t>
            </a:r>
          </a:p>
          <a:p>
            <a:endParaRPr lang="en-US" dirty="0"/>
          </a:p>
          <a:p>
            <a:r>
              <a:rPr lang="en-US" dirty="0"/>
              <a:t>What’s next?</a:t>
            </a:r>
          </a:p>
          <a:p>
            <a:pPr lvl="1"/>
            <a:r>
              <a:rPr lang="en-US" dirty="0"/>
              <a:t>Working on a remote repository (RR)</a:t>
            </a:r>
          </a:p>
          <a:p>
            <a:pPr lvl="1"/>
            <a:r>
              <a:rPr lang="en-US" dirty="0"/>
              <a:t>Today: we will only learn how to contribute to a RR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2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: Versions of your project that are hosted on the Internet</a:t>
            </a:r>
          </a:p>
          <a:p>
            <a:r>
              <a:rPr lang="en-US" b="0" dirty="0"/>
              <a:t>Collaboration involves</a:t>
            </a:r>
          </a:p>
          <a:p>
            <a:pPr lvl="1"/>
            <a:r>
              <a:rPr lang="en-US" dirty="0"/>
              <a:t>Manage remote repositories</a:t>
            </a:r>
          </a:p>
          <a:p>
            <a:pPr lvl="1"/>
            <a:r>
              <a:rPr lang="en-US" dirty="0"/>
              <a:t>Pushing and pulling data to and from them</a:t>
            </a:r>
          </a:p>
          <a:p>
            <a:r>
              <a:rPr lang="en-US" dirty="0"/>
              <a:t>Remote management</a:t>
            </a:r>
          </a:p>
          <a:p>
            <a:pPr lvl="1"/>
            <a:r>
              <a:rPr lang="en-US" dirty="0"/>
              <a:t>Adding RR</a:t>
            </a:r>
          </a:p>
          <a:p>
            <a:pPr lvl="1"/>
            <a:r>
              <a:rPr lang="en-US" dirty="0"/>
              <a:t>Removing RR</a:t>
            </a:r>
          </a:p>
          <a:p>
            <a:pPr lvl="1"/>
            <a:r>
              <a:rPr lang="en-US" dirty="0"/>
              <a:t>Managing RR branches</a:t>
            </a:r>
          </a:p>
          <a:p>
            <a:pPr lvl="1"/>
            <a:r>
              <a:rPr lang="en-US" dirty="0"/>
              <a:t>Set them as tracked or non-tracked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0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3D69-0D7E-4C31-801B-86309B3B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8B6C-0729-41B9-AEF3-9F395CEE1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dirty="0" err="1"/>
              <a:t>Sudo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adduser</a:t>
            </a:r>
            <a:r>
              <a:rPr lang="en-US" altLang="ko-KR" sz="2000" b="0" dirty="0"/>
              <a:t> “</a:t>
            </a:r>
            <a:r>
              <a:rPr lang="en-US" altLang="ko-KR" sz="2000" b="0" dirty="0" err="1"/>
              <a:t>gitusername</a:t>
            </a:r>
            <a:r>
              <a:rPr lang="en-US" altLang="ko-KR" sz="2000" b="0" dirty="0"/>
              <a:t>”</a:t>
            </a:r>
          </a:p>
          <a:p>
            <a:r>
              <a:rPr lang="en-US" altLang="ko-KR" sz="2000" b="0" dirty="0" err="1"/>
              <a:t>su</a:t>
            </a:r>
            <a:r>
              <a:rPr lang="en-US" altLang="ko-KR" sz="2000" b="0" dirty="0"/>
              <a:t> –</a:t>
            </a:r>
            <a:r>
              <a:rPr lang="en-US" altLang="ko-KR" sz="2000" b="0" dirty="0" err="1"/>
              <a:t>gitusername</a:t>
            </a:r>
            <a:endParaRPr lang="en-US" altLang="ko-KR" sz="2000" b="0" dirty="0"/>
          </a:p>
          <a:p>
            <a:r>
              <a:rPr lang="en-US" altLang="ko-KR" sz="2000" b="0" dirty="0"/>
              <a:t>Ifconfig     // </a:t>
            </a:r>
            <a:r>
              <a:rPr lang="en-US" altLang="ko-KR" sz="2000" b="0" dirty="0" err="1"/>
              <a:t>sudo</a:t>
            </a:r>
            <a:r>
              <a:rPr lang="en-US" altLang="ko-KR" sz="2000" b="0" dirty="0"/>
              <a:t> apt install net-tools</a:t>
            </a:r>
          </a:p>
          <a:p>
            <a:r>
              <a:rPr lang="en-US" altLang="ko-KR" sz="2000" b="0" dirty="0" err="1"/>
              <a:t>pwd</a:t>
            </a:r>
            <a:endParaRPr lang="en-US" altLang="ko-KR" sz="2000" b="0" dirty="0"/>
          </a:p>
          <a:p>
            <a:r>
              <a:rPr lang="en-US" altLang="ko-KR" sz="2000" b="0" dirty="0" err="1"/>
              <a:t>Ssh</a:t>
            </a:r>
            <a:r>
              <a:rPr lang="en-US" altLang="ko-KR" sz="2000" b="0" dirty="0"/>
              <a:t> enable ? // </a:t>
            </a:r>
            <a:r>
              <a:rPr lang="en-US" altLang="ko-KR" sz="2000" b="0" dirty="0" err="1"/>
              <a:t>sudo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systemctl</a:t>
            </a:r>
            <a:r>
              <a:rPr lang="en-US" altLang="ko-KR" sz="2000" b="0" dirty="0"/>
              <a:t> status </a:t>
            </a:r>
            <a:r>
              <a:rPr lang="en-US" altLang="ko-KR" sz="2000" b="0" dirty="0" err="1"/>
              <a:t>ssh</a:t>
            </a:r>
            <a:endParaRPr lang="en-US" altLang="ko-KR" sz="2000" b="0" dirty="0"/>
          </a:p>
          <a:p>
            <a:r>
              <a:rPr lang="en-US" altLang="ko-KR" sz="2000" b="0" dirty="0" err="1"/>
              <a:t>sudo</a:t>
            </a:r>
            <a:r>
              <a:rPr lang="en-US" altLang="ko-KR" sz="2000" b="0" dirty="0"/>
              <a:t> apt update</a:t>
            </a:r>
          </a:p>
          <a:p>
            <a:r>
              <a:rPr lang="en-US" altLang="ko-KR" sz="2000" b="0" dirty="0" err="1"/>
              <a:t>sudo</a:t>
            </a:r>
            <a:r>
              <a:rPr lang="en-US" altLang="ko-KR" sz="2000" b="0" dirty="0"/>
              <a:t> apt install </a:t>
            </a:r>
            <a:r>
              <a:rPr lang="en-US" altLang="ko-KR" sz="2000" b="0" dirty="0" err="1"/>
              <a:t>openssh</a:t>
            </a:r>
            <a:r>
              <a:rPr lang="en-US" altLang="ko-KR" sz="2000" b="0" dirty="0"/>
              <a:t>-server</a:t>
            </a:r>
          </a:p>
          <a:p>
            <a:r>
              <a:rPr lang="en-US" altLang="ko-KR" sz="2000" b="0" dirty="0" err="1"/>
              <a:t>sudo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systemctl</a:t>
            </a:r>
            <a:r>
              <a:rPr lang="en-US" altLang="ko-KR" sz="2000" b="0" dirty="0"/>
              <a:t> enable </a:t>
            </a:r>
            <a:r>
              <a:rPr lang="en-US" altLang="ko-KR" sz="2000" b="0" dirty="0" err="1"/>
              <a:t>ssh</a:t>
            </a:r>
            <a:endParaRPr lang="en-US" altLang="ko-KR" sz="2000" b="0" dirty="0"/>
          </a:p>
          <a:p>
            <a:r>
              <a:rPr lang="en-US" altLang="ko-KR" sz="2000" b="0" dirty="0" err="1"/>
              <a:t>sudo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systemctl</a:t>
            </a:r>
            <a:r>
              <a:rPr lang="en-US" altLang="ko-KR" sz="2000" b="0" dirty="0"/>
              <a:t> start </a:t>
            </a:r>
            <a:r>
              <a:rPr lang="en-US" altLang="ko-KR" sz="2000" b="0" dirty="0" err="1"/>
              <a:t>ssh</a:t>
            </a:r>
            <a:endParaRPr lang="en-US" altLang="ko-KR" sz="2000" b="0" dirty="0"/>
          </a:p>
          <a:p>
            <a:r>
              <a:rPr lang="en-US" altLang="ko-KR" sz="2000" b="0" dirty="0"/>
              <a:t>git clone gitikram@172.20.31.80:/home/</a:t>
            </a:r>
            <a:r>
              <a:rPr lang="en-US" altLang="ko-KR" sz="2000" b="0" dirty="0" err="1"/>
              <a:t>gitikram</a:t>
            </a:r>
            <a:r>
              <a:rPr lang="en-US" altLang="ko-KR" sz="2000" b="0" dirty="0"/>
              <a:t>/myproject_1.git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C88BC-EB21-40A6-A04D-9662C5E4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8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 add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  <a:p>
            <a:r>
              <a:rPr lang="en-US" dirty="0"/>
              <a:t>Or,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dirty="0"/>
              <a:t>(which implicitly adds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dirty="0"/>
              <a:t> remote)</a:t>
            </a:r>
          </a:p>
          <a:p>
            <a:r>
              <a:rPr lang="en-US" dirty="0">
                <a:solidFill>
                  <a:srgbClr val="00B050"/>
                </a:solidFill>
              </a:rPr>
              <a:t>Show remote list using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en-US" dirty="0">
                <a:solidFill>
                  <a:srgbClr val="00B050"/>
                </a:solidFill>
              </a:rPr>
              <a:t> or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–v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Git remote show origin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09" y="3922333"/>
            <a:ext cx="5576675" cy="372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73061"/>
            <a:ext cx="6171526" cy="176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0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/ pulling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Pulls data from remote that you don’t have yet</a:t>
            </a:r>
          </a:p>
          <a:p>
            <a:pPr lvl="1"/>
            <a:r>
              <a:rPr lang="en-US" dirty="0"/>
              <a:t>Requires explicit merging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Pull</a:t>
            </a:r>
          </a:p>
          <a:p>
            <a:pPr lvl="1"/>
            <a:r>
              <a:rPr lang="en-US" dirty="0"/>
              <a:t>Automatically fetch and merge into your current branch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01A-EEE4-47A3-AB09-9EAD66211B2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7950" y="2697480"/>
            <a:ext cx="4461933" cy="47057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fetch &lt;remote&gt;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8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174825</TotalTime>
  <Words>1282</Words>
  <Application>Microsoft Office PowerPoint</Application>
  <PresentationFormat>On-screen Show (4:3)</PresentationFormat>
  <Paragraphs>222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Courier New</vt:lpstr>
      <vt:lpstr>helvetica</vt:lpstr>
      <vt:lpstr>Tahoma</vt:lpstr>
      <vt:lpstr>Office Theme</vt:lpstr>
      <vt:lpstr>1_Office Theme</vt:lpstr>
      <vt:lpstr>PowerPoint Presentation</vt:lpstr>
      <vt:lpstr>Announcement </vt:lpstr>
      <vt:lpstr>Recap: basics</vt:lpstr>
      <vt:lpstr>Recap: branching</vt:lpstr>
      <vt:lpstr>Let’s Assess Your Current Progress</vt:lpstr>
      <vt:lpstr>Remote repositories (RR)</vt:lpstr>
      <vt:lpstr>PowerPoint Presentation</vt:lpstr>
      <vt:lpstr>Adding RR</vt:lpstr>
      <vt:lpstr>Fetching / pulling</vt:lpstr>
      <vt:lpstr>Inspecting a Remote</vt:lpstr>
      <vt:lpstr>Remote branches</vt:lpstr>
      <vt:lpstr>Remote branches (2)</vt:lpstr>
      <vt:lpstr>Remote branches (3)</vt:lpstr>
      <vt:lpstr>Remote branches: sync</vt:lpstr>
      <vt:lpstr>Multiple remotes</vt:lpstr>
      <vt:lpstr>Working on a new remote branch</vt:lpstr>
      <vt:lpstr>Pushing</vt:lpstr>
      <vt:lpstr>Successful vs. Unsuccessful Push</vt:lpstr>
      <vt:lpstr>Solve unsuccessful push</vt:lpstr>
      <vt:lpstr>Rebasing</vt:lpstr>
      <vt:lpstr>Rebasing (2)</vt:lpstr>
      <vt:lpstr>Rebasing (3)</vt:lpstr>
      <vt:lpstr>Labwork on remote</vt:lpstr>
      <vt:lpstr>Labwork on remote (contd.)</vt:lpstr>
      <vt:lpstr>Labwork on remote (contd.)</vt:lpstr>
      <vt:lpstr>Done for today!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&amp; Lab Fall’2018mon</dc:title>
  <dc:creator>Walid</dc:creator>
  <cp:lastModifiedBy>Ikram Syed</cp:lastModifiedBy>
  <cp:revision>1127</cp:revision>
  <cp:lastPrinted>2024-07-01T03:16:50Z</cp:lastPrinted>
  <dcterms:created xsi:type="dcterms:W3CDTF">2018-09-02T21:25:10Z</dcterms:created>
  <dcterms:modified xsi:type="dcterms:W3CDTF">2025-04-17T16:24:08Z</dcterms:modified>
</cp:coreProperties>
</file>