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ram Ullah" initials="IU" lastIdx="1" clrIdx="0">
    <p:extLst>
      <p:ext uri="{19B8F6BF-5375-455C-9EA6-DF929625EA0E}">
        <p15:presenceInfo xmlns:p15="http://schemas.microsoft.com/office/powerpoint/2012/main" userId="S::ikram.ullah@ericsson.com::f29fc5ee-69d7-4417-9341-d947a79943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8"/>
    <p:restoredTop sz="96240"/>
  </p:normalViewPr>
  <p:slideViewPr>
    <p:cSldViewPr snapToGrid="0" snapToObjects="1">
      <p:cViewPr varScale="1">
        <p:scale>
          <a:sx n="116" d="100"/>
          <a:sy n="116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D5B7-9D25-2B47-858F-2061CCD24FEA}" type="datetimeFigureOut">
              <a:t>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FC1-EDB0-8843-829A-8141B221B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Online stock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555E2-5B21-6247-8AEC-6E5649FA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924" y="3764533"/>
            <a:ext cx="8637072" cy="977621"/>
          </a:xfrm>
        </p:spPr>
        <p:txBody>
          <a:bodyPr/>
          <a:lstStyle/>
          <a:p>
            <a:r>
              <a:rPr lang="en-US"/>
              <a:t>System architecture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17345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E4308B-FF41-B24D-ADA2-71527D6B1D15}"/>
              </a:ext>
            </a:extLst>
          </p:cNvPr>
          <p:cNvGrpSpPr/>
          <p:nvPr/>
        </p:nvGrpSpPr>
        <p:grpSpPr>
          <a:xfrm>
            <a:off x="1439780" y="1724137"/>
            <a:ext cx="9562824" cy="3409725"/>
            <a:chOff x="1386579" y="2210359"/>
            <a:chExt cx="9562824" cy="34097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BAD29B1-EACA-CF47-AFD9-E71E68A21F57}"/>
                </a:ext>
              </a:extLst>
            </p:cNvPr>
            <p:cNvSpPr/>
            <p:nvPr/>
          </p:nvSpPr>
          <p:spPr>
            <a:xfrm>
              <a:off x="4594626" y="3600617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ModelTrainer</a:t>
              </a:r>
            </a:p>
          </p:txBody>
        </p:sp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99556034-464C-B047-AD96-E69AD147B885}"/>
                </a:ext>
              </a:extLst>
            </p:cNvPr>
            <p:cNvSpPr/>
            <p:nvPr/>
          </p:nvSpPr>
          <p:spPr>
            <a:xfrm>
              <a:off x="6994398" y="3980470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B227B-B701-3A41-923E-89E6E50E9A55}"/>
                </a:ext>
              </a:extLst>
            </p:cNvPr>
            <p:cNvSpPr/>
            <p:nvPr/>
          </p:nvSpPr>
          <p:spPr>
            <a:xfrm>
              <a:off x="6931408" y="2408487"/>
              <a:ext cx="1696297" cy="909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50A1B3-B16B-2E49-BBD0-7E7ADA782C22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>
              <a:off x="6040117" y="3913563"/>
              <a:ext cx="1397588" cy="55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F82C0D-4AFD-B842-9293-7B1FB40CFC17}"/>
                </a:ext>
              </a:extLst>
            </p:cNvPr>
            <p:cNvSpPr/>
            <p:nvPr/>
          </p:nvSpPr>
          <p:spPr>
            <a:xfrm>
              <a:off x="7346474" y="5084577"/>
              <a:ext cx="1046830" cy="2768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yyyy.mm.dd.pickle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1783577-7693-FB43-A9E6-B17B51388E8B}"/>
                </a:ext>
              </a:extLst>
            </p:cNvPr>
            <p:cNvCxnSpPr>
              <a:cxnSpLocks/>
              <a:stCxn id="2" idx="2"/>
              <a:endCxn id="13" idx="1"/>
            </p:cNvCxnSpPr>
            <p:nvPr/>
          </p:nvCxnSpPr>
          <p:spPr>
            <a:xfrm>
              <a:off x="5317372" y="4226508"/>
              <a:ext cx="2029102" cy="99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951471-A788-C04E-901A-8178B70683B9}"/>
                </a:ext>
              </a:extLst>
            </p:cNvPr>
            <p:cNvSpPr/>
            <p:nvPr/>
          </p:nvSpPr>
          <p:spPr>
            <a:xfrm>
              <a:off x="7162476" y="2372227"/>
              <a:ext cx="12971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DataReader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ECA6AA-96AD-E846-BAB2-C9F345CA0730}"/>
                </a:ext>
              </a:extLst>
            </p:cNvPr>
            <p:cNvSpPr/>
            <p:nvPr/>
          </p:nvSpPr>
          <p:spPr>
            <a:xfrm>
              <a:off x="7184657" y="2989687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TrainDataRead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704150-EDB2-9D42-B3DD-EAEDC7C308DD}"/>
                </a:ext>
              </a:extLst>
            </p:cNvPr>
            <p:cNvSpPr/>
            <p:nvPr/>
          </p:nvSpPr>
          <p:spPr>
            <a:xfrm>
              <a:off x="7184986" y="2697148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TestDataRead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D89303-5C23-464E-8AF9-1C4AEACE94F2}"/>
                </a:ext>
              </a:extLst>
            </p:cNvPr>
            <p:cNvGrpSpPr/>
            <p:nvPr/>
          </p:nvGrpSpPr>
          <p:grpSpPr>
            <a:xfrm>
              <a:off x="3585061" y="2210359"/>
              <a:ext cx="4811432" cy="2666261"/>
              <a:chOff x="3585061" y="2210359"/>
              <a:chExt cx="4811432" cy="266626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DEC9A83-3F22-6F4E-8F25-80AB81F6CAA6}"/>
                  </a:ext>
                </a:extLst>
              </p:cNvPr>
              <p:cNvGrpSpPr/>
              <p:nvPr/>
            </p:nvGrpSpPr>
            <p:grpSpPr>
              <a:xfrm>
                <a:off x="7349663" y="4151406"/>
                <a:ext cx="1046830" cy="725214"/>
                <a:chOff x="4471101" y="3178328"/>
                <a:chExt cx="1046830" cy="725214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65EE86-EAE6-F44A-88CF-BF0A332E9DE4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725214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A088A1F-D9E1-394C-B105-29FBC4C1586C}"/>
                    </a:ext>
                  </a:extLst>
                </p:cNvPr>
                <p:cNvSpPr/>
                <p:nvPr/>
              </p:nvSpPr>
              <p:spPr>
                <a:xfrm>
                  <a:off x="4559143" y="339628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tbTrain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618DD38-34E0-F549-9CED-9F41D42E9577}"/>
                    </a:ext>
                  </a:extLst>
                </p:cNvPr>
                <p:cNvSpPr/>
                <p:nvPr/>
              </p:nvSpPr>
              <p:spPr>
                <a:xfrm>
                  <a:off x="4559143" y="3636315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tbInfer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652B90-CB00-0044-9DC3-A69BDD4DD29B}"/>
                  </a:ext>
                </a:extLst>
              </p:cNvPr>
              <p:cNvSpPr/>
              <p:nvPr/>
            </p:nvSpPr>
            <p:spPr>
              <a:xfrm>
                <a:off x="7437705" y="4165592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77ACB086-31EE-7841-827A-AD78646B5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85061" y="2210359"/>
                <a:ext cx="1291621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C4A068-8F5B-2C41-A077-718620D2903C}"/>
                  </a:ext>
                </a:extLst>
              </p:cNvPr>
              <p:cNvSpPr/>
              <p:nvPr/>
            </p:nvSpPr>
            <p:spPr>
              <a:xfrm>
                <a:off x="3821681" y="2745544"/>
                <a:ext cx="769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yfinance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579FDF-3E94-574D-A060-DF60BABD42E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594626" y="2813351"/>
              <a:ext cx="2590360" cy="2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839697-7342-B84D-AA99-200E19EFB1FD}"/>
                </a:ext>
              </a:extLst>
            </p:cNvPr>
            <p:cNvSpPr/>
            <p:nvPr/>
          </p:nvSpPr>
          <p:spPr>
            <a:xfrm>
              <a:off x="9503912" y="3734682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ModelInferrer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EDDBB5-8642-B746-88BA-3F729911B998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8393304" y="4047628"/>
              <a:ext cx="1110608" cy="1175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5F64025-0FD6-3241-942F-B3902E26FBF8}"/>
                </a:ext>
              </a:extLst>
            </p:cNvPr>
            <p:cNvCxnSpPr>
              <a:cxnSpLocks/>
              <a:stCxn id="17" idx="3"/>
              <a:endCxn id="22" idx="1"/>
            </p:cNvCxnSpPr>
            <p:nvPr/>
          </p:nvCxnSpPr>
          <p:spPr>
            <a:xfrm>
              <a:off x="8329526" y="2813351"/>
              <a:ext cx="1174386" cy="123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EA5670-8DAC-B34F-8F5E-1F23E33A14DF}"/>
                </a:ext>
              </a:extLst>
            </p:cNvPr>
            <p:cNvCxnSpPr>
              <a:cxnSpLocks/>
              <a:stCxn id="22" idx="2"/>
              <a:endCxn id="10" idx="3"/>
            </p:cNvCxnSpPr>
            <p:nvPr/>
          </p:nvCxnSpPr>
          <p:spPr>
            <a:xfrm flipH="1">
              <a:off x="8314513" y="4360573"/>
              <a:ext cx="1912145" cy="3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" descr="Image for post">
              <a:extLst>
                <a:ext uri="{FF2B5EF4-FFF2-40B4-BE49-F238E27FC236}">
                  <a16:creationId xmlns:a16="http://schemas.microsoft.com/office/drawing/2014/main" id="{C7FE380E-A3D4-204B-849F-9569BA039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79" y="4059023"/>
              <a:ext cx="2949450" cy="13894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23B8A1-63FD-1543-8B72-54615DC51408}"/>
                </a:ext>
              </a:extLst>
            </p:cNvPr>
            <p:cNvCxnSpPr>
              <a:cxnSpLocks/>
              <a:stCxn id="10" idx="1"/>
              <a:endCxn id="26" idx="3"/>
            </p:cNvCxnSpPr>
            <p:nvPr/>
          </p:nvCxnSpPr>
          <p:spPr>
            <a:xfrm flipH="1">
              <a:off x="4336029" y="4711279"/>
              <a:ext cx="3101676" cy="42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F529A1-B607-1B4C-8E9E-072A9E1E9CFD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586175" y="3105890"/>
              <a:ext cx="25984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F44F73-4CB3-B94A-A8B7-A6B79AED2551}"/>
                </a:ext>
              </a:extLst>
            </p:cNvPr>
            <p:cNvCxnSpPr>
              <a:cxnSpLocks/>
              <a:stCxn id="16" idx="2"/>
              <a:endCxn id="9" idx="0"/>
            </p:cNvCxnSpPr>
            <p:nvPr/>
          </p:nvCxnSpPr>
          <p:spPr>
            <a:xfrm>
              <a:off x="7756927" y="3222092"/>
              <a:ext cx="119182" cy="114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8D78FF1-8EF9-5B40-97FD-A983E13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80" y="779731"/>
            <a:ext cx="9603275" cy="1049235"/>
          </a:xfrm>
        </p:spPr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9C813F-14DC-524F-A8DB-A94061FFC4A8}"/>
              </a:ext>
            </a:extLst>
          </p:cNvPr>
          <p:cNvSpPr/>
          <p:nvPr/>
        </p:nvSpPr>
        <p:spPr>
          <a:xfrm>
            <a:off x="7047599" y="5235748"/>
            <a:ext cx="1633306" cy="49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Utils </a:t>
            </a:r>
          </a:p>
          <a:p>
            <a:pPr algn="ctr"/>
            <a:r>
              <a:rPr lang="en-US" sz="1100"/>
              <a:t>(pre-process &amp; plotting)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60BB25-5733-794A-BD91-44E6F6929EB9}"/>
              </a:ext>
            </a:extLst>
          </p:cNvPr>
          <p:cNvCxnSpPr>
            <a:cxnSpLocks/>
            <a:stCxn id="2" idx="2"/>
            <a:endCxn id="30" idx="1"/>
          </p:cNvCxnSpPr>
          <p:nvPr/>
        </p:nvCxnSpPr>
        <p:spPr>
          <a:xfrm>
            <a:off x="5370573" y="3740286"/>
            <a:ext cx="1677026" cy="174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C98C36-5136-AB4C-B6A5-43E3266C2666}"/>
              </a:ext>
            </a:extLst>
          </p:cNvPr>
          <p:cNvCxnSpPr>
            <a:cxnSpLocks/>
            <a:stCxn id="22" idx="2"/>
            <a:endCxn id="30" idx="3"/>
          </p:cNvCxnSpPr>
          <p:nvPr/>
        </p:nvCxnSpPr>
        <p:spPr>
          <a:xfrm flipH="1">
            <a:off x="8680905" y="3874351"/>
            <a:ext cx="1598954" cy="1610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00F2-EDD0-D44B-B6D0-C1EF5F2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(and Testing)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9DE2-A9CF-5342-933B-67B51823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35332" cy="345061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Data is downloaded by TrainDataRead module each evening after 6 PM for that day (and any previous day not present) for all stocks – can be a cron job. Data is saved to tbTrain table</a:t>
            </a:r>
          </a:p>
          <a:p>
            <a:r>
              <a:rPr lang="en-US"/>
              <a:t>Training</a:t>
            </a:r>
          </a:p>
          <a:p>
            <a:pPr lvl="1"/>
            <a:r>
              <a:rPr lang="en-US"/>
              <a:t>ModelTrainer reads last 30 days data from tbTrain. It trains the model and saves to DB as a YYYYMMDD.pickle file. </a:t>
            </a:r>
          </a:p>
          <a:p>
            <a:pPr lvl="2"/>
            <a:r>
              <a:rPr lang="en-US"/>
              <a:t>Currently inference engine will use latest ML model. Later, we would like to use the “best” performing model based on some performance criteria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554225-6266-0947-A964-F0D4FC5802D9}"/>
              </a:ext>
            </a:extLst>
          </p:cNvPr>
          <p:cNvGrpSpPr/>
          <p:nvPr/>
        </p:nvGrpSpPr>
        <p:grpSpPr>
          <a:xfrm>
            <a:off x="7225332" y="2200268"/>
            <a:ext cx="4033079" cy="3419096"/>
            <a:chOff x="7709079" y="2312356"/>
            <a:chExt cx="4033079" cy="3419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5DEDD-A0EE-1543-9B9E-2D32C8869F23}"/>
                </a:ext>
              </a:extLst>
            </p:cNvPr>
            <p:cNvSpPr/>
            <p:nvPr/>
          </p:nvSpPr>
          <p:spPr>
            <a:xfrm>
              <a:off x="7709079" y="3711985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ModelTrainer</a:t>
              </a:r>
            </a:p>
          </p:txBody>
        </p:sp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A26BAAD1-D6AC-834C-8159-F75763EE6579}"/>
                </a:ext>
              </a:extLst>
            </p:cNvPr>
            <p:cNvSpPr/>
            <p:nvPr/>
          </p:nvSpPr>
          <p:spPr>
            <a:xfrm>
              <a:off x="10108851" y="4091838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1EE9ED-A265-054D-9762-5A5964F8C343}"/>
                </a:ext>
              </a:extLst>
            </p:cNvPr>
            <p:cNvGrpSpPr/>
            <p:nvPr/>
          </p:nvGrpSpPr>
          <p:grpSpPr>
            <a:xfrm>
              <a:off x="10464116" y="4262774"/>
              <a:ext cx="1046830" cy="565880"/>
              <a:chOff x="4423683" y="3184635"/>
              <a:chExt cx="1046830" cy="5658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EF1C952-F06C-FB4D-8389-7A4FE544C93C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65880"/>
                <a:chOff x="4471101" y="3178328"/>
                <a:chExt cx="1046830" cy="5658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DCD4645-6A32-AD47-84E5-AC37205C3D90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658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52C3FE-242A-BC4C-8830-7C4A32F0F826}"/>
                    </a:ext>
                  </a:extLst>
                </p:cNvPr>
                <p:cNvSpPr/>
                <p:nvPr/>
              </p:nvSpPr>
              <p:spPr>
                <a:xfrm>
                  <a:off x="4559143" y="339628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tbTrain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F1397F-3B48-BF47-A6D0-B2E38B9334B9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1CD4A-6013-2345-83AF-06D19C17986C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9154570" y="4024931"/>
              <a:ext cx="1397588" cy="55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D2A74-6ED6-9640-856A-8FD2D7AF7AF6}"/>
                </a:ext>
              </a:extLst>
            </p:cNvPr>
            <p:cNvSpPr/>
            <p:nvPr/>
          </p:nvSpPr>
          <p:spPr>
            <a:xfrm>
              <a:off x="10464116" y="5060835"/>
              <a:ext cx="1046830" cy="3192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YYYYMMDD.pickle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1C222-12A7-8F42-9801-E9C8230E241F}"/>
                </a:ext>
              </a:extLst>
            </p:cNvPr>
            <p:cNvCxnSpPr>
              <a:cxnSpLocks/>
              <a:stCxn id="4" idx="2"/>
              <a:endCxn id="14" idx="1"/>
            </p:cNvCxnSpPr>
            <p:nvPr/>
          </p:nvCxnSpPr>
          <p:spPr>
            <a:xfrm>
              <a:off x="8431825" y="4337876"/>
              <a:ext cx="2032291" cy="88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E8952-30F4-E74B-BDE3-73B78793FF51}"/>
                </a:ext>
              </a:extLst>
            </p:cNvPr>
            <p:cNvSpPr/>
            <p:nvPr/>
          </p:nvSpPr>
          <p:spPr>
            <a:xfrm>
              <a:off x="10299110" y="2833069"/>
              <a:ext cx="1144540" cy="500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TrainDataRead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75F0AB-4841-A744-A32D-F29444CBB904}"/>
                </a:ext>
              </a:extLst>
            </p:cNvPr>
            <p:cNvGrpSpPr/>
            <p:nvPr/>
          </p:nvGrpSpPr>
          <p:grpSpPr>
            <a:xfrm>
              <a:off x="7709079" y="2312356"/>
              <a:ext cx="1291621" cy="1291621"/>
              <a:chOff x="765373" y="1937939"/>
              <a:chExt cx="1291621" cy="1291621"/>
            </a:xfrm>
          </p:grpSpPr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5E3A3192-5857-B34A-A18D-6F27F82E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5373" y="1937939"/>
                <a:ext cx="1291621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A93D36-0BD8-E342-9CB1-B7FE98181F25}"/>
                  </a:ext>
                </a:extLst>
              </p:cNvPr>
              <p:cNvSpPr/>
              <p:nvPr/>
            </p:nvSpPr>
            <p:spPr>
              <a:xfrm>
                <a:off x="1001993" y="2473124"/>
                <a:ext cx="769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yfinance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E807B0-91CD-5A4C-A9FC-692E256B4DCD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929589" y="3083265"/>
              <a:ext cx="1369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D9CE8A-C38A-614F-9F92-758F395DDC1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0871380" y="3333460"/>
              <a:ext cx="79483" cy="112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A7FB943D-9382-4340-BAA5-B118EA1B84FB}"/>
                </a:ext>
              </a:extLst>
            </p:cNvPr>
            <p:cNvCxnSpPr>
              <a:cxnSpLocks/>
              <a:stCxn id="17" idx="0"/>
              <a:endCxn id="17" idx="3"/>
            </p:cNvCxnSpPr>
            <p:nvPr/>
          </p:nvCxnSpPr>
          <p:spPr>
            <a:xfrm rot="16200000" flipH="1">
              <a:off x="11032417" y="2672032"/>
              <a:ext cx="250196" cy="572270"/>
            </a:xfrm>
            <a:prstGeom prst="curvedConnector4">
              <a:avLst>
                <a:gd name="adj1" fmla="val -91368"/>
                <a:gd name="adj2" fmla="val 1399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3B8E13-8F45-3F4A-A8F7-DB0D5ECDD7F5}"/>
                </a:ext>
              </a:extLst>
            </p:cNvPr>
            <p:cNvSpPr/>
            <p:nvPr/>
          </p:nvSpPr>
          <p:spPr>
            <a:xfrm>
              <a:off x="11042928" y="2394280"/>
              <a:ext cx="6992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/>
                <a:t>per minute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A382-09DB-F048-BA44-00853117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44E1-F216-EF45-BE74-D169A1D0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42904" cy="345061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ModelInferrer reads the latest model from DB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TestDataRead reads data every minute in variable “real(t)”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writes real(t) along with previous prediction pred(t) and timestamp to tbInfer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ModelInferrer infer next minute prediction called “pred(t+1)”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Script wait for 1 minute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598D7D-C40D-5747-9A57-8828E3BE53F4}"/>
              </a:ext>
            </a:extLst>
          </p:cNvPr>
          <p:cNvGrpSpPr/>
          <p:nvPr/>
        </p:nvGrpSpPr>
        <p:grpSpPr>
          <a:xfrm>
            <a:off x="7313391" y="2288305"/>
            <a:ext cx="4517052" cy="2715942"/>
            <a:chOff x="5019779" y="687995"/>
            <a:chExt cx="5941423" cy="3427754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9BBF44C4-BD51-CD43-9710-A1EA80018C86}"/>
                </a:ext>
              </a:extLst>
            </p:cNvPr>
            <p:cNvSpPr/>
            <p:nvPr/>
          </p:nvSpPr>
          <p:spPr>
            <a:xfrm>
              <a:off x="7006197" y="2476135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BD7084-788D-C748-BE09-92A74D1C5B83}"/>
                </a:ext>
              </a:extLst>
            </p:cNvPr>
            <p:cNvGrpSpPr/>
            <p:nvPr/>
          </p:nvGrpSpPr>
          <p:grpSpPr>
            <a:xfrm>
              <a:off x="7358273" y="3326244"/>
              <a:ext cx="1046830" cy="590955"/>
              <a:chOff x="4423683" y="3184635"/>
              <a:chExt cx="1046830" cy="5909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CEB52B0-17CB-4C44-83B9-D385CF68E332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90955"/>
                <a:chOff x="4471101" y="3178328"/>
                <a:chExt cx="1046830" cy="590955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6B8BF63-FD35-D44F-9FDB-A5ECC857DB7D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909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C272D2-4E48-374B-869A-4BE98BAA567D}"/>
                    </a:ext>
                  </a:extLst>
                </p:cNvPr>
                <p:cNvSpPr/>
                <p:nvPr/>
              </p:nvSpPr>
              <p:spPr>
                <a:xfrm>
                  <a:off x="4559143" y="347442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tbInfer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66520BF-8F4C-A542-8EE7-4EC70CE0BCD0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CB1DBA-E526-7846-A094-2CFD9E9E479D}"/>
                </a:ext>
              </a:extLst>
            </p:cNvPr>
            <p:cNvSpPr/>
            <p:nvPr/>
          </p:nvSpPr>
          <p:spPr>
            <a:xfrm>
              <a:off x="6943207" y="904152"/>
              <a:ext cx="1696297" cy="909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883E7-9AB7-264A-8FE9-AA80142BF1F1}"/>
                </a:ext>
              </a:extLst>
            </p:cNvPr>
            <p:cNvSpPr/>
            <p:nvPr/>
          </p:nvSpPr>
          <p:spPr>
            <a:xfrm>
              <a:off x="7358273" y="2903932"/>
              <a:ext cx="1046830" cy="2768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yyyy.mm.dd.pickle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2500A9-E693-7C40-A022-7029649C1F2E}"/>
                </a:ext>
              </a:extLst>
            </p:cNvPr>
            <p:cNvSpPr/>
            <p:nvPr/>
          </p:nvSpPr>
          <p:spPr>
            <a:xfrm>
              <a:off x="7252294" y="867891"/>
              <a:ext cx="1141110" cy="330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DataReader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C13BB-60F5-184B-87CA-C2D085BACD5B}"/>
                </a:ext>
              </a:extLst>
            </p:cNvPr>
            <p:cNvSpPr/>
            <p:nvPr/>
          </p:nvSpPr>
          <p:spPr>
            <a:xfrm>
              <a:off x="7196785" y="1192813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TestDataRead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66420-3589-1049-BAF5-89F8687F16F4}"/>
                </a:ext>
              </a:extLst>
            </p:cNvPr>
            <p:cNvGrpSpPr/>
            <p:nvPr/>
          </p:nvGrpSpPr>
          <p:grpSpPr>
            <a:xfrm>
              <a:off x="5019779" y="687995"/>
              <a:ext cx="1291623" cy="1291621"/>
              <a:chOff x="1325479" y="1897074"/>
              <a:chExt cx="1291623" cy="1291621"/>
            </a:xfrm>
          </p:grpSpPr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878D20AB-6C28-1944-810F-C4E875D27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5479" y="1897074"/>
                <a:ext cx="1291623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036063-A271-7048-B621-5D39A99F6552}"/>
                  </a:ext>
                </a:extLst>
              </p:cNvPr>
              <p:cNvSpPr/>
              <p:nvPr/>
            </p:nvSpPr>
            <p:spPr>
              <a:xfrm>
                <a:off x="1551430" y="2432259"/>
                <a:ext cx="791103" cy="310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/>
                  <a:t>yfinance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2B879-2630-FE4A-BECB-7E94177FE821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>
              <a:off x="6311402" y="1309016"/>
              <a:ext cx="885383" cy="2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D8804-A7A9-CD43-8E77-1D9C40FA7262}"/>
                </a:ext>
              </a:extLst>
            </p:cNvPr>
            <p:cNvSpPr/>
            <p:nvPr/>
          </p:nvSpPr>
          <p:spPr>
            <a:xfrm>
              <a:off x="9515711" y="2230347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ModelInferrer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8FB29E-3770-0D43-BE0C-CD315A6F78F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29629" y="2543293"/>
              <a:ext cx="1086082" cy="49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554DD7-4878-0A4E-8AE7-553D1A836121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 flipV="1">
              <a:off x="8341325" y="1309016"/>
              <a:ext cx="1174386" cy="123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3C1436-8B62-0E4C-AE98-2E467187C074}"/>
                </a:ext>
              </a:extLst>
            </p:cNvPr>
            <p:cNvCxnSpPr>
              <a:cxnSpLocks/>
              <a:stCxn id="13" idx="2"/>
              <a:endCxn id="24" idx="3"/>
            </p:cNvCxnSpPr>
            <p:nvPr/>
          </p:nvCxnSpPr>
          <p:spPr>
            <a:xfrm flipH="1">
              <a:off x="8323123" y="2856238"/>
              <a:ext cx="1915334" cy="86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C962-5CA0-E242-A22C-481F306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F88C-BEC5-6345-A2B4-E02B6130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Graphana reads data from tbInfer and shows the results in dashboard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7391E3-5B07-D446-A63A-BBC108FEFE94}"/>
              </a:ext>
            </a:extLst>
          </p:cNvPr>
          <p:cNvGrpSpPr/>
          <p:nvPr/>
        </p:nvGrpSpPr>
        <p:grpSpPr>
          <a:xfrm>
            <a:off x="7291363" y="3278447"/>
            <a:ext cx="4179831" cy="1639614"/>
            <a:chOff x="3627864" y="3136862"/>
            <a:chExt cx="4179831" cy="1639614"/>
          </a:xfrm>
        </p:grpSpPr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D683E6C9-4A54-2D40-A9E3-8194CD34140C}"/>
                </a:ext>
              </a:extLst>
            </p:cNvPr>
            <p:cNvSpPr/>
            <p:nvPr/>
          </p:nvSpPr>
          <p:spPr>
            <a:xfrm>
              <a:off x="6174388" y="3136862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5423B0-6C54-9941-A157-155CED2270DF}"/>
                </a:ext>
              </a:extLst>
            </p:cNvPr>
            <p:cNvGrpSpPr/>
            <p:nvPr/>
          </p:nvGrpSpPr>
          <p:grpSpPr>
            <a:xfrm>
              <a:off x="6526464" y="3986971"/>
              <a:ext cx="1046830" cy="590955"/>
              <a:chOff x="4423683" y="3184635"/>
              <a:chExt cx="1046830" cy="5909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B25311-ECF1-1C42-9B3E-D650EC671243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90955"/>
                <a:chOff x="4471101" y="3178328"/>
                <a:chExt cx="1046830" cy="59095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897E8C-34E0-094C-9159-A9BB4BF08CF3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909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79289E-A822-E845-B617-0E9FA290EB53}"/>
                    </a:ext>
                  </a:extLst>
                </p:cNvPr>
                <p:cNvSpPr/>
                <p:nvPr/>
              </p:nvSpPr>
              <p:spPr>
                <a:xfrm>
                  <a:off x="4559143" y="347442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tbInfer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878138-A48E-7D4F-9AE2-28430F711A6D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pic>
          <p:nvPicPr>
            <p:cNvPr id="11" name="Picture 2" descr="Image for post">
              <a:extLst>
                <a:ext uri="{FF2B5EF4-FFF2-40B4-BE49-F238E27FC236}">
                  <a16:creationId xmlns:a16="http://schemas.microsoft.com/office/drawing/2014/main" id="{0008A62C-1236-8541-82F7-5BCCA1B09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864" y="3763083"/>
              <a:ext cx="1964964" cy="9256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EDA62A-3B65-6740-851D-88423AEC094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5592828" y="4384953"/>
              <a:ext cx="102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E3A3299-2FFE-0F41-9C49-D1B2442E2443}"/>
              </a:ext>
            </a:extLst>
          </p:cNvPr>
          <p:cNvSpPr/>
          <p:nvPr/>
        </p:nvSpPr>
        <p:spPr>
          <a:xfrm>
            <a:off x="542741" y="2713703"/>
            <a:ext cx="6217920" cy="28198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0EFCF-C773-BD4A-862A-255357390EA7}"/>
              </a:ext>
            </a:extLst>
          </p:cNvPr>
          <p:cNvSpPr/>
          <p:nvPr/>
        </p:nvSpPr>
        <p:spPr>
          <a:xfrm>
            <a:off x="607634" y="2766797"/>
            <a:ext cx="1758618" cy="2699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88379-5286-9549-8F3A-8A449369CD12}"/>
              </a:ext>
            </a:extLst>
          </p:cNvPr>
          <p:cNvSpPr/>
          <p:nvPr/>
        </p:nvSpPr>
        <p:spPr>
          <a:xfrm>
            <a:off x="2448232" y="2766797"/>
            <a:ext cx="4261571" cy="2699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8799F-8D6A-B74A-99B0-2612B2C132AF}"/>
              </a:ext>
            </a:extLst>
          </p:cNvPr>
          <p:cNvSpPr/>
          <p:nvPr/>
        </p:nvSpPr>
        <p:spPr>
          <a:xfrm>
            <a:off x="2528991" y="3499254"/>
            <a:ext cx="4100052" cy="1027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11F8829-07F4-C04A-BEB3-9A3171D03FC6}"/>
              </a:ext>
            </a:extLst>
          </p:cNvPr>
          <p:cNvGrpSpPr/>
          <p:nvPr/>
        </p:nvGrpSpPr>
        <p:grpSpPr>
          <a:xfrm>
            <a:off x="513244" y="968969"/>
            <a:ext cx="10471354" cy="4920062"/>
            <a:chOff x="542741" y="613533"/>
            <a:chExt cx="10471354" cy="49200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AB9D0A-2ACF-5C43-BA4E-43BEE4F8431A}"/>
                </a:ext>
              </a:extLst>
            </p:cNvPr>
            <p:cNvSpPr/>
            <p:nvPr/>
          </p:nvSpPr>
          <p:spPr>
            <a:xfrm>
              <a:off x="542741" y="613533"/>
              <a:ext cx="10471354" cy="4920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A37A28-03D4-254B-AA54-4C3EDC8887A0}"/>
                </a:ext>
              </a:extLst>
            </p:cNvPr>
            <p:cNvSpPr/>
            <p:nvPr/>
          </p:nvSpPr>
          <p:spPr>
            <a:xfrm>
              <a:off x="607633" y="718520"/>
              <a:ext cx="2961619" cy="474782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23334-46EF-814A-971E-AF0C4A521020}"/>
                </a:ext>
              </a:extLst>
            </p:cNvPr>
            <p:cNvSpPr/>
            <p:nvPr/>
          </p:nvSpPr>
          <p:spPr>
            <a:xfrm>
              <a:off x="3751989" y="718519"/>
              <a:ext cx="7176744" cy="47100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AD4A7A-59BC-8248-B44C-0A1FB11E13B3}"/>
                </a:ext>
              </a:extLst>
            </p:cNvPr>
            <p:cNvSpPr/>
            <p:nvPr/>
          </p:nvSpPr>
          <p:spPr>
            <a:xfrm>
              <a:off x="3839305" y="831074"/>
              <a:ext cx="6904736" cy="1792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 graph of real-vs-predicted stock values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B006DF-5268-F94A-BD55-712683404D4D}"/>
                </a:ext>
              </a:extLst>
            </p:cNvPr>
            <p:cNvSpPr/>
            <p:nvPr/>
          </p:nvSpPr>
          <p:spPr>
            <a:xfrm>
              <a:off x="689118" y="1636019"/>
              <a:ext cx="2798645" cy="782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Drop-down (Single or multi-selection) list of stocks in above market, for which we want to see the inference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F66CB-0AB1-FD41-A611-D60627CFBC0F}"/>
                </a:ext>
              </a:extLst>
            </p:cNvPr>
            <p:cNvSpPr/>
            <p:nvPr/>
          </p:nvSpPr>
          <p:spPr>
            <a:xfrm>
              <a:off x="689118" y="794354"/>
              <a:ext cx="2798645" cy="7520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Drop-down (Single selection) list of market places (crypto, se, us)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0069B5-DF33-AF4B-8669-D9DC1FBCE1FF}"/>
                </a:ext>
              </a:extLst>
            </p:cNvPr>
            <p:cNvSpPr/>
            <p:nvPr/>
          </p:nvSpPr>
          <p:spPr>
            <a:xfrm>
              <a:off x="3839305" y="3689479"/>
              <a:ext cx="6904736" cy="908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 graph of Error (same resolution as above graph)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CF0A2B-645E-4943-93BF-07752DFC0EB1}"/>
                </a:ext>
              </a:extLst>
            </p:cNvPr>
            <p:cNvGrpSpPr/>
            <p:nvPr/>
          </p:nvGrpSpPr>
          <p:grpSpPr>
            <a:xfrm>
              <a:off x="689117" y="4628856"/>
              <a:ext cx="2798646" cy="749378"/>
              <a:chOff x="689117" y="3197290"/>
              <a:chExt cx="2798646" cy="7493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6FB908E-1C6F-9641-9342-D3908A515C2E}"/>
                  </a:ext>
                </a:extLst>
              </p:cNvPr>
              <p:cNvSpPr/>
              <p:nvPr/>
            </p:nvSpPr>
            <p:spPr>
              <a:xfrm>
                <a:off x="689117" y="3197290"/>
                <a:ext cx="1322563" cy="7493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No, of stocks to buy/sell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C7021E-C3E6-4747-AAD4-7304BDC59C0B}"/>
                  </a:ext>
                </a:extLst>
              </p:cNvPr>
              <p:cNvSpPr/>
              <p:nvPr/>
            </p:nvSpPr>
            <p:spPr>
              <a:xfrm>
                <a:off x="2165200" y="3197290"/>
                <a:ext cx="1322563" cy="7493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Price (default is current price)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B3E861-C53B-EF4E-AE72-EF8FC3175B7C}"/>
                </a:ext>
              </a:extLst>
            </p:cNvPr>
            <p:cNvSpPr/>
            <p:nvPr/>
          </p:nvSpPr>
          <p:spPr>
            <a:xfrm>
              <a:off x="3839305" y="2702273"/>
              <a:ext cx="6904736" cy="908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 graph of confidence of prediction (Tentative)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16A67F-AD53-2244-A4FE-85CEB698A117}"/>
                </a:ext>
              </a:extLst>
            </p:cNvPr>
            <p:cNvSpPr/>
            <p:nvPr/>
          </p:nvSpPr>
          <p:spPr>
            <a:xfrm>
              <a:off x="689118" y="2508437"/>
              <a:ext cx="2798645" cy="2030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News related to selected stock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53CB45-0D0A-DE4B-AB56-88B4A1FBAD72}"/>
                </a:ext>
              </a:extLst>
            </p:cNvPr>
            <p:cNvSpPr/>
            <p:nvPr/>
          </p:nvSpPr>
          <p:spPr>
            <a:xfrm>
              <a:off x="3839305" y="4676684"/>
              <a:ext cx="6904736" cy="653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List of current best performing stocks (as per ML prediction)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7ADE5C3-A897-8649-9F09-B2E7CC26AFAE}"/>
              </a:ext>
            </a:extLst>
          </p:cNvPr>
          <p:cNvSpPr txBox="1">
            <a:spLocks/>
          </p:cNvSpPr>
          <p:nvPr/>
        </p:nvSpPr>
        <p:spPr>
          <a:xfrm>
            <a:off x="472085" y="224189"/>
            <a:ext cx="9603275" cy="646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30395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{0C91EFCA-01FC-3048-8D5E-DB7BC9D6DF4D}tf10001119</Template>
  <TotalTime>2574</TotalTime>
  <Words>319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Online stock predictor</vt:lpstr>
      <vt:lpstr>System architecture</vt:lpstr>
      <vt:lpstr>Training (and Testing) Phase</vt:lpstr>
      <vt:lpstr>Inference Phase</vt:lpstr>
      <vt:lpstr>Visualization Phase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Ullah</dc:creator>
  <cp:lastModifiedBy>Ikram Ullah</cp:lastModifiedBy>
  <cp:revision>42</cp:revision>
  <dcterms:created xsi:type="dcterms:W3CDTF">2021-01-28T14:06:19Z</dcterms:created>
  <dcterms:modified xsi:type="dcterms:W3CDTF">2021-02-08T09:31:43Z</dcterms:modified>
</cp:coreProperties>
</file>