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6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white and green wavy lines&#10;&#10;Description automatically generated">
            <a:extLst>
              <a:ext uri="{FF2B5EF4-FFF2-40B4-BE49-F238E27FC236}">
                <a16:creationId xmlns:a16="http://schemas.microsoft.com/office/drawing/2014/main" id="{34B1352B-21D6-0D12-478E-87EC5BE447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375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F943D-050F-7092-BCF1-BC6C1F53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060498" cy="1643556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-apple-system"/>
              </a:rPr>
              <a:t>Introduction to Genomic Foundation Models</a:t>
            </a:r>
            <a:endParaRPr lang="en-SA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4E9CB-C834-C827-BCC8-F49E5BCE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SA" dirty="0">
                <a:solidFill>
                  <a:srgbClr val="FFFFFF"/>
                </a:solidFill>
              </a:rPr>
              <a:t>Ikram Ullah</a:t>
            </a:r>
          </a:p>
          <a:p>
            <a:r>
              <a:rPr lang="en-SA" dirty="0">
                <a:solidFill>
                  <a:srgbClr val="FFFFFF"/>
                </a:solidFill>
              </a:rPr>
              <a:t>Bioinformatics Platform</a:t>
            </a:r>
          </a:p>
          <a:p>
            <a:r>
              <a:rPr lang="en-SA" dirty="0">
                <a:solidFill>
                  <a:srgbClr val="FFFFFF"/>
                </a:solidFill>
              </a:rPr>
              <a:t>KAUST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D5FCCC8-5A15-1FCD-474F-EDF5AF0539B1}"/>
              </a:ext>
            </a:extLst>
          </p:cNvPr>
          <p:cNvSpPr txBox="1">
            <a:spLocks/>
          </p:cNvSpPr>
          <p:nvPr/>
        </p:nvSpPr>
        <p:spPr>
          <a:xfrm>
            <a:off x="548640" y="2190680"/>
            <a:ext cx="5060498" cy="1643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FFFF"/>
                </a:solidFill>
                <a:latin typeface="-apple-system"/>
              </a:rPr>
              <a:t>Lecture 1</a:t>
            </a:r>
            <a:endParaRPr lang="en-SA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B57C-8A28-7F8E-B9FF-E3DD9C20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Hands-on Session</a:t>
            </a:r>
            <a:b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0146-D348-1180-E00C-2C03DCFC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Setup Requirements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torch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torchvision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torchaudio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--index-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download.pytorch.org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cu121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seaborn matplotlib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transformers datasets</a:t>
            </a:r>
          </a:p>
          <a:p>
            <a:pPr marL="617220" lvl="1" indent="-342900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Basic Example</a:t>
            </a:r>
          </a:p>
          <a:p>
            <a:pPr lvl="1"/>
            <a:r>
              <a:rPr lang="en-US" dirty="0">
                <a:solidFill>
                  <a:srgbClr val="3B3B3B"/>
                </a:solidFill>
                <a:latin typeface="-apple-system"/>
              </a:rPr>
              <a:t>Load pre-trained ESM model</a:t>
            </a:r>
          </a:p>
          <a:p>
            <a:pPr lvl="1"/>
            <a:r>
              <a:rPr lang="en-US" i="0" dirty="0">
                <a:solidFill>
                  <a:srgbClr val="3B3B3B"/>
                </a:solidFill>
                <a:effectLst/>
                <a:latin typeface="-apple-system"/>
              </a:rPr>
              <a:t>Process example protein</a:t>
            </a:r>
          </a:p>
          <a:p>
            <a:pPr lvl="1"/>
            <a:r>
              <a:rPr lang="en-US" dirty="0">
                <a:solidFill>
                  <a:srgbClr val="3B3B3B"/>
                </a:solidFill>
                <a:latin typeface="-apple-system"/>
              </a:rPr>
              <a:t>Extract embedding and visualize attention patterns</a:t>
            </a:r>
          </a:p>
          <a:p>
            <a:r>
              <a:rPr lang="en-US" i="0" dirty="0">
                <a:solidFill>
                  <a:srgbClr val="3B3B3B"/>
                </a:solidFill>
                <a:effectLst/>
                <a:latin typeface="-apple-system"/>
              </a:rPr>
              <a:t>Code is available in </a:t>
            </a:r>
            <a:r>
              <a:rPr lang="en-US" i="1" dirty="0">
                <a:solidFill>
                  <a:srgbClr val="3B3B3B"/>
                </a:solidFill>
                <a:effectLst/>
                <a:latin typeface="-apple-system"/>
              </a:rPr>
              <a:t>esm2_basics.ipynb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SA" sz="1400" dirty="0"/>
          </a:p>
          <a:p>
            <a:pPr lvl="1"/>
            <a:endParaRPr lang="en-SA" sz="1400" dirty="0"/>
          </a:p>
        </p:txBody>
      </p:sp>
    </p:spTree>
    <p:extLst>
      <p:ext uri="{BB962C8B-B14F-4D97-AF65-F5344CB8AC3E}">
        <p14:creationId xmlns:p14="http://schemas.microsoft.com/office/powerpoint/2010/main" val="341732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CC51-D611-B0CC-EC4D-F851B2D0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Course Overview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01C8-1119-7C7D-9B2F-09FE3F28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Objectives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Introduction to theoretical foundations and practical applications of genomic foundation models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Develop hands-on experience with state-of-the-art models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Build competency in adapting these models for research applications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Prerequisites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Python programming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Basic deep learning concepts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Fundamental molecular biology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Basic experience with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 or TensorFlow</a:t>
            </a:r>
          </a:p>
          <a:p>
            <a:endParaRPr lang="en-US" b="0" i="0" dirty="0">
              <a:solidFill>
                <a:srgbClr val="3B3B3B"/>
              </a:solidFill>
              <a:effectLst/>
              <a:latin typeface="-apple-system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422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3A7B-326F-96C1-6828-28BB8F0D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What are Foundation Models?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70FD-9A8A-1753-A994-BD7536AE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Key Characteristics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Pre-trained on massive unlabeled datasets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Learn general-purpose representations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Adaptable to downstream tasks through fine-tuning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Exhibit emergent capabilities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Historical Context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Evolution from traditional ML approaches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Inspired by success in NLP (BERT, GPT)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Breakthrough: Protein Language Models (2019)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Current state: Multimodal genomic models</a:t>
            </a:r>
            <a:br>
              <a:rPr lang="en-US" dirty="0"/>
            </a:b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36034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FF86-A516-41FE-A81A-BEAFA0C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Why Genomic Foundation Models?</a:t>
            </a:r>
            <a:b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8AC5-43D6-E43B-E90F-06FAAD62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Advantages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Leverage biological sequence patterns across species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Handle massive scale of genomic data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Learn complex regulatory grammar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Transfer knowledge across related tasks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Key Applications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Protein structure prediction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Variant effect prediction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Regulatory element identification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Function annotation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Protein engineering</a:t>
            </a:r>
            <a:br>
              <a:rPr lang="en-US" dirty="0"/>
            </a:b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851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86E0-DC4D-3982-A041-7DAC24A4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Technical Foundations: Architecture Overview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B212-4F0B-688B-5408-08CB0638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Transformer-based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Self-attention mechanisms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Positional encoding for sequences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Bidirectional context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State space models</a:t>
            </a:r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57361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DB77-843A-D971-748B-E583138A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Technical Foundations: Key Innovations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A413-FA42-8AE6-87A5-EDD3FA9E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Domain-specific tokenization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Biological constraints integration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Multi-task learning approaches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  <a:t>Scale-up strategies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3024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A0C4-A68C-3F55-41DA-3D103082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Current Landscape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FABE-7F4A-9293-4F26-99633126E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3413760" cy="414813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ESM Family</a:t>
            </a:r>
          </a:p>
          <a:p>
            <a:pPr lvl="1"/>
            <a:r>
              <a:rPr lang="en-US" dirty="0"/>
              <a:t>ESM-2: State-of-the-art protein language model</a:t>
            </a:r>
          </a:p>
          <a:p>
            <a:pPr lvl="1"/>
            <a:r>
              <a:rPr lang="en-US" dirty="0" err="1"/>
              <a:t>ESMFold</a:t>
            </a:r>
            <a:r>
              <a:rPr lang="en-US" dirty="0"/>
              <a:t>: Fast protein structure prediction</a:t>
            </a:r>
          </a:p>
          <a:p>
            <a:pPr lvl="1"/>
            <a:r>
              <a:rPr lang="en-US" dirty="0"/>
              <a:t>Training: 250M protein sequences</a:t>
            </a:r>
          </a:p>
          <a:p>
            <a:pPr lvl="1"/>
            <a:r>
              <a:rPr lang="en-US" dirty="0"/>
              <a:t>Key innovation: Masked language modeling for proteins</a:t>
            </a:r>
            <a:endParaRPr lang="en-S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2602F7E-0797-0D9E-08E7-19059D2CC1D7}"/>
              </a:ext>
            </a:extLst>
          </p:cNvPr>
          <p:cNvSpPr txBox="1">
            <a:spLocks/>
          </p:cNvSpPr>
          <p:nvPr/>
        </p:nvSpPr>
        <p:spPr>
          <a:xfrm>
            <a:off x="4150994" y="2029153"/>
            <a:ext cx="3413760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DNABERT</a:t>
            </a:r>
          </a:p>
          <a:p>
            <a:pPr lvl="1"/>
            <a:r>
              <a:rPr lang="en-US" dirty="0"/>
              <a:t>Specialized for regulatory genomics</a:t>
            </a:r>
          </a:p>
          <a:p>
            <a:pPr lvl="1"/>
            <a:r>
              <a:rPr lang="en-US" dirty="0"/>
              <a:t>4-mer and 6-mer tokenization</a:t>
            </a:r>
          </a:p>
          <a:p>
            <a:pPr lvl="1"/>
            <a:r>
              <a:rPr lang="en-US" dirty="0"/>
              <a:t>Applications in promoter/enhancer prediction</a:t>
            </a:r>
          </a:p>
          <a:p>
            <a:pPr lvl="1"/>
            <a:r>
              <a:rPr lang="en-US" dirty="0"/>
              <a:t>Strong performance on ENCODE datasets</a:t>
            </a:r>
            <a:endParaRPr lang="en-S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7603FE-0DFD-C6A4-50CC-58810A13BAF3}"/>
              </a:ext>
            </a:extLst>
          </p:cNvPr>
          <p:cNvSpPr txBox="1">
            <a:spLocks/>
          </p:cNvSpPr>
          <p:nvPr/>
        </p:nvSpPr>
        <p:spPr>
          <a:xfrm>
            <a:off x="7753349" y="2028825"/>
            <a:ext cx="3413760" cy="414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 err="1">
                <a:solidFill>
                  <a:srgbClr val="3B3B3B"/>
                </a:solidFill>
                <a:effectLst/>
                <a:latin typeface="-apple-system"/>
              </a:rPr>
              <a:t>Geneformer</a:t>
            </a:r>
            <a:endParaRPr lang="en-US" b="1" i="0" dirty="0">
              <a:solidFill>
                <a:srgbClr val="3B3B3B"/>
              </a:solidFill>
              <a:effectLst/>
              <a:latin typeface="-apple-system"/>
            </a:endParaRPr>
          </a:p>
          <a:p>
            <a:pPr lvl="1"/>
            <a:r>
              <a:rPr lang="en-US" dirty="0"/>
              <a:t>Focus: Gene regulation and expression</a:t>
            </a:r>
          </a:p>
          <a:p>
            <a:pPr lvl="1"/>
            <a:r>
              <a:rPr lang="en-US" dirty="0"/>
              <a:t>Architecture: Bidirectional transformer</a:t>
            </a:r>
          </a:p>
          <a:p>
            <a:pPr lvl="1"/>
            <a:r>
              <a:rPr lang="en-US" dirty="0"/>
              <a:t>Novel aspects: Genomic positional encoding</a:t>
            </a:r>
          </a:p>
          <a:p>
            <a:pPr lvl="1"/>
            <a:r>
              <a:rPr lang="en-US" dirty="0"/>
              <a:t>Applications: Expression prediction, variant effects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02487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60B8-E679-EB89-A78C-F7D7254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Data Representations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88EA-4381-70A0-3810-FD97A8F35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Sequence Encoding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tokenization strategies</a:t>
            </a:r>
          </a:p>
          <a:p>
            <a:pPr lvl="1"/>
            <a:r>
              <a:rPr lang="en-US" dirty="0"/>
              <a:t>Amino acid embeddings</a:t>
            </a:r>
          </a:p>
          <a:p>
            <a:pPr lvl="1"/>
            <a:r>
              <a:rPr lang="en-US" dirty="0"/>
              <a:t>Nucleotide representations</a:t>
            </a:r>
          </a:p>
          <a:p>
            <a:pPr lvl="1"/>
            <a:r>
              <a:rPr lang="en-US" dirty="0"/>
              <a:t>Handling variable sequence lengths</a:t>
            </a:r>
          </a:p>
          <a:p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631E2-579E-972E-48BA-ED93231AD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Biological Context Integration</a:t>
            </a:r>
          </a:p>
          <a:p>
            <a:pPr lvl="1"/>
            <a:r>
              <a:rPr lang="en-US" dirty="0"/>
              <a:t>Evolutionary conservation</a:t>
            </a:r>
          </a:p>
          <a:p>
            <a:pPr lvl="1"/>
            <a:r>
              <a:rPr lang="en-US" dirty="0"/>
              <a:t>Structural constraints</a:t>
            </a:r>
          </a:p>
          <a:p>
            <a:pPr lvl="1"/>
            <a:r>
              <a:rPr lang="en-US" dirty="0"/>
              <a:t>Functional annotations</a:t>
            </a:r>
          </a:p>
          <a:p>
            <a:pPr lvl="1"/>
            <a:r>
              <a:rPr lang="en-US" dirty="0"/>
              <a:t>Multi-omics integration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79281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9A2A-8779-3690-188A-EE224730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Practical Considerations</a:t>
            </a:r>
            <a:b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DB99-4E48-E1F6-08B5-859F3EA47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Computational Requirements</a:t>
            </a:r>
            <a:endParaRPr lang="en-SA" dirty="0"/>
          </a:p>
          <a:p>
            <a:pPr lvl="1"/>
            <a:r>
              <a:rPr lang="en-US" dirty="0"/>
              <a:t>GPU memory constraints</a:t>
            </a:r>
          </a:p>
          <a:p>
            <a:pPr lvl="1"/>
            <a:r>
              <a:rPr lang="en-US" dirty="0"/>
              <a:t>Batch size optimization</a:t>
            </a:r>
          </a:p>
          <a:p>
            <a:pPr lvl="1"/>
            <a:r>
              <a:rPr lang="en-US" dirty="0"/>
              <a:t>Mixed precision training</a:t>
            </a:r>
          </a:p>
          <a:p>
            <a:pPr lvl="1"/>
            <a:r>
              <a:rPr lang="en-US" dirty="0"/>
              <a:t>Distributed computing options</a:t>
            </a:r>
            <a:endParaRPr lang="en-SA" dirty="0"/>
          </a:p>
          <a:p>
            <a:pPr lvl="1"/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3D022-5B55-7A20-4E9D-C38033413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3B3B3B"/>
                </a:solidFill>
                <a:effectLst/>
                <a:latin typeface="-apple-system"/>
              </a:rPr>
              <a:t>Common Challenges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</a:rPr>
              <a:t>Dataset bias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</a:rPr>
              <a:t>Model interpretability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</a:rPr>
              <a:t>Handling long sequences</a:t>
            </a:r>
          </a:p>
          <a:p>
            <a:pPr lvl="1"/>
            <a:r>
              <a:rPr lang="en-US" b="0" i="0" dirty="0">
                <a:solidFill>
                  <a:srgbClr val="3B3B3B"/>
                </a:solidFill>
                <a:effectLst/>
              </a:rPr>
              <a:t>Biological validation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6567413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374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Amasis MT Pro Medium</vt:lpstr>
      <vt:lpstr>Arial</vt:lpstr>
      <vt:lpstr>Courier New</vt:lpstr>
      <vt:lpstr>Menlo</vt:lpstr>
      <vt:lpstr>Univers Light</vt:lpstr>
      <vt:lpstr>TribuneVTI</vt:lpstr>
      <vt:lpstr>Introduction to Genomic Foundation Models</vt:lpstr>
      <vt:lpstr>Course Overview</vt:lpstr>
      <vt:lpstr>What are Foundation Models?</vt:lpstr>
      <vt:lpstr>Why Genomic Foundation Models? </vt:lpstr>
      <vt:lpstr>Technical Foundations: Architecture Overview</vt:lpstr>
      <vt:lpstr>Technical Foundations: Key Innovations</vt:lpstr>
      <vt:lpstr>Current Landscape</vt:lpstr>
      <vt:lpstr>Data Representations</vt:lpstr>
      <vt:lpstr>Practical Considerations </vt:lpstr>
      <vt:lpstr>Hands-on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Ikram Ullah</dc:creator>
  <cp:lastModifiedBy>Ikram Ullah</cp:lastModifiedBy>
  <cp:revision>37</cp:revision>
  <dcterms:created xsi:type="dcterms:W3CDTF">2025-01-21T08:56:37Z</dcterms:created>
  <dcterms:modified xsi:type="dcterms:W3CDTF">2025-01-22T06:46:19Z</dcterms:modified>
</cp:coreProperties>
</file>