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9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5" r:id="rId11"/>
    <p:sldId id="266" r:id="rId12"/>
  </p:sldIdLst>
  <p:sldSz cx="18288000" cy="10287000"/>
  <p:notesSz cx="6858000" cy="9144000"/>
  <p:embeddedFontLst>
    <p:embeddedFont>
      <p:font typeface="Clear Sans Regular Bold" panose="020B0604020202020204" charset="0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100FF"/>
    <a:srgbClr val="883C84"/>
    <a:srgbClr val="461B49"/>
    <a:srgbClr val="963488"/>
    <a:srgbClr val="2831A2"/>
    <a:srgbClr val="2086AA"/>
    <a:srgbClr val="1994B1"/>
    <a:srgbClr val="00B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279" autoAdjust="0"/>
    <p:restoredTop sz="73146" autoAdjust="0"/>
  </p:normalViewPr>
  <p:slideViewPr>
    <p:cSldViewPr>
      <p:cViewPr varScale="1">
        <p:scale>
          <a:sx n="40" d="100"/>
          <a:sy n="40" d="100"/>
        </p:scale>
        <p:origin x="850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1874999999999999E-2"/>
          <c:y val="6.4329355314960632E-2"/>
          <c:w val="0.9770833333333333"/>
          <c:h val="0.85815231299212602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Aggregate Score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800" b="1" i="0" u="none" strike="noStrike" kern="1200" baseline="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F4D6-4BEA-A9FA-5E9D44C059F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Animals</c:v>
                </c:pt>
                <c:pt idx="1">
                  <c:v>science</c:v>
                </c:pt>
                <c:pt idx="2">
                  <c:v>healthy eating</c:v>
                </c:pt>
                <c:pt idx="3">
                  <c:v>technology</c:v>
                </c:pt>
                <c:pt idx="4">
                  <c:v>food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74965</c:v>
                </c:pt>
                <c:pt idx="1">
                  <c:v>71168</c:v>
                </c:pt>
                <c:pt idx="2">
                  <c:v>69339</c:v>
                </c:pt>
                <c:pt idx="3">
                  <c:v>68738</c:v>
                </c:pt>
                <c:pt idx="4">
                  <c:v>66676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4D6-4BEA-A9FA-5E9D44C059F5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1059858448"/>
        <c:axId val="1059857968"/>
      </c:barChart>
      <c:catAx>
        <c:axId val="105985844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59857968"/>
        <c:crosses val="autoZero"/>
        <c:auto val="1"/>
        <c:lblAlgn val="ctr"/>
        <c:lblOffset val="100"/>
        <c:noMultiLvlLbl val="0"/>
      </c:catAx>
      <c:valAx>
        <c:axId val="1059857968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598584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800" dirty="0"/>
              <a:t>Popularity percentage share from top 5 categories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Aggregate Score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DCD-4C84-8A9F-2CCB8964120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DCD-4C84-8A9F-2CCB8964120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CDCD-4C84-8A9F-2CCB89641205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CDCD-4C84-8A9F-2CCB89641205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CDCD-4C84-8A9F-2CCB8964120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Animals</c:v>
                </c:pt>
                <c:pt idx="1">
                  <c:v>science</c:v>
                </c:pt>
                <c:pt idx="2">
                  <c:v>healthy eating</c:v>
                </c:pt>
                <c:pt idx="3">
                  <c:v>technology</c:v>
                </c:pt>
                <c:pt idx="4">
                  <c:v>food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74965</c:v>
                </c:pt>
                <c:pt idx="1">
                  <c:v>71168</c:v>
                </c:pt>
                <c:pt idx="2">
                  <c:v>69339</c:v>
                </c:pt>
                <c:pt idx="3">
                  <c:v>68738</c:v>
                </c:pt>
                <c:pt idx="4">
                  <c:v>66676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F52-4ACF-8C73-4DB90CBAE4EE}"/>
            </c:ext>
          </c:extLst>
        </c:ser>
        <c:dLbls>
          <c:dLblPos val="out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6356577263779527"/>
          <c:y val="0.93208759842519673"/>
          <c:w val="0.36434227362204724"/>
          <c:h val="3.581090059055118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03.05.2024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03.05.2024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</a:t>
            </a:fld>
            <a:endParaRPr lang="cs-CZ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03.05.2024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10</a:t>
            </a:fld>
            <a:endParaRPr lang="cs-CZ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03.05.2024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11</a:t>
            </a:fld>
            <a:endParaRPr lang="cs-CZ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03.05.2024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2</a:t>
            </a:fld>
            <a:endParaRPr lang="cs-CZ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03.05.2024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3</a:t>
            </a:fld>
            <a:endParaRPr lang="cs-CZ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03.05.2024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4</a:t>
            </a:fld>
            <a:endParaRPr lang="cs-CZ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03.05.2024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5</a:t>
            </a:fld>
            <a:endParaRPr lang="cs-CZ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03.05.2024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6</a:t>
            </a:fld>
            <a:endParaRPr lang="cs-CZ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03.05.2024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7</a:t>
            </a:fld>
            <a:endParaRPr lang="cs-CZ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03.05.2024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8</a:t>
            </a:fld>
            <a:endParaRPr lang="cs-CZ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03.05.2024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84730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19.jpeg"/><Relationship Id="rId4" Type="http://schemas.openxmlformats.org/officeDocument/2006/relationships/image" Target="../media/image18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20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6.svg"/><Relationship Id="rId9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eg"/><Relationship Id="rId3" Type="http://schemas.openxmlformats.org/officeDocument/2006/relationships/image" Target="../media/image13.jpeg"/><Relationship Id="rId7" Type="http://schemas.openxmlformats.org/officeDocument/2006/relationships/image" Target="../media/image1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jpe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18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chart" Target="../charts/chart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chart" Target="../charts/chart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6394731" y="0"/>
            <a:ext cx="1893269" cy="10287000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3" name="Group 3"/>
          <p:cNvGrpSpPr/>
          <p:nvPr/>
        </p:nvGrpSpPr>
        <p:grpSpPr>
          <a:xfrm>
            <a:off x="6545735" y="406153"/>
            <a:ext cx="10042534" cy="9474693"/>
            <a:chOff x="0" y="0"/>
            <a:chExt cx="13390046" cy="12632924"/>
          </a:xfrm>
        </p:grpSpPr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0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0"/>
              <a:ext cx="3005065" cy="2794710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3279405"/>
              <a:ext cx="3005065" cy="2794710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6558809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20" name="Group 20"/>
          <p:cNvGrpSpPr/>
          <p:nvPr/>
        </p:nvGrpSpPr>
        <p:grpSpPr>
          <a:xfrm>
            <a:off x="1287651" y="802644"/>
            <a:ext cx="8750843" cy="8318192"/>
            <a:chOff x="0" y="0"/>
            <a:chExt cx="11667791" cy="11090922"/>
          </a:xfrm>
        </p:grpSpPr>
        <p:grpSp>
          <p:nvGrpSpPr>
            <p:cNvPr id="21" name="Group 21"/>
            <p:cNvGrpSpPr>
              <a:grpSpLocks noChangeAspect="1"/>
            </p:cNvGrpSpPr>
            <p:nvPr/>
          </p:nvGrpSpPr>
          <p:grpSpPr>
            <a:xfrm>
              <a:off x="1931835" y="1354967"/>
              <a:ext cx="9735956" cy="9735956"/>
              <a:chOff x="0" y="0"/>
              <a:chExt cx="6350000" cy="63500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96140" y="376277"/>
              <a:ext cx="9735956" cy="9756713"/>
            </a:xfrm>
            <a:prstGeom prst="rect">
              <a:avLst/>
            </a:prstGeom>
          </p:spPr>
        </p:pic>
      </p:grpSp>
      <p:sp>
        <p:nvSpPr>
          <p:cNvPr id="24" name="TextBox 24"/>
          <p:cNvSpPr txBox="1"/>
          <p:nvPr/>
        </p:nvSpPr>
        <p:spPr>
          <a:xfrm>
            <a:off x="1649600" y="3183067"/>
            <a:ext cx="7172278" cy="284763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1059"/>
              </a:lnSpc>
            </a:pPr>
            <a:r>
              <a:rPr lang="en-US" sz="10533" spc="-105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raphik Regular" panose="020B0503030202060203" pitchFamily="34" charset="0"/>
              </a:rPr>
              <a:t>Social Buzz</a:t>
            </a:r>
          </a:p>
          <a:p>
            <a:pPr algn="ctr">
              <a:lnSpc>
                <a:spcPts val="11059"/>
              </a:lnSpc>
            </a:pPr>
            <a:r>
              <a:rPr lang="en-US" sz="10533" spc="-105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raphik Regular" panose="020B0503030202060203" pitchFamily="34" charset="0"/>
              </a:rPr>
              <a:t>Data Analysis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5003701"/>
            <a:ext cx="942466" cy="279598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2227332"/>
            <a:ext cx="942466" cy="279598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7780070"/>
            <a:ext cx="942466" cy="279598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rcRect l="4069" t="1617" r="4069" b="1617"/>
          <a:stretch>
            <a:fillRect/>
          </a:stretch>
        </p:blipFill>
        <p:spPr>
          <a:xfrm>
            <a:off x="5438298" y="1161805"/>
            <a:ext cx="5036754" cy="796339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457200" y="4539600"/>
            <a:ext cx="4703553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Summary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327032" y="9481425"/>
            <a:ext cx="9711338" cy="2017079"/>
            <a:chOff x="0" y="0"/>
            <a:chExt cx="12948451" cy="2689439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327032" y="-1179605"/>
            <a:ext cx="9711338" cy="2017079"/>
            <a:chOff x="0" y="0"/>
            <a:chExt cx="12948451" cy="2689439"/>
          </a:xfrm>
        </p:grpSpPr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20" name="Group 11">
            <a:extLst>
              <a:ext uri="{FF2B5EF4-FFF2-40B4-BE49-F238E27FC236}">
                <a16:creationId xmlns:a16="http://schemas.microsoft.com/office/drawing/2014/main" id="{C00ABEC5-EF3F-4E3E-827E-EB1F2EF17C0D}"/>
              </a:ext>
            </a:extLst>
          </p:cNvPr>
          <p:cNvGrpSpPr/>
          <p:nvPr/>
        </p:nvGrpSpPr>
        <p:grpSpPr>
          <a:xfrm>
            <a:off x="11581833" y="1580430"/>
            <a:ext cx="5677467" cy="867617"/>
            <a:chOff x="0" y="-47625"/>
            <a:chExt cx="7569956" cy="1156823"/>
          </a:xfrm>
        </p:grpSpPr>
        <p:sp>
          <p:nvSpPr>
            <p:cNvPr id="21" name="TextBox 12">
              <a:extLst>
                <a:ext uri="{FF2B5EF4-FFF2-40B4-BE49-F238E27FC236}">
                  <a16:creationId xmlns:a16="http://schemas.microsoft.com/office/drawing/2014/main" id="{19A1BE45-8301-44C6-A0D0-F8FDA800622F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2" name="TextBox 13">
              <a:extLst>
                <a:ext uri="{FF2B5EF4-FFF2-40B4-BE49-F238E27FC236}">
                  <a16:creationId xmlns:a16="http://schemas.microsoft.com/office/drawing/2014/main" id="{3DAE5247-0244-4123-A713-8D8809E80C70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grpSp>
        <p:nvGrpSpPr>
          <p:cNvPr id="23" name="Group 14">
            <a:extLst>
              <a:ext uri="{FF2B5EF4-FFF2-40B4-BE49-F238E27FC236}">
                <a16:creationId xmlns:a16="http://schemas.microsoft.com/office/drawing/2014/main" id="{F49CBA38-C879-499F-B0F5-691188949921}"/>
              </a:ext>
            </a:extLst>
          </p:cNvPr>
          <p:cNvGrpSpPr/>
          <p:nvPr/>
        </p:nvGrpSpPr>
        <p:grpSpPr>
          <a:xfrm>
            <a:off x="11581833" y="6964868"/>
            <a:ext cx="5677467" cy="867617"/>
            <a:chOff x="0" y="-47625"/>
            <a:chExt cx="7569956" cy="1156823"/>
          </a:xfrm>
        </p:grpSpPr>
        <p:sp>
          <p:nvSpPr>
            <p:cNvPr id="24" name="TextBox 15">
              <a:extLst>
                <a:ext uri="{FF2B5EF4-FFF2-40B4-BE49-F238E27FC236}">
                  <a16:creationId xmlns:a16="http://schemas.microsoft.com/office/drawing/2014/main" id="{3A90234A-916B-4C29-ACF1-11F97E8C2563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5" name="TextBox 16">
              <a:extLst>
                <a:ext uri="{FF2B5EF4-FFF2-40B4-BE49-F238E27FC236}">
                  <a16:creationId xmlns:a16="http://schemas.microsoft.com/office/drawing/2014/main" id="{E1CF9388-A25B-45EF-AAD4-73FE2BA72053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9CA6F054-53E0-EA1B-4416-CA2394C73920}"/>
              </a:ext>
            </a:extLst>
          </p:cNvPr>
          <p:cNvSpPr txBox="1"/>
          <p:nvPr/>
        </p:nvSpPr>
        <p:spPr>
          <a:xfrm>
            <a:off x="11258267" y="257845"/>
            <a:ext cx="6248398" cy="22097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800" dirty="0"/>
              <a:t>ANALYSIS</a:t>
            </a:r>
          </a:p>
          <a:p>
            <a:pPr>
              <a:lnSpc>
                <a:spcPct val="150000"/>
              </a:lnSpc>
            </a:pPr>
            <a:r>
              <a:rPr lang="en-IN" sz="2200" dirty="0"/>
              <a:t>Animals and science are two most popular categories of content, showing that people enjoy “real-life” and “factual” content the most</a:t>
            </a:r>
            <a:r>
              <a:rPr lang="en-IN" sz="2000" dirty="0"/>
              <a:t>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D77668A-C9C9-22C2-D547-FFE1941D2611}"/>
              </a:ext>
            </a:extLst>
          </p:cNvPr>
          <p:cNvSpPr txBox="1"/>
          <p:nvPr/>
        </p:nvSpPr>
        <p:spPr>
          <a:xfrm>
            <a:off x="11296366" y="2515707"/>
            <a:ext cx="6248399" cy="3733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800" dirty="0"/>
              <a:t>INSIGHT</a:t>
            </a:r>
          </a:p>
          <a:p>
            <a:pPr>
              <a:lnSpc>
                <a:spcPct val="150000"/>
              </a:lnSpc>
            </a:pPr>
            <a:r>
              <a:rPr lang="en-IN" sz="2200" dirty="0"/>
              <a:t>“Food” is a common theme with the top 5 categories with “Healthy Eating” ranking the highest</a:t>
            </a:r>
            <a:r>
              <a:rPr lang="en-IN" sz="2000" dirty="0"/>
              <a:t>. </a:t>
            </a:r>
            <a:r>
              <a:rPr lang="en-IN" sz="2200" dirty="0"/>
              <a:t>This may give an indication to the audience within your user base. You could use this insight to create a campaign and work with healthy eating brands to boost user engagement.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E4CC848-DF35-2BDB-F1B7-3DD0A8C0A37E}"/>
              </a:ext>
            </a:extLst>
          </p:cNvPr>
          <p:cNvSpPr txBox="1"/>
          <p:nvPr/>
        </p:nvSpPr>
        <p:spPr>
          <a:xfrm>
            <a:off x="11277317" y="6473715"/>
            <a:ext cx="6248398" cy="2717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800" dirty="0"/>
              <a:t>NEXT STEPS</a:t>
            </a:r>
          </a:p>
          <a:p>
            <a:pPr>
              <a:lnSpc>
                <a:spcPct val="150000"/>
              </a:lnSpc>
            </a:pPr>
            <a:r>
              <a:rPr lang="en-IN" sz="2200" dirty="0"/>
              <a:t>This ad-hoc analysis is insightful, but it’s time to take this analysis into large scale production for real-time understanding of your business. We can show you how to do this.</a:t>
            </a:r>
            <a:endParaRPr lang="en-IN" sz="20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21913" y="5552246"/>
            <a:ext cx="5385738" cy="4122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40"/>
              </a:lnSpc>
            </a:pPr>
            <a:r>
              <a:rPr lang="en-US" sz="2600" spc="-26" dirty="0">
                <a:solidFill>
                  <a:srgbClr val="FFFFFF"/>
                </a:solidFill>
                <a:latin typeface="Graphik Regular" panose="020B0503030202060203" pitchFamily="34" charset="0"/>
              </a:rPr>
              <a:t>ANY QUESTIONS?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728428" y="3599225"/>
            <a:ext cx="3546595" cy="3371248"/>
            <a:chOff x="0" y="0"/>
            <a:chExt cx="4728794" cy="4494997"/>
          </a:xfrm>
        </p:grpSpPr>
        <p:grpSp>
          <p:nvGrpSpPr>
            <p:cNvPr id="4" name="Group 4"/>
            <p:cNvGrpSpPr>
              <a:grpSpLocks noChangeAspect="1"/>
            </p:cNvGrpSpPr>
            <p:nvPr/>
          </p:nvGrpSpPr>
          <p:grpSpPr>
            <a:xfrm>
              <a:off x="782946" y="549149"/>
              <a:ext cx="3945848" cy="3945848"/>
              <a:chOff x="0" y="0"/>
              <a:chExt cx="6350000" cy="63500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chemeClr val="bg1"/>
              </a:solidFill>
            </p:spPr>
          </p:sp>
        </p:grpSp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160550" y="152500"/>
              <a:ext cx="3945848" cy="3954260"/>
            </a:xfrm>
            <a:prstGeom prst="rect">
              <a:avLst/>
            </a:prstGeom>
          </p:spPr>
        </p:pic>
      </p:grpSp>
      <p:sp>
        <p:nvSpPr>
          <p:cNvPr id="7" name="TextBox 7"/>
          <p:cNvSpPr txBox="1"/>
          <p:nvPr/>
        </p:nvSpPr>
        <p:spPr>
          <a:xfrm>
            <a:off x="4669076" y="4178375"/>
            <a:ext cx="57298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Thank you!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517113" y="-1140306"/>
            <a:ext cx="17253775" cy="2017079"/>
            <a:chOff x="0" y="0"/>
            <a:chExt cx="23005033" cy="2689439"/>
          </a:xfrm>
        </p:grpSpPr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517113" y="9394369"/>
            <a:ext cx="17253775" cy="2017079"/>
            <a:chOff x="0" y="0"/>
            <a:chExt cx="23005033" cy="2689439"/>
          </a:xfrm>
        </p:grpSpPr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921591" y="3285301"/>
            <a:ext cx="8673443" cy="4499513"/>
            <a:chOff x="0" y="0"/>
            <a:chExt cx="11564591" cy="5068155"/>
          </a:xfrm>
        </p:grpSpPr>
        <p:sp>
          <p:nvSpPr>
            <p:cNvPr id="3" name="TextBox 3"/>
            <p:cNvSpPr txBox="1"/>
            <p:nvPr/>
          </p:nvSpPr>
          <p:spPr>
            <a:xfrm>
              <a:off x="0" y="0"/>
              <a:ext cx="11564591" cy="164147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9600"/>
                </a:lnSpc>
              </a:pPr>
              <a:r>
                <a:rPr lang="en-US" sz="8000" spc="-80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Today's agenda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2298166"/>
              <a:ext cx="11564591" cy="276998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r>
                <a:rPr lang="en-US" sz="2400" b="1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Project recap</a:t>
              </a:r>
            </a:p>
            <a:p>
              <a:pPr>
                <a:lnSpc>
                  <a:spcPts val="2660"/>
                </a:lnSpc>
              </a:pPr>
              <a:r>
                <a:rPr lang="en-US" sz="2400" b="1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Problem</a:t>
              </a:r>
            </a:p>
            <a:p>
              <a:pPr>
                <a:lnSpc>
                  <a:spcPts val="2660"/>
                </a:lnSpc>
              </a:pPr>
              <a:r>
                <a:rPr lang="en-US" sz="2400" b="1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The Analytics team</a:t>
              </a:r>
            </a:p>
            <a:p>
              <a:pPr>
                <a:lnSpc>
                  <a:spcPts val="2660"/>
                </a:lnSpc>
              </a:pPr>
              <a:r>
                <a:rPr lang="en-US" sz="2400" b="1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Process</a:t>
              </a:r>
            </a:p>
            <a:p>
              <a:pPr>
                <a:lnSpc>
                  <a:spcPts val="2660"/>
                </a:lnSpc>
              </a:pPr>
              <a:r>
                <a:rPr lang="en-US" sz="2400" b="1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Insights</a:t>
              </a:r>
            </a:p>
            <a:p>
              <a:pPr>
                <a:lnSpc>
                  <a:spcPts val="2660"/>
                </a:lnSpc>
              </a:pPr>
              <a:r>
                <a:rPr lang="en-US" sz="2400" b="1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Summary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5307242" y="-1685151"/>
            <a:ext cx="3545508" cy="3370302"/>
            <a:chOff x="0" y="0"/>
            <a:chExt cx="4727344" cy="4493736"/>
          </a:xfrm>
        </p:grpSpPr>
        <p:grpSp>
          <p:nvGrpSpPr>
            <p:cNvPr id="6" name="Group 6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9" name="Group 9"/>
          <p:cNvGrpSpPr/>
          <p:nvPr/>
        </p:nvGrpSpPr>
        <p:grpSpPr>
          <a:xfrm>
            <a:off x="13610070" y="3458349"/>
            <a:ext cx="3545508" cy="3370302"/>
            <a:chOff x="0" y="0"/>
            <a:chExt cx="4727344" cy="4493736"/>
          </a:xfrm>
        </p:grpSpPr>
        <p:grpSp>
          <p:nvGrpSpPr>
            <p:cNvPr id="10" name="Group 10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1912898" y="8601849"/>
            <a:ext cx="3545508" cy="3370302"/>
            <a:chOff x="0" y="0"/>
            <a:chExt cx="4727344" cy="4493736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-927557" y="406153"/>
            <a:ext cx="2253799" cy="9474693"/>
            <a:chOff x="0" y="0"/>
            <a:chExt cx="3005065" cy="12632924"/>
          </a:xfrm>
        </p:grpSpPr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17113" y="584601"/>
            <a:ext cx="17253775" cy="9117799"/>
            <a:chOff x="0" y="0"/>
            <a:chExt cx="23005033" cy="12157065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3155875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6311751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9467626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3155875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6311751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9467626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3155875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6311751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9467626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3155875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6311751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9467626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3155875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6311751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9467626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3155875"/>
              <a:ext cx="2891870" cy="2689439"/>
            </a:xfrm>
            <a:prstGeom prst="rect">
              <a:avLst/>
            </a:prstGeom>
          </p:spPr>
        </p:pic>
        <p:pic>
          <p:nvPicPr>
            <p:cNvPr id="25" name="Picture 2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6311751"/>
              <a:ext cx="2891870" cy="2689439"/>
            </a:xfrm>
            <a:prstGeom prst="rect">
              <a:avLst/>
            </a:prstGeom>
          </p:spPr>
        </p:pic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9467626"/>
              <a:ext cx="2891870" cy="2689439"/>
            </a:xfrm>
            <a:prstGeom prst="rect">
              <a:avLst/>
            </a:prstGeom>
          </p:spPr>
        </p:pic>
        <p:pic>
          <p:nvPicPr>
            <p:cNvPr id="27" name="Picture 2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155875"/>
              <a:ext cx="2891870" cy="2689439"/>
            </a:xfrm>
            <a:prstGeom prst="rect">
              <a:avLst/>
            </a:prstGeom>
          </p:spPr>
        </p:pic>
        <p:pic>
          <p:nvPicPr>
            <p:cNvPr id="29" name="Picture 2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311751"/>
              <a:ext cx="2891870" cy="2689439"/>
            </a:xfrm>
            <a:prstGeom prst="rect">
              <a:avLst/>
            </a:prstGeom>
          </p:spPr>
        </p:pic>
        <p:pic>
          <p:nvPicPr>
            <p:cNvPr id="30" name="Picture 3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467626"/>
              <a:ext cx="2891870" cy="2689439"/>
            </a:xfrm>
            <a:prstGeom prst="rect">
              <a:avLst/>
            </a:prstGeom>
          </p:spPr>
        </p:pic>
      </p:grpSp>
      <p:sp>
        <p:nvSpPr>
          <p:cNvPr id="31" name="AutoShape 31"/>
          <p:cNvSpPr/>
          <p:nvPr/>
        </p:nvSpPr>
        <p:spPr>
          <a:xfrm>
            <a:off x="4946896" y="2005584"/>
            <a:ext cx="11342283" cy="6275832"/>
          </a:xfrm>
          <a:prstGeom prst="rect">
            <a:avLst/>
          </a:prstGeom>
          <a:solidFill>
            <a:schemeClr val="bg1"/>
          </a:solidFill>
        </p:spPr>
        <p:txBody>
          <a:bodyPr/>
          <a:lstStyle/>
          <a:p>
            <a:endParaRPr lang="en-IN" dirty="0"/>
          </a:p>
        </p:txBody>
      </p:sp>
      <p:pic>
        <p:nvPicPr>
          <p:cNvPr id="32" name="Picture 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b="321"/>
          <a:stretch>
            <a:fillRect/>
          </a:stretch>
        </p:blipFill>
        <p:spPr>
          <a:xfrm rot="10799999">
            <a:off x="1983048" y="1909668"/>
            <a:ext cx="6453903" cy="6467663"/>
          </a:xfrm>
          <a:prstGeom prst="rect">
            <a:avLst/>
          </a:prstGeom>
        </p:spPr>
      </p:pic>
      <p:sp>
        <p:nvSpPr>
          <p:cNvPr id="33" name="TextBox 33"/>
          <p:cNvSpPr txBox="1"/>
          <p:nvPr/>
        </p:nvSpPr>
        <p:spPr>
          <a:xfrm>
            <a:off x="2969013" y="3935700"/>
            <a:ext cx="4481973" cy="2462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Project Recap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708004B-10EB-3BE5-055C-CF62F4846436}"/>
              </a:ext>
            </a:extLst>
          </p:cNvPr>
          <p:cNvSpPr txBox="1"/>
          <p:nvPr/>
        </p:nvSpPr>
        <p:spPr>
          <a:xfrm>
            <a:off x="8436952" y="2601679"/>
            <a:ext cx="764124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/>
              <a:t>Social Buzz is a fast growing technology unicorn that need to adapt quickly to it’s global scale.</a:t>
            </a:r>
          </a:p>
          <a:p>
            <a:r>
              <a:rPr lang="en-IN" sz="3200" b="1" dirty="0"/>
              <a:t>Accenture has begun a 3 month POC focusing on these tasks:</a:t>
            </a:r>
          </a:p>
          <a:p>
            <a:endParaRPr lang="en-IN" sz="32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b="1" dirty="0"/>
              <a:t>An audit of Social Buzz’s big data practice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b="1" dirty="0"/>
              <a:t>Recommendations for a successful IPO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b="1" dirty="0"/>
              <a:t>Analysis to find Social Buzz’s top 5 most popular categories of content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144000" y="8195696"/>
            <a:ext cx="3545508" cy="3370302"/>
            <a:chOff x="0" y="0"/>
            <a:chExt cx="4727344" cy="4493736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6" name="AutoShape 6"/>
          <p:cNvSpPr/>
          <p:nvPr/>
        </p:nvSpPr>
        <p:spPr>
          <a:xfrm>
            <a:off x="0" y="0"/>
            <a:ext cx="9964482" cy="10287000"/>
          </a:xfrm>
          <a:prstGeom prst="rect">
            <a:avLst/>
          </a:prstGeom>
          <a:solidFill>
            <a:srgbClr val="A100FF"/>
          </a:solidFill>
          <a:ln>
            <a:solidFill>
              <a:srgbClr val="A100FF"/>
            </a:solidFill>
          </a:ln>
        </p:spPr>
        <p:txBody>
          <a:bodyPr/>
          <a:lstStyle/>
          <a:p>
            <a:endParaRPr lang="en-AU" dirty="0"/>
          </a:p>
        </p:txBody>
      </p:sp>
      <p:grpSp>
        <p:nvGrpSpPr>
          <p:cNvPr id="7" name="Group 7"/>
          <p:cNvGrpSpPr/>
          <p:nvPr/>
        </p:nvGrpSpPr>
        <p:grpSpPr>
          <a:xfrm>
            <a:off x="-146279" y="406153"/>
            <a:ext cx="2253799" cy="9474693"/>
            <a:chOff x="0" y="0"/>
            <a:chExt cx="3005065" cy="12632924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1298688" y="1464558"/>
            <a:ext cx="3438614" cy="3297100"/>
            <a:chOff x="0" y="154662"/>
            <a:chExt cx="4584818" cy="4396135"/>
          </a:xfrm>
        </p:grpSpPr>
        <p:grpSp>
          <p:nvGrpSpPr>
            <p:cNvPr id="13" name="Group 13"/>
            <p:cNvGrpSpPr>
              <a:grpSpLocks noChangeAspect="1"/>
            </p:cNvGrpSpPr>
            <p:nvPr/>
          </p:nvGrpSpPr>
          <p:grpSpPr>
            <a:xfrm>
              <a:off x="0" y="656398"/>
              <a:ext cx="3894399" cy="3894399"/>
              <a:chOff x="0" y="0"/>
              <a:chExt cx="6350000" cy="63500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963488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b="321"/>
            <a:stretch>
              <a:fillRect/>
            </a:stretch>
          </p:blipFill>
          <p:spPr>
            <a:xfrm rot="16484543">
              <a:off x="686267" y="150511"/>
              <a:ext cx="3894400" cy="3902702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15986267" y="-1061348"/>
            <a:ext cx="3545508" cy="3370302"/>
            <a:chOff x="0" y="0"/>
            <a:chExt cx="4727344" cy="4493736"/>
          </a:xfrm>
        </p:grpSpPr>
        <p:grpSp>
          <p:nvGrpSpPr>
            <p:cNvPr id="17" name="Group 17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0" name="Picture 20"/>
          <p:cNvPicPr>
            <a:picLocks noChangeAspect="1"/>
          </p:cNvPicPr>
          <p:nvPr/>
        </p:nvPicPr>
        <p:blipFill>
          <a:blip r:embed="rId9"/>
          <a:srcRect l="24693" r="24693"/>
          <a:stretch>
            <a:fillRect/>
          </a:stretch>
        </p:blipFill>
        <p:spPr>
          <a:xfrm>
            <a:off x="11007484" y="1028700"/>
            <a:ext cx="6251816" cy="8229600"/>
          </a:xfrm>
          <a:prstGeom prst="rect">
            <a:avLst/>
          </a:prstGeom>
        </p:spPr>
      </p:pic>
      <p:sp>
        <p:nvSpPr>
          <p:cNvPr id="21" name="TextBox 21"/>
          <p:cNvSpPr txBox="1"/>
          <p:nvPr/>
        </p:nvSpPr>
        <p:spPr>
          <a:xfrm>
            <a:off x="3069738" y="2308953"/>
            <a:ext cx="578686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Problem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B8FF229-B55C-EC82-EAF8-EC113A5F6AE0}"/>
              </a:ext>
            </a:extLst>
          </p:cNvPr>
          <p:cNvSpPr txBox="1"/>
          <p:nvPr/>
        </p:nvSpPr>
        <p:spPr>
          <a:xfrm>
            <a:off x="2107520" y="4957578"/>
            <a:ext cx="772228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bg1"/>
                </a:solidFill>
              </a:rPr>
              <a:t>Over </a:t>
            </a:r>
            <a:r>
              <a:rPr lang="en-IN" sz="3600" b="1" u="sng" dirty="0">
                <a:solidFill>
                  <a:schemeClr val="bg1"/>
                </a:solidFill>
              </a:rPr>
              <a:t>100000</a:t>
            </a:r>
            <a:r>
              <a:rPr lang="en-IN" sz="3600" b="1" dirty="0">
                <a:solidFill>
                  <a:schemeClr val="bg1"/>
                </a:solidFill>
              </a:rPr>
              <a:t> posts per day</a:t>
            </a:r>
          </a:p>
          <a:p>
            <a:endParaRPr lang="en-IN" sz="3600" b="1" dirty="0">
              <a:solidFill>
                <a:schemeClr val="bg1"/>
              </a:solidFill>
            </a:endParaRPr>
          </a:p>
          <a:p>
            <a:r>
              <a:rPr lang="en-IN" sz="3600" b="1" u="sng" dirty="0">
                <a:solidFill>
                  <a:schemeClr val="bg1"/>
                </a:solidFill>
              </a:rPr>
              <a:t>36,500,000</a:t>
            </a:r>
            <a:r>
              <a:rPr lang="en-IN" sz="3600" b="1" dirty="0">
                <a:solidFill>
                  <a:schemeClr val="bg1"/>
                </a:solidFill>
              </a:rPr>
              <a:t> pieces of content per year!</a:t>
            </a:r>
          </a:p>
          <a:p>
            <a:endParaRPr lang="en-IN" sz="3600" b="1" dirty="0">
              <a:solidFill>
                <a:schemeClr val="bg1"/>
              </a:solidFill>
            </a:endParaRPr>
          </a:p>
          <a:p>
            <a:r>
              <a:rPr lang="en-IN" sz="2800" b="1" dirty="0">
                <a:solidFill>
                  <a:schemeClr val="bg1"/>
                </a:solidFill>
              </a:rPr>
              <a:t>But how to capitalize  on it when there is so much?</a:t>
            </a:r>
          </a:p>
          <a:p>
            <a:endParaRPr lang="en-IN" sz="2800" b="1" dirty="0">
              <a:solidFill>
                <a:schemeClr val="bg1"/>
              </a:solidFill>
            </a:endParaRPr>
          </a:p>
          <a:p>
            <a:r>
              <a:rPr lang="en-IN" sz="2800" b="1" u="sng" dirty="0">
                <a:solidFill>
                  <a:schemeClr val="bg1"/>
                </a:solidFill>
              </a:rPr>
              <a:t>Analysis to find Social Buzz’s top 5 most popular categories of content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6"/>
          <p:cNvGrpSpPr>
            <a:grpSpLocks noChangeAspect="1"/>
          </p:cNvGrpSpPr>
          <p:nvPr/>
        </p:nvGrpSpPr>
        <p:grpSpPr>
          <a:xfrm>
            <a:off x="11825797" y="1270731"/>
            <a:ext cx="2085137" cy="2085137"/>
            <a:chOff x="0" y="0"/>
            <a:chExt cx="6350000" cy="63500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</p:sp>
      </p:grpSp>
      <p:grpSp>
        <p:nvGrpSpPr>
          <p:cNvPr id="28" name="Group 28"/>
          <p:cNvGrpSpPr>
            <a:grpSpLocks noChangeAspect="1"/>
          </p:cNvGrpSpPr>
          <p:nvPr/>
        </p:nvGrpSpPr>
        <p:grpSpPr>
          <a:xfrm>
            <a:off x="11443639" y="1069752"/>
            <a:ext cx="2174041" cy="2165548"/>
            <a:chOff x="0" y="0"/>
            <a:chExt cx="6502400" cy="6477000"/>
          </a:xfrm>
        </p:grpSpPr>
        <p:sp>
          <p:nvSpPr>
            <p:cNvPr id="29" name="Freeform 29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3"/>
              <a:stretch>
                <a:fillRect l="-164266" t="1917" r="-22903" b="-93994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AU" dirty="0"/>
            </a:p>
          </p:txBody>
        </p:sp>
        <p:sp>
          <p:nvSpPr>
            <p:cNvPr id="30" name="Freeform 30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grpSp>
        <p:nvGrpSpPr>
          <p:cNvPr id="2" name="Group 2"/>
          <p:cNvGrpSpPr/>
          <p:nvPr/>
        </p:nvGrpSpPr>
        <p:grpSpPr>
          <a:xfrm>
            <a:off x="506723" y="406153"/>
            <a:ext cx="9939843" cy="9474693"/>
            <a:chOff x="0" y="0"/>
            <a:chExt cx="13253124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4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3416020" y="0"/>
              <a:ext cx="3005065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4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3416020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4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4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4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4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4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6832040" y="0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4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6832040" y="9838214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4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0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4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3279405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4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6558809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4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9838214"/>
              <a:ext cx="3005065" cy="2794710"/>
            </a:xfrm>
            <a:prstGeom prst="rect">
              <a:avLst/>
            </a:prstGeom>
          </p:spPr>
        </p:pic>
      </p:grpSp>
      <p:sp>
        <p:nvSpPr>
          <p:cNvPr id="15" name="AutoShape 15"/>
          <p:cNvSpPr/>
          <p:nvPr/>
        </p:nvSpPr>
        <p:spPr>
          <a:xfrm>
            <a:off x="2110745" y="1825527"/>
            <a:ext cx="6750815" cy="6635945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21" name="Group 21"/>
          <p:cNvGrpSpPr>
            <a:grpSpLocks noChangeAspect="1"/>
          </p:cNvGrpSpPr>
          <p:nvPr/>
        </p:nvGrpSpPr>
        <p:grpSpPr>
          <a:xfrm>
            <a:off x="11825797" y="4221947"/>
            <a:ext cx="2085137" cy="2085137"/>
            <a:chOff x="0" y="0"/>
            <a:chExt cx="6350000" cy="63500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grpSp>
        <p:nvGrpSpPr>
          <p:cNvPr id="26" name="Group 26"/>
          <p:cNvGrpSpPr>
            <a:grpSpLocks noChangeAspect="1"/>
          </p:cNvGrpSpPr>
          <p:nvPr/>
        </p:nvGrpSpPr>
        <p:grpSpPr>
          <a:xfrm>
            <a:off x="11857013" y="7059800"/>
            <a:ext cx="2085137" cy="2085137"/>
            <a:chOff x="0" y="0"/>
            <a:chExt cx="6350000" cy="635000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grpSp>
        <p:nvGrpSpPr>
          <p:cNvPr id="23" name="Group 23"/>
          <p:cNvGrpSpPr>
            <a:grpSpLocks noChangeAspect="1"/>
          </p:cNvGrpSpPr>
          <p:nvPr/>
        </p:nvGrpSpPr>
        <p:grpSpPr>
          <a:xfrm>
            <a:off x="11411515" y="4002073"/>
            <a:ext cx="2187334" cy="2123082"/>
            <a:chOff x="-23042" y="66269"/>
            <a:chExt cx="6542158" cy="6349987"/>
          </a:xfrm>
        </p:grpSpPr>
        <p:sp>
          <p:nvSpPr>
            <p:cNvPr id="24" name="Freeform 24"/>
            <p:cNvSpPr/>
            <p:nvPr/>
          </p:nvSpPr>
          <p:spPr>
            <a:xfrm>
              <a:off x="-23042" y="119185"/>
              <a:ext cx="6542158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6"/>
              <a:stretch>
                <a:fillRect l="-162891" t="-16684" r="-160683" b="-166629"/>
              </a:stretch>
            </a:blipFill>
            <a:ln>
              <a:solidFill>
                <a:srgbClr val="00BAFF"/>
              </a:solidFill>
            </a:ln>
          </p:spPr>
        </p:sp>
        <p:sp>
          <p:nvSpPr>
            <p:cNvPr id="25" name="Freeform 25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grpSp>
        <p:nvGrpSpPr>
          <p:cNvPr id="18" name="Group 18"/>
          <p:cNvGrpSpPr>
            <a:grpSpLocks noChangeAspect="1"/>
          </p:cNvGrpSpPr>
          <p:nvPr/>
        </p:nvGrpSpPr>
        <p:grpSpPr>
          <a:xfrm>
            <a:off x="11433636" y="6755954"/>
            <a:ext cx="2131408" cy="2123082"/>
            <a:chOff x="0" y="0"/>
            <a:chExt cx="6502400" cy="6477000"/>
          </a:xfrm>
        </p:grpSpPr>
        <p:sp>
          <p:nvSpPr>
            <p:cNvPr id="19" name="Freeform 19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7">
                <a:alphaModFix amt="5000"/>
              </a:blip>
              <a:stretch>
                <a:fillRect l="-136837" t="-28774" r="-84967" b="-86469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AU" dirty="0"/>
            </a:p>
          </p:txBody>
        </p:sp>
        <p:sp>
          <p:nvSpPr>
            <p:cNvPr id="20" name="Freeform 20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sp>
        <p:nvSpPr>
          <p:cNvPr id="31" name="TextBox 31"/>
          <p:cNvSpPr txBox="1"/>
          <p:nvPr/>
        </p:nvSpPr>
        <p:spPr>
          <a:xfrm>
            <a:off x="2670508" y="3331799"/>
            <a:ext cx="5612273" cy="36933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The Analytics team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C6D9B18-7377-D078-2B93-479EE20BAD55}"/>
              </a:ext>
            </a:extLst>
          </p:cNvPr>
          <p:cNvSpPr txBox="1"/>
          <p:nvPr/>
        </p:nvSpPr>
        <p:spPr>
          <a:xfrm>
            <a:off x="13910934" y="1454169"/>
            <a:ext cx="4148466" cy="14105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3200" b="1" dirty="0"/>
              <a:t>Andrew Fleming</a:t>
            </a:r>
          </a:p>
          <a:p>
            <a:pPr>
              <a:lnSpc>
                <a:spcPct val="150000"/>
              </a:lnSpc>
            </a:pPr>
            <a:r>
              <a:rPr lang="en-IN" sz="2800" dirty="0"/>
              <a:t>Chief Technical Architect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0A75201-7FE0-2562-5FB5-7BF9311AE9D4}"/>
              </a:ext>
            </a:extLst>
          </p:cNvPr>
          <p:cNvSpPr txBox="1"/>
          <p:nvPr/>
        </p:nvSpPr>
        <p:spPr>
          <a:xfrm>
            <a:off x="13910934" y="4358357"/>
            <a:ext cx="4148466" cy="14105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3200" b="1" dirty="0"/>
              <a:t>Marcus </a:t>
            </a:r>
            <a:r>
              <a:rPr lang="en-IN" sz="3200" b="1" dirty="0" err="1"/>
              <a:t>Rompton</a:t>
            </a:r>
            <a:endParaRPr lang="en-IN" sz="3200" b="1" dirty="0"/>
          </a:p>
          <a:p>
            <a:pPr>
              <a:lnSpc>
                <a:spcPct val="150000"/>
              </a:lnSpc>
            </a:pPr>
            <a:r>
              <a:rPr lang="en-IN" sz="2800" dirty="0"/>
              <a:t>Senior Principle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7663C356-9D7A-31DE-6E76-2C751842140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8059" y="6817952"/>
            <a:ext cx="2085137" cy="2042698"/>
          </a:xfrm>
          <a:prstGeom prst="ellipse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80D07026-8F79-CB22-2FAD-79AC03C9D3C0}"/>
              </a:ext>
            </a:extLst>
          </p:cNvPr>
          <p:cNvSpPr txBox="1"/>
          <p:nvPr/>
        </p:nvSpPr>
        <p:spPr>
          <a:xfrm>
            <a:off x="13969960" y="7025118"/>
            <a:ext cx="4148466" cy="14105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3200" b="1" dirty="0"/>
              <a:t>Myself (Zia Ikram)</a:t>
            </a:r>
          </a:p>
          <a:p>
            <a:pPr>
              <a:lnSpc>
                <a:spcPct val="150000"/>
              </a:lnSpc>
            </a:pPr>
            <a:r>
              <a:rPr lang="en-IN" sz="2800" dirty="0"/>
              <a:t>Data Analyst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45296" y="406153"/>
            <a:ext cx="10042534" cy="9474693"/>
            <a:chOff x="0" y="0"/>
            <a:chExt cx="13390046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r="10232"/>
            <a:stretch>
              <a:fillRect/>
            </a:stretch>
          </p:blipFill>
          <p:spPr>
            <a:xfrm>
              <a:off x="6923321" y="6558809"/>
              <a:ext cx="2697587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903391" y="1027892"/>
            <a:ext cx="1854962" cy="1781248"/>
            <a:chOff x="0" y="0"/>
            <a:chExt cx="2473282" cy="2374997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3758754" y="2639980"/>
            <a:ext cx="1854962" cy="1781248"/>
            <a:chOff x="0" y="0"/>
            <a:chExt cx="2473282" cy="2374997"/>
          </a:xfrm>
        </p:grpSpPr>
        <p:grpSp>
          <p:nvGrpSpPr>
            <p:cNvPr id="18" name="Group 18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1" name="Group 21"/>
          <p:cNvGrpSpPr/>
          <p:nvPr/>
        </p:nvGrpSpPr>
        <p:grpSpPr>
          <a:xfrm>
            <a:off x="5614117" y="4252068"/>
            <a:ext cx="1854962" cy="1781248"/>
            <a:chOff x="0" y="0"/>
            <a:chExt cx="2473282" cy="2374997"/>
          </a:xfrm>
        </p:grpSpPr>
        <p:grpSp>
          <p:nvGrpSpPr>
            <p:cNvPr id="22" name="Group 22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5" name="Group 25"/>
          <p:cNvGrpSpPr/>
          <p:nvPr/>
        </p:nvGrpSpPr>
        <p:grpSpPr>
          <a:xfrm>
            <a:off x="7469480" y="5864156"/>
            <a:ext cx="1854962" cy="1781248"/>
            <a:chOff x="0" y="0"/>
            <a:chExt cx="2473282" cy="2374997"/>
          </a:xfrm>
        </p:grpSpPr>
        <p:grpSp>
          <p:nvGrpSpPr>
            <p:cNvPr id="26" name="Group 26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9" name="Group 29"/>
          <p:cNvGrpSpPr/>
          <p:nvPr/>
        </p:nvGrpSpPr>
        <p:grpSpPr>
          <a:xfrm>
            <a:off x="9324843" y="7476244"/>
            <a:ext cx="1854962" cy="1781248"/>
            <a:chOff x="0" y="0"/>
            <a:chExt cx="2473282" cy="2374997"/>
          </a:xfrm>
        </p:grpSpPr>
        <p:grpSp>
          <p:nvGrpSpPr>
            <p:cNvPr id="30" name="Group 30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31" name="Freeform 3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32" name="Picture 3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sp>
        <p:nvSpPr>
          <p:cNvPr id="33" name="TextBox 33"/>
          <p:cNvSpPr txBox="1"/>
          <p:nvPr/>
        </p:nvSpPr>
        <p:spPr>
          <a:xfrm>
            <a:off x="10667818" y="1028700"/>
            <a:ext cx="6642545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Process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2630944" y="1372359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1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4534646" y="2984043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2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10108223" y="7828620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>
                <a:solidFill>
                  <a:srgbClr val="FFFFFF"/>
                </a:solidFill>
                <a:latin typeface="Clear Sans Regular Bold"/>
              </a:rPr>
              <a:t>5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8193880" y="6204766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4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6396750" y="4605252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3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812F2E7-6B4C-E0C5-0A67-25A31CCDA6DC}"/>
              </a:ext>
            </a:extLst>
          </p:cNvPr>
          <p:cNvSpPr txBox="1"/>
          <p:nvPr/>
        </p:nvSpPr>
        <p:spPr>
          <a:xfrm>
            <a:off x="3860431" y="1450027"/>
            <a:ext cx="42686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chemeClr val="bg1"/>
                </a:solidFill>
              </a:rPr>
              <a:t>Data Understanding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405D8E6-1EFC-5833-65B9-50DC1487B607}"/>
              </a:ext>
            </a:extLst>
          </p:cNvPr>
          <p:cNvSpPr txBox="1"/>
          <p:nvPr/>
        </p:nvSpPr>
        <p:spPr>
          <a:xfrm>
            <a:off x="5637786" y="3126033"/>
            <a:ext cx="42686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chemeClr val="bg1"/>
                </a:solidFill>
              </a:rPr>
              <a:t>Data Cleaning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79830FB-A433-41C8-2768-D19B0DD60A25}"/>
              </a:ext>
            </a:extLst>
          </p:cNvPr>
          <p:cNvSpPr txBox="1"/>
          <p:nvPr/>
        </p:nvSpPr>
        <p:spPr>
          <a:xfrm>
            <a:off x="7469080" y="4746938"/>
            <a:ext cx="42686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chemeClr val="bg1"/>
                </a:solidFill>
              </a:rPr>
              <a:t>Data Modelling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E1F3038-0C8A-4076-CF38-72E840D90298}"/>
              </a:ext>
            </a:extLst>
          </p:cNvPr>
          <p:cNvSpPr txBox="1"/>
          <p:nvPr/>
        </p:nvSpPr>
        <p:spPr>
          <a:xfrm>
            <a:off x="9294198" y="6367843"/>
            <a:ext cx="42686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chemeClr val="bg1"/>
                </a:solidFill>
              </a:rPr>
              <a:t>Data Analysis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B236F57-D7E6-27D5-BBB4-2B1669371D68}"/>
              </a:ext>
            </a:extLst>
          </p:cNvPr>
          <p:cNvSpPr txBox="1"/>
          <p:nvPr/>
        </p:nvSpPr>
        <p:spPr>
          <a:xfrm>
            <a:off x="11179806" y="7971681"/>
            <a:ext cx="42686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chemeClr val="bg1"/>
                </a:solidFill>
              </a:rPr>
              <a:t>Uncover Insights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2127159" y="6480806"/>
            <a:ext cx="2972219" cy="881758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028700" y="860915"/>
            <a:ext cx="46361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Insights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517112" y="7810500"/>
            <a:ext cx="17253775" cy="2017079"/>
            <a:chOff x="0" y="0"/>
            <a:chExt cx="23005033" cy="2689439"/>
          </a:xfrm>
        </p:grpSpPr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7272183" y="6480309"/>
            <a:ext cx="2972219" cy="881758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2670342" y="6480309"/>
            <a:ext cx="2972219" cy="88175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BEF4D1C-8C97-7D19-52BF-88B20D177234}"/>
              </a:ext>
            </a:extLst>
          </p:cNvPr>
          <p:cNvSpPr txBox="1"/>
          <p:nvPr/>
        </p:nvSpPr>
        <p:spPr>
          <a:xfrm>
            <a:off x="2686015" y="3496211"/>
            <a:ext cx="183524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0" b="1" dirty="0">
                <a:solidFill>
                  <a:srgbClr val="A100FF"/>
                </a:solidFill>
              </a:rPr>
              <a:t>16</a:t>
            </a:r>
            <a:endParaRPr lang="en-IN" b="1" dirty="0">
              <a:solidFill>
                <a:srgbClr val="A100FF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B0A794D-9BDA-5F9C-AA48-1B5254E884C3}"/>
              </a:ext>
            </a:extLst>
          </p:cNvPr>
          <p:cNvSpPr txBox="1"/>
          <p:nvPr/>
        </p:nvSpPr>
        <p:spPr>
          <a:xfrm>
            <a:off x="2686016" y="5143500"/>
            <a:ext cx="251414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UNIQUE</a:t>
            </a:r>
          </a:p>
          <a:p>
            <a:r>
              <a:rPr lang="en-IN" sz="2800" b="1" dirty="0"/>
              <a:t>CATEGORIES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529DFC2-8D66-0FE9-1685-C9DB61BEAB45}"/>
              </a:ext>
            </a:extLst>
          </p:cNvPr>
          <p:cNvSpPr txBox="1"/>
          <p:nvPr/>
        </p:nvSpPr>
        <p:spPr>
          <a:xfrm>
            <a:off x="7714306" y="3427889"/>
            <a:ext cx="251414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0" b="1" dirty="0">
                <a:solidFill>
                  <a:srgbClr val="A100FF"/>
                </a:solidFill>
              </a:rPr>
              <a:t>1897</a:t>
            </a:r>
            <a:endParaRPr lang="en-IN" b="1" dirty="0">
              <a:solidFill>
                <a:srgbClr val="A100FF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151A18A-5369-43CD-B66D-E6C96BA865D9}"/>
              </a:ext>
            </a:extLst>
          </p:cNvPr>
          <p:cNvSpPr txBox="1"/>
          <p:nvPr/>
        </p:nvSpPr>
        <p:spPr>
          <a:xfrm>
            <a:off x="7714307" y="5075178"/>
            <a:ext cx="251414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REACTIONS TO “ANIMAL” POSTS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FCBCA8E-FEFD-C2C5-A178-C858B7E48CD6}"/>
              </a:ext>
            </a:extLst>
          </p:cNvPr>
          <p:cNvSpPr txBox="1"/>
          <p:nvPr/>
        </p:nvSpPr>
        <p:spPr>
          <a:xfrm>
            <a:off x="12929507" y="3720431"/>
            <a:ext cx="432620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0" b="1" dirty="0">
                <a:solidFill>
                  <a:srgbClr val="A100FF"/>
                </a:solidFill>
              </a:rPr>
              <a:t>AUGUST</a:t>
            </a:r>
            <a:endParaRPr lang="en-IN" b="1" dirty="0">
              <a:solidFill>
                <a:srgbClr val="A100FF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A933193-4F43-5057-1A6D-B1AE0376C3E0}"/>
              </a:ext>
            </a:extLst>
          </p:cNvPr>
          <p:cNvSpPr txBox="1"/>
          <p:nvPr/>
        </p:nvSpPr>
        <p:spPr>
          <a:xfrm>
            <a:off x="13026192" y="5075178"/>
            <a:ext cx="251414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MONTH WITH MOST POSTS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1" y="-710238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aphicFrame>
        <p:nvGraphicFramePr>
          <p:cNvPr id="29" name="Chart 28">
            <a:extLst>
              <a:ext uri="{FF2B5EF4-FFF2-40B4-BE49-F238E27FC236}">
                <a16:creationId xmlns:a16="http://schemas.microsoft.com/office/drawing/2014/main" id="{5512F25A-F76B-DB3E-21EB-850B347D883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88441753"/>
              </p:ext>
            </p:extLst>
          </p:nvPr>
        </p:nvGraphicFramePr>
        <p:xfrm>
          <a:off x="2824654" y="1079500"/>
          <a:ext cx="12415346" cy="812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9B437D15-2AA7-E452-6ED0-BF05CFE1A1B1}"/>
              </a:ext>
            </a:extLst>
          </p:cNvPr>
          <p:cNvSpPr txBox="1"/>
          <p:nvPr/>
        </p:nvSpPr>
        <p:spPr>
          <a:xfrm>
            <a:off x="5684042" y="1306841"/>
            <a:ext cx="75424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Top 5 Categories by aggregate “Popularity” Score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D4337A2-4270-FA20-70AE-FAF6034E15DF}"/>
              </a:ext>
            </a:extLst>
          </p:cNvPr>
          <p:cNvSpPr txBox="1"/>
          <p:nvPr/>
        </p:nvSpPr>
        <p:spPr>
          <a:xfrm>
            <a:off x="6941115" y="9105710"/>
            <a:ext cx="75424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Aggregate “Popularity” Score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6D4B495-5B35-8D09-177C-DC82C580D05A}"/>
              </a:ext>
            </a:extLst>
          </p:cNvPr>
          <p:cNvSpPr txBox="1"/>
          <p:nvPr/>
        </p:nvSpPr>
        <p:spPr>
          <a:xfrm rot="16200000">
            <a:off x="-1216354" y="2163083"/>
            <a:ext cx="75424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Categories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2" y="-1235382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aphicFrame>
        <p:nvGraphicFramePr>
          <p:cNvPr id="29" name="Chart 28">
            <a:extLst>
              <a:ext uri="{FF2B5EF4-FFF2-40B4-BE49-F238E27FC236}">
                <a16:creationId xmlns:a16="http://schemas.microsoft.com/office/drawing/2014/main" id="{3E102F3F-EE95-8041-1372-992D46F22CA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85314323"/>
              </p:ext>
            </p:extLst>
          </p:nvPr>
        </p:nvGraphicFramePr>
        <p:xfrm>
          <a:off x="3048000" y="1079500"/>
          <a:ext cx="12192000" cy="812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2453851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3941</TotalTime>
  <Words>329</Words>
  <Application>Microsoft Office PowerPoint</Application>
  <PresentationFormat>Custom</PresentationFormat>
  <Paragraphs>86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Graphik Regular</vt:lpstr>
      <vt:lpstr>Clear Sans Regular Bold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Template</dc:title>
  <dc:creator>Kevin Dang</dc:creator>
  <cp:lastModifiedBy>Ikram Uddin Mohammed Zia</cp:lastModifiedBy>
  <cp:revision>15</cp:revision>
  <dcterms:created xsi:type="dcterms:W3CDTF">2006-08-16T00:00:00Z</dcterms:created>
  <dcterms:modified xsi:type="dcterms:W3CDTF">2024-05-05T13:38:02Z</dcterms:modified>
  <dc:identifier>DAEhDyfaYKE</dc:identifier>
</cp:coreProperties>
</file>