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20"/>
  </p:notesMasterIdLst>
  <p:sldIdLst>
    <p:sldId id="259" r:id="rId2"/>
    <p:sldId id="256" r:id="rId3"/>
    <p:sldId id="257" r:id="rId4"/>
    <p:sldId id="258" r:id="rId5"/>
    <p:sldId id="269" r:id="rId6"/>
    <p:sldId id="266" r:id="rId7"/>
    <p:sldId id="273" r:id="rId8"/>
    <p:sldId id="267" r:id="rId9"/>
    <p:sldId id="262" r:id="rId10"/>
    <p:sldId id="271" r:id="rId11"/>
    <p:sldId id="263" r:id="rId12"/>
    <p:sldId id="272" r:id="rId13"/>
    <p:sldId id="264" r:id="rId14"/>
    <p:sldId id="270" r:id="rId15"/>
    <p:sldId id="261" r:id="rId16"/>
    <p:sldId id="265" r:id="rId17"/>
    <p:sldId id="268" r:id="rId18"/>
    <p:sldId id="260" r:id="rId19"/>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4975A-DC0A-49E8-B10D-C5DB660E0421}" v="333" dt="2024-03-12T17:11:14.943"/>
    <p1510:client id="{6A3DBF0F-3843-47BF-B6D9-257E41D524F3}" v="944" dt="2024-03-11T08:36:06.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32" autoAdjust="0"/>
  </p:normalViewPr>
  <p:slideViewPr>
    <p:cSldViewPr>
      <p:cViewPr varScale="1">
        <p:scale>
          <a:sx n="74" d="100"/>
          <a:sy n="74" d="100"/>
        </p:scale>
        <p:origin x="1584"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D4031D6-6C32-E2AC-5471-E36C2235ED27}"/>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93DF841A-5ABB-419D-1897-0DB0C0AB84DA}"/>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FAF6A688-C3E7-6A09-2485-CCE46226D88F}"/>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81AA05C0-CE90-1CEA-28CA-94212E8468CD}"/>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1F535030-941A-1AF1-2BA4-0F7FA9746D43}"/>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74607412-F8F3-1BCF-DF57-1AFB523E6520}"/>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3F23B738-8C13-42BD-8524-B728E7D676D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F573277C-0C9B-198E-3676-568FAC47B87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F0D2A93-8B06-418D-B2B2-3B8670B6166E}"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86C59BE4-45D5-7363-9964-B8942BE07FC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776944B2-C10D-AC08-66E3-542FB143B4E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AE8B3E2E-81B7-47CE-0955-D5003B5B6A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9CF0A13-20CF-4E2A-BE48-9A8488D37831}" type="slidenum">
              <a:rPr lang="en-IN" altLang="en-US" sz="1400" smtClean="0"/>
              <a:pPr fontAlgn="base">
                <a:spcBef>
                  <a:spcPct val="0"/>
                </a:spcBef>
                <a:spcAft>
                  <a:spcPct val="0"/>
                </a:spcAft>
              </a:pPr>
              <a:t>15</a:t>
            </a:fld>
            <a:endParaRPr lang="en-IN" altLang="en-US" sz="1400"/>
          </a:p>
        </p:txBody>
      </p:sp>
      <p:sp>
        <p:nvSpPr>
          <p:cNvPr id="26627" name="Rectangle 1">
            <a:extLst>
              <a:ext uri="{FF2B5EF4-FFF2-40B4-BE49-F238E27FC236}">
                <a16:creationId xmlns:a16="http://schemas.microsoft.com/office/drawing/2014/main" id="{B08B8AC7-9D50-AA18-5873-4AF29891170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0891DE8E-ACA7-9DD8-46B0-76309E3FF25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E571DED7-5D10-606F-DB34-097A5FC8E2D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8D7594B-7822-4008-A383-32C5AFFDB5F3}" type="slidenum">
              <a:rPr lang="en-IN" altLang="en-US" sz="1400" smtClean="0"/>
              <a:pPr fontAlgn="base">
                <a:spcBef>
                  <a:spcPct val="0"/>
                </a:spcBef>
                <a:spcAft>
                  <a:spcPct val="0"/>
                </a:spcAft>
              </a:pPr>
              <a:t>16</a:t>
            </a:fld>
            <a:endParaRPr lang="en-IN" altLang="en-US" sz="1400"/>
          </a:p>
        </p:txBody>
      </p:sp>
      <p:sp>
        <p:nvSpPr>
          <p:cNvPr id="28675" name="Rectangle 1">
            <a:extLst>
              <a:ext uri="{FF2B5EF4-FFF2-40B4-BE49-F238E27FC236}">
                <a16:creationId xmlns:a16="http://schemas.microsoft.com/office/drawing/2014/main" id="{112C6E48-901A-4CCE-323D-141DB62E3A3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9BBCA2EB-CC6E-E0DA-57A3-0620ECE6847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9C904B03-7FC4-4B71-9951-AE1BEDBC19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3DD5A71-8D37-4E88-A70B-499A80A8EC15}" type="slidenum">
              <a:rPr lang="en-IN" altLang="en-US" sz="1400" smtClean="0"/>
              <a:pPr fontAlgn="base">
                <a:spcBef>
                  <a:spcPct val="0"/>
                </a:spcBef>
                <a:spcAft>
                  <a:spcPct val="0"/>
                </a:spcAft>
              </a:pPr>
              <a:t>17</a:t>
            </a:fld>
            <a:endParaRPr lang="en-IN" altLang="en-US" sz="1400"/>
          </a:p>
        </p:txBody>
      </p:sp>
      <p:sp>
        <p:nvSpPr>
          <p:cNvPr id="30723" name="Rectangle 1">
            <a:extLst>
              <a:ext uri="{FF2B5EF4-FFF2-40B4-BE49-F238E27FC236}">
                <a16:creationId xmlns:a16="http://schemas.microsoft.com/office/drawing/2014/main" id="{51DBB91D-3A85-3FA8-7DFD-4B050F994EA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4E38BEDF-F148-F762-17BF-3429EF84982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2BF7DB-BC64-99FA-6B82-0A879F4C328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CE646FC-2CD4-4A1F-9F0F-6AE481624F80}"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EDED474B-9CEF-4F38-A3F8-7BECE0F9FC0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B8D1305A-B38E-AF0B-50A3-C044C4CB5C7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8161BD0B-65CD-D099-7338-398EC91CF3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032BB52-0247-454F-8DDD-388B270E98CE}"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1F8599AC-2369-AF0C-E5D9-29561A0CAF8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FFF5111E-77AE-ADAA-B13C-28A3DA26DBE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126F4606-164B-4A6A-C712-FE2F3109E81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2A38DE3-4794-4E9C-977E-ECD3B36A9E2B}"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067BC7E3-39B1-4602-2EAA-76BC272824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F833A745-4707-B1CC-62FE-8FB1A01923B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2B2671CB-00B7-F13C-5E51-FFB948906EB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A5ECF4E-5493-4EB3-B80B-5611CE261862}" type="slidenum">
              <a:rPr lang="en-IN" altLang="en-US" sz="1400" smtClean="0"/>
              <a:pPr fontAlgn="base">
                <a:spcBef>
                  <a:spcPct val="0"/>
                </a:spcBef>
                <a:spcAft>
                  <a:spcPct val="0"/>
                </a:spcAft>
              </a:pPr>
              <a:t>6</a:t>
            </a:fld>
            <a:endParaRPr lang="en-IN" altLang="en-US" sz="1400"/>
          </a:p>
        </p:txBody>
      </p:sp>
      <p:sp>
        <p:nvSpPr>
          <p:cNvPr id="15363" name="Rectangle 1">
            <a:extLst>
              <a:ext uri="{FF2B5EF4-FFF2-40B4-BE49-F238E27FC236}">
                <a16:creationId xmlns:a16="http://schemas.microsoft.com/office/drawing/2014/main" id="{A3F0EC77-3C41-FA8F-BE17-2201DDF2DC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66385D7B-ABFA-B583-BBFD-529A5E3FDE9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EA882091-7DEB-6A06-06B8-DB14DA72831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9E72106-A770-442A-A83E-558588AEB1AC}" type="slidenum">
              <a:rPr lang="en-IN" altLang="en-US" sz="1400" smtClean="0"/>
              <a:pPr fontAlgn="base">
                <a:spcBef>
                  <a:spcPct val="0"/>
                </a:spcBef>
                <a:spcAft>
                  <a:spcPct val="0"/>
                </a:spcAft>
              </a:pPr>
              <a:t>9</a:t>
            </a:fld>
            <a:endParaRPr lang="en-IN" altLang="en-US" sz="1400"/>
          </a:p>
        </p:txBody>
      </p:sp>
      <p:sp>
        <p:nvSpPr>
          <p:cNvPr id="20483" name="Rectangle 1">
            <a:extLst>
              <a:ext uri="{FF2B5EF4-FFF2-40B4-BE49-F238E27FC236}">
                <a16:creationId xmlns:a16="http://schemas.microsoft.com/office/drawing/2014/main" id="{7549E2D3-D5E4-44BC-D83D-2DFB26353F0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17B6884D-B920-02A3-A953-CA6899C332A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9367323C-AC79-A351-C773-E3031851FF9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1757EFA-A228-4F87-949F-350082839612}" type="slidenum">
              <a:rPr lang="en-IN" altLang="en-US" sz="1400" smtClean="0"/>
              <a:pPr fontAlgn="base">
                <a:spcBef>
                  <a:spcPct val="0"/>
                </a:spcBef>
                <a:spcAft>
                  <a:spcPct val="0"/>
                </a:spcAft>
              </a:pPr>
              <a:t>11</a:t>
            </a:fld>
            <a:endParaRPr lang="en-IN" altLang="en-US" sz="1400"/>
          </a:p>
        </p:txBody>
      </p:sp>
      <p:sp>
        <p:nvSpPr>
          <p:cNvPr id="22531" name="Rectangle 1">
            <a:extLst>
              <a:ext uri="{FF2B5EF4-FFF2-40B4-BE49-F238E27FC236}">
                <a16:creationId xmlns:a16="http://schemas.microsoft.com/office/drawing/2014/main" id="{1ACB6C52-8C53-092E-76DE-3F92FE8551A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30B74A33-8933-EAA6-B806-3C892499667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CBC08626-5389-A178-EDF1-C8CF78CCF5C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FA9E64E-FB9E-4B55-BC7F-DA660D7D72B0}" type="slidenum">
              <a:rPr lang="en-IN" altLang="en-US" sz="1400" smtClean="0"/>
              <a:pPr fontAlgn="base">
                <a:spcBef>
                  <a:spcPct val="0"/>
                </a:spcBef>
                <a:spcAft>
                  <a:spcPct val="0"/>
                </a:spcAft>
              </a:pPr>
              <a:t>13</a:t>
            </a:fld>
            <a:endParaRPr lang="en-IN" altLang="en-US" sz="1400"/>
          </a:p>
        </p:txBody>
      </p:sp>
      <p:sp>
        <p:nvSpPr>
          <p:cNvPr id="24579" name="Rectangle 1">
            <a:extLst>
              <a:ext uri="{FF2B5EF4-FFF2-40B4-BE49-F238E27FC236}">
                <a16:creationId xmlns:a16="http://schemas.microsoft.com/office/drawing/2014/main" id="{DA487D17-EF48-01FD-CC19-EA3766BEFDD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BC4EF367-DCFF-7803-7B02-3A20D5183E5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C49CEEC8-3B61-EF53-C499-2257185D7C0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7B22FDC-FE2C-4466-BFB5-A95AFFBCA381}" type="slidenum">
              <a:rPr lang="en-IN" altLang="en-US" sz="1400" smtClean="0"/>
              <a:pPr fontAlgn="base">
                <a:spcBef>
                  <a:spcPct val="0"/>
                </a:spcBef>
                <a:spcAft>
                  <a:spcPct val="0"/>
                </a:spcAft>
              </a:pPr>
              <a:t>7</a:t>
            </a:fld>
            <a:endParaRPr lang="en-IN" altLang="en-US" sz="1400"/>
          </a:p>
        </p:txBody>
      </p:sp>
      <p:sp>
        <p:nvSpPr>
          <p:cNvPr id="17411" name="Rectangle 1">
            <a:extLst>
              <a:ext uri="{FF2B5EF4-FFF2-40B4-BE49-F238E27FC236}">
                <a16:creationId xmlns:a16="http://schemas.microsoft.com/office/drawing/2014/main" id="{4A64EE79-BE88-18C9-14AC-156B571B245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E6849BAD-E757-FE8A-B5F6-90B8314CDC6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10739" cy="7578343"/>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4FB585B-0DA7-4039-B550-DFC845225A88}"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EF1920-CBA6-4EBA-AADC-B6FA0B07CFF7}" type="slidenum">
              <a:rPr lang="en-US" smtClean="0"/>
              <a:pPr>
                <a:defRPr/>
              </a:pPr>
              <a:t>‹#›</a:t>
            </a:fld>
            <a:endParaRPr lang="en-US" dirty="0"/>
          </a:p>
        </p:txBody>
      </p:sp>
    </p:spTree>
    <p:extLst>
      <p:ext uri="{BB962C8B-B14F-4D97-AF65-F5344CB8AC3E}">
        <p14:creationId xmlns:p14="http://schemas.microsoft.com/office/powerpoint/2010/main" val="268101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329307F-6A04-4247-AAAA-078BF5BE8061}"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DD185C-8A45-4B26-ACB3-C1B55F9F595A}" type="slidenum">
              <a:rPr lang="en-US" smtClean="0"/>
              <a:pPr>
                <a:defRPr/>
              </a:pPr>
              <a:t>‹#›</a:t>
            </a:fld>
            <a:endParaRPr lang="en-US" dirty="0"/>
          </a:p>
        </p:txBody>
      </p:sp>
    </p:spTree>
    <p:extLst>
      <p:ext uri="{BB962C8B-B14F-4D97-AF65-F5344CB8AC3E}">
        <p14:creationId xmlns:p14="http://schemas.microsoft.com/office/powerpoint/2010/main" val="216118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329307F-6A04-4247-AAAA-078BF5BE8061}"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DD185C-8A45-4B26-ACB3-C1B55F9F595A}" type="slidenum">
              <a:rPr lang="en-US" smtClean="0"/>
              <a:pPr>
                <a:defRPr/>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419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329307F-6A04-4247-AAAA-078BF5BE8061}"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DD185C-8A45-4B26-ACB3-C1B55F9F595A}" type="slidenum">
              <a:rPr lang="en-US" smtClean="0"/>
              <a:pPr>
                <a:defRPr/>
              </a:pPr>
              <a:t>‹#›</a:t>
            </a:fld>
            <a:endParaRPr lang="en-US" dirty="0"/>
          </a:p>
        </p:txBody>
      </p:sp>
    </p:spTree>
    <p:extLst>
      <p:ext uri="{BB962C8B-B14F-4D97-AF65-F5344CB8AC3E}">
        <p14:creationId xmlns:p14="http://schemas.microsoft.com/office/powerpoint/2010/main" val="3543661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329307F-6A04-4247-AAAA-078BF5BE8061}"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DD185C-8A45-4B26-ACB3-C1B55F9F595A}" type="slidenum">
              <a:rPr lang="en-US" smtClean="0"/>
              <a:pPr>
                <a:defRPr/>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291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329307F-6A04-4247-AAAA-078BF5BE8061}"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DD185C-8A45-4B26-ACB3-C1B55F9F595A}" type="slidenum">
              <a:rPr lang="en-US" smtClean="0"/>
              <a:pPr>
                <a:defRPr/>
              </a:pPr>
              <a:t>‹#›</a:t>
            </a:fld>
            <a:endParaRPr lang="en-US" dirty="0"/>
          </a:p>
        </p:txBody>
      </p:sp>
    </p:spTree>
    <p:extLst>
      <p:ext uri="{BB962C8B-B14F-4D97-AF65-F5344CB8AC3E}">
        <p14:creationId xmlns:p14="http://schemas.microsoft.com/office/powerpoint/2010/main" val="620716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152EDEC-5297-4D27-BF73-8CA63489B294}"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BCA63A1-8328-49AD-8F30-923061330900}" type="slidenum">
              <a:rPr lang="en-US" smtClean="0"/>
              <a:pPr>
                <a:defRPr/>
              </a:pPr>
              <a:t>‹#›</a:t>
            </a:fld>
            <a:endParaRPr lang="en-US" dirty="0"/>
          </a:p>
        </p:txBody>
      </p:sp>
    </p:spTree>
    <p:extLst>
      <p:ext uri="{BB962C8B-B14F-4D97-AF65-F5344CB8AC3E}">
        <p14:creationId xmlns:p14="http://schemas.microsoft.com/office/powerpoint/2010/main" val="314022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B8F6E6E-9F38-46C4-A8A7-997C7CCEAC03}"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91DEEE4-A7F3-46AD-91A9-0ACFE6D7A2AD}" type="slidenum">
              <a:rPr lang="en-US" smtClean="0"/>
              <a:pPr>
                <a:defRPr/>
              </a:pPr>
              <a:t>‹#›</a:t>
            </a:fld>
            <a:endParaRPr lang="en-US" dirty="0"/>
          </a:p>
        </p:txBody>
      </p:sp>
    </p:spTree>
    <p:extLst>
      <p:ext uri="{BB962C8B-B14F-4D97-AF65-F5344CB8AC3E}">
        <p14:creationId xmlns:p14="http://schemas.microsoft.com/office/powerpoint/2010/main" val="33323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3100AE-7EE5-4741-98C1-CDB9DB062DEB}"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50D635-2241-4E28-A6E3-3D96663AB8E8}" type="slidenum">
              <a:rPr lang="en-US" smtClean="0"/>
              <a:pPr>
                <a:defRPr/>
              </a:pPr>
              <a:t>‹#›</a:t>
            </a:fld>
            <a:endParaRPr lang="en-US" dirty="0"/>
          </a:p>
        </p:txBody>
      </p:sp>
    </p:spTree>
    <p:extLst>
      <p:ext uri="{BB962C8B-B14F-4D97-AF65-F5344CB8AC3E}">
        <p14:creationId xmlns:p14="http://schemas.microsoft.com/office/powerpoint/2010/main" val="158670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EF5F32B-4D3F-4665-A9DF-C1F01A07578C}" type="datetimeFigureOut">
              <a:rPr lang="en-US" smtClean="0"/>
              <a:pPr>
                <a:defRPr/>
              </a:pPr>
              <a:t>3/12/2024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04B36D5-7360-4C26-B0BC-88E4D9FFC512}" type="slidenum">
              <a:rPr lang="en-US" smtClean="0"/>
              <a:pPr>
                <a:defRPr/>
              </a:pPr>
              <a:t>‹#›</a:t>
            </a:fld>
            <a:endParaRPr lang="en-US" dirty="0"/>
          </a:p>
        </p:txBody>
      </p:sp>
    </p:spTree>
    <p:extLst>
      <p:ext uri="{BB962C8B-B14F-4D97-AF65-F5344CB8AC3E}">
        <p14:creationId xmlns:p14="http://schemas.microsoft.com/office/powerpoint/2010/main" val="78489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0C4CE4E6-9DE6-4AB8-B980-6BAB9A9228DC}" type="datetimeFigureOut">
              <a:rPr lang="en-US" smtClean="0"/>
              <a:pPr>
                <a:defRPr/>
              </a:pPr>
              <a:t>3/12/2024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4E1E869-1B81-4A5A-8464-4A8A08FD89C7}" type="slidenum">
              <a:rPr lang="en-US" smtClean="0"/>
              <a:pPr>
                <a:defRPr/>
              </a:pPr>
              <a:t>‹#›</a:t>
            </a:fld>
            <a:endParaRPr lang="en-US" dirty="0"/>
          </a:p>
        </p:txBody>
      </p:sp>
    </p:spTree>
    <p:extLst>
      <p:ext uri="{BB962C8B-B14F-4D97-AF65-F5344CB8AC3E}">
        <p14:creationId xmlns:p14="http://schemas.microsoft.com/office/powerpoint/2010/main" val="15293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6B55DCA-23B5-4317-A4C4-8087E6ED3A6C}" type="datetimeFigureOut">
              <a:rPr lang="en-US" smtClean="0"/>
              <a:pPr>
                <a:defRPr/>
              </a:pPr>
              <a:t>3/12/2024</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9087C36-F530-4B3E-983D-E53BF16A7AE3}" type="slidenum">
              <a:rPr lang="en-US" smtClean="0"/>
              <a:pPr>
                <a:defRPr/>
              </a:pPr>
              <a:t>‹#›</a:t>
            </a:fld>
            <a:endParaRPr lang="en-US" dirty="0"/>
          </a:p>
        </p:txBody>
      </p:sp>
    </p:spTree>
    <p:extLst>
      <p:ext uri="{BB962C8B-B14F-4D97-AF65-F5344CB8AC3E}">
        <p14:creationId xmlns:p14="http://schemas.microsoft.com/office/powerpoint/2010/main" val="118063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1877A0DB-F03B-47E7-81F7-A107038484EC}" type="datetimeFigureOut">
              <a:rPr lang="en-US" smtClean="0"/>
              <a:pPr>
                <a:defRPr/>
              </a:pPr>
              <a:t>3/12/2024</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15C829B-9F78-4A26-B91E-245A6F697819}" type="slidenum">
              <a:rPr lang="en-US" smtClean="0"/>
              <a:pPr>
                <a:defRPr/>
              </a:pPr>
              <a:t>‹#›</a:t>
            </a:fld>
            <a:endParaRPr lang="en-US" dirty="0"/>
          </a:p>
        </p:txBody>
      </p:sp>
    </p:spTree>
    <p:extLst>
      <p:ext uri="{BB962C8B-B14F-4D97-AF65-F5344CB8AC3E}">
        <p14:creationId xmlns:p14="http://schemas.microsoft.com/office/powerpoint/2010/main" val="194830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45AFB5D-8E5E-4EA3-B3D8-DFD2F34ABCB3}" type="datetimeFigureOut">
              <a:rPr lang="en-US" smtClean="0"/>
              <a:pPr>
                <a:defRPr/>
              </a:pPr>
              <a:t>3/12/2024</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0998DBE-457A-4AE0-BA94-366456B1FC6A}" type="slidenum">
              <a:rPr lang="en-US" smtClean="0"/>
              <a:pPr>
                <a:defRPr/>
              </a:pPr>
              <a:t>‹#›</a:t>
            </a:fld>
            <a:endParaRPr lang="en-US" dirty="0"/>
          </a:p>
        </p:txBody>
      </p:sp>
    </p:spTree>
    <p:extLst>
      <p:ext uri="{BB962C8B-B14F-4D97-AF65-F5344CB8AC3E}">
        <p14:creationId xmlns:p14="http://schemas.microsoft.com/office/powerpoint/2010/main" val="322088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A1ED5AE-01ED-4328-B7D9-1AACAE0D4D52}" type="datetimeFigureOut">
              <a:rPr lang="en-US" smtClean="0"/>
              <a:pPr>
                <a:defRPr/>
              </a:pPr>
              <a:t>3/12/2024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3EF4678-2ECD-4D8A-82EF-79AB706681AE}" type="slidenum">
              <a:rPr lang="en-US" smtClean="0"/>
              <a:pPr>
                <a:defRPr/>
              </a:pPr>
              <a:t>‹#›</a:t>
            </a:fld>
            <a:endParaRPr lang="en-US" dirty="0"/>
          </a:p>
        </p:txBody>
      </p:sp>
    </p:spTree>
    <p:extLst>
      <p:ext uri="{BB962C8B-B14F-4D97-AF65-F5344CB8AC3E}">
        <p14:creationId xmlns:p14="http://schemas.microsoft.com/office/powerpoint/2010/main" val="237413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3656B0-C701-4F3C-80D6-85143DDCB662}" type="datetimeFigureOut">
              <a:rPr lang="en-US" smtClean="0"/>
              <a:pPr>
                <a:defRPr/>
              </a:pPr>
              <a:t>3/12/2024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35B9CA-FBC4-4823-90BC-DE2559A261EC}" type="slidenum">
              <a:rPr lang="en-US" smtClean="0"/>
              <a:pPr>
                <a:defRPr/>
              </a:pPr>
              <a:t>‹#›</a:t>
            </a:fld>
            <a:endParaRPr lang="en-US" dirty="0"/>
          </a:p>
        </p:txBody>
      </p:sp>
    </p:spTree>
    <p:extLst>
      <p:ext uri="{BB962C8B-B14F-4D97-AF65-F5344CB8AC3E}">
        <p14:creationId xmlns:p14="http://schemas.microsoft.com/office/powerpoint/2010/main" val="416841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p:cNvGrpSpPr/>
          <p:nvPr/>
        </p:nvGrpSpPr>
        <p:grpSpPr>
          <a:xfrm>
            <a:off x="-9334" y="-9334"/>
            <a:ext cx="10110740" cy="7578343"/>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a:defRPr/>
            </a:pPr>
            <a:fld id="{1329307F-6A04-4247-AAAA-078BF5BE8061}" type="datetimeFigureOut">
              <a:rPr lang="en-US" smtClean="0"/>
              <a:pPr>
                <a:defRPr/>
              </a:pPr>
              <a:t>3/12/2024</a:t>
            </a:fld>
            <a:endParaRPr lang="en-US" dirty="0"/>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pPr>
              <a:defRPr/>
            </a:pPr>
            <a:fld id="{5ADD185C-8A45-4B26-ACB3-C1B55F9F595A}" type="slidenum">
              <a:rPr lang="en-US" smtClean="0"/>
              <a:pPr>
                <a:defRPr/>
              </a:pPr>
              <a:t>‹#›</a:t>
            </a:fld>
            <a:endParaRPr lang="en-US" dirty="0"/>
          </a:p>
        </p:txBody>
      </p:sp>
    </p:spTree>
    <p:extLst>
      <p:ext uri="{BB962C8B-B14F-4D97-AF65-F5344CB8AC3E}">
        <p14:creationId xmlns:p14="http://schemas.microsoft.com/office/powerpoint/2010/main" val="2655364217"/>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F2FEC1F7-94C4-3993-78AE-5B44AF8E37EE}"/>
              </a:ext>
            </a:extLst>
          </p:cNvPr>
          <p:cNvSpPr>
            <a:spLocks noChangeArrowheads="1"/>
          </p:cNvSpPr>
          <p:nvPr/>
        </p:nvSpPr>
        <p:spPr bwMode="auto">
          <a:xfrm>
            <a:off x="504825" y="2973367"/>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586740" marR="5080" indent="-574675" algn="ctr">
              <a:spcBef>
                <a:spcPts val="95"/>
              </a:spcBef>
              <a:spcAft>
                <a:spcPts val="0"/>
              </a:spcAft>
            </a:pPr>
            <a:r>
              <a:rPr lang="en-US" sz="3200" dirty="0">
                <a:latin typeface="Times New Roman"/>
                <a:cs typeface="Times New Roman"/>
              </a:rPr>
              <a:t>Department of Computer Science &amp; Engineering</a:t>
            </a:r>
          </a:p>
          <a:p>
            <a:pPr marL="586740" marR="5080" indent="-574675" algn="ctr">
              <a:spcBef>
                <a:spcPts val="95"/>
              </a:spcBef>
              <a:spcAft>
                <a:spcPts val="0"/>
              </a:spcAft>
            </a:pPr>
            <a:r>
              <a:rPr lang="en-US" sz="3200" dirty="0">
                <a:latin typeface="Times New Roman"/>
                <a:cs typeface="Times New Roman"/>
              </a:rPr>
              <a:t>Artificial Intelligence &amp; Machine Learning</a:t>
            </a:r>
          </a:p>
          <a:p>
            <a:pPr algn="ctr">
              <a:lnSpc>
                <a:spcPct val="93000"/>
              </a:lnSpc>
              <a:buFont typeface="Times New Roman" panose="02020603050405020304" pitchFamily="18" charset="0"/>
              <a:buNone/>
            </a:pPr>
            <a:endParaRPr lang="en-IN" altLang="en-US" sz="3600" b="1" dirty="0">
              <a:solidFill>
                <a:srgbClr val="000000"/>
              </a:solidFill>
              <a:latin typeface="Times New Roman" panose="02020603050405020304" pitchFamily="18" charset="0"/>
              <a:cs typeface="DejaVu Sans" charset="0"/>
            </a:endParaRPr>
          </a:p>
        </p:txBody>
      </p:sp>
      <p:sp>
        <p:nvSpPr>
          <p:cNvPr id="6147" name="Content Placeholder 2">
            <a:extLst>
              <a:ext uri="{FF2B5EF4-FFF2-40B4-BE49-F238E27FC236}">
                <a16:creationId xmlns:a16="http://schemas.microsoft.com/office/drawing/2014/main" id="{DD95ED69-1D6E-3391-DDB9-37519767E5A8}"/>
              </a:ext>
            </a:extLst>
          </p:cNvPr>
          <p:cNvSpPr txBox="1">
            <a:spLocks noChangeArrowheads="1"/>
          </p:cNvSpPr>
          <p:nvPr/>
        </p:nvSpPr>
        <p:spPr bwMode="auto">
          <a:xfrm>
            <a:off x="504825" y="4067869"/>
            <a:ext cx="7703839" cy="412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77825" indent="-377825"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12700" marR="5080" indent="1600200" algn="ctr">
              <a:spcBef>
                <a:spcPts val="100"/>
              </a:spcBef>
              <a:spcAft>
                <a:spcPts val="0"/>
              </a:spcAft>
              <a:buNone/>
            </a:pPr>
            <a:r>
              <a:rPr lang="en-US" sz="2800" dirty="0">
                <a:solidFill>
                  <a:schemeClr val="tx1"/>
                </a:solidFill>
                <a:latin typeface="Times New Roman"/>
                <a:ea typeface="Source Sans Pro"/>
                <a:cs typeface="Times New Roman"/>
              </a:rPr>
              <a:t>A.P. Shah Institute of Technology</a:t>
            </a:r>
            <a:endParaRPr lang="en-US" sz="2800">
              <a:solidFill>
                <a:schemeClr val="tx1"/>
              </a:solidFill>
              <a:latin typeface="Times New Roman"/>
              <a:ea typeface="Source Sans Pro"/>
              <a:cs typeface="Times New Roman" panose="02020603050405020304" pitchFamily="18" charset="0"/>
            </a:endParaRPr>
          </a:p>
          <a:p>
            <a:pPr marL="12700" marR="5080" indent="1600200" algn="ctr">
              <a:spcBef>
                <a:spcPts val="100"/>
              </a:spcBef>
              <a:spcAft>
                <a:spcPts val="0"/>
              </a:spcAft>
              <a:buNone/>
            </a:pPr>
            <a:r>
              <a:rPr lang="en-US" sz="2800" err="1">
                <a:solidFill>
                  <a:schemeClr val="tx1"/>
                </a:solidFill>
                <a:latin typeface="Times New Roman"/>
                <a:ea typeface="Source Sans Pro"/>
                <a:cs typeface="Times New Roman"/>
              </a:rPr>
              <a:t>G.B.Road</a:t>
            </a:r>
            <a:r>
              <a:rPr lang="en-US" sz="2800" dirty="0">
                <a:solidFill>
                  <a:schemeClr val="tx1"/>
                </a:solidFill>
                <a:latin typeface="Times New Roman"/>
                <a:ea typeface="Source Sans Pro"/>
                <a:cs typeface="Times New Roman"/>
              </a:rPr>
              <a:t>, </a:t>
            </a:r>
            <a:r>
              <a:rPr lang="en-US" sz="2800" err="1">
                <a:solidFill>
                  <a:schemeClr val="tx1"/>
                </a:solidFill>
                <a:latin typeface="Times New Roman"/>
                <a:ea typeface="Source Sans Pro"/>
                <a:cs typeface="Times New Roman"/>
              </a:rPr>
              <a:t>Kasarvadavli</a:t>
            </a:r>
            <a:r>
              <a:rPr lang="en-US" sz="2800" dirty="0">
                <a:solidFill>
                  <a:schemeClr val="tx1"/>
                </a:solidFill>
                <a:latin typeface="Times New Roman"/>
                <a:ea typeface="Source Sans Pro"/>
                <a:cs typeface="Times New Roman"/>
              </a:rPr>
              <a:t>, Thane(W), </a:t>
            </a:r>
          </a:p>
          <a:p>
            <a:pPr marL="12700" marR="5080" indent="1600200" algn="ctr">
              <a:spcBef>
                <a:spcPts val="100"/>
              </a:spcBef>
              <a:spcAft>
                <a:spcPts val="0"/>
              </a:spcAft>
              <a:buNone/>
            </a:pPr>
            <a:r>
              <a:rPr lang="en-US" sz="2800" dirty="0">
                <a:solidFill>
                  <a:schemeClr val="tx1"/>
                </a:solidFill>
                <a:latin typeface="Times New Roman"/>
                <a:ea typeface="Source Sans Pro"/>
                <a:cs typeface="Times New Roman"/>
              </a:rPr>
              <a:t>Mumbai-400615</a:t>
            </a:r>
          </a:p>
          <a:p>
            <a:pPr marL="12700" marR="5080" indent="1600200" algn="ctr">
              <a:spcBef>
                <a:spcPts val="100"/>
              </a:spcBef>
              <a:spcAft>
                <a:spcPts val="0"/>
              </a:spcAft>
              <a:buNone/>
            </a:pPr>
            <a:r>
              <a:rPr lang="en-US" sz="2800" dirty="0">
                <a:solidFill>
                  <a:schemeClr val="tx1"/>
                </a:solidFill>
                <a:latin typeface="Times New Roman"/>
                <a:ea typeface="Source Sans Pro"/>
                <a:cs typeface="Times New Roman"/>
              </a:rPr>
              <a:t>UNIVERSITY OF MUMBAI</a:t>
            </a:r>
          </a:p>
          <a:p>
            <a:pPr marL="914400" lvl="2" indent="457200" algn="ctr">
              <a:spcBef>
                <a:spcPts val="0"/>
              </a:spcBef>
              <a:spcAft>
                <a:spcPts val="0"/>
              </a:spcAft>
              <a:buNone/>
            </a:pPr>
            <a:r>
              <a:rPr lang="en-US" sz="2800" dirty="0">
                <a:solidFill>
                  <a:schemeClr val="tx1"/>
                </a:solidFill>
                <a:latin typeface="Times New Roman"/>
                <a:ea typeface="Source Sans Pro"/>
                <a:cs typeface="Times New Roman"/>
              </a:rPr>
              <a:t>Academic Year </a:t>
            </a:r>
          </a:p>
          <a:p>
            <a:pPr marL="914400" lvl="2" indent="457200" algn="ctr">
              <a:spcBef>
                <a:spcPts val="0"/>
              </a:spcBef>
              <a:spcAft>
                <a:spcPts val="0"/>
              </a:spcAft>
              <a:buNone/>
            </a:pPr>
            <a:r>
              <a:rPr lang="en-US" sz="2800" dirty="0">
                <a:solidFill>
                  <a:schemeClr val="tx1"/>
                </a:solidFill>
                <a:latin typeface="Times New Roman"/>
                <a:ea typeface="Source Sans Pro"/>
                <a:cs typeface="Times New Roman"/>
              </a:rPr>
              <a:t>2023-2024</a:t>
            </a:r>
            <a:endParaRPr lang="en-US" sz="2800">
              <a:solidFill>
                <a:schemeClr val="tx1"/>
              </a:solidFill>
              <a:latin typeface="Times New Roman"/>
              <a:ea typeface="Source Sans Pro"/>
              <a:cs typeface="Times New Roman" panose="02020603050405020304" pitchFamily="18" charset="0"/>
            </a:endParaRPr>
          </a:p>
          <a:p>
            <a:pPr algn="just">
              <a:buFont typeface="Wingdings 3" panose="05040102010807070707" pitchFamily="18" charset="2"/>
              <a:buNone/>
            </a:pPr>
            <a:endParaRPr lang="en-US" altLang="en-US" sz="1200" dirty="0">
              <a:solidFill>
                <a:schemeClr val="tx1"/>
              </a:solidFill>
              <a:latin typeface="Times New Roman"/>
              <a:ea typeface="Source Sans Pro"/>
              <a:cs typeface="Times New Roman"/>
            </a:endParaRPr>
          </a:p>
        </p:txBody>
      </p:sp>
      <p:pic>
        <p:nvPicPr>
          <p:cNvPr id="2" name="Picture 1" descr="A logo of a person sitting on a grid&#10;&#10;Description automatically generated">
            <a:extLst>
              <a:ext uri="{FF2B5EF4-FFF2-40B4-BE49-F238E27FC236}">
                <a16:creationId xmlns:a16="http://schemas.microsoft.com/office/drawing/2014/main" id="{AAD8D4DF-F5F1-5156-E477-7C2E905E71AF}"/>
              </a:ext>
            </a:extLst>
          </p:cNvPr>
          <p:cNvPicPr>
            <a:picLocks noChangeAspect="1"/>
          </p:cNvPicPr>
          <p:nvPr/>
        </p:nvPicPr>
        <p:blipFill>
          <a:blip r:embed="rId3"/>
          <a:stretch>
            <a:fillRect/>
          </a:stretch>
        </p:blipFill>
        <p:spPr>
          <a:xfrm>
            <a:off x="3509012" y="523173"/>
            <a:ext cx="3056697" cy="1895475"/>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DEF11D-62D2-C308-B4DF-35A9255B3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299" y="351717"/>
            <a:ext cx="4772025" cy="6856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14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2D87F1F-0CDE-DCD1-CF48-7C06BC8BBE5C}"/>
              </a:ext>
            </a:extLst>
          </p:cNvPr>
          <p:cNvSpPr>
            <a:spLocks noChangeArrowheads="1"/>
          </p:cNvSpPr>
          <p:nvPr/>
        </p:nvSpPr>
        <p:spPr bwMode="auto">
          <a:xfrm>
            <a:off x="503238" y="395461"/>
            <a:ext cx="9070975" cy="1168227"/>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Technologies and methodologies </a:t>
            </a:r>
          </a:p>
        </p:txBody>
      </p:sp>
      <p:sp>
        <p:nvSpPr>
          <p:cNvPr id="21507" name="Content Placeholder 2">
            <a:extLst>
              <a:ext uri="{FF2B5EF4-FFF2-40B4-BE49-F238E27FC236}">
                <a16:creationId xmlns:a16="http://schemas.microsoft.com/office/drawing/2014/main" id="{6164A580-EA5F-F5B9-81E6-65054F63539F}"/>
              </a:ext>
            </a:extLst>
          </p:cNvPr>
          <p:cNvSpPr txBox="1">
            <a:spLocks/>
          </p:cNvSpPr>
          <p:nvPr/>
        </p:nvSpPr>
        <p:spPr bwMode="auto">
          <a:xfrm>
            <a:off x="215776" y="1593578"/>
            <a:ext cx="9180513" cy="571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Java</a:t>
            </a:r>
            <a:endParaRPr lang="en-US" sz="2000" dirty="0">
              <a:solidFill>
                <a:srgbClr val="0D0D0D"/>
              </a:solidFill>
              <a:latin typeface="Times New Roman"/>
              <a:cs typeface="Times New Roman"/>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It simplifies the development process and offers features like dependency injection, security, and data access.</a:t>
            </a:r>
          </a:p>
          <a:p>
            <a:pPr marL="0" indent="0">
              <a:buNone/>
            </a:pPr>
            <a:r>
              <a:rPr lang="en-US" sz="2000" b="1" dirty="0">
                <a:solidFill>
                  <a:srgbClr val="0D0D0D"/>
                </a:solidFill>
                <a:latin typeface="Times New Roman"/>
                <a:cs typeface="Times New Roman"/>
              </a:rPr>
              <a:t>•    Firebase</a:t>
            </a:r>
            <a:endParaRPr lang="en-US" sz="2000" dirty="0">
              <a:solidFill>
                <a:srgbClr val="0D0D0D"/>
              </a:solidFill>
              <a:latin typeface="Times New Roman"/>
              <a:cs typeface="Times New Roman"/>
            </a:endParaRPr>
          </a:p>
          <a:p>
            <a:pPr marL="0" indent="0" algn="just">
              <a:buNone/>
            </a:pPr>
            <a:r>
              <a:rPr lang="en-US" sz="2000" i="0" dirty="0">
                <a:solidFill>
                  <a:srgbClr val="0D0D0D"/>
                </a:solidFill>
                <a:effectLst/>
                <a:latin typeface="Times New Roman" panose="02020603050405020304" pitchFamily="18" charset="0"/>
                <a:cs typeface="Times New Roman" panose="02020603050405020304" pitchFamily="18" charset="0"/>
              </a:rPr>
              <a:t>Firebase Database is</a:t>
            </a:r>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Realtime Database based on your specific requirements. Firebase is NoSQL database, and they provide real-time data synchronization.</a:t>
            </a:r>
          </a:p>
          <a:p>
            <a:pPr marL="0" indent="0">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Figma</a:t>
            </a:r>
            <a:endParaRPr lang="en-US" sz="2000" b="0" i="0" dirty="0">
              <a:solidFill>
                <a:srgbClr val="0D0D0D"/>
              </a:solidFill>
              <a:effectLst/>
              <a:latin typeface="Times New Roman"/>
              <a:cs typeface="Times New Roman"/>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 Design the user interface (UI) using Figma. Figma is a collaborative design tool that   allows for real-time collaboration and prototyping.</a:t>
            </a:r>
          </a:p>
          <a:p>
            <a:pPr marL="0" indent="0">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Git</a:t>
            </a:r>
            <a:endParaRPr lang="en-US" sz="2000" b="0" i="0" dirty="0">
              <a:solidFill>
                <a:srgbClr val="0D0D0D"/>
              </a:solidFill>
              <a:effectLst/>
              <a:latin typeface="Times New Roman"/>
              <a:cs typeface="Times New Roman"/>
            </a:endParaRPr>
          </a:p>
          <a:p>
            <a:pPr marL="0" indent="0" algn="l">
              <a:buNone/>
            </a:pPr>
            <a:r>
              <a:rPr lang="en-US" sz="2000" b="0" i="0" dirty="0">
                <a:solidFill>
                  <a:srgbClr val="0D0D0D"/>
                </a:solidFill>
                <a:effectLst/>
                <a:latin typeface="Times New Roman" panose="02020603050405020304" pitchFamily="18" charset="0"/>
                <a:cs typeface="Times New Roman" panose="02020603050405020304" pitchFamily="18" charset="0"/>
              </a:rPr>
              <a:t>Use Git for version control to track changes, collaborate with a team, and manage the source code of your application.</a:t>
            </a:r>
          </a:p>
          <a:p>
            <a:pPr marL="0" indent="0" algn="l">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defTabSz="914400">
              <a:spcBef>
                <a:spcPct val="20000"/>
              </a:spcBef>
              <a:buClrTx/>
              <a:buSzTx/>
              <a:buNone/>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None/>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anose="020B0503030403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F74D6-1F9E-02B1-4328-1117B8F86F64}"/>
              </a:ext>
            </a:extLst>
          </p:cNvPr>
          <p:cNvSpPr>
            <a:spLocks noGrp="1"/>
          </p:cNvSpPr>
          <p:nvPr>
            <p:ph idx="1"/>
          </p:nvPr>
        </p:nvSpPr>
        <p:spPr>
          <a:xfrm>
            <a:off x="863848" y="1043533"/>
            <a:ext cx="7848872" cy="5832648"/>
          </a:xfrm>
        </p:spPr>
        <p:txBody>
          <a:bodyPr vert="horz" lIns="91440" tIns="45720" rIns="91440" bIns="45720" rtlCol="0" anchor="t">
            <a:normAutofit/>
          </a:bodyPr>
          <a:lstStyle/>
          <a:p>
            <a:pPr marL="0" indent="0" algn="just">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Android Studio</a:t>
            </a:r>
            <a:endParaRPr lang="en-US" dirty="0">
              <a:latin typeface="Times New Roman"/>
              <a:cs typeface="Times New Roman"/>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 Android Studio is the official IDE for Android app development. It provides a powerful environment for building, testing, and debugging Android applications.</a:t>
            </a: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Test-Driven Development (TDD)</a:t>
            </a:r>
            <a:endParaRPr lang="en-US" sz="2000" b="0" i="0" dirty="0">
              <a:solidFill>
                <a:srgbClr val="0D0D0D"/>
              </a:solidFill>
              <a:effectLst/>
              <a:latin typeface="Times New Roman"/>
              <a:cs typeface="Times New Roman"/>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Write tests before implementing features to ensure code reliability and facilitate easier maintenance.</a:t>
            </a:r>
          </a:p>
          <a:p>
            <a:pPr marL="0" indent="0" algn="just">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Design Patterns:</a:t>
            </a:r>
            <a:endParaRPr lang="en-US" sz="2000" b="0" i="0" dirty="0">
              <a:solidFill>
                <a:srgbClr val="0D0D0D"/>
              </a:solidFill>
              <a:effectLst/>
              <a:latin typeface="Times New Roman"/>
              <a:cs typeface="Times New Roman"/>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Use design patterns to solve common design problems and create maintainable code.</a:t>
            </a:r>
          </a:p>
          <a:p>
            <a:pPr marL="0" indent="0" algn="just">
              <a:buNone/>
            </a:pPr>
            <a:r>
              <a:rPr lang="en-US" sz="2000" b="1" dirty="0">
                <a:solidFill>
                  <a:srgbClr val="0D0D0D"/>
                </a:solidFill>
                <a:latin typeface="Times New Roman"/>
                <a:cs typeface="Times New Roman"/>
              </a:rPr>
              <a:t>•    </a:t>
            </a:r>
            <a:r>
              <a:rPr lang="en-US" sz="2000" b="1" i="0" dirty="0">
                <a:solidFill>
                  <a:srgbClr val="0D0D0D"/>
                </a:solidFill>
                <a:effectLst/>
                <a:latin typeface="Times New Roman"/>
                <a:cs typeface="Times New Roman"/>
              </a:rPr>
              <a:t>Code Reviews:</a:t>
            </a:r>
            <a:endParaRPr lang="en-US" sz="2000" b="0" i="0" dirty="0">
              <a:solidFill>
                <a:srgbClr val="0D0D0D"/>
              </a:solidFill>
              <a:effectLst/>
              <a:latin typeface="Times New Roman"/>
              <a:cs typeface="Times New Roman"/>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Conduct regular code reviews to ensure code quality, adherence to coding standards, and knowledge sharing among team members.</a:t>
            </a:r>
          </a:p>
          <a:p>
            <a:pPr marL="0" indent="0" algn="l">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77825" indent="-377825"/>
            <a:endParaRPr lang="en-IN" dirty="0"/>
          </a:p>
        </p:txBody>
      </p:sp>
    </p:spTree>
    <p:extLst>
      <p:ext uri="{BB962C8B-B14F-4D97-AF65-F5344CB8AC3E}">
        <p14:creationId xmlns:p14="http://schemas.microsoft.com/office/powerpoint/2010/main" val="111780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55AF03A-00F6-BA48-E9FC-86A1AD1A8128}"/>
              </a:ext>
            </a:extLst>
          </p:cNvPr>
          <p:cNvSpPr>
            <a:spLocks noChangeArrowheads="1"/>
          </p:cNvSpPr>
          <p:nvPr/>
        </p:nvSpPr>
        <p:spPr bwMode="auto">
          <a:xfrm>
            <a:off x="144785" y="-10859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Implementation </a:t>
            </a:r>
          </a:p>
        </p:txBody>
      </p:sp>
      <p:sp>
        <p:nvSpPr>
          <p:cNvPr id="23555" name="Rectangle 2">
            <a:extLst>
              <a:ext uri="{FF2B5EF4-FFF2-40B4-BE49-F238E27FC236}">
                <a16:creationId xmlns:a16="http://schemas.microsoft.com/office/drawing/2014/main" id="{5631ED01-F9BD-A006-EC53-DDBF88DFA302}"/>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descr="A screenshot of a phone&#10;&#10;Description automatically generated">
            <a:extLst>
              <a:ext uri="{FF2B5EF4-FFF2-40B4-BE49-F238E27FC236}">
                <a16:creationId xmlns:a16="http://schemas.microsoft.com/office/drawing/2014/main" id="{97AA4CC8-5B52-2B43-173B-C253798BCF4D}"/>
              </a:ext>
            </a:extLst>
          </p:cNvPr>
          <p:cNvPicPr>
            <a:picLocks noChangeAspect="1"/>
          </p:cNvPicPr>
          <p:nvPr/>
        </p:nvPicPr>
        <p:blipFill>
          <a:blip r:embed="rId3"/>
          <a:stretch>
            <a:fillRect/>
          </a:stretch>
        </p:blipFill>
        <p:spPr>
          <a:xfrm>
            <a:off x="983364" y="1068313"/>
            <a:ext cx="3696909" cy="6427900"/>
          </a:xfrm>
          <a:prstGeom prst="rect">
            <a:avLst/>
          </a:prstGeom>
        </p:spPr>
      </p:pic>
      <p:pic>
        <p:nvPicPr>
          <p:cNvPr id="3" name="Picture 2" descr="A screenshot of a calendar&#10;&#10;Description automatically generated">
            <a:extLst>
              <a:ext uri="{FF2B5EF4-FFF2-40B4-BE49-F238E27FC236}">
                <a16:creationId xmlns:a16="http://schemas.microsoft.com/office/drawing/2014/main" id="{0E3D4F01-8954-4CFF-712A-028F5778A479}"/>
              </a:ext>
            </a:extLst>
          </p:cNvPr>
          <p:cNvPicPr>
            <a:picLocks noChangeAspect="1"/>
          </p:cNvPicPr>
          <p:nvPr/>
        </p:nvPicPr>
        <p:blipFill>
          <a:blip r:embed="rId4"/>
          <a:stretch>
            <a:fillRect/>
          </a:stretch>
        </p:blipFill>
        <p:spPr>
          <a:xfrm>
            <a:off x="5400352" y="1082136"/>
            <a:ext cx="3693561" cy="6427900"/>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alendar&#10;&#10;Description automatically generated">
            <a:extLst>
              <a:ext uri="{FF2B5EF4-FFF2-40B4-BE49-F238E27FC236}">
                <a16:creationId xmlns:a16="http://schemas.microsoft.com/office/drawing/2014/main" id="{FA793433-3BC6-1330-161F-B22049779E23}"/>
              </a:ext>
            </a:extLst>
          </p:cNvPr>
          <p:cNvPicPr>
            <a:picLocks noChangeAspect="1"/>
          </p:cNvPicPr>
          <p:nvPr/>
        </p:nvPicPr>
        <p:blipFill>
          <a:blip r:embed="rId2"/>
          <a:stretch>
            <a:fillRect/>
          </a:stretch>
        </p:blipFill>
        <p:spPr>
          <a:xfrm>
            <a:off x="935856" y="312430"/>
            <a:ext cx="3727322" cy="6768939"/>
          </a:xfrm>
          <a:prstGeom prst="rect">
            <a:avLst/>
          </a:prstGeom>
        </p:spPr>
      </p:pic>
      <p:pic>
        <p:nvPicPr>
          <p:cNvPr id="5" name="Picture 4" descr="A screenshot of a phone&#10;&#10;Description automatically generated">
            <a:extLst>
              <a:ext uri="{FF2B5EF4-FFF2-40B4-BE49-F238E27FC236}">
                <a16:creationId xmlns:a16="http://schemas.microsoft.com/office/drawing/2014/main" id="{B7F8F889-46B4-AA74-893B-277BCA503CE7}"/>
              </a:ext>
            </a:extLst>
          </p:cNvPr>
          <p:cNvPicPr>
            <a:picLocks noChangeAspect="1"/>
          </p:cNvPicPr>
          <p:nvPr/>
        </p:nvPicPr>
        <p:blipFill>
          <a:blip r:embed="rId3"/>
          <a:stretch>
            <a:fillRect/>
          </a:stretch>
        </p:blipFill>
        <p:spPr>
          <a:xfrm>
            <a:off x="5732537" y="312432"/>
            <a:ext cx="3700264" cy="6768937"/>
          </a:xfrm>
          <a:prstGeom prst="rect">
            <a:avLst/>
          </a:prstGeom>
        </p:spPr>
      </p:pic>
    </p:spTree>
    <p:extLst>
      <p:ext uri="{BB962C8B-B14F-4D97-AF65-F5344CB8AC3E}">
        <p14:creationId xmlns:p14="http://schemas.microsoft.com/office/powerpoint/2010/main" val="27984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0A6E3CA-C1D6-3A36-1A65-88C6594A4B8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16387" name="Rectangle 2">
            <a:extLst>
              <a:ext uri="{FF2B5EF4-FFF2-40B4-BE49-F238E27FC236}">
                <a16:creationId xmlns:a16="http://schemas.microsoft.com/office/drawing/2014/main" id="{207A07FA-C3B7-6669-D344-63EA51C1C4D8}"/>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6388" name="TextBox 4">
            <a:extLst>
              <a:ext uri="{FF2B5EF4-FFF2-40B4-BE49-F238E27FC236}">
                <a16:creationId xmlns:a16="http://schemas.microsoft.com/office/drawing/2014/main" id="{DC1A1ED7-386A-7F48-1EBE-7564CD6B05BF}"/>
              </a:ext>
            </a:extLst>
          </p:cNvPr>
          <p:cNvSpPr txBox="1">
            <a:spLocks noChangeArrowheads="1"/>
          </p:cNvSpPr>
          <p:nvPr/>
        </p:nvSpPr>
        <p:spPr bwMode="auto">
          <a:xfrm>
            <a:off x="359792" y="1043533"/>
            <a:ext cx="8783637" cy="702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None/>
            </a:pPr>
            <a:endParaRPr lang="en-US" altLang="en-US" sz="2400" b="1" dirty="0">
              <a:solidFill>
                <a:srgbClr val="000000"/>
              </a:solidFill>
              <a:latin typeface="Source Sans Pro" panose="020B0503030403020204" pitchFamily="34" charset="0"/>
              <a:ea typeface="Source Sans Pro"/>
            </a:endParaRPr>
          </a:p>
          <a:p>
            <a:pPr algn="just" defTabSz="914400">
              <a:buFont typeface="Arial" panose="020B0604020202020204" pitchFamily="34" charset="0"/>
              <a:buChar char="•"/>
            </a:pPr>
            <a:r>
              <a:rPr lang="en-US" sz="2000" b="1" dirty="0">
                <a:latin typeface="Times New Roman"/>
                <a:ea typeface="Source Sans Pro"/>
                <a:cs typeface="Times New Roman"/>
              </a:rPr>
              <a:t>User Engagement: </a:t>
            </a:r>
            <a:r>
              <a:rPr lang="en-US" sz="2000" dirty="0">
                <a:latin typeface="Times New Roman"/>
                <a:ea typeface="Source Sans Pro"/>
                <a:cs typeface="Times New Roman"/>
              </a:rPr>
              <a:t>Sustaining user engagement with the app over time can be challenging. Some users may become desensitized to notifications or may forget to use the app altogether.</a:t>
            </a:r>
          </a:p>
          <a:p>
            <a:pPr algn="just" defTabSz="914400">
              <a:buFont typeface="Arial" panose="020B0604020202020204" pitchFamily="34" charset="0"/>
              <a:buChar char="•"/>
            </a:pPr>
            <a:endParaRPr lang="en-US" sz="2000" dirty="0">
              <a:latin typeface="Times New Roman"/>
              <a:ea typeface="Source Sans Pro"/>
              <a:cs typeface="Times New Roman"/>
            </a:endParaRPr>
          </a:p>
          <a:p>
            <a:pPr algn="just" defTabSz="914400">
              <a:buFont typeface="Arial" panose="020B0604020202020204" pitchFamily="34" charset="0"/>
              <a:buChar char="•"/>
            </a:pPr>
            <a:r>
              <a:rPr lang="en-US" sz="2000" b="1" dirty="0">
                <a:latin typeface="Times New Roman"/>
                <a:ea typeface="Source Sans Pro"/>
                <a:cs typeface="Times New Roman"/>
              </a:rPr>
              <a:t>Complex Medication Regimens: </a:t>
            </a:r>
            <a:r>
              <a:rPr lang="en-US" sz="2000" dirty="0">
                <a:latin typeface="Times New Roman"/>
                <a:ea typeface="Source Sans Pro"/>
                <a:cs typeface="Times New Roman"/>
              </a:rPr>
              <a:t>While some medication alert apps can handle relatively complex medication schedules, they may struggle with extremely intricate regimens or situations where medication timing is crucial.</a:t>
            </a:r>
          </a:p>
          <a:p>
            <a:pPr algn="just" defTabSz="914400">
              <a:buFont typeface="Arial" panose="020B0604020202020204" pitchFamily="34" charset="0"/>
              <a:buChar char="•"/>
            </a:pPr>
            <a:endParaRPr lang="en-US" sz="2000" dirty="0">
              <a:latin typeface="Times New Roman"/>
              <a:ea typeface="Source Sans Pro"/>
              <a:cs typeface="Times New Roman"/>
            </a:endParaRPr>
          </a:p>
          <a:p>
            <a:pPr algn="just" defTabSz="914400">
              <a:buFont typeface="Arial" panose="020B0604020202020204" pitchFamily="34" charset="0"/>
              <a:buChar char="•"/>
            </a:pPr>
            <a:r>
              <a:rPr lang="en-US" sz="2000" b="1" dirty="0">
                <a:latin typeface="Times New Roman"/>
                <a:ea typeface="Source Sans Pro"/>
                <a:cs typeface="Times New Roman"/>
              </a:rPr>
              <a:t>Privacy and Security Concerns: </a:t>
            </a:r>
            <a:r>
              <a:rPr lang="en-US" sz="2000" dirty="0">
                <a:latin typeface="Times New Roman"/>
                <a:ea typeface="Source Sans Pro"/>
                <a:cs typeface="Times New Roman"/>
              </a:rPr>
              <a:t>Medication alert apps often handle sensitive health information. Therefore, ensuring robust privacy and security measures to protect user data is critical but can be challenging to implement effectively.</a:t>
            </a:r>
          </a:p>
          <a:p>
            <a:pPr algn="just" defTabSz="914400">
              <a:buFont typeface="Arial" panose="020B0604020202020204" pitchFamily="34" charset="0"/>
              <a:buChar char="•"/>
            </a:pPr>
            <a:endParaRPr lang="en-US" sz="2000" dirty="0">
              <a:latin typeface="Times New Roman"/>
              <a:ea typeface="Source Sans Pro"/>
              <a:cs typeface="Times New Roman"/>
            </a:endParaRPr>
          </a:p>
          <a:p>
            <a:pPr algn="just" defTabSz="914400">
              <a:buFont typeface="Arial" panose="020B0604020202020204" pitchFamily="34" charset="0"/>
              <a:buChar char="•"/>
            </a:pPr>
            <a:r>
              <a:rPr lang="en-US" sz="2000" b="1" dirty="0">
                <a:latin typeface="Times New Roman"/>
                <a:ea typeface="Source Sans Pro"/>
                <a:cs typeface="Times New Roman"/>
              </a:rPr>
              <a:t>Integration with Healthcare Systems: </a:t>
            </a:r>
            <a:r>
              <a:rPr lang="en-US" sz="2000" dirty="0">
                <a:latin typeface="Times New Roman"/>
                <a:ea typeface="Source Sans Pro"/>
                <a:cs typeface="Times New Roman"/>
              </a:rPr>
              <a:t>Integrating medication alert apps with electronic health records (EHRs) or other healthcare systems can improve accuracy and provide additional functionalities. However, achieving seamless integration can be technically challenging and may require cooperation from healthcare providers and institutions.</a:t>
            </a:r>
          </a:p>
          <a:p>
            <a:pPr marL="0" indent="0" algn="just" defTabSz="914400"/>
            <a:br>
              <a:rPr lang="en-US" dirty="0"/>
            </a:br>
            <a:endParaRPr lang="en-US" sz="2000" dirty="0">
              <a:latin typeface="Source Sans Pro"/>
              <a:ea typeface="Source Sans Pro"/>
            </a:endParaRPr>
          </a:p>
          <a:p>
            <a:pPr algn="just" defTabSz="914400">
              <a:buFont typeface="Arial" panose="020B0604020202020204" pitchFamily="34" charset="0"/>
              <a:buChar char="•"/>
            </a:pPr>
            <a:endParaRPr lang="en-US" sz="2000" dirty="0">
              <a:solidFill>
                <a:srgbClr val="000000"/>
              </a:solidFill>
              <a:latin typeface="Source Sans Pro" panose="020B0503030403020204" pitchFamily="34" charset="0"/>
              <a:ea typeface="Source Sans Pro"/>
            </a:endParaRPr>
          </a:p>
          <a:p>
            <a:pPr algn="just" defTabSz="914400">
              <a:spcBef>
                <a:spcPct val="20000"/>
              </a:spcBef>
              <a:buFont typeface="Arial" panose="020B0604020202020204" pitchFamily="34" charset="0"/>
              <a:buChar char="•"/>
            </a:pPr>
            <a:endParaRPr lang="en-US" altLang="en-US" sz="2400" dirty="0">
              <a:solidFill>
                <a:srgbClr val="000000"/>
              </a:solidFill>
              <a:latin typeface="Source Sans Pro" panose="020B0503030403020204" pitchFamily="34" charset="0"/>
              <a:ea typeface="Source Sans Pro"/>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EFA4272-B45D-A5D6-C42C-54B6E2EB63C3}"/>
              </a:ext>
            </a:extLst>
          </p:cNvPr>
          <p:cNvSpPr>
            <a:spLocks noChangeArrowheads="1"/>
          </p:cNvSpPr>
          <p:nvPr/>
        </p:nvSpPr>
        <p:spPr bwMode="auto">
          <a:xfrm>
            <a:off x="503238" y="25144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Conclusion </a:t>
            </a:r>
          </a:p>
        </p:txBody>
      </p:sp>
      <p:sp>
        <p:nvSpPr>
          <p:cNvPr id="25603" name="Rectangle 2">
            <a:extLst>
              <a:ext uri="{FF2B5EF4-FFF2-40B4-BE49-F238E27FC236}">
                <a16:creationId xmlns:a16="http://schemas.microsoft.com/office/drawing/2014/main" id="{7E9290D0-AC04-A59F-B320-9D2A6AFA0502}"/>
              </a:ext>
            </a:extLst>
          </p:cNvPr>
          <p:cNvSpPr>
            <a:spLocks noChangeArrowheads="1"/>
          </p:cNvSpPr>
          <p:nvPr/>
        </p:nvSpPr>
        <p:spPr bwMode="auto">
          <a:xfrm>
            <a:off x="503238" y="1370595"/>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5BFE1A-EE9F-A3B1-1D80-12987C89EA3C}"/>
              </a:ext>
            </a:extLst>
          </p:cNvPr>
          <p:cNvSpPr txBox="1"/>
          <p:nvPr/>
        </p:nvSpPr>
        <p:spPr>
          <a:xfrm>
            <a:off x="357920" y="1792432"/>
            <a:ext cx="93616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000" dirty="0">
                <a:latin typeface="Times New Roman" panose="02020603050405020304" pitchFamily="18" charset="0"/>
                <a:ea typeface="Source Sans Pro"/>
                <a:cs typeface="Times New Roman" panose="02020603050405020304" pitchFamily="18" charset="0"/>
              </a:rPr>
              <a:t>Here we conclude, Thank you for joining us on this journey to explore the incredible capabilities of </a:t>
            </a:r>
            <a:r>
              <a:rPr lang="en-US" sz="2000" dirty="0" err="1">
                <a:latin typeface="Times New Roman" panose="02020603050405020304" pitchFamily="18" charset="0"/>
                <a:ea typeface="Source Sans Pro"/>
                <a:cs typeface="Times New Roman" panose="02020603050405020304" pitchFamily="18" charset="0"/>
              </a:rPr>
              <a:t>MediAlert</a:t>
            </a:r>
            <a:r>
              <a:rPr lang="en-US" sz="2000" dirty="0">
                <a:latin typeface="Times New Roman" panose="02020603050405020304" pitchFamily="18" charset="0"/>
                <a:ea typeface="Source Sans Pro"/>
                <a:cs typeface="Times New Roman" panose="02020603050405020304" pitchFamily="18" charset="0"/>
              </a:rPr>
              <a:t>. Embrace the future of medication management and empower yourself with this smart </a:t>
            </a:r>
            <a:r>
              <a:rPr lang="en-US" sz="2000" dirty="0" err="1">
                <a:latin typeface="Times New Roman" panose="02020603050405020304" pitchFamily="18" charset="0"/>
                <a:ea typeface="Source Sans Pro"/>
                <a:cs typeface="Times New Roman" panose="02020603050405020304" pitchFamily="18" charset="0"/>
              </a:rPr>
              <a:t>MediAlert</a:t>
            </a:r>
            <a:r>
              <a:rPr lang="en-US" sz="2000" dirty="0">
                <a:latin typeface="Times New Roman" panose="02020603050405020304" pitchFamily="18" charset="0"/>
                <a:ea typeface="Source Sans Pro"/>
                <a:cs typeface="Times New Roman" panose="02020603050405020304" pitchFamily="18" charset="0"/>
              </a:rPr>
              <a:t> app. ​</a:t>
            </a:r>
          </a:p>
          <a:p>
            <a:pPr algn="just"/>
            <a:endParaRPr lang="en-US" sz="2000" dirty="0">
              <a:latin typeface="Times New Roman" panose="02020603050405020304" pitchFamily="18" charset="0"/>
              <a:ea typeface="Source Sans Pro"/>
              <a:cs typeface="Times New Roman" panose="02020603050405020304" pitchFamily="18" charset="0"/>
            </a:endParaRPr>
          </a:p>
          <a:p>
            <a:pPr marL="342900" indent="-342900" algn="just">
              <a:buFont typeface="Wingdings" panose="05000000000000000000" pitchFamily="2" charset="2"/>
              <a:buChar char="Ø"/>
            </a:pPr>
            <a:r>
              <a:rPr lang="en-US" sz="2000" dirty="0" err="1">
                <a:latin typeface="Times New Roman" panose="02020603050405020304" pitchFamily="18" charset="0"/>
                <a:ea typeface="Source Sans Pro"/>
                <a:cs typeface="Times New Roman" panose="02020603050405020304" pitchFamily="18" charset="0"/>
              </a:rPr>
              <a:t>MediAlert</a:t>
            </a:r>
            <a:r>
              <a:rPr lang="en-US" sz="2000" dirty="0">
                <a:latin typeface="Times New Roman" panose="02020603050405020304" pitchFamily="18" charset="0"/>
                <a:ea typeface="Source Sans Pro"/>
                <a:cs typeface="Times New Roman" panose="02020603050405020304" pitchFamily="18" charset="0"/>
              </a:rPr>
              <a:t> is poised to revolutionize medication management with its user-friendly interface, customizable reminders, and comprehensive tracking  capabilities. rating</a:t>
            </a:r>
            <a:r>
              <a:rPr lang="en-US" sz="2000" dirty="0">
                <a:latin typeface="Times New Roman" panose="02020603050405020304" pitchFamily="18" charset="0"/>
                <a:cs typeface="Times New Roman" panose="02020603050405020304" pitchFamily="18" charset="0"/>
              </a:rPr>
              <a:t> into users' daily routines</a:t>
            </a:r>
            <a:r>
              <a:rPr lang="en-IN" sz="2000" dirty="0">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FAE64FB-F0A2-A821-B1E4-70DA3AB99E76}"/>
              </a:ext>
            </a:extLst>
          </p:cNvPr>
          <p:cNvSpPr>
            <a:spLocks noChangeArrowheads="1"/>
          </p:cNvSpPr>
          <p:nvPr/>
        </p:nvSpPr>
        <p:spPr bwMode="auto">
          <a:xfrm>
            <a:off x="342899" y="22225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References</a:t>
            </a:r>
          </a:p>
        </p:txBody>
      </p:sp>
      <p:sp>
        <p:nvSpPr>
          <p:cNvPr id="27651" name="Rectangle 2">
            <a:extLst>
              <a:ext uri="{FF2B5EF4-FFF2-40B4-BE49-F238E27FC236}">
                <a16:creationId xmlns:a16="http://schemas.microsoft.com/office/drawing/2014/main" id="{7CDEA1E3-2854-3A7D-A0A3-B8CB34EF714A}"/>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7652" name="Content Placeholder 2">
            <a:extLst>
              <a:ext uri="{FF2B5EF4-FFF2-40B4-BE49-F238E27FC236}">
                <a16:creationId xmlns:a16="http://schemas.microsoft.com/office/drawing/2014/main" id="{F771043F-53AC-F7E7-AFA5-2B951D40F25F}"/>
              </a:ext>
            </a:extLst>
          </p:cNvPr>
          <p:cNvSpPr txBox="1">
            <a:spLocks/>
          </p:cNvSpPr>
          <p:nvPr/>
        </p:nvSpPr>
        <p:spPr bwMode="auto">
          <a:xfrm>
            <a:off x="358519" y="1484313"/>
            <a:ext cx="9181084" cy="5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defTabSz="914400">
              <a:buClr>
                <a:srgbClr val="5FCBEF"/>
              </a:buClr>
              <a:buNone/>
            </a:pPr>
            <a:r>
              <a:rPr lang="en-GB" sz="2000" dirty="0">
                <a:solidFill>
                  <a:schemeClr val="tx1"/>
                </a:solidFill>
                <a:latin typeface="Times New Roman"/>
                <a:ea typeface="Source Sans Pro"/>
                <a:cs typeface="Times New Roman"/>
              </a:rPr>
              <a:t>•   A study on Mobile apps in the Healthcare Industry :by Balagopal </a:t>
            </a:r>
            <a:r>
              <a:rPr lang="en-GB" sz="2000" dirty="0" err="1">
                <a:solidFill>
                  <a:schemeClr val="tx1"/>
                </a:solidFill>
                <a:latin typeface="Times New Roman"/>
                <a:ea typeface="Source Sans Pro"/>
                <a:cs typeface="Times New Roman"/>
              </a:rPr>
              <a:t>Ramdurai</a:t>
            </a:r>
            <a:r>
              <a:rPr lang="en-GB" sz="2000" dirty="0">
                <a:solidFill>
                  <a:schemeClr val="tx1"/>
                </a:solidFill>
                <a:latin typeface="Times New Roman"/>
                <a:ea typeface="Source Sans Pro"/>
                <a:cs typeface="Times New Roman"/>
              </a:rPr>
              <a:t> May            2021</a:t>
            </a:r>
            <a:endParaRPr lang="en-US" sz="2000" dirty="0">
              <a:solidFill>
                <a:schemeClr val="tx1"/>
              </a:solidFill>
              <a:latin typeface="Times New Roman"/>
              <a:ea typeface="Source Sans Pro"/>
              <a:cs typeface="Times New Roman"/>
            </a:endParaRPr>
          </a:p>
          <a:p>
            <a:pPr marL="0" indent="0" algn="just" defTabSz="914400">
              <a:buClr>
                <a:srgbClr val="5FCBEF"/>
              </a:buClr>
              <a:buNone/>
            </a:pPr>
            <a:r>
              <a:rPr lang="en-GB" sz="2000" dirty="0">
                <a:solidFill>
                  <a:schemeClr val="tx1"/>
                </a:solidFill>
                <a:latin typeface="Times New Roman"/>
                <a:ea typeface="Source Sans Pro"/>
                <a:cs typeface="Times New Roman"/>
              </a:rPr>
              <a:t>•   Medical applications: a database and characterization of apps: Jill de </a:t>
            </a:r>
            <a:r>
              <a:rPr lang="en-GB" sz="2000" dirty="0" err="1">
                <a:solidFill>
                  <a:schemeClr val="tx1"/>
                </a:solidFill>
                <a:latin typeface="Times New Roman"/>
                <a:ea typeface="Source Sans Pro"/>
                <a:cs typeface="Times New Roman"/>
              </a:rPr>
              <a:t>Grood</a:t>
            </a:r>
            <a:r>
              <a:rPr lang="en-GB" sz="2000" dirty="0">
                <a:solidFill>
                  <a:schemeClr val="tx1"/>
                </a:solidFill>
                <a:latin typeface="Times New Roman"/>
                <a:ea typeface="Source Sans Pro"/>
                <a:cs typeface="Times New Roman"/>
              </a:rPr>
              <a:t> and              William A Ghali 27 august 2014</a:t>
            </a:r>
            <a:endParaRPr lang="en-GB" dirty="0">
              <a:solidFill>
                <a:schemeClr val="tx1"/>
              </a:solidFill>
              <a:latin typeface="Times New Roman"/>
              <a:cs typeface="Times New Roman"/>
            </a:endParaRPr>
          </a:p>
          <a:p>
            <a:pPr marL="0" indent="0" algn="just" defTabSz="914400">
              <a:spcBef>
                <a:spcPct val="20000"/>
              </a:spcBef>
              <a:buClrTx/>
              <a:buSzTx/>
              <a:buNone/>
            </a:pPr>
            <a:r>
              <a:rPr lang="en-GB" sz="2000" dirty="0">
                <a:solidFill>
                  <a:schemeClr val="tx1"/>
                </a:solidFill>
                <a:latin typeface="Times New Roman"/>
                <a:ea typeface="Source Sans Pro"/>
                <a:cs typeface="Times New Roman"/>
              </a:rPr>
              <a:t>•   Designing a health reminder </a:t>
            </a:r>
            <a:r>
              <a:rPr lang="en-GB" sz="2000" dirty="0" err="1">
                <a:solidFill>
                  <a:schemeClr val="tx1"/>
                </a:solidFill>
                <a:latin typeface="Times New Roman"/>
                <a:ea typeface="Source Sans Pro"/>
                <a:cs typeface="Times New Roman"/>
              </a:rPr>
              <a:t>application,a</a:t>
            </a:r>
            <a:r>
              <a:rPr lang="en-GB" sz="2000" dirty="0">
                <a:solidFill>
                  <a:schemeClr val="tx1"/>
                </a:solidFill>
                <a:latin typeface="Times New Roman"/>
                <a:ea typeface="Source Sans Pro"/>
                <a:cs typeface="Times New Roman"/>
              </a:rPr>
              <a:t> UX case study: Ashwini </a:t>
            </a:r>
            <a:r>
              <a:rPr lang="en-GB" sz="2000" dirty="0" err="1">
                <a:solidFill>
                  <a:schemeClr val="tx1"/>
                </a:solidFill>
                <a:latin typeface="Times New Roman"/>
                <a:ea typeface="Source Sans Pro"/>
                <a:cs typeface="Times New Roman"/>
              </a:rPr>
              <a:t>Kalmane</a:t>
            </a:r>
            <a:r>
              <a:rPr lang="en-GB" sz="2000" dirty="0">
                <a:solidFill>
                  <a:schemeClr val="tx1"/>
                </a:solidFill>
                <a:latin typeface="Times New Roman"/>
                <a:ea typeface="Source Sans Pro"/>
                <a:cs typeface="Times New Roman"/>
              </a:rPr>
              <a:t> Jun 25        2019</a:t>
            </a:r>
            <a:endParaRPr lang="en-GB" dirty="0">
              <a:solidFill>
                <a:schemeClr val="tx1"/>
              </a:solidFill>
              <a:latin typeface="Times New Roman"/>
              <a:cs typeface="Times New Roman"/>
            </a:endParaRPr>
          </a:p>
          <a:p>
            <a:pPr marL="0" indent="0" algn="just" defTabSz="914400">
              <a:buNone/>
            </a:pPr>
            <a:r>
              <a:rPr lang="en-GB" sz="2000" dirty="0">
                <a:solidFill>
                  <a:schemeClr val="tx1"/>
                </a:solidFill>
                <a:latin typeface="Times New Roman"/>
                <a:ea typeface="Source Sans Pro"/>
                <a:cs typeface="Times New Roman"/>
              </a:rPr>
              <a:t>•   Developing the Medication Reminder Mobile Application: Asghar </a:t>
            </a:r>
            <a:r>
              <a:rPr lang="en-GB" sz="2000" dirty="0" err="1">
                <a:solidFill>
                  <a:schemeClr val="tx1"/>
                </a:solidFill>
                <a:latin typeface="Times New Roman"/>
                <a:ea typeface="Source Sans Pro"/>
                <a:cs typeface="Times New Roman"/>
              </a:rPr>
              <a:t>Ehteshami</a:t>
            </a:r>
            <a:r>
              <a:rPr lang="en-GB" sz="2000" dirty="0">
                <a:solidFill>
                  <a:schemeClr val="tx1"/>
                </a:solidFill>
                <a:latin typeface="Times New Roman"/>
                <a:ea typeface="Source Sans Pro"/>
                <a:cs typeface="Times New Roman"/>
              </a:rPr>
              <a:t>, and          Ali Samimi 2017 Jun; 25(2): 108–111.</a:t>
            </a:r>
            <a:endParaRPr lang="en-GB" dirty="0">
              <a:solidFill>
                <a:schemeClr val="tx1"/>
              </a:solidFill>
              <a:latin typeface="Times New Roman"/>
              <a:cs typeface="Times New Roman"/>
            </a:endParaRPr>
          </a:p>
          <a:p>
            <a:pPr defTabSz="914400">
              <a:buNone/>
            </a:pPr>
            <a:br>
              <a:rPr lang="en-US" dirty="0"/>
            </a:br>
            <a:endParaRPr lang="en-US" dirty="0"/>
          </a:p>
          <a:p>
            <a:pPr marL="0" indent="0" defTabSz="914400">
              <a:spcBef>
                <a:spcPct val="20000"/>
              </a:spcBef>
              <a:buClrTx/>
              <a:buSzTx/>
              <a:buNone/>
            </a:pPr>
            <a:endParaRPr lang="en-GB" sz="2000" dirty="0">
              <a:solidFill>
                <a:schemeClr val="tx1"/>
              </a:solidFill>
              <a:latin typeface="Source Sans Pro"/>
              <a:ea typeface="Source Sans Pro"/>
            </a:endParaRPr>
          </a:p>
          <a:p>
            <a:pPr defTabSz="914400">
              <a:buClr>
                <a:srgbClr val="5FCBEF"/>
              </a:buClr>
              <a:buFont typeface="Wingdings 3" panose="020B0604020202020204" pitchFamily="34" charset="0"/>
              <a:buChar char=""/>
            </a:pPr>
            <a:endParaRPr lang="en-GB" sz="2000" dirty="0">
              <a:solidFill>
                <a:srgbClr val="000000"/>
              </a:solidFill>
              <a:latin typeface="Source Sans Pro"/>
              <a:ea typeface="Source Sans Pro"/>
            </a:endParaRPr>
          </a:p>
          <a:p>
            <a:pPr defTabSz="914400">
              <a:spcBef>
                <a:spcPct val="20000"/>
              </a:spcBef>
              <a:buClr>
                <a:srgbClr val="5FCBEF"/>
              </a:buClr>
              <a:buFont typeface="Arial" panose="020B0604020202020204" pitchFamily="34" charset="0"/>
              <a:buChar cha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CC90DD0-E7FC-0D29-5646-63D9CD3363C5}"/>
              </a:ext>
            </a:extLst>
          </p:cNvPr>
          <p:cNvSpPr>
            <a:spLocks noChangeArrowheads="1"/>
          </p:cNvSpPr>
          <p:nvPr/>
        </p:nvSpPr>
        <p:spPr bwMode="auto">
          <a:xfrm>
            <a:off x="568213" y="2148854"/>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4000" b="1" dirty="0">
                <a:solidFill>
                  <a:srgbClr val="000000"/>
                </a:solidFill>
                <a:latin typeface="Times New Roman" panose="02020603050405020304" pitchFamily="18" charset="0"/>
                <a:ea typeface="Source Sans Pro"/>
                <a:cs typeface="Times New Roman" panose="02020603050405020304" pitchFamily="18"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2644984-E518-966A-E7BE-5058A97A085E}"/>
              </a:ext>
            </a:extLst>
          </p:cNvPr>
          <p:cNvSpPr>
            <a:spLocks noChangeArrowheads="1"/>
          </p:cNvSpPr>
          <p:nvPr/>
        </p:nvSpPr>
        <p:spPr bwMode="auto">
          <a:xfrm>
            <a:off x="548659" y="1692511"/>
            <a:ext cx="9070975" cy="5770606"/>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a:defRPr/>
            </a:pPr>
            <a:r>
              <a:rPr lang="en-US" sz="3600" b="1" dirty="0">
                <a:effectLst>
                  <a:outerShdw blurRad="38100" dist="38100" dir="2700000" algn="tl">
                    <a:srgbClr val="000000">
                      <a:alpha val="43137"/>
                    </a:srgbClr>
                  </a:outerShdw>
                </a:effectLst>
                <a:latin typeface="Source Sans Pro"/>
                <a:ea typeface="Source Sans Pro"/>
                <a:cs typeface="Times New Roman"/>
              </a:rPr>
              <a:t> </a:t>
            </a:r>
            <a:r>
              <a:rPr lang="en-US" sz="3600" b="1" dirty="0" err="1">
                <a:effectLst>
                  <a:outerShdw blurRad="38100" dist="38100" dir="2700000" algn="tl">
                    <a:srgbClr val="000000">
                      <a:alpha val="43137"/>
                    </a:srgbClr>
                  </a:outerShdw>
                </a:effectLst>
                <a:latin typeface="Times New Roman" panose="02020603050405020304" pitchFamily="18" charset="0"/>
                <a:ea typeface="Source Sans Pro"/>
                <a:cs typeface="Times New Roman" panose="02020603050405020304" pitchFamily="18" charset="0"/>
              </a:rPr>
              <a:t>MediAlert</a:t>
            </a:r>
            <a:r>
              <a:rPr lang="en-US" sz="3600" b="1" dirty="0">
                <a:effectLst>
                  <a:outerShdw blurRad="38100" dist="38100" dir="2700000" algn="tl">
                    <a:srgbClr val="000000">
                      <a:alpha val="43137"/>
                    </a:srgbClr>
                  </a:outerShdw>
                </a:effectLst>
                <a:latin typeface="Times New Roman" panose="02020603050405020304" pitchFamily="18" charset="0"/>
                <a:ea typeface="Source Sans Pro"/>
                <a:cs typeface="Times New Roman" panose="02020603050405020304" pitchFamily="18" charset="0"/>
              </a:rPr>
              <a:t> – healthcare app </a:t>
            </a:r>
            <a:endParaRPr lang="en-IN" sz="3600" b="1" dirty="0">
              <a:effectLst>
                <a:outerShdw blurRad="38100" dist="38100" dir="2700000" algn="tl">
                  <a:srgbClr val="000000">
                    <a:alpha val="43137"/>
                  </a:srgbClr>
                </a:outerShdw>
              </a:effectLst>
              <a:latin typeface="Times New Roman" panose="02020603050405020304" pitchFamily="18" charset="0"/>
              <a:ea typeface="Source Sans Pro"/>
              <a:cs typeface="Times New Roman" panose="02020603050405020304" pitchFamily="18" charset="0"/>
            </a:endParaRPr>
          </a:p>
          <a:p>
            <a:pPr algn="ctr">
              <a:lnSpc>
                <a:spcPts val="2725"/>
              </a:lnSpc>
              <a:spcBef>
                <a:spcPts val="0"/>
              </a:spcBef>
              <a:spcAft>
                <a:spcPts val="0"/>
              </a:spcAft>
              <a:defRPr/>
            </a:pPr>
            <a:endParaRPr lang="en-US" sz="2400" dirty="0">
              <a:effectLst>
                <a:outerShdw blurRad="38100" dist="38100" dir="2700000" algn="tl">
                  <a:srgbClr val="000000">
                    <a:alpha val="43137"/>
                  </a:srgbClr>
                </a:outerShdw>
              </a:effectLst>
              <a:latin typeface="Times New Roman" panose="02020603050405020304" pitchFamily="18" charset="0"/>
              <a:ea typeface="Source Sans Pro"/>
              <a:cs typeface="Times New Roman" panose="02020603050405020304" pitchFamily="18" charset="0"/>
            </a:endParaRPr>
          </a:p>
          <a:p>
            <a:pPr algn="ctr">
              <a:lnSpc>
                <a:spcPts val="2725"/>
              </a:lnSpc>
              <a:spcBef>
                <a:spcPts val="0"/>
              </a:spcBef>
              <a:spcAft>
                <a:spcPts val="0"/>
              </a:spcAft>
              <a:defRPr/>
            </a:pPr>
            <a:r>
              <a:rPr lang="en-US" sz="2400" dirty="0">
                <a:effectLst>
                  <a:outerShdw blurRad="38100" dist="38100" dir="2700000" algn="tl">
                    <a:srgbClr val="000000">
                      <a:alpha val="43137"/>
                    </a:srgbClr>
                  </a:outerShdw>
                </a:effectLst>
                <a:latin typeface="Times New Roman" panose="02020603050405020304" pitchFamily="18" charset="0"/>
                <a:ea typeface="Source Sans Pro"/>
                <a:cs typeface="Times New Roman" panose="02020603050405020304" pitchFamily="18" charset="0"/>
              </a:rPr>
              <a:t>By</a:t>
            </a:r>
          </a:p>
          <a:p>
            <a:pPr algn="ctr">
              <a:lnSpc>
                <a:spcPct val="126000"/>
              </a:lnSpc>
              <a:spcBef>
                <a:spcPts val="0"/>
              </a:spcBef>
              <a:spcAft>
                <a:spcPts val="0"/>
              </a:spcAft>
              <a:defRPr/>
            </a:pPr>
            <a:r>
              <a:rPr lang="en-IN" sz="2000" b="1" dirty="0">
                <a:effectLst>
                  <a:outerShdw blurRad="38100" dist="38100" dir="2700000" algn="tl">
                    <a:srgbClr val="000000">
                      <a:alpha val="43137"/>
                    </a:srgbClr>
                  </a:outerShdw>
                </a:effectLst>
                <a:latin typeface="Times New Roman"/>
                <a:ea typeface="Source Sans Pro"/>
                <a:cs typeface="Times New Roman"/>
              </a:rPr>
              <a:t>SAMARTH LOKHAND</a:t>
            </a:r>
            <a:r>
              <a:rPr lang="en-US" sz="2000" b="1" dirty="0">
                <a:effectLst>
                  <a:outerShdw blurRad="38100" dist="38100" dir="2700000" algn="tl">
                    <a:srgbClr val="000000">
                      <a:alpha val="43137"/>
                    </a:srgbClr>
                  </a:outerShdw>
                </a:effectLst>
                <a:latin typeface="Times New Roman"/>
                <a:ea typeface="Source Sans Pro"/>
                <a:cs typeface="Times New Roman"/>
              </a:rPr>
              <a:t>E - 23206012</a:t>
            </a:r>
          </a:p>
          <a:p>
            <a:pPr algn="ctr">
              <a:lnSpc>
                <a:spcPct val="126000"/>
              </a:lnSpc>
              <a:spcBef>
                <a:spcPts val="0"/>
              </a:spcBef>
              <a:spcAft>
                <a:spcPts val="0"/>
              </a:spcAft>
              <a:defRPr/>
            </a:pPr>
            <a:r>
              <a:rPr lang="en-IN" sz="2000" b="1" dirty="0">
                <a:effectLst>
                  <a:outerShdw blurRad="38100" dist="38100" dir="2700000" algn="tl">
                    <a:srgbClr val="000000">
                      <a:alpha val="43137"/>
                    </a:srgbClr>
                  </a:outerShdw>
                </a:effectLst>
                <a:latin typeface="Times New Roman"/>
                <a:ea typeface="Source Sans Pro"/>
                <a:cs typeface="Times New Roman"/>
              </a:rPr>
              <a:t>DEVANSHU MANCHEKAR - 23206005</a:t>
            </a:r>
            <a:endParaRPr lang="en-US" sz="2000" b="1" dirty="0">
              <a:effectLst>
                <a:outerShdw blurRad="38100" dist="38100" dir="2700000" algn="tl">
                  <a:srgbClr val="000000">
                    <a:alpha val="43137"/>
                  </a:srgbClr>
                </a:outerShdw>
              </a:effectLst>
              <a:latin typeface="Times New Roman"/>
              <a:ea typeface="Source Sans Pro"/>
              <a:cs typeface="Times New Roman"/>
            </a:endParaRPr>
          </a:p>
          <a:p>
            <a:pPr algn="ctr">
              <a:lnSpc>
                <a:spcPct val="126000"/>
              </a:lnSpc>
              <a:spcBef>
                <a:spcPts val="0"/>
              </a:spcBef>
              <a:spcAft>
                <a:spcPts val="0"/>
              </a:spcAft>
              <a:defRPr/>
            </a:pPr>
            <a:r>
              <a:rPr lang="en-IN" sz="2000" b="1" dirty="0">
                <a:effectLst>
                  <a:outerShdw blurRad="38100" dist="38100" dir="2700000" algn="tl">
                    <a:srgbClr val="000000">
                      <a:alpha val="43137"/>
                    </a:srgbClr>
                  </a:outerShdw>
                </a:effectLst>
                <a:latin typeface="Times New Roman"/>
                <a:ea typeface="Source Sans Pro"/>
                <a:cs typeface="Times New Roman"/>
              </a:rPr>
              <a:t>IKRA SAYYAD - 23206006 </a:t>
            </a:r>
            <a:endParaRPr lang="en-US" sz="2000" b="1" dirty="0">
              <a:effectLst>
                <a:outerShdw blurRad="38100" dist="38100" dir="2700000" algn="tl">
                  <a:srgbClr val="000000">
                    <a:alpha val="43137"/>
                  </a:srgbClr>
                </a:outerShdw>
              </a:effectLst>
              <a:latin typeface="Times New Roman"/>
              <a:ea typeface="Source Sans Pro"/>
              <a:cs typeface="Times New Roman"/>
            </a:endParaRPr>
          </a:p>
          <a:p>
            <a:pPr algn="ctr">
              <a:lnSpc>
                <a:spcPct val="126000"/>
              </a:lnSpc>
              <a:spcBef>
                <a:spcPts val="0"/>
              </a:spcBef>
              <a:spcAft>
                <a:spcPts val="0"/>
              </a:spcAft>
              <a:defRPr/>
            </a:pPr>
            <a:r>
              <a:rPr lang="en-IN" sz="2000" b="1" dirty="0">
                <a:effectLst>
                  <a:outerShdw blurRad="38100" dist="38100" dir="2700000" algn="tl">
                    <a:srgbClr val="000000">
                      <a:alpha val="43137"/>
                    </a:srgbClr>
                  </a:outerShdw>
                </a:effectLst>
                <a:latin typeface="Times New Roman"/>
                <a:ea typeface="Source Sans Pro"/>
                <a:cs typeface="Times New Roman"/>
              </a:rPr>
              <a:t>PURVA PAWAR – 23206009</a:t>
            </a:r>
          </a:p>
          <a:p>
            <a:pPr algn="ctr">
              <a:lnSpc>
                <a:spcPct val="126000"/>
              </a:lnSpc>
              <a:spcBef>
                <a:spcPts val="0"/>
              </a:spcBef>
              <a:spcAft>
                <a:spcPts val="0"/>
              </a:spcAft>
              <a:defRPr/>
            </a:pPr>
            <a:endParaRPr lang="en-IN" sz="2000" dirty="0">
              <a:effectLst>
                <a:outerShdw blurRad="38100" dist="38100" dir="2700000" algn="tl">
                  <a:srgbClr val="000000">
                    <a:alpha val="43137"/>
                  </a:srgbClr>
                </a:outerShdw>
              </a:effectLst>
              <a:latin typeface="Times New Roman" panose="02020603050405020304" pitchFamily="18" charset="0"/>
              <a:ea typeface="Source Sans Pro"/>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a:ea typeface="Source Sans Pro"/>
                <a:cs typeface="Times New Roman"/>
              </a:rPr>
              <a:t>Project Guide</a:t>
            </a:r>
          </a:p>
          <a:p>
            <a:pPr algn="ctr">
              <a:spcBef>
                <a:spcPts val="0"/>
              </a:spcBef>
              <a:spcAft>
                <a:spcPts val="0"/>
              </a:spcAft>
              <a:defRPr/>
            </a:pPr>
            <a:r>
              <a:rPr lang="en-US" sz="2400" b="1" dirty="0">
                <a:effectLst>
                  <a:outerShdw blurRad="38100" dist="38100" dir="2700000" algn="tl">
                    <a:srgbClr val="000000">
                      <a:alpha val="43137"/>
                    </a:srgbClr>
                  </a:outerShdw>
                </a:effectLst>
                <a:latin typeface="Times New Roman"/>
                <a:ea typeface="Source Sans Pro"/>
                <a:cs typeface="Times New Roman"/>
              </a:rPr>
              <a:t>Prof. </a:t>
            </a:r>
            <a:r>
              <a:rPr lang="en-IN" sz="2400" b="1" dirty="0">
                <a:effectLst>
                  <a:outerShdw blurRad="38100" dist="38100" dir="2700000" algn="tl">
                    <a:srgbClr val="000000">
                      <a:alpha val="43137"/>
                    </a:srgbClr>
                  </a:outerShdw>
                </a:effectLst>
                <a:latin typeface="Times New Roman"/>
                <a:ea typeface="Source Sans Pro"/>
                <a:cs typeface="Times New Roman"/>
              </a:rPr>
              <a:t>Shraddha Dalvi</a:t>
            </a:r>
            <a:endParaRPr lang="en-IN" sz="2400" b="1">
              <a:latin typeface="Times New Roman"/>
              <a:ea typeface="Source Sans Pro"/>
              <a:cs typeface="Times New Roman"/>
            </a:endParaRPr>
          </a:p>
        </p:txBody>
      </p:sp>
      <p:cxnSp>
        <p:nvCxnSpPr>
          <p:cNvPr id="3" name="Straight Connector 2">
            <a:extLst>
              <a:ext uri="{FF2B5EF4-FFF2-40B4-BE49-F238E27FC236}">
                <a16:creationId xmlns:a16="http://schemas.microsoft.com/office/drawing/2014/main" id="{526BF5F7-5C0C-799E-3A03-72BA36C00419}"/>
              </a:ext>
            </a:extLst>
          </p:cNvPr>
          <p:cNvCxnSpPr/>
          <p:nvPr/>
        </p:nvCxnSpPr>
        <p:spPr>
          <a:xfrm>
            <a:off x="41720" y="1692511"/>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D4A37153-0EAC-C834-59D7-5252F8C87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7237EEF0-FFBA-194A-4603-C3F89A000BD7}"/>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Outline</a:t>
            </a:r>
          </a:p>
        </p:txBody>
      </p:sp>
      <p:sp>
        <p:nvSpPr>
          <p:cNvPr id="10243" name="Rectangle 2">
            <a:extLst>
              <a:ext uri="{FF2B5EF4-FFF2-40B4-BE49-F238E27FC236}">
                <a16:creationId xmlns:a16="http://schemas.microsoft.com/office/drawing/2014/main" id="{1839C9A8-1104-70F6-5DCA-62CAEDB0C1CC}"/>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429895" indent="-321945"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Introduction</a:t>
            </a:r>
            <a:endParaRPr lang="en-US"/>
          </a:p>
          <a:p>
            <a:pPr marL="429895" indent="-321945" algn="just">
              <a:lnSpc>
                <a:spcPct val="150000"/>
              </a:lnSpc>
              <a:buFont typeface="Wingdings" panose="05000000000000000000" pitchFamily="2" charset="2"/>
              <a:buChar char="§"/>
            </a:pPr>
            <a:r>
              <a:rPr lang="en-IN" altLang="en-US" sz="2400" dirty="0">
                <a:latin typeface="Times New Roman"/>
                <a:cs typeface="Times New Roman"/>
              </a:rPr>
              <a:t>Literature Survey of the existing systems</a:t>
            </a:r>
          </a:p>
          <a:p>
            <a:pPr marL="429895" indent="-321945"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Problem statement </a:t>
            </a:r>
          </a:p>
          <a:p>
            <a:pPr marL="429895" indent="-321945" algn="just">
              <a:lnSpc>
                <a:spcPct val="150000"/>
              </a:lnSpc>
              <a:buFont typeface="Wingdings" panose="05000000000000000000" pitchFamily="2" charset="2"/>
              <a:buChar char="§"/>
            </a:pPr>
            <a:r>
              <a:rPr lang="en-US" altLang="en-US" sz="2400" dirty="0">
                <a:latin typeface="Times New Roman"/>
                <a:cs typeface="Times New Roman"/>
              </a:rPr>
              <a:t>Flowchart</a:t>
            </a:r>
            <a:endParaRPr lang="en-US" altLang="en-US" sz="2400" dirty="0">
              <a:latin typeface="Times New Roman" panose="02020603050405020304" pitchFamily="18" charset="0"/>
              <a:cs typeface="Times New Roman" panose="02020603050405020304" pitchFamily="18" charset="0"/>
            </a:endParaRPr>
          </a:p>
          <a:p>
            <a:pPr marL="429895" indent="-321945"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Technologies and methodologies</a:t>
            </a:r>
          </a:p>
          <a:p>
            <a:pPr marL="429895" indent="-321945"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Implementation</a:t>
            </a:r>
          </a:p>
          <a:p>
            <a:pPr marL="429895" indent="-321945" algn="just">
              <a:lnSpc>
                <a:spcPct val="150000"/>
              </a:lnSpc>
              <a:buFont typeface="Wingdings" panose="05000000000000000000" pitchFamily="2" charset="2"/>
              <a:buChar char="§"/>
            </a:pPr>
            <a:r>
              <a:rPr lang="en-IN" sz="2400" dirty="0">
                <a:latin typeface="Times New Roman"/>
                <a:cs typeface="Times New Roman"/>
              </a:rPr>
              <a:t>Limitations of the existing systems</a:t>
            </a:r>
            <a:endParaRPr lang="en-US" altLang="en-US" sz="2400" dirty="0">
              <a:latin typeface="Times New Roman"/>
              <a:cs typeface="Times New Roman"/>
            </a:endParaRPr>
          </a:p>
          <a:p>
            <a:pPr marL="429895" indent="-321945"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Conclusion </a:t>
            </a:r>
          </a:p>
          <a:p>
            <a:pPr marL="429895" indent="-321945"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References</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803A35F-1155-372D-6500-5D715DEF35EA}"/>
              </a:ext>
            </a:extLst>
          </p:cNvPr>
          <p:cNvSpPr>
            <a:spLocks noChangeArrowheads="1"/>
          </p:cNvSpPr>
          <p:nvPr/>
        </p:nvSpPr>
        <p:spPr bwMode="auto">
          <a:xfrm>
            <a:off x="503237" y="346467"/>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Introduction</a:t>
            </a:r>
          </a:p>
        </p:txBody>
      </p:sp>
      <p:sp>
        <p:nvSpPr>
          <p:cNvPr id="2" name="Content Placeholder 2">
            <a:extLst>
              <a:ext uri="{FF2B5EF4-FFF2-40B4-BE49-F238E27FC236}">
                <a16:creationId xmlns:a16="http://schemas.microsoft.com/office/drawing/2014/main" id="{9EAAEF4F-D3A5-75D9-B698-4E2C977CE09C}"/>
              </a:ext>
            </a:extLst>
          </p:cNvPr>
          <p:cNvSpPr txBox="1">
            <a:spLocks/>
          </p:cNvSpPr>
          <p:nvPr/>
        </p:nvSpPr>
        <p:spPr bwMode="auto">
          <a:xfrm>
            <a:off x="412750" y="1291087"/>
            <a:ext cx="9251950" cy="5922121"/>
          </a:xfrm>
          <a:prstGeom prst="rect">
            <a:avLst/>
          </a:prstGeom>
          <a:noFill/>
          <a:ln>
            <a:noFill/>
          </a:ln>
        </p:spPr>
        <p:txBody>
          <a:bodyPr lIns="91440" tIns="45720" rIns="91440" bIns="45720" anchor="t">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Font typeface="Arial" panose="020B0604020202020204" pitchFamily="34" charset="0"/>
              <a:buNone/>
              <a:defRPr/>
            </a:pPr>
            <a:endParaRPr lang="en-US" altLang="en-US" sz="2000" b="1" dirty="0">
              <a:solidFill>
                <a:sysClr val="windowText" lastClr="000000"/>
              </a:solidFill>
              <a:ea typeface="Source Sans Pro"/>
            </a:endParaRPr>
          </a:p>
          <a:p>
            <a:pPr defTabSz="914400">
              <a:lnSpc>
                <a:spcPct val="95000"/>
              </a:lnSpc>
              <a:spcBef>
                <a:spcPts val="1400"/>
              </a:spcBef>
              <a:spcAft>
                <a:spcPts val="200"/>
              </a:spcAft>
              <a:defRPr/>
            </a:pPr>
            <a:r>
              <a:rPr lang="en-US" sz="2000" dirty="0" err="1">
                <a:latin typeface="Times New Roman"/>
                <a:ea typeface="Source Sans Pro"/>
                <a:cs typeface="Times New Roman"/>
              </a:rPr>
              <a:t>MediAlert</a:t>
            </a:r>
            <a:r>
              <a:rPr lang="en-US" sz="2000" dirty="0">
                <a:latin typeface="Times New Roman"/>
                <a:ea typeface="Source Sans Pro"/>
                <a:cs typeface="Times New Roman"/>
              </a:rPr>
              <a:t>, the revolutionary Medicare app that's changing the game in medication management. Get ready to explore the exciting features and benefits of this smart app. Never miss a dose again with our smart medication reminders. Set personalized schedules and receive timely notifications to ensure you stay on track with your medication regimen.</a:t>
            </a:r>
          </a:p>
          <a:p>
            <a:pPr defTabSz="914400">
              <a:defRPr/>
            </a:pPr>
            <a:r>
              <a:rPr lang="en-US" sz="2000" dirty="0">
                <a:latin typeface="Times New Roman" panose="02020603050405020304" pitchFamily="18" charset="0"/>
                <a:ea typeface="Source Sans Pro"/>
                <a:cs typeface="Times New Roman" panose="02020603050405020304" pitchFamily="18" charset="0"/>
              </a:rPr>
              <a:t> Our app can contribute to better health outcomes by ensuring that users take their medications on time. This, in turn, can lead to improved management of chronic conditions and overall well-being.</a:t>
            </a:r>
          </a:p>
          <a:p>
            <a:pPr defTabSz="914400">
              <a:defRPr/>
            </a:pPr>
            <a:r>
              <a:rPr lang="en-US" sz="2000" b="1" dirty="0">
                <a:latin typeface="Times New Roman"/>
                <a:ea typeface="Source Sans Pro"/>
                <a:cs typeface="Times New Roman"/>
              </a:rPr>
              <a:t> </a:t>
            </a:r>
            <a:r>
              <a:rPr lang="en-US" sz="2000" dirty="0">
                <a:latin typeface="Times New Roman"/>
                <a:ea typeface="Source Sans Pro"/>
                <a:cs typeface="Times New Roman"/>
              </a:rPr>
              <a:t>Timely medication reminders can be critical, especially for medications that are vital to life. Our app has the potential to save lives by preventing missed doses and reducing the risk of complications.</a:t>
            </a:r>
            <a:endParaRPr lang="en-US" dirty="0">
              <a:latin typeface="Times New Roman"/>
              <a:cs typeface="Times New Roman"/>
            </a:endParaRPr>
          </a:p>
          <a:p>
            <a:pPr defTabSz="914400">
              <a:defRPr/>
            </a:pPr>
            <a:r>
              <a:rPr lang="en-US" altLang="en-US" sz="2000" b="1" dirty="0">
                <a:latin typeface="Times New Roman"/>
                <a:ea typeface="Source Sans Pro"/>
                <a:cs typeface="Times New Roman"/>
              </a:rPr>
              <a:t> </a:t>
            </a:r>
            <a:r>
              <a:rPr lang="en-US" sz="2000" dirty="0">
                <a:latin typeface="Times New Roman"/>
                <a:ea typeface="Source Sans Pro"/>
                <a:cs typeface="Times New Roman"/>
              </a:rPr>
              <a:t>Forgetfulness is a common reason for medication non-adherence. Our app can help bridge this gap by sending reminders and notifications, addressing a common challenge faced by many individuals.</a:t>
            </a:r>
            <a:endParaRPr lang="en-US" sz="2000" dirty="0">
              <a:latin typeface="Times New Roman"/>
              <a:cs typeface="Times New Roman"/>
            </a:endParaRPr>
          </a:p>
          <a:p>
            <a:pPr algn="just" defTabSz="914400">
              <a:defRPr/>
            </a:pPr>
            <a:endParaRPr lang="en-US" altLang="en-US" sz="2000" dirty="0">
              <a:ea typeface="Source Sans Pro"/>
            </a:endParaRPr>
          </a:p>
          <a:p>
            <a:pPr defTabSz="914400">
              <a:defRPr/>
            </a:pPr>
            <a:endParaRPr lang="en-US" altLang="en-US" sz="2000" b="1" dirty="0">
              <a:ea typeface="Source Sans Pro"/>
            </a:endParaRPr>
          </a:p>
          <a:p>
            <a:pPr marL="0" indent="0" defTabSz="914400">
              <a:buFont typeface="Arial" panose="020B0604020202020204" pitchFamily="34" charset="0"/>
              <a:buNone/>
              <a:defRPr/>
            </a:pPr>
            <a:endParaRPr lang="en-US" altLang="en-US" sz="2000" b="1" dirty="0">
              <a:solidFill>
                <a:sysClr val="windowText" lastClr="000000"/>
              </a:solidFill>
              <a:ea typeface="Source Sans Pro"/>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BDE78-7F7C-85B0-74F2-9DE920C4EE05}"/>
              </a:ext>
            </a:extLst>
          </p:cNvPr>
          <p:cNvSpPr>
            <a:spLocks noGrp="1"/>
          </p:cNvSpPr>
          <p:nvPr>
            <p:ph idx="1"/>
          </p:nvPr>
        </p:nvSpPr>
        <p:spPr>
          <a:xfrm>
            <a:off x="400488" y="923447"/>
            <a:ext cx="9088832" cy="6624736"/>
          </a:xfrm>
        </p:spPr>
        <p:txBody>
          <a:bodyPr vert="horz" lIns="91440" tIns="45720" rIns="91440" bIns="45720" rtlCol="0" anchor="t">
            <a:noAutofit/>
          </a:bodyPr>
          <a:lstStyle/>
          <a:p>
            <a:pPr marL="0" indent="0" algn="just">
              <a:buNone/>
            </a:pPr>
            <a:r>
              <a:rPr lang="en-US" sz="2000" dirty="0">
                <a:solidFill>
                  <a:schemeClr val="tx1"/>
                </a:solidFill>
                <a:latin typeface="Times New Roman"/>
                <a:ea typeface="Source Sans Pro"/>
                <a:cs typeface="Times New Roman"/>
              </a:rPr>
              <a:t> •  </a:t>
            </a:r>
            <a:r>
              <a:rPr lang="en-US" sz="2000" dirty="0">
                <a:solidFill>
                  <a:schemeClr val="tx1"/>
                </a:solidFill>
                <a:latin typeface="Times New Roman"/>
                <a:ea typeface="+mn-lt"/>
                <a:cs typeface="Times New Roman"/>
              </a:rPr>
              <a:t>Engaging patients in their own healthcare can lead to better health outcomes and patient satisfaction. A medication alert system empowers patients by providing them with tools and resources to manage their medications effectively and take an active role in their treatment plans.</a:t>
            </a:r>
          </a:p>
          <a:p>
            <a:pPr marL="0" indent="0" algn="just">
              <a:buNone/>
            </a:pPr>
            <a:r>
              <a:rPr lang="en-US" sz="2000" dirty="0">
                <a:solidFill>
                  <a:schemeClr val="tx1"/>
                </a:solidFill>
                <a:latin typeface="Times New Roman"/>
                <a:ea typeface="Source Sans Pro"/>
                <a:cs typeface="Times New Roman"/>
              </a:rPr>
              <a:t> •   </a:t>
            </a:r>
            <a:r>
              <a:rPr lang="en-US" sz="2000" dirty="0">
                <a:solidFill>
                  <a:schemeClr val="tx1"/>
                </a:solidFill>
                <a:latin typeface="Times New Roman"/>
                <a:ea typeface="+mn-lt"/>
                <a:cs typeface="Times New Roman"/>
              </a:rPr>
              <a:t>A medication alert system can facilitate communication and information sharing between patients, caregivers, and healthcare providers. This can improve coordination of care, ensure accurate medication lists, and enhance patient safety.</a:t>
            </a:r>
            <a:r>
              <a:rPr lang="en-US" sz="2000" dirty="0">
                <a:solidFill>
                  <a:schemeClr val="tx1"/>
                </a:solidFill>
                <a:latin typeface="Times New Roman"/>
                <a:ea typeface="Source Sans Pro"/>
                <a:cs typeface="Times New Roman"/>
              </a:rPr>
              <a:t> </a:t>
            </a:r>
          </a:p>
          <a:p>
            <a:pPr marL="0" indent="0" algn="just">
              <a:buNone/>
            </a:pPr>
            <a:r>
              <a:rPr lang="en-US" sz="2000" dirty="0">
                <a:solidFill>
                  <a:schemeClr val="tx1"/>
                </a:solidFill>
                <a:latin typeface="Times New Roman" panose="02020603050405020304" pitchFamily="18" charset="0"/>
                <a:ea typeface="Source Sans Pro"/>
                <a:cs typeface="Times New Roman" panose="02020603050405020304" pitchFamily="18" charset="0"/>
              </a:rPr>
              <a:t> •    </a:t>
            </a:r>
            <a:r>
              <a:rPr lang="en-US" sz="2000" dirty="0">
                <a:solidFill>
                  <a:schemeClr val="tx1"/>
                </a:solidFill>
                <a:latin typeface="Times New Roman" panose="02020603050405020304" pitchFamily="18" charset="0"/>
                <a:ea typeface="+mn-lt"/>
                <a:cs typeface="Times New Roman" panose="02020603050405020304" pitchFamily="18" charset="0"/>
              </a:rPr>
              <a:t>Patients with chronic diseases often require long-term medication therapy to manage their conditions effectively. However, maintaining medication adherence over the long term can be difficult. A medication alert system can support patients in managing their chronic conditions by reminding them to take their medications regularly.</a:t>
            </a: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marL="377825" indent="-377825"/>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marL="0" indent="0">
              <a:buNone/>
            </a:pPr>
            <a:br>
              <a:rPr lang="en-US" sz="2000" dirty="0">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ea typeface="Source Sans Pro"/>
                <a:cs typeface="Times New Roman" panose="02020603050405020304" pitchFamily="18" charset="0"/>
              </a:rPr>
              <a:t> </a:t>
            </a:r>
          </a:p>
          <a:p>
            <a:pPr marL="377825" indent="-377825">
              <a:buFont typeface="Arial"/>
              <a:buChar char="•"/>
            </a:pPr>
            <a:endParaRPr lang="en-US" sz="2000" dirty="0">
              <a:solidFill>
                <a:schemeClr val="tx1"/>
              </a:solidFill>
              <a:latin typeface="Times New Roman" panose="02020603050405020304" pitchFamily="18" charset="0"/>
              <a:ea typeface="Source Sans Pro"/>
              <a:cs typeface="Times New Roman" panose="02020603050405020304" pitchFamily="18" charset="0"/>
            </a:endParaRP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39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E84499D-65E4-98C1-FB86-0AAC4BC1143D}"/>
              </a:ext>
            </a:extLst>
          </p:cNvPr>
          <p:cNvSpPr>
            <a:spLocks noChangeArrowheads="1"/>
          </p:cNvSpPr>
          <p:nvPr/>
        </p:nvSpPr>
        <p:spPr bwMode="auto">
          <a:xfrm>
            <a:off x="504824" y="323453"/>
            <a:ext cx="9070975" cy="131224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a16="http://schemas.microsoft.com/office/drawing/2014/main" id="{151861E0-477C-8E5C-4DFD-7FD5B80D6FC9}"/>
              </a:ext>
            </a:extLst>
          </p:cNvPr>
          <p:cNvSpPr>
            <a:spLocks noChangeArrowheads="1"/>
          </p:cNvSpPr>
          <p:nvPr/>
        </p:nvSpPr>
        <p:spPr bwMode="auto">
          <a:xfrm>
            <a:off x="359792" y="1285080"/>
            <a:ext cx="9070975" cy="4989513"/>
          </a:xfrm>
          <a:prstGeom prst="rect">
            <a:avLst/>
          </a:prstGeom>
          <a:noFill/>
          <a:ln>
            <a:noFill/>
          </a:ln>
        </p:spPr>
        <p:txBody>
          <a:bodyPr lIns="0" tIns="21240" rIns="0" bIns="0" anchor="t"/>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342900" indent="-342900" algn="just" defTabSz="914400">
              <a:spcBef>
                <a:spcPct val="20000"/>
              </a:spcBef>
              <a:buFont typeface="Arial" panose="020B0604020202020204" pitchFamily="34" charset="0"/>
              <a:buNone/>
              <a:tabLst/>
              <a:defRPr/>
            </a:pPr>
            <a:endParaRPr lang="en-US" altLang="en-US" sz="2000" b="1" dirty="0">
              <a:latin typeface="Source Sans Pro" pitchFamily="34" charset="0"/>
              <a:ea typeface="Source Sans Pro"/>
            </a:endParaRPr>
          </a:p>
          <a:p>
            <a:pPr marL="342900" indent="-342900" algn="just" defTabSz="914400">
              <a:spcBef>
                <a:spcPct val="20000"/>
              </a:spcBef>
              <a:buFont typeface="Arial" panose="020B0604020202020204" pitchFamily="34" charset="0"/>
              <a:buChar char="•"/>
              <a:tabLst/>
              <a:defRPr/>
            </a:pPr>
            <a:r>
              <a:rPr lang="en-US" sz="2000" b="1" dirty="0">
                <a:latin typeface="Times New Roman"/>
                <a:ea typeface="Source Sans Pro"/>
                <a:cs typeface="Times New Roman"/>
              </a:rPr>
              <a:t>A study on Mobile apps in the Healthcare Industry : </a:t>
            </a:r>
            <a:r>
              <a:rPr lang="en-US" sz="2000" dirty="0">
                <a:latin typeface="Times New Roman"/>
                <a:ea typeface="Source Sans Pro"/>
                <a:cs typeface="Times New Roman"/>
              </a:rPr>
              <a:t>by Balagopal </a:t>
            </a:r>
            <a:r>
              <a:rPr lang="en-US" sz="2000" err="1">
                <a:latin typeface="Times New Roman"/>
                <a:ea typeface="Source Sans Pro"/>
                <a:cs typeface="Times New Roman"/>
              </a:rPr>
              <a:t>Ramdurai</a:t>
            </a:r>
            <a:r>
              <a:rPr lang="en-US" sz="2000" dirty="0">
                <a:latin typeface="Times New Roman"/>
                <a:ea typeface="Source Sans Pro"/>
                <a:cs typeface="Times New Roman"/>
              </a:rPr>
              <a:t> May 2021</a:t>
            </a:r>
            <a:endParaRPr lang="en-US" altLang="en-US" sz="2000">
              <a:latin typeface="Times New Roman"/>
              <a:ea typeface="Source Sans Pro"/>
              <a:cs typeface="Times New Roman"/>
            </a:endParaRPr>
          </a:p>
          <a:p>
            <a:pPr algn="just" defTabSz="914400">
              <a:tabLst/>
              <a:defRPr/>
            </a:pPr>
            <a:r>
              <a:rPr lang="en-US" sz="2000" dirty="0">
                <a:solidFill>
                  <a:prstClr val="black"/>
                </a:solidFill>
                <a:latin typeface="Times New Roman"/>
                <a:ea typeface="Source Sans Pro"/>
                <a:cs typeface="Times New Roman"/>
              </a:rPr>
              <a:t>Overall, health app downloads have increased by 25% during the pandemic.Covid-19 has emphasized and increased the use of digital health tools, and that while some have found it challenging, others have embraced it . Now, and when life has come back to normal, people should continue to harness digital health to address the health and service issues left by Covid-19 and not lose the gains that digital health has provided over this period, the report said. </a:t>
            </a:r>
            <a:endParaRPr lang="en-US" dirty="0">
              <a:solidFill>
                <a:prstClr val="black"/>
              </a:solidFill>
              <a:latin typeface="Times New Roman"/>
            </a:endParaRPr>
          </a:p>
          <a:p>
            <a:pPr marL="0" algn="just" defTabSz="914400">
              <a:spcBef>
                <a:spcPct val="20000"/>
              </a:spcBef>
              <a:tabLst/>
              <a:defRPr/>
            </a:pPr>
            <a:endParaRPr lang="en-US" sz="2000" dirty="0">
              <a:solidFill>
                <a:prstClr val="black"/>
              </a:solidFill>
              <a:latin typeface="Trebuchet MS"/>
              <a:ea typeface="Source Sans Pro"/>
              <a:cs typeface="Times New Roman"/>
            </a:endParaRPr>
          </a:p>
          <a:p>
            <a:pPr marL="342900" indent="-342900" algn="just" defTabSz="914400">
              <a:spcBef>
                <a:spcPct val="20000"/>
              </a:spcBef>
              <a:buFont typeface="Arial" panose="020B0604020202020204" pitchFamily="34" charset="0"/>
              <a:buChar char="•"/>
              <a:tabLst/>
              <a:defRPr/>
            </a:pPr>
            <a:r>
              <a:rPr lang="en-US" sz="2000" b="1" dirty="0">
                <a:solidFill>
                  <a:prstClr val="black"/>
                </a:solidFill>
                <a:latin typeface="Times New Roman"/>
                <a:ea typeface="Source Sans Pro"/>
                <a:cs typeface="Times New Roman"/>
              </a:rPr>
              <a:t>Medical applications:</a:t>
            </a:r>
            <a:r>
              <a:rPr lang="en-US" sz="2000" dirty="0">
                <a:solidFill>
                  <a:prstClr val="black"/>
                </a:solidFill>
                <a:latin typeface="Times New Roman"/>
                <a:ea typeface="Source Sans Pro"/>
                <a:cs typeface="Times New Roman"/>
              </a:rPr>
              <a:t> a database and characterization of apps: Jill de </a:t>
            </a:r>
            <a:r>
              <a:rPr lang="en-US" sz="2000" err="1">
                <a:solidFill>
                  <a:prstClr val="black"/>
                </a:solidFill>
                <a:latin typeface="Times New Roman"/>
                <a:ea typeface="Source Sans Pro"/>
                <a:cs typeface="Times New Roman"/>
              </a:rPr>
              <a:t>Grood</a:t>
            </a:r>
            <a:r>
              <a:rPr lang="en-US" sz="2000" dirty="0">
                <a:solidFill>
                  <a:prstClr val="black"/>
                </a:solidFill>
                <a:latin typeface="Times New Roman"/>
                <a:ea typeface="Source Sans Pro"/>
                <a:cs typeface="Times New Roman"/>
              </a:rPr>
              <a:t> and William A Ghali 27 august 2014</a:t>
            </a:r>
            <a:endParaRPr lang="en-US" sz="2000" dirty="0">
              <a:solidFill>
                <a:prstClr val="black"/>
              </a:solidFill>
              <a:latin typeface="Times New Roman"/>
              <a:ea typeface="Source Sans Pro"/>
              <a:cs typeface="Times New Roman" panose="02020603050405020304" pitchFamily="18" charset="0"/>
            </a:endParaRPr>
          </a:p>
          <a:p>
            <a:pPr marL="0" algn="just">
              <a:spcBef>
                <a:spcPct val="20000"/>
              </a:spcBef>
              <a:defRPr/>
            </a:pPr>
            <a:r>
              <a:rPr lang="en-US" sz="2000" dirty="0">
                <a:solidFill>
                  <a:prstClr val="black"/>
                </a:solidFill>
                <a:latin typeface="Times New Roman"/>
                <a:ea typeface="Source Sans Pro"/>
                <a:cs typeface="Times New Roman"/>
              </a:rPr>
              <a:t>The team defined target audience by the role of the groups who would use the app When an app might be used by a person who is under health provider care or managing a long-term condition such as diabetes, the team characterized it as a patient app. A number of filtering processes were applied to the data at the time of collection and during refinement to ensure data quality</a:t>
            </a:r>
            <a:r>
              <a:rPr lang="en-US" sz="2000" dirty="0">
                <a:solidFill>
                  <a:prstClr val="black"/>
                </a:solidFill>
                <a:latin typeface="Trebuchet MS"/>
                <a:ea typeface="Source Sans Pro"/>
                <a:cs typeface="Times New Roman"/>
              </a:rPr>
              <a:t>. </a:t>
            </a:r>
            <a:endParaRPr lang="en-US"/>
          </a:p>
          <a:p>
            <a:pPr marL="0" algn="just">
              <a:spcBef>
                <a:spcPct val="20000"/>
              </a:spcBef>
              <a:defRPr/>
            </a:pPr>
            <a:endParaRPr lang="en-US" altLang="en-US" sz="2000" dirty="0">
              <a:solidFill>
                <a:srgbClr val="000000"/>
              </a:solidFill>
              <a:latin typeface="Source Sans Pro" pitchFamily="34" charset="0"/>
              <a:ea typeface="Source Sans Pro"/>
              <a:cs typeface="Times New Roman" panose="02020603050405020304" pitchFamily="18" charset="0"/>
            </a:endParaRPr>
          </a:p>
          <a:p>
            <a:pPr marL="342900" indent="-342900" algn="just">
              <a:spcBef>
                <a:spcPct val="20000"/>
              </a:spcBef>
              <a:buFont typeface="Arial" panose="020B0604020202020204" pitchFamily="34" charset="0"/>
              <a:buChar char="•"/>
              <a:defRPr/>
            </a:pPr>
            <a:endParaRPr lang="en-US" altLang="en-US" sz="2400" dirty="0">
              <a:solidFill>
                <a:srgbClr val="000000"/>
              </a:solidFill>
              <a:latin typeface="Source Sans Pro" pitchFamily="34" charset="0"/>
              <a:ea typeface="Source Sans Pro"/>
              <a:cs typeface="Times New Roman" panose="02020603050405020304" pitchFamily="18" charset="0"/>
            </a:endParaRPr>
          </a:p>
          <a:p>
            <a:pPr eaLnBrk="1" hangingPunct="1">
              <a:lnSpc>
                <a:spcPct val="93000"/>
              </a:lnSpc>
              <a:spcAft>
                <a:spcPts val="1413"/>
              </a:spcAft>
              <a:defRPr/>
            </a:pPr>
            <a:r>
              <a:rPr lang="en-IN" altLang="en-US" sz="3600" i="1" dirty="0">
                <a:solidFill>
                  <a:srgbClr val="FF0000"/>
                </a:solidFill>
                <a:latin typeface="Times New Roman" panose="02020603050405020304" pitchFamily="18" charset="0"/>
                <a:cs typeface="Times New Roman" panose="02020603050405020304" pitchFamily="18" charset="0"/>
              </a:rPr>
              <a:t>		</a:t>
            </a:r>
            <a:endParaRPr lang="en-IN" altLang="en-US" sz="36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82F5F-6B63-BFA3-42F3-3AA3D66BF9DE}"/>
              </a:ext>
            </a:extLst>
          </p:cNvPr>
          <p:cNvSpPr>
            <a:spLocks noGrp="1"/>
          </p:cNvSpPr>
          <p:nvPr>
            <p:ph idx="1"/>
          </p:nvPr>
        </p:nvSpPr>
        <p:spPr>
          <a:xfrm>
            <a:off x="358584" y="1013678"/>
            <a:ext cx="9118501" cy="5802298"/>
          </a:xfrm>
        </p:spPr>
        <p:txBody>
          <a:bodyPr vert="horz" lIns="91440" tIns="45720" rIns="91440" bIns="45720" rtlCol="0" anchor="t">
            <a:normAutofit/>
          </a:bodyPr>
          <a:lstStyle/>
          <a:p>
            <a:pPr marL="0" indent="0">
              <a:buNone/>
            </a:pPr>
            <a:r>
              <a:rPr lang="en-US" sz="1950" dirty="0"/>
              <a:t>• </a:t>
            </a:r>
            <a:r>
              <a:rPr lang="en-US" sz="1950" dirty="0">
                <a:solidFill>
                  <a:srgbClr val="404040"/>
                </a:solidFill>
                <a:latin typeface="Trebuchet MS"/>
                <a:ea typeface="+mn-lt"/>
                <a:cs typeface="+mn-lt"/>
              </a:rPr>
              <a:t>  </a:t>
            </a:r>
            <a:r>
              <a:rPr lang="en-US" sz="2000" b="1" dirty="0">
                <a:solidFill>
                  <a:schemeClr val="tx1"/>
                </a:solidFill>
                <a:latin typeface="Times New Roman"/>
                <a:ea typeface="+mn-lt"/>
                <a:cs typeface="+mn-lt"/>
              </a:rPr>
              <a:t>Designing a health reminder </a:t>
            </a:r>
            <a:r>
              <a:rPr lang="en-US" sz="2000" b="1" err="1">
                <a:solidFill>
                  <a:schemeClr val="tx1"/>
                </a:solidFill>
                <a:latin typeface="Times New Roman"/>
                <a:ea typeface="+mn-lt"/>
                <a:cs typeface="+mn-lt"/>
              </a:rPr>
              <a:t>application,a</a:t>
            </a:r>
            <a:r>
              <a:rPr lang="en-US" sz="2000" b="1" dirty="0">
                <a:solidFill>
                  <a:schemeClr val="tx1"/>
                </a:solidFill>
                <a:latin typeface="Times New Roman"/>
                <a:ea typeface="+mn-lt"/>
                <a:cs typeface="+mn-lt"/>
              </a:rPr>
              <a:t> UX case study:</a:t>
            </a:r>
            <a:r>
              <a:rPr lang="en-US" sz="2000" dirty="0">
                <a:solidFill>
                  <a:schemeClr val="tx1"/>
                </a:solidFill>
                <a:latin typeface="Times New Roman"/>
                <a:ea typeface="+mn-lt"/>
                <a:cs typeface="+mn-lt"/>
              </a:rPr>
              <a:t> Ashwini </a:t>
            </a:r>
            <a:r>
              <a:rPr lang="en-US" sz="2000" err="1">
                <a:solidFill>
                  <a:schemeClr val="tx1"/>
                </a:solidFill>
                <a:latin typeface="Times New Roman"/>
                <a:ea typeface="+mn-lt"/>
                <a:cs typeface="+mn-lt"/>
              </a:rPr>
              <a:t>Kalmane</a:t>
            </a:r>
            <a:r>
              <a:rPr lang="en-US" sz="2000" dirty="0">
                <a:solidFill>
                  <a:schemeClr val="tx1"/>
                </a:solidFill>
                <a:latin typeface="Times New Roman"/>
                <a:ea typeface="+mn-lt"/>
                <a:cs typeface="+mn-lt"/>
              </a:rPr>
              <a:t>     Jun 25 2019</a:t>
            </a:r>
          </a:p>
          <a:p>
            <a:pPr marL="0" indent="0">
              <a:buNone/>
            </a:pPr>
            <a:r>
              <a:rPr lang="en-US" sz="2000" dirty="0">
                <a:solidFill>
                  <a:schemeClr val="tx1"/>
                </a:solidFill>
                <a:latin typeface="Times New Roman"/>
                <a:ea typeface="+mn-lt"/>
                <a:cs typeface="+mn-lt"/>
              </a:rPr>
              <a:t>The App aims to provide support to people that they need to take their medications the way they’re supposed to and to never miss their health care </a:t>
            </a:r>
            <a:r>
              <a:rPr lang="en-US" sz="2000" dirty="0" err="1">
                <a:solidFill>
                  <a:schemeClr val="tx1"/>
                </a:solidFill>
                <a:latin typeface="Times New Roman"/>
                <a:ea typeface="+mn-lt"/>
                <a:cs typeface="+mn-lt"/>
              </a:rPr>
              <a:t>appointmentss</a:t>
            </a:r>
            <a:r>
              <a:rPr lang="en-US" sz="2000" dirty="0">
                <a:solidFill>
                  <a:schemeClr val="tx1"/>
                </a:solidFill>
                <a:latin typeface="Times New Roman"/>
                <a:ea typeface="+mn-lt"/>
                <a:cs typeface="+mn-lt"/>
              </a:rPr>
              <a:t>. It also acts as a perfect companion for those who need a mobile organizer for regular medications.</a:t>
            </a:r>
            <a:endParaRPr lang="en-US" dirty="0">
              <a:solidFill>
                <a:schemeClr val="tx1"/>
              </a:solidFill>
              <a:latin typeface="Times New Roman"/>
            </a:endParaRPr>
          </a:p>
          <a:p>
            <a:pPr marL="0" indent="0">
              <a:buNone/>
            </a:pPr>
            <a:endParaRPr lang="en-US" sz="2000" dirty="0">
              <a:solidFill>
                <a:schemeClr val="tx1"/>
              </a:solidFill>
              <a:latin typeface="Times New Roman"/>
              <a:cs typeface="Times New Roman"/>
            </a:endParaRPr>
          </a:p>
          <a:p>
            <a:pPr marL="0" indent="0">
              <a:buNone/>
            </a:pPr>
            <a:r>
              <a:rPr lang="en-US" sz="2000" dirty="0">
                <a:solidFill>
                  <a:schemeClr val="tx1"/>
                </a:solidFill>
                <a:latin typeface="Times New Roman"/>
                <a:cs typeface="Times New Roman"/>
              </a:rPr>
              <a:t>• </a:t>
            </a:r>
            <a:r>
              <a:rPr lang="en-US" sz="2000" dirty="0">
                <a:solidFill>
                  <a:schemeClr val="tx1"/>
                </a:solidFill>
                <a:latin typeface="Times New Roman"/>
                <a:ea typeface="+mn-lt"/>
                <a:cs typeface="Times New Roman"/>
              </a:rPr>
              <a:t>   </a:t>
            </a:r>
            <a:r>
              <a:rPr lang="en-US" sz="2000" b="1" dirty="0">
                <a:solidFill>
                  <a:schemeClr val="tx1"/>
                </a:solidFill>
                <a:latin typeface="Times New Roman"/>
                <a:ea typeface="+mn-lt"/>
                <a:cs typeface="+mn-lt"/>
              </a:rPr>
              <a:t>Developing the Medication Reminder Mobile Application:</a:t>
            </a:r>
            <a:r>
              <a:rPr lang="en-US" sz="2000" dirty="0">
                <a:solidFill>
                  <a:schemeClr val="tx1"/>
                </a:solidFill>
                <a:latin typeface="Times New Roman"/>
                <a:ea typeface="+mn-lt"/>
                <a:cs typeface="+mn-lt"/>
              </a:rPr>
              <a:t> Asghar                      </a:t>
            </a:r>
            <a:r>
              <a:rPr lang="en-US" sz="2000" err="1">
                <a:solidFill>
                  <a:schemeClr val="tx1"/>
                </a:solidFill>
                <a:latin typeface="Times New Roman"/>
                <a:ea typeface="+mn-lt"/>
                <a:cs typeface="+mn-lt"/>
              </a:rPr>
              <a:t>Ehteshami</a:t>
            </a:r>
            <a:r>
              <a:rPr lang="en-US" sz="2000" dirty="0">
                <a:solidFill>
                  <a:schemeClr val="tx1"/>
                </a:solidFill>
                <a:latin typeface="Times New Roman"/>
                <a:ea typeface="+mn-lt"/>
                <a:cs typeface="+mn-lt"/>
              </a:rPr>
              <a:t>, and Ali Samimi 2017 Jun; 25(2): 108–111</a:t>
            </a:r>
            <a:endParaRPr lang="en-US" sz="2000" dirty="0">
              <a:solidFill>
                <a:schemeClr val="tx1"/>
              </a:solidFill>
              <a:latin typeface="Trebuchet MS"/>
              <a:ea typeface="+mn-lt"/>
              <a:cs typeface="+mn-lt"/>
            </a:endParaRPr>
          </a:p>
          <a:p>
            <a:pPr marL="0" indent="0">
              <a:buNone/>
            </a:pPr>
            <a:r>
              <a:rPr lang="en-US" sz="2000" dirty="0">
                <a:solidFill>
                  <a:schemeClr val="tx1"/>
                </a:solidFill>
                <a:latin typeface="Times New Roman"/>
                <a:ea typeface="+mn-lt"/>
                <a:cs typeface="+mn-lt"/>
              </a:rPr>
              <a:t> It is expected to reduce medication error and improve patient adherence to medical </a:t>
            </a:r>
            <a:r>
              <a:rPr lang="en-US" sz="2000" dirty="0" err="1">
                <a:solidFill>
                  <a:schemeClr val="tx1"/>
                </a:solidFill>
                <a:latin typeface="Times New Roman"/>
                <a:ea typeface="+mn-lt"/>
                <a:cs typeface="+mn-lt"/>
              </a:rPr>
              <a:t>prescriptions.Fulfillment</a:t>
            </a:r>
            <a:r>
              <a:rPr lang="en-US" sz="2000" dirty="0">
                <a:solidFill>
                  <a:schemeClr val="tx1"/>
                </a:solidFill>
                <a:latin typeface="Times New Roman"/>
                <a:ea typeface="+mn-lt"/>
                <a:cs typeface="+mn-lt"/>
              </a:rPr>
              <a:t> of outpatients’ prescribed medication is an important part of the self-care process, because it is related to patient safety and it can cause serious problems for patients’ health as well as threatening their safety</a:t>
            </a:r>
            <a:r>
              <a:rPr lang="en-US" sz="2000" dirty="0">
                <a:solidFill>
                  <a:schemeClr val="tx1"/>
                </a:solidFill>
                <a:ea typeface="+mn-lt"/>
                <a:cs typeface="+mn-lt"/>
              </a:rPr>
              <a:t>.</a:t>
            </a:r>
            <a:endParaRPr lang="en-US" dirty="0">
              <a:solidFill>
                <a:schemeClr val="tx1"/>
              </a:solidFill>
            </a:endParaRPr>
          </a:p>
          <a:p>
            <a:pPr marL="0" indent="0">
              <a:buNone/>
            </a:pPr>
            <a:endParaRPr lang="en-US" sz="2000" b="1" dirty="0">
              <a:solidFill>
                <a:schemeClr val="tx1"/>
              </a:solidFill>
              <a:latin typeface="Times New Roman"/>
              <a:cs typeface="Times New Roman"/>
            </a:endParaRPr>
          </a:p>
        </p:txBody>
      </p:sp>
    </p:spTree>
    <p:extLst>
      <p:ext uri="{BB962C8B-B14F-4D97-AF65-F5344CB8AC3E}">
        <p14:creationId xmlns:p14="http://schemas.microsoft.com/office/powerpoint/2010/main" val="7766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7A56-B028-D2EA-CE84-249E84F6BFB6}"/>
              </a:ext>
            </a:extLst>
          </p:cNvPr>
          <p:cNvSpPr>
            <a:spLocks noGrp="1"/>
          </p:cNvSpPr>
          <p:nvPr>
            <p:ph type="title"/>
          </p:nvPr>
        </p:nvSpPr>
        <p:spPr>
          <a:xfrm>
            <a:off x="1541461" y="539477"/>
            <a:ext cx="6997700" cy="1368106"/>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a:t>
            </a:r>
            <a: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ea typeface="+mn-ea"/>
              </a:rPr>
              <a:t>Problem statement </a:t>
            </a:r>
            <a:endPar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3" name="Content Placeholder 2">
            <a:extLst>
              <a:ext uri="{FF2B5EF4-FFF2-40B4-BE49-F238E27FC236}">
                <a16:creationId xmlns:a16="http://schemas.microsoft.com/office/drawing/2014/main" id="{D55658D9-C352-85DC-BC3C-3E4EAC0A81FA}"/>
              </a:ext>
            </a:extLst>
          </p:cNvPr>
          <p:cNvSpPr>
            <a:spLocks noGrp="1"/>
          </p:cNvSpPr>
          <p:nvPr>
            <p:ph idx="1"/>
          </p:nvPr>
        </p:nvSpPr>
        <p:spPr>
          <a:xfrm>
            <a:off x="450696" y="1547589"/>
            <a:ext cx="9179231" cy="5616575"/>
          </a:xfrm>
        </p:spPr>
        <p:txBody>
          <a:bodyPr vert="horz" lIns="91440" tIns="45720" rIns="91440" bIns="45720" rtlCol="0" anchor="t">
            <a:normAutofit/>
          </a:bodyPr>
          <a:lstStyle/>
          <a:p>
            <a:pPr marL="0" indent="0" defTabSz="914400">
              <a:lnSpc>
                <a:spcPct val="95000"/>
              </a:lnSpc>
              <a:spcBef>
                <a:spcPts val="1400"/>
              </a:spcBef>
              <a:spcAft>
                <a:spcPts val="200"/>
              </a:spcAft>
              <a:buClr>
                <a:srgbClr val="5FCBEF"/>
              </a:buClr>
              <a:buNone/>
              <a:defRPr/>
            </a:pPr>
            <a:r>
              <a:rPr lang="en-US" sz="2000" b="1" dirty="0">
                <a:solidFill>
                  <a:schemeClr val="tx1"/>
                </a:solidFill>
                <a:latin typeface="Times New Roman"/>
                <a:ea typeface="Source Sans Pro"/>
                <a:cs typeface="Times New Roman"/>
              </a:rPr>
              <a:t>•   </a:t>
            </a:r>
            <a:r>
              <a:rPr lang="en-US" sz="2000" dirty="0">
                <a:solidFill>
                  <a:schemeClr val="tx1"/>
                </a:solidFill>
                <a:latin typeface="Times New Roman"/>
                <a:ea typeface="+mn-lt"/>
                <a:cs typeface="+mn-lt"/>
              </a:rPr>
              <a:t>Nowadays, everyone is trying to focus in on their </a:t>
            </a:r>
            <a:r>
              <a:rPr lang="en-US" sz="2000" dirty="0" err="1">
                <a:solidFill>
                  <a:schemeClr val="tx1"/>
                </a:solidFill>
                <a:latin typeface="Times New Roman"/>
                <a:ea typeface="+mn-lt"/>
                <a:cs typeface="+mn-lt"/>
              </a:rPr>
              <a:t>well being</a:t>
            </a:r>
            <a:r>
              <a:rPr lang="en-US" sz="2000" dirty="0">
                <a:solidFill>
                  <a:schemeClr val="tx1"/>
                </a:solidFill>
                <a:latin typeface="Times New Roman"/>
                <a:ea typeface="+mn-lt"/>
                <a:cs typeface="+mn-lt"/>
              </a:rPr>
              <a:t> in their everyday occupied lives. Medication non-adherence remains a significant challenge in healthcare, leading to adverse health outcomes, increased healthcare costs, and reduced quality of life for patients. Despite the availability of medication reminder applications, many individuals still struggle to adhere to their medication regimens effectively.</a:t>
            </a:r>
            <a:endParaRPr lang="en-US" sz="2000" b="1" dirty="0">
              <a:solidFill>
                <a:schemeClr val="tx1"/>
              </a:solidFill>
              <a:latin typeface="Times New Roman"/>
              <a:ea typeface="Source Sans Pro"/>
              <a:cs typeface="Times New Roman" panose="02020603050405020304" pitchFamily="18" charset="0"/>
            </a:endParaRPr>
          </a:p>
          <a:p>
            <a:pPr marL="0" indent="0" defTabSz="914400">
              <a:lnSpc>
                <a:spcPct val="95000"/>
              </a:lnSpc>
              <a:spcBef>
                <a:spcPts val="1400"/>
              </a:spcBef>
              <a:spcAft>
                <a:spcPts val="200"/>
              </a:spcAft>
              <a:buNone/>
              <a:defRPr/>
            </a:pPr>
            <a:r>
              <a:rPr lang="en-US" sz="2000" dirty="0">
                <a:solidFill>
                  <a:schemeClr val="tx1"/>
                </a:solidFill>
                <a:latin typeface="Times New Roman"/>
                <a:ea typeface="Source Sans Pro"/>
                <a:cs typeface="Times New Roman"/>
              </a:rPr>
              <a:t>•   </a:t>
            </a:r>
            <a:r>
              <a:rPr lang="en-US" sz="2000" dirty="0">
                <a:solidFill>
                  <a:schemeClr val="tx1"/>
                </a:solidFill>
                <a:latin typeface="Times New Roman"/>
                <a:ea typeface="+mn-lt"/>
                <a:cs typeface="+mn-lt"/>
              </a:rPr>
              <a:t>Accessibility barriers, such as language barriers, visual or hearing impairments, and limited internet connectivity, can exclude certain populations from accessing and benefiting from our app. Ensuring accessibility and inclusivity through multi-language support, alternative communication channels, and offline functionality is essential for reaching underserved communities.</a:t>
            </a:r>
            <a:endParaRPr lang="en-US" sz="2000" dirty="0">
              <a:solidFill>
                <a:schemeClr val="tx1"/>
              </a:solidFill>
              <a:latin typeface="Times New Roman"/>
              <a:ea typeface="Source Sans Pro"/>
              <a:cs typeface="Times New Roman" panose="02020603050405020304" pitchFamily="18" charset="0"/>
            </a:endParaRPr>
          </a:p>
          <a:p>
            <a:pPr marL="0" indent="0" defTabSz="914400">
              <a:lnSpc>
                <a:spcPct val="95000"/>
              </a:lnSpc>
              <a:spcBef>
                <a:spcPts val="1400"/>
              </a:spcBef>
              <a:spcAft>
                <a:spcPts val="200"/>
              </a:spcAft>
              <a:buNone/>
              <a:defRPr/>
            </a:pPr>
            <a:r>
              <a:rPr lang="en-US" sz="2000" dirty="0">
                <a:solidFill>
                  <a:schemeClr val="tx1"/>
                </a:solidFill>
                <a:latin typeface="Times New Roman"/>
                <a:ea typeface="Source Sans Pro"/>
                <a:cs typeface="Arial"/>
              </a:rPr>
              <a:t>•   </a:t>
            </a:r>
            <a:r>
              <a:rPr lang="en-US" sz="2000" dirty="0">
                <a:solidFill>
                  <a:schemeClr val="tx1"/>
                </a:solidFill>
                <a:latin typeface="Times New Roman"/>
                <a:ea typeface="+mn-lt"/>
                <a:cs typeface="+mn-lt"/>
              </a:rPr>
              <a:t>Constant reminders can desensitize users, leading to reminder fatigue where alerts are ignored or dismissed without action. Balancing timely reminders with user preferences and behavioral patterns is essential to maintain effectiveness without causing annoyance or frustration.</a:t>
            </a:r>
            <a:endParaRPr lang="en-US" sz="2000" dirty="0">
              <a:solidFill>
                <a:schemeClr val="tx1"/>
              </a:solidFill>
              <a:latin typeface="Times New Roman"/>
              <a:ea typeface="Source Sans Pro"/>
              <a:cs typeface="Arial"/>
            </a:endParaRPr>
          </a:p>
          <a:p>
            <a:pPr marL="0" indent="0" defTabSz="914400">
              <a:lnSpc>
                <a:spcPct val="95000"/>
              </a:lnSpc>
              <a:spcBef>
                <a:spcPts val="1400"/>
              </a:spcBef>
              <a:spcAft>
                <a:spcPts val="200"/>
              </a:spcAft>
              <a:buNone/>
              <a:defRPr/>
            </a:pPr>
            <a:r>
              <a:rPr lang="en-US" sz="2000" dirty="0">
                <a:solidFill>
                  <a:schemeClr val="tx1"/>
                </a:solidFill>
                <a:latin typeface="Times New Roman"/>
                <a:ea typeface="Source Sans Pro"/>
                <a:cs typeface="Arial"/>
              </a:rPr>
              <a:t>•   </a:t>
            </a:r>
            <a:r>
              <a:rPr lang="en-US" sz="2000" dirty="0">
                <a:solidFill>
                  <a:schemeClr val="tx1"/>
                </a:solidFill>
                <a:latin typeface="Times New Roman"/>
                <a:ea typeface="+mn-lt"/>
                <a:cs typeface="+mn-lt"/>
              </a:rPr>
              <a:t>They may worry about the safety of their personal health information, the risk of data breaches, or the potential for unauthorized access to their medication data. </a:t>
            </a:r>
            <a:endParaRPr lang="en-US" sz="2000" dirty="0">
              <a:solidFill>
                <a:schemeClr val="tx1"/>
              </a:solidFill>
              <a:latin typeface="Times New Roman"/>
              <a:ea typeface="Source Sans Pro"/>
              <a:cs typeface="Arial"/>
            </a:endParaRPr>
          </a:p>
          <a:p>
            <a:pPr marL="0" indent="0" defTabSz="914400">
              <a:lnSpc>
                <a:spcPct val="95000"/>
              </a:lnSpc>
              <a:spcBef>
                <a:spcPts val="1400"/>
              </a:spcBef>
              <a:spcAft>
                <a:spcPts val="200"/>
              </a:spcAft>
              <a:buNone/>
              <a:defRPr/>
            </a:pPr>
            <a:endParaRPr lang="en-US" sz="2000" b="1" dirty="0">
              <a:solidFill>
                <a:schemeClr val="tx1"/>
              </a:solidFill>
              <a:latin typeface="Arial"/>
              <a:ea typeface="Source Sans Pro"/>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3B78D2F-38AE-B2FD-C7D2-9A8101C3BFE3}"/>
              </a:ext>
            </a:extLst>
          </p:cNvPr>
          <p:cNvSpPr>
            <a:spLocks noChangeArrowheads="1"/>
          </p:cNvSpPr>
          <p:nvPr/>
        </p:nvSpPr>
        <p:spPr bwMode="auto">
          <a:xfrm>
            <a:off x="576832" y="17065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Flow Chart</a:t>
            </a:r>
          </a:p>
        </p:txBody>
      </p:sp>
      <p:sp>
        <p:nvSpPr>
          <p:cNvPr id="19459" name="Rectangle 2">
            <a:extLst>
              <a:ext uri="{FF2B5EF4-FFF2-40B4-BE49-F238E27FC236}">
                <a16:creationId xmlns:a16="http://schemas.microsoft.com/office/drawing/2014/main" id="{7E403D62-FFD5-594F-EF62-C12F24C74D74}"/>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B0ECD4-F32C-C419-3330-4EE7CD107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68" y="1187549"/>
            <a:ext cx="4968552" cy="590465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23EBC11-5BCE-F498-DE0C-9C1D7B0DF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2508" y="1187549"/>
            <a:ext cx="4562475" cy="5904656"/>
          </a:xfrm>
          <a:prstGeom prst="rect">
            <a:avLst/>
          </a:prstGeom>
          <a:ln>
            <a:noFill/>
          </a:ln>
          <a:effectLst>
            <a:outerShdw blurRad="292100" dist="139700" dir="2700000" algn="tl" rotWithShape="0">
              <a:srgbClr val="333333">
                <a:alpha val="65000"/>
              </a:srgbClr>
            </a:outerShdw>
          </a:effec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937</TotalTime>
  <Words>1220</Words>
  <Application>Microsoft Office PowerPoint</Application>
  <PresentationFormat>Custom</PresentationFormat>
  <Paragraphs>121</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Laptop</cp:lastModifiedBy>
  <cp:revision>562</cp:revision>
  <cp:lastPrinted>1601-01-01T00:00:00Z</cp:lastPrinted>
  <dcterms:created xsi:type="dcterms:W3CDTF">2017-10-25T08:22:14Z</dcterms:created>
  <dcterms:modified xsi:type="dcterms:W3CDTF">2024-03-12T17:11:38Z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