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8" r:id="rId2"/>
    <p:sldId id="257" r:id="rId3"/>
    <p:sldId id="270" r:id="rId4"/>
    <p:sldId id="271" r:id="rId5"/>
    <p:sldId id="272" r:id="rId6"/>
    <p:sldId id="273" r:id="rId7"/>
    <p:sldId id="274" r:id="rId8"/>
    <p:sldId id="275" r:id="rId9"/>
    <p:sldId id="266" r:id="rId10"/>
    <p:sldId id="267" r:id="rId11"/>
    <p:sldId id="268"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91474" autoAdjust="0"/>
  </p:normalViewPr>
  <p:slideViewPr>
    <p:cSldViewPr snapToGrid="0">
      <p:cViewPr varScale="1">
        <p:scale>
          <a:sx n="107" d="100"/>
          <a:sy n="107" d="100"/>
        </p:scale>
        <p:origin x="-660"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A65091-EC27-4AC9-9B88-DA650DED5887}" type="datetimeFigureOut">
              <a:rPr lang="en-NZ" smtClean="0"/>
              <a:t>8/10/2015</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5E9AB2-AE61-4C86-B291-6FEAC6CE6C2F}" type="slidenum">
              <a:rPr lang="en-NZ" smtClean="0"/>
              <a:t>‹#›</a:t>
            </a:fld>
            <a:endParaRPr lang="en-NZ"/>
          </a:p>
        </p:txBody>
      </p:sp>
    </p:spTree>
    <p:extLst>
      <p:ext uri="{BB962C8B-B14F-4D97-AF65-F5344CB8AC3E}">
        <p14:creationId xmlns:p14="http://schemas.microsoft.com/office/powerpoint/2010/main" val="2191966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355E9AB2-AE61-4C86-B291-6FEAC6CE6C2F}" type="slidenum">
              <a:rPr lang="en-NZ" smtClean="0"/>
              <a:t>1</a:t>
            </a:fld>
            <a:endParaRPr lang="en-NZ"/>
          </a:p>
        </p:txBody>
      </p:sp>
    </p:spTree>
    <p:extLst>
      <p:ext uri="{BB962C8B-B14F-4D97-AF65-F5344CB8AC3E}">
        <p14:creationId xmlns:p14="http://schemas.microsoft.com/office/powerpoint/2010/main" val="2061849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kern="1200" dirty="0" smtClean="0">
                <a:solidFill>
                  <a:schemeClr val="tx1"/>
                </a:solidFill>
                <a:effectLst/>
                <a:latin typeface="+mn-lt"/>
                <a:ea typeface="+mn-ea"/>
                <a:cs typeface="+mn-cs"/>
              </a:rPr>
              <a:t>Activity Diagrams:</a:t>
            </a:r>
          </a:p>
          <a:p>
            <a:endParaRPr lang="en-NZ" sz="1200" kern="1200" dirty="0" smtClean="0">
              <a:solidFill>
                <a:schemeClr val="tx1"/>
              </a:solidFill>
              <a:effectLst/>
              <a:latin typeface="+mn-lt"/>
              <a:ea typeface="+mn-ea"/>
              <a:cs typeface="+mn-cs"/>
            </a:endParaRPr>
          </a:p>
          <a:p>
            <a:r>
              <a:rPr lang="en-NZ" sz="1200" kern="1200" dirty="0" smtClean="0">
                <a:solidFill>
                  <a:schemeClr val="tx1"/>
                </a:solidFill>
                <a:effectLst/>
                <a:latin typeface="+mn-lt"/>
                <a:ea typeface="+mn-ea"/>
                <a:cs typeface="+mn-cs"/>
              </a:rPr>
              <a:t>Activity diagrams are used to represent the activities, actions, or processes themselves. They represent workflow throughout a process. They use a specific syntax, a </a:t>
            </a:r>
            <a:r>
              <a:rPr lang="en-NZ" sz="1200" kern="1200" dirty="0" err="1" smtClean="0">
                <a:solidFill>
                  <a:schemeClr val="tx1"/>
                </a:solidFill>
                <a:effectLst/>
                <a:latin typeface="+mn-lt"/>
                <a:ea typeface="+mn-ea"/>
                <a:cs typeface="+mn-cs"/>
              </a:rPr>
              <a:t>symbology</a:t>
            </a:r>
            <a:r>
              <a:rPr lang="en-NZ" sz="1200" kern="1200" dirty="0" smtClean="0">
                <a:solidFill>
                  <a:schemeClr val="tx1"/>
                </a:solidFill>
                <a:effectLst/>
                <a:latin typeface="+mn-lt"/>
                <a:ea typeface="+mn-ea"/>
                <a:cs typeface="+mn-cs"/>
              </a:rPr>
              <a:t>. Round tangles are used to denote Actions or Activities whereas standard rectangles are used to for classes. Solid arrows to indicate flow control, dotted for object control. Diamonds details decisions or mergers, and their outcomes are described.</a:t>
            </a:r>
          </a:p>
          <a:p>
            <a:endParaRPr lang="en-NZ" sz="1200" kern="1200" dirty="0" smtClean="0">
              <a:solidFill>
                <a:schemeClr val="tx1"/>
              </a:solidFill>
              <a:effectLst/>
              <a:latin typeface="+mn-lt"/>
              <a:ea typeface="+mn-ea"/>
              <a:cs typeface="+mn-cs"/>
            </a:endParaRPr>
          </a:p>
          <a:p>
            <a:endParaRPr lang="en-NZ" sz="1200" kern="1200" dirty="0" smtClean="0">
              <a:solidFill>
                <a:schemeClr val="tx1"/>
              </a:solidFill>
              <a:effectLst/>
              <a:latin typeface="+mn-lt"/>
              <a:ea typeface="+mn-ea"/>
              <a:cs typeface="+mn-cs"/>
            </a:endParaRPr>
          </a:p>
          <a:p>
            <a:endParaRPr lang="en-NZ" sz="1200" kern="1200" dirty="0" smtClean="0">
              <a:solidFill>
                <a:schemeClr val="tx1"/>
              </a:solidFill>
              <a:effectLst/>
              <a:latin typeface="+mn-lt"/>
              <a:ea typeface="+mn-ea"/>
              <a:cs typeface="+mn-cs"/>
            </a:endParaRPr>
          </a:p>
          <a:p>
            <a:endParaRPr lang="en-NZ" sz="1200" kern="1200" dirty="0" smtClean="0">
              <a:solidFill>
                <a:schemeClr val="tx1"/>
              </a:solidFill>
              <a:effectLst/>
              <a:latin typeface="+mn-lt"/>
              <a:ea typeface="+mn-ea"/>
              <a:cs typeface="+mn-cs"/>
            </a:endParaRPr>
          </a:p>
          <a:p>
            <a:r>
              <a:rPr lang="en-NZ" sz="1200" kern="1200" dirty="0" smtClean="0">
                <a:solidFill>
                  <a:schemeClr val="tx1"/>
                </a:solidFill>
                <a:effectLst/>
                <a:latin typeface="+mn-lt"/>
                <a:ea typeface="+mn-ea"/>
                <a:cs typeface="+mn-cs"/>
              </a:rPr>
              <a:t>Business Process Model Notation:</a:t>
            </a:r>
          </a:p>
          <a:p>
            <a:r>
              <a:rPr lang="en-NZ" sz="1200" kern="1200" dirty="0" smtClean="0">
                <a:solidFill>
                  <a:schemeClr val="tx1"/>
                </a:solidFill>
                <a:effectLst/>
                <a:latin typeface="+mn-lt"/>
                <a:ea typeface="+mn-ea"/>
                <a:cs typeface="+mn-cs"/>
              </a:rPr>
              <a:t> </a:t>
            </a:r>
          </a:p>
          <a:p>
            <a:r>
              <a:rPr lang="en-NZ" sz="1200" kern="1200" dirty="0" smtClean="0">
                <a:solidFill>
                  <a:schemeClr val="tx1"/>
                </a:solidFill>
                <a:effectLst/>
                <a:latin typeface="+mn-lt"/>
                <a:ea typeface="+mn-ea"/>
                <a:cs typeface="+mn-cs"/>
              </a:rPr>
              <a:t>Business Process Model Notation, or BPMN,  is a standardised graphic method of modelling processes that occur within organisations. The use of a specific, standardised notation is advantageous as it allows modellers to communicate procedures more effectively, share them precisely, and thereby achieve greater understanding of requirements. </a:t>
            </a:r>
          </a:p>
          <a:p>
            <a:r>
              <a:rPr lang="en-NZ" sz="1200" kern="1200" dirty="0" smtClean="0">
                <a:solidFill>
                  <a:schemeClr val="tx1"/>
                </a:solidFill>
                <a:effectLst/>
                <a:latin typeface="+mn-lt"/>
                <a:ea typeface="+mn-ea"/>
                <a:cs typeface="+mn-cs"/>
              </a:rPr>
              <a:t>BPMN is typically used to model business, or organisation, activities. It is these activities that when combined in to processes, support the way businesses or organisations function. An example of this could be the creation of a new product to sell, or even the process of selling. Any activity an organisation undertakes can be modelled.</a:t>
            </a:r>
          </a:p>
          <a:p>
            <a:r>
              <a:rPr lang="en-NZ" sz="1200" kern="1200" dirty="0" smtClean="0">
                <a:solidFill>
                  <a:schemeClr val="tx1"/>
                </a:solidFill>
                <a:effectLst/>
                <a:latin typeface="+mn-lt"/>
                <a:ea typeface="+mn-ea"/>
                <a:cs typeface="+mn-cs"/>
              </a:rPr>
              <a:t>From an object oriented standpoint, it is possible to divide various activities between objects (such as people interacting during a sales process).</a:t>
            </a:r>
          </a:p>
          <a:p>
            <a:r>
              <a:rPr lang="en-NZ" sz="1200" kern="1200" dirty="0" smtClean="0">
                <a:solidFill>
                  <a:schemeClr val="tx1"/>
                </a:solidFill>
                <a:effectLst/>
                <a:latin typeface="+mn-lt"/>
                <a:ea typeface="+mn-ea"/>
                <a:cs typeface="+mn-cs"/>
              </a:rPr>
              <a:t>Modelling takes time, evening using standardised notation. It is an abstract process that involves an interpretation of what reality should be. As such, it is important to remember that it is impossible to conceptualise the entirety of an unknown process initially; an agile, collaborative, and flexible approach must be adopted, allowing changes to be incorporated to better reflect real-world requirements. </a:t>
            </a:r>
          </a:p>
          <a:p>
            <a:r>
              <a:rPr lang="en-NZ" sz="1200" kern="1200" dirty="0" smtClean="0">
                <a:solidFill>
                  <a:schemeClr val="tx1"/>
                </a:solidFill>
                <a:effectLst/>
                <a:latin typeface="+mn-lt"/>
                <a:ea typeface="+mn-ea"/>
                <a:cs typeface="+mn-cs"/>
              </a:rPr>
              <a:t>Despite best efforts, however, modelling and usage of BPMN is not without its hazards. A common mistake is to reduce interdependent entities to divisive, segregated roles.</a:t>
            </a:r>
          </a:p>
          <a:p>
            <a:endParaRPr lang="en-NZ" sz="1200" kern="1200" dirty="0" smtClean="0">
              <a:solidFill>
                <a:schemeClr val="tx1"/>
              </a:solidFill>
              <a:effectLst/>
              <a:latin typeface="+mn-lt"/>
              <a:ea typeface="+mn-ea"/>
              <a:cs typeface="+mn-cs"/>
            </a:endParaRPr>
          </a:p>
          <a:p>
            <a:r>
              <a:rPr lang="en-NZ" sz="1200" kern="1200" dirty="0" smtClean="0">
                <a:solidFill>
                  <a:schemeClr val="tx1"/>
                </a:solidFill>
                <a:effectLst/>
                <a:latin typeface="+mn-lt"/>
                <a:ea typeface="+mn-ea"/>
                <a:cs typeface="+mn-cs"/>
              </a:rPr>
              <a:t/>
            </a:r>
            <a:br>
              <a:rPr lang="en-NZ" sz="1200" kern="1200" dirty="0" smtClean="0">
                <a:solidFill>
                  <a:schemeClr val="tx1"/>
                </a:solidFill>
                <a:effectLst/>
                <a:latin typeface="+mn-lt"/>
                <a:ea typeface="+mn-ea"/>
                <a:cs typeface="+mn-cs"/>
              </a:rPr>
            </a:br>
            <a:r>
              <a:rPr lang="en-NZ" sz="1200" kern="1200" dirty="0" smtClean="0">
                <a:solidFill>
                  <a:schemeClr val="tx1"/>
                </a:solidFill>
                <a:effectLst/>
                <a:latin typeface="+mn-lt"/>
                <a:ea typeface="+mn-ea"/>
                <a:cs typeface="+mn-cs"/>
              </a:rPr>
              <a:t> </a:t>
            </a:r>
          </a:p>
          <a:p>
            <a:endParaRPr lang="en-NZ" dirty="0"/>
          </a:p>
        </p:txBody>
      </p:sp>
      <p:sp>
        <p:nvSpPr>
          <p:cNvPr id="4" name="Slide Number Placeholder 3"/>
          <p:cNvSpPr>
            <a:spLocks noGrp="1"/>
          </p:cNvSpPr>
          <p:nvPr>
            <p:ph type="sldNum" sz="quarter" idx="10"/>
          </p:nvPr>
        </p:nvSpPr>
        <p:spPr/>
        <p:txBody>
          <a:bodyPr/>
          <a:lstStyle/>
          <a:p>
            <a:fld id="{355E9AB2-AE61-4C86-B291-6FEAC6CE6C2F}" type="slidenum">
              <a:rPr lang="en-NZ" smtClean="0"/>
              <a:t>12</a:t>
            </a:fld>
            <a:endParaRPr lang="en-NZ"/>
          </a:p>
        </p:txBody>
      </p:sp>
    </p:spTree>
    <p:extLst>
      <p:ext uri="{BB962C8B-B14F-4D97-AF65-F5344CB8AC3E}">
        <p14:creationId xmlns:p14="http://schemas.microsoft.com/office/powerpoint/2010/main" val="96441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kern="1200" dirty="0" smtClean="0">
                <a:solidFill>
                  <a:schemeClr val="tx1"/>
                </a:solidFill>
                <a:effectLst/>
                <a:latin typeface="+mn-lt"/>
                <a:ea typeface="+mn-ea"/>
                <a:cs typeface="+mn-cs"/>
              </a:rPr>
              <a:t>Activity Diagrams:</a:t>
            </a:r>
          </a:p>
          <a:p>
            <a:endParaRPr lang="en-NZ" sz="1200" kern="1200" dirty="0" smtClean="0">
              <a:solidFill>
                <a:schemeClr val="tx1"/>
              </a:solidFill>
              <a:effectLst/>
              <a:latin typeface="+mn-lt"/>
              <a:ea typeface="+mn-ea"/>
              <a:cs typeface="+mn-cs"/>
            </a:endParaRPr>
          </a:p>
          <a:p>
            <a:r>
              <a:rPr lang="en-NZ" sz="1200" kern="1200" dirty="0" smtClean="0">
                <a:solidFill>
                  <a:schemeClr val="tx1"/>
                </a:solidFill>
                <a:effectLst/>
                <a:latin typeface="+mn-lt"/>
                <a:ea typeface="+mn-ea"/>
                <a:cs typeface="+mn-cs"/>
              </a:rPr>
              <a:t>Activity diagrams are used to represent the activities, actions, or processes themselves. They represent workflow throughout a process. They use a specific syntax, a </a:t>
            </a:r>
            <a:r>
              <a:rPr lang="en-NZ" sz="1200" kern="1200" dirty="0" err="1" smtClean="0">
                <a:solidFill>
                  <a:schemeClr val="tx1"/>
                </a:solidFill>
                <a:effectLst/>
                <a:latin typeface="+mn-lt"/>
                <a:ea typeface="+mn-ea"/>
                <a:cs typeface="+mn-cs"/>
              </a:rPr>
              <a:t>symbology</a:t>
            </a:r>
            <a:r>
              <a:rPr lang="en-NZ" sz="1200" kern="1200" dirty="0" smtClean="0">
                <a:solidFill>
                  <a:schemeClr val="tx1"/>
                </a:solidFill>
                <a:effectLst/>
                <a:latin typeface="+mn-lt"/>
                <a:ea typeface="+mn-ea"/>
                <a:cs typeface="+mn-cs"/>
              </a:rPr>
              <a:t>. Round tangles are used to denote Actions or Activities whereas standard rectangles are used to for classes. Solid arrows to indicate flow control, dotted for object control. Diamonds details decisions or mergers, and their outcomes are described.</a:t>
            </a:r>
          </a:p>
          <a:p>
            <a:endParaRPr lang="en-NZ" sz="1200" kern="1200" dirty="0" smtClean="0">
              <a:solidFill>
                <a:schemeClr val="tx1"/>
              </a:solidFill>
              <a:effectLst/>
              <a:latin typeface="+mn-lt"/>
              <a:ea typeface="+mn-ea"/>
              <a:cs typeface="+mn-cs"/>
            </a:endParaRPr>
          </a:p>
          <a:p>
            <a:endParaRPr lang="en-NZ" sz="1200" kern="1200" dirty="0" smtClean="0">
              <a:solidFill>
                <a:schemeClr val="tx1"/>
              </a:solidFill>
              <a:effectLst/>
              <a:latin typeface="+mn-lt"/>
              <a:ea typeface="+mn-ea"/>
              <a:cs typeface="+mn-cs"/>
            </a:endParaRPr>
          </a:p>
          <a:p>
            <a:endParaRPr lang="en-NZ" sz="1200" kern="1200" dirty="0" smtClean="0">
              <a:solidFill>
                <a:schemeClr val="tx1"/>
              </a:solidFill>
              <a:effectLst/>
              <a:latin typeface="+mn-lt"/>
              <a:ea typeface="+mn-ea"/>
              <a:cs typeface="+mn-cs"/>
            </a:endParaRPr>
          </a:p>
          <a:p>
            <a:endParaRPr lang="en-NZ" sz="1200" kern="1200" dirty="0" smtClean="0">
              <a:solidFill>
                <a:schemeClr val="tx1"/>
              </a:solidFill>
              <a:effectLst/>
              <a:latin typeface="+mn-lt"/>
              <a:ea typeface="+mn-ea"/>
              <a:cs typeface="+mn-cs"/>
            </a:endParaRPr>
          </a:p>
          <a:p>
            <a:r>
              <a:rPr lang="en-NZ" sz="1200" kern="1200" dirty="0" smtClean="0">
                <a:solidFill>
                  <a:schemeClr val="tx1"/>
                </a:solidFill>
                <a:effectLst/>
                <a:latin typeface="+mn-lt"/>
                <a:ea typeface="+mn-ea"/>
                <a:cs typeface="+mn-cs"/>
              </a:rPr>
              <a:t>Business Process Model Notation:</a:t>
            </a:r>
          </a:p>
          <a:p>
            <a:r>
              <a:rPr lang="en-NZ" sz="1200" kern="1200" dirty="0" smtClean="0">
                <a:solidFill>
                  <a:schemeClr val="tx1"/>
                </a:solidFill>
                <a:effectLst/>
                <a:latin typeface="+mn-lt"/>
                <a:ea typeface="+mn-ea"/>
                <a:cs typeface="+mn-cs"/>
              </a:rPr>
              <a:t> </a:t>
            </a:r>
          </a:p>
          <a:p>
            <a:r>
              <a:rPr lang="en-NZ" sz="1200" kern="1200" dirty="0" smtClean="0">
                <a:solidFill>
                  <a:schemeClr val="tx1"/>
                </a:solidFill>
                <a:effectLst/>
                <a:latin typeface="+mn-lt"/>
                <a:ea typeface="+mn-ea"/>
                <a:cs typeface="+mn-cs"/>
              </a:rPr>
              <a:t>Business Process Model Notation, or BPMN,  is a standardised graphic method of modelling processes that occur within organisations. The use of a specific, standardised notation is advantageous as it allows modellers to communicate procedures more effectively, share them precisely, and thereby achieve greater understanding of requirements. </a:t>
            </a:r>
          </a:p>
          <a:p>
            <a:r>
              <a:rPr lang="en-NZ" sz="1200" kern="1200" dirty="0" smtClean="0">
                <a:solidFill>
                  <a:schemeClr val="tx1"/>
                </a:solidFill>
                <a:effectLst/>
                <a:latin typeface="+mn-lt"/>
                <a:ea typeface="+mn-ea"/>
                <a:cs typeface="+mn-cs"/>
              </a:rPr>
              <a:t>BPMN is typically used to model business, or organisation, activities. It is these activities that when combined in to processes, support the way businesses or organisations function. An example of this could be the creation of a new product to sell, or even the process of selling. Any activity an organisation undertakes can be modelled.</a:t>
            </a:r>
          </a:p>
          <a:p>
            <a:r>
              <a:rPr lang="en-NZ" sz="1200" kern="1200" dirty="0" smtClean="0">
                <a:solidFill>
                  <a:schemeClr val="tx1"/>
                </a:solidFill>
                <a:effectLst/>
                <a:latin typeface="+mn-lt"/>
                <a:ea typeface="+mn-ea"/>
                <a:cs typeface="+mn-cs"/>
              </a:rPr>
              <a:t>From an object oriented standpoint, it is possible to divide various activities between objects (such as people interacting during a sales process).</a:t>
            </a:r>
          </a:p>
          <a:p>
            <a:r>
              <a:rPr lang="en-NZ" sz="1200" kern="1200" dirty="0" smtClean="0">
                <a:solidFill>
                  <a:schemeClr val="tx1"/>
                </a:solidFill>
                <a:effectLst/>
                <a:latin typeface="+mn-lt"/>
                <a:ea typeface="+mn-ea"/>
                <a:cs typeface="+mn-cs"/>
              </a:rPr>
              <a:t>Modelling takes time, evening using standardised notation. It is an abstract process that involves an interpretation of what reality should be. As such, it is important to remember that it is impossible to conceptualise the entirety of an unknown process initially; an agile, collaborative, and flexible approach must be adopted, allowing changes to be incorporated to better reflect real-world requirements. </a:t>
            </a:r>
          </a:p>
          <a:p>
            <a:r>
              <a:rPr lang="en-NZ" sz="1200" kern="1200" dirty="0" smtClean="0">
                <a:solidFill>
                  <a:schemeClr val="tx1"/>
                </a:solidFill>
                <a:effectLst/>
                <a:latin typeface="+mn-lt"/>
                <a:ea typeface="+mn-ea"/>
                <a:cs typeface="+mn-cs"/>
              </a:rPr>
              <a:t>Despite best efforts, however, modelling and usage of BPMN is not without its hazards. A common mistake is to reduce interdependent entities to divisive, segregated roles.</a:t>
            </a:r>
          </a:p>
          <a:p>
            <a:endParaRPr lang="en-NZ" sz="1200" kern="1200" dirty="0" smtClean="0">
              <a:solidFill>
                <a:schemeClr val="tx1"/>
              </a:solidFill>
              <a:effectLst/>
              <a:latin typeface="+mn-lt"/>
              <a:ea typeface="+mn-ea"/>
              <a:cs typeface="+mn-cs"/>
            </a:endParaRPr>
          </a:p>
          <a:p>
            <a:r>
              <a:rPr lang="en-NZ" sz="1200" kern="1200" dirty="0" smtClean="0">
                <a:solidFill>
                  <a:schemeClr val="tx1"/>
                </a:solidFill>
                <a:effectLst/>
                <a:latin typeface="+mn-lt"/>
                <a:ea typeface="+mn-ea"/>
                <a:cs typeface="+mn-cs"/>
              </a:rPr>
              <a:t/>
            </a:r>
            <a:br>
              <a:rPr lang="en-NZ" sz="1200" kern="1200" dirty="0" smtClean="0">
                <a:solidFill>
                  <a:schemeClr val="tx1"/>
                </a:solidFill>
                <a:effectLst/>
                <a:latin typeface="+mn-lt"/>
                <a:ea typeface="+mn-ea"/>
                <a:cs typeface="+mn-cs"/>
              </a:rPr>
            </a:br>
            <a:r>
              <a:rPr lang="en-NZ" sz="1200" kern="1200" dirty="0" smtClean="0">
                <a:solidFill>
                  <a:schemeClr val="tx1"/>
                </a:solidFill>
                <a:effectLst/>
                <a:latin typeface="+mn-lt"/>
                <a:ea typeface="+mn-ea"/>
                <a:cs typeface="+mn-cs"/>
              </a:rPr>
              <a:t> </a:t>
            </a:r>
          </a:p>
          <a:p>
            <a:endParaRPr lang="en-NZ" dirty="0"/>
          </a:p>
        </p:txBody>
      </p:sp>
      <p:sp>
        <p:nvSpPr>
          <p:cNvPr id="4" name="Slide Number Placeholder 3"/>
          <p:cNvSpPr>
            <a:spLocks noGrp="1"/>
          </p:cNvSpPr>
          <p:nvPr>
            <p:ph type="sldNum" sz="quarter" idx="10"/>
          </p:nvPr>
        </p:nvSpPr>
        <p:spPr/>
        <p:txBody>
          <a:bodyPr/>
          <a:lstStyle/>
          <a:p>
            <a:fld id="{355E9AB2-AE61-4C86-B291-6FEAC6CE6C2F}" type="slidenum">
              <a:rPr lang="en-NZ" smtClean="0"/>
              <a:t>3</a:t>
            </a:fld>
            <a:endParaRPr lang="en-NZ"/>
          </a:p>
        </p:txBody>
      </p:sp>
    </p:spTree>
    <p:extLst>
      <p:ext uri="{BB962C8B-B14F-4D97-AF65-F5344CB8AC3E}">
        <p14:creationId xmlns:p14="http://schemas.microsoft.com/office/powerpoint/2010/main" val="3964354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355E9AB2-AE61-4C86-B291-6FEAC6CE6C2F}" type="slidenum">
              <a:rPr lang="en-NZ" smtClean="0"/>
              <a:t>4</a:t>
            </a:fld>
            <a:endParaRPr lang="en-NZ"/>
          </a:p>
        </p:txBody>
      </p:sp>
    </p:spTree>
    <p:extLst>
      <p:ext uri="{BB962C8B-B14F-4D97-AF65-F5344CB8AC3E}">
        <p14:creationId xmlns:p14="http://schemas.microsoft.com/office/powerpoint/2010/main" val="2278666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355E9AB2-AE61-4C86-B291-6FEAC6CE6C2F}" type="slidenum">
              <a:rPr lang="en-NZ" smtClean="0"/>
              <a:t>5</a:t>
            </a:fld>
            <a:endParaRPr lang="en-NZ"/>
          </a:p>
        </p:txBody>
      </p:sp>
    </p:spTree>
    <p:extLst>
      <p:ext uri="{BB962C8B-B14F-4D97-AF65-F5344CB8AC3E}">
        <p14:creationId xmlns:p14="http://schemas.microsoft.com/office/powerpoint/2010/main" val="3082441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kern="1200" dirty="0" smtClean="0">
                <a:solidFill>
                  <a:schemeClr val="tx1"/>
                </a:solidFill>
                <a:effectLst/>
                <a:latin typeface="+mn-lt"/>
                <a:ea typeface="+mn-ea"/>
                <a:cs typeface="+mn-cs"/>
              </a:rPr>
              <a:t>Activity Diagrams:</a:t>
            </a:r>
          </a:p>
          <a:p>
            <a:endParaRPr lang="en-NZ" sz="1200" kern="1200" dirty="0" smtClean="0">
              <a:solidFill>
                <a:schemeClr val="tx1"/>
              </a:solidFill>
              <a:effectLst/>
              <a:latin typeface="+mn-lt"/>
              <a:ea typeface="+mn-ea"/>
              <a:cs typeface="+mn-cs"/>
            </a:endParaRPr>
          </a:p>
          <a:p>
            <a:r>
              <a:rPr lang="en-NZ" sz="1200" kern="1200" dirty="0" smtClean="0">
                <a:solidFill>
                  <a:schemeClr val="tx1"/>
                </a:solidFill>
                <a:effectLst/>
                <a:latin typeface="+mn-lt"/>
                <a:ea typeface="+mn-ea"/>
                <a:cs typeface="+mn-cs"/>
              </a:rPr>
              <a:t>Activity diagrams are used to represent the activities, actions, or processes themselves. They represent workflow throughout a process. They use a specific syntax, a </a:t>
            </a:r>
            <a:r>
              <a:rPr lang="en-NZ" sz="1200" kern="1200" dirty="0" err="1" smtClean="0">
                <a:solidFill>
                  <a:schemeClr val="tx1"/>
                </a:solidFill>
                <a:effectLst/>
                <a:latin typeface="+mn-lt"/>
                <a:ea typeface="+mn-ea"/>
                <a:cs typeface="+mn-cs"/>
              </a:rPr>
              <a:t>symbology</a:t>
            </a:r>
            <a:r>
              <a:rPr lang="en-NZ" sz="1200" kern="1200" dirty="0" smtClean="0">
                <a:solidFill>
                  <a:schemeClr val="tx1"/>
                </a:solidFill>
                <a:effectLst/>
                <a:latin typeface="+mn-lt"/>
                <a:ea typeface="+mn-ea"/>
                <a:cs typeface="+mn-cs"/>
              </a:rPr>
              <a:t>. Round tangles are used to denote Actions or Activities whereas standard rectangles are used to for classes. Solid arrows to indicate flow control, dotted for object control. Diamonds details decisions or mergers, and their outcomes are described.</a:t>
            </a:r>
          </a:p>
          <a:p>
            <a:endParaRPr lang="en-NZ" sz="1200" kern="1200" dirty="0" smtClean="0">
              <a:solidFill>
                <a:schemeClr val="tx1"/>
              </a:solidFill>
              <a:effectLst/>
              <a:latin typeface="+mn-lt"/>
              <a:ea typeface="+mn-ea"/>
              <a:cs typeface="+mn-cs"/>
            </a:endParaRPr>
          </a:p>
          <a:p>
            <a:endParaRPr lang="en-NZ" sz="1200" kern="1200" dirty="0" smtClean="0">
              <a:solidFill>
                <a:schemeClr val="tx1"/>
              </a:solidFill>
              <a:effectLst/>
              <a:latin typeface="+mn-lt"/>
              <a:ea typeface="+mn-ea"/>
              <a:cs typeface="+mn-cs"/>
            </a:endParaRPr>
          </a:p>
          <a:p>
            <a:endParaRPr lang="en-NZ" sz="1200" kern="1200" dirty="0" smtClean="0">
              <a:solidFill>
                <a:schemeClr val="tx1"/>
              </a:solidFill>
              <a:effectLst/>
              <a:latin typeface="+mn-lt"/>
              <a:ea typeface="+mn-ea"/>
              <a:cs typeface="+mn-cs"/>
            </a:endParaRPr>
          </a:p>
          <a:p>
            <a:endParaRPr lang="en-NZ" sz="1200" kern="1200" dirty="0" smtClean="0">
              <a:solidFill>
                <a:schemeClr val="tx1"/>
              </a:solidFill>
              <a:effectLst/>
              <a:latin typeface="+mn-lt"/>
              <a:ea typeface="+mn-ea"/>
              <a:cs typeface="+mn-cs"/>
            </a:endParaRPr>
          </a:p>
          <a:p>
            <a:r>
              <a:rPr lang="en-NZ" sz="1200" kern="1200" dirty="0" smtClean="0">
                <a:solidFill>
                  <a:schemeClr val="tx1"/>
                </a:solidFill>
                <a:effectLst/>
                <a:latin typeface="+mn-lt"/>
                <a:ea typeface="+mn-ea"/>
                <a:cs typeface="+mn-cs"/>
              </a:rPr>
              <a:t>Business Process Model Notation:</a:t>
            </a:r>
          </a:p>
          <a:p>
            <a:r>
              <a:rPr lang="en-NZ" sz="1200" kern="1200" dirty="0" smtClean="0">
                <a:solidFill>
                  <a:schemeClr val="tx1"/>
                </a:solidFill>
                <a:effectLst/>
                <a:latin typeface="+mn-lt"/>
                <a:ea typeface="+mn-ea"/>
                <a:cs typeface="+mn-cs"/>
              </a:rPr>
              <a:t> </a:t>
            </a:r>
          </a:p>
          <a:p>
            <a:r>
              <a:rPr lang="en-NZ" sz="1200" kern="1200" dirty="0" smtClean="0">
                <a:solidFill>
                  <a:schemeClr val="tx1"/>
                </a:solidFill>
                <a:effectLst/>
                <a:latin typeface="+mn-lt"/>
                <a:ea typeface="+mn-ea"/>
                <a:cs typeface="+mn-cs"/>
              </a:rPr>
              <a:t>Business Process Model Notation, or BPMN,  is a standardised graphic method of modelling processes that occur within organisations. The use of a specific, standardised notation is advantageous as it allows modellers to communicate procedures more effectively, share them precisely, and thereby achieve greater understanding of requirements. </a:t>
            </a:r>
          </a:p>
          <a:p>
            <a:r>
              <a:rPr lang="en-NZ" sz="1200" kern="1200" dirty="0" smtClean="0">
                <a:solidFill>
                  <a:schemeClr val="tx1"/>
                </a:solidFill>
                <a:effectLst/>
                <a:latin typeface="+mn-lt"/>
                <a:ea typeface="+mn-ea"/>
                <a:cs typeface="+mn-cs"/>
              </a:rPr>
              <a:t>BPMN is typically used to model business, or organisation, activities. It is these activities that when combined in to processes, support the way businesses or organisations function. An example of this could be the creation of a new product to sell, or even the process of selling. Any activity an organisation undertakes can be modelled.</a:t>
            </a:r>
          </a:p>
          <a:p>
            <a:r>
              <a:rPr lang="en-NZ" sz="1200" kern="1200" dirty="0" smtClean="0">
                <a:solidFill>
                  <a:schemeClr val="tx1"/>
                </a:solidFill>
                <a:effectLst/>
                <a:latin typeface="+mn-lt"/>
                <a:ea typeface="+mn-ea"/>
                <a:cs typeface="+mn-cs"/>
              </a:rPr>
              <a:t>From an object oriented standpoint, it is possible to divide various activities between objects (such as people interacting during a sales process).</a:t>
            </a:r>
          </a:p>
          <a:p>
            <a:r>
              <a:rPr lang="en-NZ" sz="1200" kern="1200" dirty="0" smtClean="0">
                <a:solidFill>
                  <a:schemeClr val="tx1"/>
                </a:solidFill>
                <a:effectLst/>
                <a:latin typeface="+mn-lt"/>
                <a:ea typeface="+mn-ea"/>
                <a:cs typeface="+mn-cs"/>
              </a:rPr>
              <a:t>Modelling takes time, evening using standardised notation. It is an abstract process that involves an interpretation of what reality should be. As such, it is important to remember that it is impossible to conceptualise the entirety of an unknown process initially; an agile, collaborative, and flexible approach must be adopted, allowing changes to be incorporated to better reflect real-world requirements. </a:t>
            </a:r>
          </a:p>
          <a:p>
            <a:r>
              <a:rPr lang="en-NZ" sz="1200" kern="1200" dirty="0" smtClean="0">
                <a:solidFill>
                  <a:schemeClr val="tx1"/>
                </a:solidFill>
                <a:effectLst/>
                <a:latin typeface="+mn-lt"/>
                <a:ea typeface="+mn-ea"/>
                <a:cs typeface="+mn-cs"/>
              </a:rPr>
              <a:t>Despite best efforts, however, modelling and usage of BPMN is not without its hazards. A common mistake is to reduce interdependent entities to divisive, segregated roles.</a:t>
            </a:r>
          </a:p>
          <a:p>
            <a:endParaRPr lang="en-NZ" sz="1200" kern="1200" dirty="0" smtClean="0">
              <a:solidFill>
                <a:schemeClr val="tx1"/>
              </a:solidFill>
              <a:effectLst/>
              <a:latin typeface="+mn-lt"/>
              <a:ea typeface="+mn-ea"/>
              <a:cs typeface="+mn-cs"/>
            </a:endParaRPr>
          </a:p>
          <a:p>
            <a:r>
              <a:rPr lang="en-NZ" sz="1200" kern="1200" dirty="0" smtClean="0">
                <a:solidFill>
                  <a:schemeClr val="tx1"/>
                </a:solidFill>
                <a:effectLst/>
                <a:latin typeface="+mn-lt"/>
                <a:ea typeface="+mn-ea"/>
                <a:cs typeface="+mn-cs"/>
              </a:rPr>
              <a:t/>
            </a:r>
            <a:br>
              <a:rPr lang="en-NZ" sz="1200" kern="1200" dirty="0" smtClean="0">
                <a:solidFill>
                  <a:schemeClr val="tx1"/>
                </a:solidFill>
                <a:effectLst/>
                <a:latin typeface="+mn-lt"/>
                <a:ea typeface="+mn-ea"/>
                <a:cs typeface="+mn-cs"/>
              </a:rPr>
            </a:br>
            <a:r>
              <a:rPr lang="en-NZ" sz="1200" kern="1200" dirty="0" smtClean="0">
                <a:solidFill>
                  <a:schemeClr val="tx1"/>
                </a:solidFill>
                <a:effectLst/>
                <a:latin typeface="+mn-lt"/>
                <a:ea typeface="+mn-ea"/>
                <a:cs typeface="+mn-cs"/>
              </a:rPr>
              <a:t> </a:t>
            </a:r>
          </a:p>
          <a:p>
            <a:endParaRPr lang="en-NZ" dirty="0"/>
          </a:p>
        </p:txBody>
      </p:sp>
      <p:sp>
        <p:nvSpPr>
          <p:cNvPr id="4" name="Slide Number Placeholder 3"/>
          <p:cNvSpPr>
            <a:spLocks noGrp="1"/>
          </p:cNvSpPr>
          <p:nvPr>
            <p:ph type="sldNum" sz="quarter" idx="10"/>
          </p:nvPr>
        </p:nvSpPr>
        <p:spPr/>
        <p:txBody>
          <a:bodyPr/>
          <a:lstStyle/>
          <a:p>
            <a:fld id="{355E9AB2-AE61-4C86-B291-6FEAC6CE6C2F}" type="slidenum">
              <a:rPr lang="en-NZ" smtClean="0"/>
              <a:t>6</a:t>
            </a:fld>
            <a:endParaRPr lang="en-NZ"/>
          </a:p>
        </p:txBody>
      </p:sp>
    </p:spTree>
    <p:extLst>
      <p:ext uri="{BB962C8B-B14F-4D97-AF65-F5344CB8AC3E}">
        <p14:creationId xmlns:p14="http://schemas.microsoft.com/office/powerpoint/2010/main" val="3964354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kern="1200" dirty="0" smtClean="0">
                <a:solidFill>
                  <a:schemeClr val="tx1"/>
                </a:solidFill>
                <a:effectLst/>
                <a:latin typeface="+mn-lt"/>
                <a:ea typeface="+mn-ea"/>
                <a:cs typeface="+mn-cs"/>
              </a:rPr>
              <a:t>Activity Diagrams:</a:t>
            </a:r>
          </a:p>
          <a:p>
            <a:endParaRPr lang="en-NZ" sz="1200" kern="1200" dirty="0" smtClean="0">
              <a:solidFill>
                <a:schemeClr val="tx1"/>
              </a:solidFill>
              <a:effectLst/>
              <a:latin typeface="+mn-lt"/>
              <a:ea typeface="+mn-ea"/>
              <a:cs typeface="+mn-cs"/>
            </a:endParaRPr>
          </a:p>
          <a:p>
            <a:r>
              <a:rPr lang="en-NZ" sz="1200" kern="1200" dirty="0" smtClean="0">
                <a:solidFill>
                  <a:schemeClr val="tx1"/>
                </a:solidFill>
                <a:effectLst/>
                <a:latin typeface="+mn-lt"/>
                <a:ea typeface="+mn-ea"/>
                <a:cs typeface="+mn-cs"/>
              </a:rPr>
              <a:t>Activity diagrams are used to represent the activities, actions, or processes themselves. They represent workflow throughout a process. They use a specific syntax, a </a:t>
            </a:r>
            <a:r>
              <a:rPr lang="en-NZ" sz="1200" kern="1200" dirty="0" err="1" smtClean="0">
                <a:solidFill>
                  <a:schemeClr val="tx1"/>
                </a:solidFill>
                <a:effectLst/>
                <a:latin typeface="+mn-lt"/>
                <a:ea typeface="+mn-ea"/>
                <a:cs typeface="+mn-cs"/>
              </a:rPr>
              <a:t>symbology</a:t>
            </a:r>
            <a:r>
              <a:rPr lang="en-NZ" sz="1200" kern="1200" dirty="0" smtClean="0">
                <a:solidFill>
                  <a:schemeClr val="tx1"/>
                </a:solidFill>
                <a:effectLst/>
                <a:latin typeface="+mn-lt"/>
                <a:ea typeface="+mn-ea"/>
                <a:cs typeface="+mn-cs"/>
              </a:rPr>
              <a:t>. Round tangles are used to denote Actions or Activities whereas standard rectangles are used to for classes. Solid arrows to indicate flow control, dotted for object control. Diamonds details decisions or mergers, and their outcomes are described.</a:t>
            </a:r>
          </a:p>
          <a:p>
            <a:endParaRPr lang="en-NZ" sz="1200" kern="1200" dirty="0" smtClean="0">
              <a:solidFill>
                <a:schemeClr val="tx1"/>
              </a:solidFill>
              <a:effectLst/>
              <a:latin typeface="+mn-lt"/>
              <a:ea typeface="+mn-ea"/>
              <a:cs typeface="+mn-cs"/>
            </a:endParaRPr>
          </a:p>
          <a:p>
            <a:endParaRPr lang="en-NZ" sz="1200" kern="1200" dirty="0" smtClean="0">
              <a:solidFill>
                <a:schemeClr val="tx1"/>
              </a:solidFill>
              <a:effectLst/>
              <a:latin typeface="+mn-lt"/>
              <a:ea typeface="+mn-ea"/>
              <a:cs typeface="+mn-cs"/>
            </a:endParaRPr>
          </a:p>
          <a:p>
            <a:endParaRPr lang="en-NZ" sz="1200" kern="1200" dirty="0" smtClean="0">
              <a:solidFill>
                <a:schemeClr val="tx1"/>
              </a:solidFill>
              <a:effectLst/>
              <a:latin typeface="+mn-lt"/>
              <a:ea typeface="+mn-ea"/>
              <a:cs typeface="+mn-cs"/>
            </a:endParaRPr>
          </a:p>
          <a:p>
            <a:endParaRPr lang="en-NZ" sz="1200" kern="1200" dirty="0" smtClean="0">
              <a:solidFill>
                <a:schemeClr val="tx1"/>
              </a:solidFill>
              <a:effectLst/>
              <a:latin typeface="+mn-lt"/>
              <a:ea typeface="+mn-ea"/>
              <a:cs typeface="+mn-cs"/>
            </a:endParaRPr>
          </a:p>
          <a:p>
            <a:r>
              <a:rPr lang="en-NZ" sz="1200" kern="1200" dirty="0" smtClean="0">
                <a:solidFill>
                  <a:schemeClr val="tx1"/>
                </a:solidFill>
                <a:effectLst/>
                <a:latin typeface="+mn-lt"/>
                <a:ea typeface="+mn-ea"/>
                <a:cs typeface="+mn-cs"/>
              </a:rPr>
              <a:t>Business Process Model Notation:</a:t>
            </a:r>
          </a:p>
          <a:p>
            <a:r>
              <a:rPr lang="en-NZ" sz="1200" kern="1200" dirty="0" smtClean="0">
                <a:solidFill>
                  <a:schemeClr val="tx1"/>
                </a:solidFill>
                <a:effectLst/>
                <a:latin typeface="+mn-lt"/>
                <a:ea typeface="+mn-ea"/>
                <a:cs typeface="+mn-cs"/>
              </a:rPr>
              <a:t> </a:t>
            </a:r>
          </a:p>
          <a:p>
            <a:r>
              <a:rPr lang="en-NZ" sz="1200" kern="1200" dirty="0" smtClean="0">
                <a:solidFill>
                  <a:schemeClr val="tx1"/>
                </a:solidFill>
                <a:effectLst/>
                <a:latin typeface="+mn-lt"/>
                <a:ea typeface="+mn-ea"/>
                <a:cs typeface="+mn-cs"/>
              </a:rPr>
              <a:t>Business Process Model Notation, or BPMN,  is a standardised graphic method of modelling processes that occur within organisations. The use of a specific, standardised notation is advantageous as it allows modellers to communicate procedures more effectively, share them precisely, and thereby achieve greater understanding of requirements. </a:t>
            </a:r>
          </a:p>
          <a:p>
            <a:r>
              <a:rPr lang="en-NZ" sz="1200" kern="1200" dirty="0" smtClean="0">
                <a:solidFill>
                  <a:schemeClr val="tx1"/>
                </a:solidFill>
                <a:effectLst/>
                <a:latin typeface="+mn-lt"/>
                <a:ea typeface="+mn-ea"/>
                <a:cs typeface="+mn-cs"/>
              </a:rPr>
              <a:t>BPMN is typically used to model business, or organisation, activities. It is these activities that when combined in to processes, support the way businesses or organisations function. An example of this could be the creation of a new product to sell, or even the process of selling. Any activity an organisation undertakes can be modelled.</a:t>
            </a:r>
          </a:p>
          <a:p>
            <a:r>
              <a:rPr lang="en-NZ" sz="1200" kern="1200" dirty="0" smtClean="0">
                <a:solidFill>
                  <a:schemeClr val="tx1"/>
                </a:solidFill>
                <a:effectLst/>
                <a:latin typeface="+mn-lt"/>
                <a:ea typeface="+mn-ea"/>
                <a:cs typeface="+mn-cs"/>
              </a:rPr>
              <a:t>From an object oriented standpoint, it is possible to divide various activities between objects (such as people interacting during a sales process).</a:t>
            </a:r>
          </a:p>
          <a:p>
            <a:r>
              <a:rPr lang="en-NZ" sz="1200" kern="1200" dirty="0" smtClean="0">
                <a:solidFill>
                  <a:schemeClr val="tx1"/>
                </a:solidFill>
                <a:effectLst/>
                <a:latin typeface="+mn-lt"/>
                <a:ea typeface="+mn-ea"/>
                <a:cs typeface="+mn-cs"/>
              </a:rPr>
              <a:t>Modelling takes time, evening using standardised notation. It is an abstract process that involves an interpretation of what reality should be. As such, it is important to remember that it is impossible to conceptualise the entirety of an unknown process initially; an agile, collaborative, and flexible approach must be adopted, allowing changes to be incorporated to better reflect real-world requirements. </a:t>
            </a:r>
          </a:p>
          <a:p>
            <a:r>
              <a:rPr lang="en-NZ" sz="1200" kern="1200" dirty="0" smtClean="0">
                <a:solidFill>
                  <a:schemeClr val="tx1"/>
                </a:solidFill>
                <a:effectLst/>
                <a:latin typeface="+mn-lt"/>
                <a:ea typeface="+mn-ea"/>
                <a:cs typeface="+mn-cs"/>
              </a:rPr>
              <a:t>Despite best efforts, however, modelling and usage of BPMN is not without its hazards. A common mistake is to reduce interdependent entities to divisive, segregated roles.</a:t>
            </a:r>
          </a:p>
          <a:p>
            <a:endParaRPr lang="en-NZ" sz="1200" kern="1200" dirty="0" smtClean="0">
              <a:solidFill>
                <a:schemeClr val="tx1"/>
              </a:solidFill>
              <a:effectLst/>
              <a:latin typeface="+mn-lt"/>
              <a:ea typeface="+mn-ea"/>
              <a:cs typeface="+mn-cs"/>
            </a:endParaRPr>
          </a:p>
          <a:p>
            <a:r>
              <a:rPr lang="en-NZ" sz="1200" kern="1200" dirty="0" smtClean="0">
                <a:solidFill>
                  <a:schemeClr val="tx1"/>
                </a:solidFill>
                <a:effectLst/>
                <a:latin typeface="+mn-lt"/>
                <a:ea typeface="+mn-ea"/>
                <a:cs typeface="+mn-cs"/>
              </a:rPr>
              <a:t/>
            </a:r>
            <a:br>
              <a:rPr lang="en-NZ" sz="1200" kern="1200" dirty="0" smtClean="0">
                <a:solidFill>
                  <a:schemeClr val="tx1"/>
                </a:solidFill>
                <a:effectLst/>
                <a:latin typeface="+mn-lt"/>
                <a:ea typeface="+mn-ea"/>
                <a:cs typeface="+mn-cs"/>
              </a:rPr>
            </a:br>
            <a:r>
              <a:rPr lang="en-NZ" sz="1200" kern="1200" dirty="0" smtClean="0">
                <a:solidFill>
                  <a:schemeClr val="tx1"/>
                </a:solidFill>
                <a:effectLst/>
                <a:latin typeface="+mn-lt"/>
                <a:ea typeface="+mn-ea"/>
                <a:cs typeface="+mn-cs"/>
              </a:rPr>
              <a:t> </a:t>
            </a:r>
          </a:p>
          <a:p>
            <a:endParaRPr lang="en-NZ" dirty="0"/>
          </a:p>
        </p:txBody>
      </p:sp>
      <p:sp>
        <p:nvSpPr>
          <p:cNvPr id="4" name="Slide Number Placeholder 3"/>
          <p:cNvSpPr>
            <a:spLocks noGrp="1"/>
          </p:cNvSpPr>
          <p:nvPr>
            <p:ph type="sldNum" sz="quarter" idx="10"/>
          </p:nvPr>
        </p:nvSpPr>
        <p:spPr/>
        <p:txBody>
          <a:bodyPr/>
          <a:lstStyle/>
          <a:p>
            <a:fld id="{355E9AB2-AE61-4C86-B291-6FEAC6CE6C2F}" type="slidenum">
              <a:rPr lang="en-NZ" smtClean="0"/>
              <a:t>7</a:t>
            </a:fld>
            <a:endParaRPr lang="en-NZ"/>
          </a:p>
        </p:txBody>
      </p:sp>
    </p:spTree>
    <p:extLst>
      <p:ext uri="{BB962C8B-B14F-4D97-AF65-F5344CB8AC3E}">
        <p14:creationId xmlns:p14="http://schemas.microsoft.com/office/powerpoint/2010/main" val="3964354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355E9AB2-AE61-4C86-B291-6FEAC6CE6C2F}" type="slidenum">
              <a:rPr lang="en-NZ" smtClean="0"/>
              <a:t>8</a:t>
            </a:fld>
            <a:endParaRPr lang="en-NZ"/>
          </a:p>
        </p:txBody>
      </p:sp>
    </p:spTree>
    <p:extLst>
      <p:ext uri="{BB962C8B-B14F-4D97-AF65-F5344CB8AC3E}">
        <p14:creationId xmlns:p14="http://schemas.microsoft.com/office/powerpoint/2010/main" val="2278666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kern="1200" dirty="0" smtClean="0">
                <a:solidFill>
                  <a:schemeClr val="tx1"/>
                </a:solidFill>
                <a:effectLst/>
                <a:latin typeface="+mn-lt"/>
                <a:ea typeface="+mn-ea"/>
                <a:cs typeface="+mn-cs"/>
              </a:rPr>
              <a:t>Activity Diagrams:</a:t>
            </a:r>
          </a:p>
          <a:p>
            <a:endParaRPr lang="en-NZ" sz="1200" kern="1200" dirty="0" smtClean="0">
              <a:solidFill>
                <a:schemeClr val="tx1"/>
              </a:solidFill>
              <a:effectLst/>
              <a:latin typeface="+mn-lt"/>
              <a:ea typeface="+mn-ea"/>
              <a:cs typeface="+mn-cs"/>
            </a:endParaRPr>
          </a:p>
          <a:p>
            <a:r>
              <a:rPr lang="en-NZ" sz="1200" kern="1200" dirty="0" smtClean="0">
                <a:solidFill>
                  <a:schemeClr val="tx1"/>
                </a:solidFill>
                <a:effectLst/>
                <a:latin typeface="+mn-lt"/>
                <a:ea typeface="+mn-ea"/>
                <a:cs typeface="+mn-cs"/>
              </a:rPr>
              <a:t>Activity diagrams are used to represent the activities, actions, or processes themselves. They represent workflow throughout a process. They use a specific syntax, a </a:t>
            </a:r>
            <a:r>
              <a:rPr lang="en-NZ" sz="1200" kern="1200" dirty="0" err="1" smtClean="0">
                <a:solidFill>
                  <a:schemeClr val="tx1"/>
                </a:solidFill>
                <a:effectLst/>
                <a:latin typeface="+mn-lt"/>
                <a:ea typeface="+mn-ea"/>
                <a:cs typeface="+mn-cs"/>
              </a:rPr>
              <a:t>symbology</a:t>
            </a:r>
            <a:r>
              <a:rPr lang="en-NZ" sz="1200" kern="1200" dirty="0" smtClean="0">
                <a:solidFill>
                  <a:schemeClr val="tx1"/>
                </a:solidFill>
                <a:effectLst/>
                <a:latin typeface="+mn-lt"/>
                <a:ea typeface="+mn-ea"/>
                <a:cs typeface="+mn-cs"/>
              </a:rPr>
              <a:t>. Round tangles are used to denote Actions or Activities whereas standard rectangles are used to for classes. Solid arrows to indicate flow control, dotted for object control. Diamonds details decisions or mergers, and their outcomes are described.</a:t>
            </a:r>
          </a:p>
          <a:p>
            <a:endParaRPr lang="en-NZ" sz="1200" kern="1200" dirty="0" smtClean="0">
              <a:solidFill>
                <a:schemeClr val="tx1"/>
              </a:solidFill>
              <a:effectLst/>
              <a:latin typeface="+mn-lt"/>
              <a:ea typeface="+mn-ea"/>
              <a:cs typeface="+mn-cs"/>
            </a:endParaRPr>
          </a:p>
          <a:p>
            <a:endParaRPr lang="en-NZ" sz="1200" kern="1200" dirty="0" smtClean="0">
              <a:solidFill>
                <a:schemeClr val="tx1"/>
              </a:solidFill>
              <a:effectLst/>
              <a:latin typeface="+mn-lt"/>
              <a:ea typeface="+mn-ea"/>
              <a:cs typeface="+mn-cs"/>
            </a:endParaRPr>
          </a:p>
          <a:p>
            <a:endParaRPr lang="en-NZ" sz="1200" kern="1200" dirty="0" smtClean="0">
              <a:solidFill>
                <a:schemeClr val="tx1"/>
              </a:solidFill>
              <a:effectLst/>
              <a:latin typeface="+mn-lt"/>
              <a:ea typeface="+mn-ea"/>
              <a:cs typeface="+mn-cs"/>
            </a:endParaRPr>
          </a:p>
          <a:p>
            <a:endParaRPr lang="en-NZ" sz="1200" kern="1200" dirty="0" smtClean="0">
              <a:solidFill>
                <a:schemeClr val="tx1"/>
              </a:solidFill>
              <a:effectLst/>
              <a:latin typeface="+mn-lt"/>
              <a:ea typeface="+mn-ea"/>
              <a:cs typeface="+mn-cs"/>
            </a:endParaRPr>
          </a:p>
          <a:p>
            <a:r>
              <a:rPr lang="en-NZ" sz="1200" kern="1200" dirty="0" smtClean="0">
                <a:solidFill>
                  <a:schemeClr val="tx1"/>
                </a:solidFill>
                <a:effectLst/>
                <a:latin typeface="+mn-lt"/>
                <a:ea typeface="+mn-ea"/>
                <a:cs typeface="+mn-cs"/>
              </a:rPr>
              <a:t>Business Process Model Notation:</a:t>
            </a:r>
          </a:p>
          <a:p>
            <a:r>
              <a:rPr lang="en-NZ" sz="1200" kern="1200" dirty="0" smtClean="0">
                <a:solidFill>
                  <a:schemeClr val="tx1"/>
                </a:solidFill>
                <a:effectLst/>
                <a:latin typeface="+mn-lt"/>
                <a:ea typeface="+mn-ea"/>
                <a:cs typeface="+mn-cs"/>
              </a:rPr>
              <a:t> </a:t>
            </a:r>
          </a:p>
          <a:p>
            <a:r>
              <a:rPr lang="en-NZ" sz="1200" kern="1200" dirty="0" smtClean="0">
                <a:solidFill>
                  <a:schemeClr val="tx1"/>
                </a:solidFill>
                <a:effectLst/>
                <a:latin typeface="+mn-lt"/>
                <a:ea typeface="+mn-ea"/>
                <a:cs typeface="+mn-cs"/>
              </a:rPr>
              <a:t>Business Process Model Notation, or BPMN,  is a standardised graphic method of modelling processes that occur within organisations. The use of a specific, standardised notation is advantageous as it allows modellers to communicate procedures more effectively, share them precisely, and thereby achieve greater understanding of requirements. </a:t>
            </a:r>
          </a:p>
          <a:p>
            <a:r>
              <a:rPr lang="en-NZ" sz="1200" kern="1200" dirty="0" smtClean="0">
                <a:solidFill>
                  <a:schemeClr val="tx1"/>
                </a:solidFill>
                <a:effectLst/>
                <a:latin typeface="+mn-lt"/>
                <a:ea typeface="+mn-ea"/>
                <a:cs typeface="+mn-cs"/>
              </a:rPr>
              <a:t>BPMN is typically used to model business, or organisation, activities. It is these activities that when combined in to processes, support the way businesses or organisations function. An example of this could be the creation of a new product to sell, or even the process of selling. Any activity an organisation undertakes can be modelled.</a:t>
            </a:r>
          </a:p>
          <a:p>
            <a:r>
              <a:rPr lang="en-NZ" sz="1200" kern="1200" dirty="0" smtClean="0">
                <a:solidFill>
                  <a:schemeClr val="tx1"/>
                </a:solidFill>
                <a:effectLst/>
                <a:latin typeface="+mn-lt"/>
                <a:ea typeface="+mn-ea"/>
                <a:cs typeface="+mn-cs"/>
              </a:rPr>
              <a:t>From an object oriented standpoint, it is possible to divide various activities between objects (such as people interacting during a sales process).</a:t>
            </a:r>
          </a:p>
          <a:p>
            <a:r>
              <a:rPr lang="en-NZ" sz="1200" kern="1200" dirty="0" smtClean="0">
                <a:solidFill>
                  <a:schemeClr val="tx1"/>
                </a:solidFill>
                <a:effectLst/>
                <a:latin typeface="+mn-lt"/>
                <a:ea typeface="+mn-ea"/>
                <a:cs typeface="+mn-cs"/>
              </a:rPr>
              <a:t>Modelling takes time, evening using standardised notation. It is an abstract process that involves an interpretation of what reality should be. As such, it is important to remember that it is impossible to conceptualise the entirety of an unknown process initially; an agile, collaborative, and flexible approach must be adopted, allowing changes to be incorporated to better reflect real-world requirements. </a:t>
            </a:r>
          </a:p>
          <a:p>
            <a:r>
              <a:rPr lang="en-NZ" sz="1200" kern="1200" dirty="0" smtClean="0">
                <a:solidFill>
                  <a:schemeClr val="tx1"/>
                </a:solidFill>
                <a:effectLst/>
                <a:latin typeface="+mn-lt"/>
                <a:ea typeface="+mn-ea"/>
                <a:cs typeface="+mn-cs"/>
              </a:rPr>
              <a:t>Despite best efforts, however, modelling and usage of BPMN is not without its hazards. A common mistake is to reduce interdependent entities to divisive, segregated roles.</a:t>
            </a:r>
          </a:p>
          <a:p>
            <a:endParaRPr lang="en-NZ" sz="1200" kern="1200" dirty="0" smtClean="0">
              <a:solidFill>
                <a:schemeClr val="tx1"/>
              </a:solidFill>
              <a:effectLst/>
              <a:latin typeface="+mn-lt"/>
              <a:ea typeface="+mn-ea"/>
              <a:cs typeface="+mn-cs"/>
            </a:endParaRPr>
          </a:p>
          <a:p>
            <a:r>
              <a:rPr lang="en-NZ" sz="1200" kern="1200" dirty="0" smtClean="0">
                <a:solidFill>
                  <a:schemeClr val="tx1"/>
                </a:solidFill>
                <a:effectLst/>
                <a:latin typeface="+mn-lt"/>
                <a:ea typeface="+mn-ea"/>
                <a:cs typeface="+mn-cs"/>
              </a:rPr>
              <a:t/>
            </a:r>
            <a:br>
              <a:rPr lang="en-NZ" sz="1200" kern="1200" dirty="0" smtClean="0">
                <a:solidFill>
                  <a:schemeClr val="tx1"/>
                </a:solidFill>
                <a:effectLst/>
                <a:latin typeface="+mn-lt"/>
                <a:ea typeface="+mn-ea"/>
                <a:cs typeface="+mn-cs"/>
              </a:rPr>
            </a:br>
            <a:r>
              <a:rPr lang="en-NZ" sz="1200" kern="1200" dirty="0" smtClean="0">
                <a:solidFill>
                  <a:schemeClr val="tx1"/>
                </a:solidFill>
                <a:effectLst/>
                <a:latin typeface="+mn-lt"/>
                <a:ea typeface="+mn-ea"/>
                <a:cs typeface="+mn-cs"/>
              </a:rPr>
              <a:t> </a:t>
            </a:r>
          </a:p>
          <a:p>
            <a:endParaRPr lang="en-NZ" dirty="0"/>
          </a:p>
        </p:txBody>
      </p:sp>
      <p:sp>
        <p:nvSpPr>
          <p:cNvPr id="4" name="Slide Number Placeholder 3"/>
          <p:cNvSpPr>
            <a:spLocks noGrp="1"/>
          </p:cNvSpPr>
          <p:nvPr>
            <p:ph type="sldNum" sz="quarter" idx="10"/>
          </p:nvPr>
        </p:nvSpPr>
        <p:spPr/>
        <p:txBody>
          <a:bodyPr/>
          <a:lstStyle/>
          <a:p>
            <a:fld id="{355E9AB2-AE61-4C86-B291-6FEAC6CE6C2F}" type="slidenum">
              <a:rPr lang="en-NZ" smtClean="0"/>
              <a:t>9</a:t>
            </a:fld>
            <a:endParaRPr lang="en-NZ"/>
          </a:p>
        </p:txBody>
      </p:sp>
    </p:spTree>
    <p:extLst>
      <p:ext uri="{BB962C8B-B14F-4D97-AF65-F5344CB8AC3E}">
        <p14:creationId xmlns:p14="http://schemas.microsoft.com/office/powerpoint/2010/main" val="807902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355E9AB2-AE61-4C86-B291-6FEAC6CE6C2F}" type="slidenum">
              <a:rPr lang="en-NZ" smtClean="0"/>
              <a:t>10</a:t>
            </a:fld>
            <a:endParaRPr lang="en-NZ"/>
          </a:p>
        </p:txBody>
      </p:sp>
    </p:spTree>
    <p:extLst>
      <p:ext uri="{BB962C8B-B14F-4D97-AF65-F5344CB8AC3E}">
        <p14:creationId xmlns:p14="http://schemas.microsoft.com/office/powerpoint/2010/main" val="2100446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10/8/2015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10/8/2015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10/8/2015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10/8/2015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10/8/2015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10/8/2015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10/8/2015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10/8/2015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10/8/2015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10/8/2015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10/8/2015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10/8/2015</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4960137"/>
            <a:ext cx="7772400" cy="1463040"/>
          </a:xfrm>
          <a:prstGeom prst="rect">
            <a:avLst/>
          </a:prstGeom>
          <a:solidFill>
            <a:schemeClr val="bg1"/>
          </a:solidFill>
          <a:ln>
            <a:solidFill>
              <a:schemeClr val="bg1"/>
            </a:solidFill>
          </a:ln>
        </p:spPr>
        <p:txBody>
          <a:bodyPr vert="horz" lIns="91440" tIns="45720" rIns="91440" bIns="45720" rtlCol="0" anchor="ctr">
            <a:normAutofit/>
          </a:bodyPr>
          <a:lstStyle>
            <a:lvl1pPr algn="r" defTabSz="914400" rtl="0" eaLnBrk="1" latinLnBrk="0" hangingPunct="1">
              <a:lnSpc>
                <a:spcPct val="80000"/>
              </a:lnSpc>
              <a:spcBef>
                <a:spcPct val="0"/>
              </a:spcBef>
              <a:buNone/>
              <a:defRPr sz="5000" kern="1200" cap="all" spc="200" baseline="0">
                <a:solidFill>
                  <a:schemeClr val="tx1">
                    <a:lumMod val="95000"/>
                    <a:lumOff val="5000"/>
                  </a:schemeClr>
                </a:solidFill>
                <a:latin typeface="+mj-lt"/>
                <a:ea typeface="+mj-ea"/>
                <a:cs typeface="+mj-cs"/>
              </a:defRPr>
            </a:lvl1pPr>
          </a:lstStyle>
          <a:p>
            <a:r>
              <a:rPr lang="en-NZ" smtClean="0"/>
              <a:t>158.225 Assignment 2 – art space</a:t>
            </a:r>
            <a:endParaRPr lang="en-NZ" dirty="0"/>
          </a:p>
        </p:txBody>
      </p:sp>
      <p:sp>
        <p:nvSpPr>
          <p:cNvPr id="7" name="Subtitle 2"/>
          <p:cNvSpPr txBox="1">
            <a:spLocks/>
          </p:cNvSpPr>
          <p:nvPr/>
        </p:nvSpPr>
        <p:spPr>
          <a:xfrm>
            <a:off x="8610600" y="4960137"/>
            <a:ext cx="3200400" cy="1463040"/>
          </a:xfrm>
          <a:prstGeom prst="rect">
            <a:avLst/>
          </a:prstGeom>
          <a:solidFill>
            <a:schemeClr val="bg1"/>
          </a:solidFill>
        </p:spPr>
        <p:txBody>
          <a:bodyPr vert="horz" lIns="457200" tIns="365760" rIns="45720" bIns="45720" rtlCol="0" anchor="t">
            <a:normAutofit fontScale="625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2000" kern="1200">
                <a:solidFill>
                  <a:schemeClr val="tx1"/>
                </a:solidFill>
                <a:latin typeface="+mn-lt"/>
                <a:ea typeface="+mn-ea"/>
                <a:cs typeface="+mn-cs"/>
              </a:defRPr>
            </a:lvl9pPr>
          </a:lstStyle>
          <a:p>
            <a:r>
              <a:rPr lang="en-NZ" dirty="0" smtClean="0"/>
              <a:t>John Lamb </a:t>
            </a:r>
          </a:p>
          <a:p>
            <a:r>
              <a:rPr lang="en-NZ" dirty="0" smtClean="0"/>
              <a:t>Marc Van </a:t>
            </a:r>
            <a:r>
              <a:rPr lang="en-NZ" dirty="0" err="1" smtClean="0"/>
              <a:t>Zuilen</a:t>
            </a:r>
            <a:endParaRPr lang="en-NZ" dirty="0" smtClean="0"/>
          </a:p>
          <a:p>
            <a:r>
              <a:rPr lang="en-NZ" dirty="0" smtClean="0"/>
              <a:t>Simon Parr</a:t>
            </a:r>
            <a:endParaRPr lang="en-NZ" dirty="0"/>
          </a:p>
        </p:txBody>
      </p:sp>
    </p:spTree>
    <p:extLst>
      <p:ext uri="{BB962C8B-B14F-4D97-AF65-F5344CB8AC3E}">
        <p14:creationId xmlns:p14="http://schemas.microsoft.com/office/powerpoint/2010/main" val="9966582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ACTIVITY DIAGRAM – ADDING A NEW FEATURE</a:t>
            </a:r>
            <a:endParaRPr lang="en-NZ"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2048542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BPMN – ADDING A NEW FEATURE</a:t>
            </a:r>
            <a:endParaRPr lang="en-NZ" dirty="0"/>
          </a:p>
        </p:txBody>
      </p:sp>
      <p:pic>
        <p:nvPicPr>
          <p:cNvPr id="6" name="Picture 5"/>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715162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Questions?</a:t>
            </a:r>
            <a:endParaRPr lang="en-NZ" dirty="0"/>
          </a:p>
        </p:txBody>
      </p:sp>
      <p:sp>
        <p:nvSpPr>
          <p:cNvPr id="7" name="Content Placeholder 2"/>
          <p:cNvSpPr>
            <a:spLocks noGrp="1"/>
          </p:cNvSpPr>
          <p:nvPr>
            <p:ph idx="1"/>
          </p:nvPr>
        </p:nvSpPr>
        <p:spPr>
          <a:xfrm>
            <a:off x="1024128" y="2286000"/>
            <a:ext cx="9720073" cy="4023360"/>
          </a:xfrm>
        </p:spPr>
        <p:txBody>
          <a:bodyPr/>
          <a:lstStyle/>
          <a:p>
            <a:r>
              <a:rPr lang="en-NZ" dirty="0" smtClean="0"/>
              <a:t>Marc van </a:t>
            </a:r>
            <a:r>
              <a:rPr lang="en-NZ" dirty="0" err="1" smtClean="0"/>
              <a:t>Zuilen</a:t>
            </a:r>
            <a:r>
              <a:rPr lang="en-NZ" dirty="0"/>
              <a:t> </a:t>
            </a:r>
            <a:r>
              <a:rPr lang="en-NZ" dirty="0" smtClean="0"/>
              <a:t>- Requirements Map and Class Diagram</a:t>
            </a:r>
          </a:p>
          <a:p>
            <a:r>
              <a:rPr lang="en-NZ" dirty="0" smtClean="0"/>
              <a:t>John Lamb – Use Case Diagram</a:t>
            </a:r>
          </a:p>
          <a:p>
            <a:r>
              <a:rPr lang="en-NZ" dirty="0" smtClean="0"/>
              <a:t>Simon </a:t>
            </a:r>
            <a:r>
              <a:rPr lang="en-NZ" dirty="0" smtClean="0"/>
              <a:t>Parr - Activity Diagram and BPMN</a:t>
            </a:r>
            <a:endParaRPr lang="en-NZ" dirty="0"/>
          </a:p>
        </p:txBody>
      </p:sp>
    </p:spTree>
    <p:extLst>
      <p:ext uri="{BB962C8B-B14F-4D97-AF65-F5344CB8AC3E}">
        <p14:creationId xmlns:p14="http://schemas.microsoft.com/office/powerpoint/2010/main" val="16049930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Art space –   	</a:t>
            </a:r>
            <a:br>
              <a:rPr lang="en-NZ" dirty="0" smtClean="0"/>
            </a:br>
            <a:r>
              <a:rPr lang="en-NZ" dirty="0" smtClean="0"/>
              <a:t>A presentation</a:t>
            </a:r>
            <a:endParaRPr lang="en-NZ" dirty="0"/>
          </a:p>
        </p:txBody>
      </p:sp>
      <p:sp>
        <p:nvSpPr>
          <p:cNvPr id="4" name="Text Placeholder 3"/>
          <p:cNvSpPr>
            <a:spLocks noGrp="1"/>
          </p:cNvSpPr>
          <p:nvPr>
            <p:ph type="body" sz="half" idx="2"/>
          </p:nvPr>
        </p:nvSpPr>
        <p:spPr/>
        <p:txBody>
          <a:bodyPr/>
          <a:lstStyle/>
          <a:p>
            <a:r>
              <a:rPr lang="en-US" dirty="0"/>
              <a:t>In this talk</a:t>
            </a:r>
            <a:r>
              <a:rPr lang="en-US" dirty="0" smtClean="0"/>
              <a:t>:</a:t>
            </a:r>
          </a:p>
          <a:p>
            <a:pPr lvl="1"/>
            <a:r>
              <a:rPr lang="en-US" dirty="0" smtClean="0"/>
              <a:t>Understand </a:t>
            </a:r>
            <a:r>
              <a:rPr lang="en-US" dirty="0" smtClean="0"/>
              <a:t>Requirements</a:t>
            </a:r>
          </a:p>
          <a:p>
            <a:pPr lvl="1"/>
            <a:r>
              <a:rPr lang="en-US" dirty="0"/>
              <a:t>Class </a:t>
            </a:r>
            <a:r>
              <a:rPr lang="en-US" dirty="0" smtClean="0"/>
              <a:t>Diagram</a:t>
            </a:r>
            <a:endParaRPr lang="en-US" dirty="0"/>
          </a:p>
          <a:p>
            <a:pPr lvl="1"/>
            <a:r>
              <a:rPr lang="en-US" dirty="0"/>
              <a:t>Use Case Diagram</a:t>
            </a:r>
          </a:p>
          <a:p>
            <a:pPr lvl="1"/>
            <a:r>
              <a:rPr lang="en-US" dirty="0" smtClean="0"/>
              <a:t>Activity Diagram</a:t>
            </a:r>
          </a:p>
          <a:p>
            <a:pPr lvl="1"/>
            <a:r>
              <a:rPr lang="en-US" dirty="0" smtClean="0"/>
              <a:t>Business </a:t>
            </a:r>
            <a:r>
              <a:rPr lang="en-US" dirty="0"/>
              <a:t>Processes </a:t>
            </a:r>
          </a:p>
          <a:p>
            <a:pPr lvl="1"/>
            <a:r>
              <a:rPr lang="en-US" dirty="0" smtClean="0"/>
              <a:t>Questions</a:t>
            </a:r>
            <a:endParaRPr lang="en-US" dirty="0"/>
          </a:p>
          <a:p>
            <a:endParaRPr lang="en-NZ" dirty="0"/>
          </a:p>
        </p:txBody>
      </p:sp>
    </p:spTree>
    <p:extLst>
      <p:ext uri="{BB962C8B-B14F-4D97-AF65-F5344CB8AC3E}">
        <p14:creationId xmlns:p14="http://schemas.microsoft.com/office/powerpoint/2010/main" val="33684270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CONCEPT MAP</a:t>
            </a:r>
            <a:endParaRPr lang="en-NZ" dirty="0"/>
          </a:p>
        </p:txBody>
      </p:sp>
    </p:spTree>
    <p:extLst>
      <p:ext uri="{BB962C8B-B14F-4D97-AF65-F5344CB8AC3E}">
        <p14:creationId xmlns:p14="http://schemas.microsoft.com/office/powerpoint/2010/main" val="11652119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CONCEPT MAP</a:t>
            </a:r>
            <a:endParaRPr lang="en-NZ"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 y="0"/>
            <a:ext cx="12191998" cy="6857998"/>
          </a:xfrm>
          <a:prstGeom prst="rect">
            <a:avLst/>
          </a:prstGeom>
        </p:spPr>
      </p:pic>
    </p:spTree>
    <p:extLst>
      <p:ext uri="{BB962C8B-B14F-4D97-AF65-F5344CB8AC3E}">
        <p14:creationId xmlns:p14="http://schemas.microsoft.com/office/powerpoint/2010/main" val="1830283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NZ"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2"/>
            <a:ext cx="12191997" cy="6857998"/>
          </a:xfrm>
          <a:prstGeom prst="rect">
            <a:avLst/>
          </a:prstGeom>
        </p:spPr>
      </p:pic>
    </p:spTree>
    <p:extLst>
      <p:ext uri="{BB962C8B-B14F-4D97-AF65-F5344CB8AC3E}">
        <p14:creationId xmlns:p14="http://schemas.microsoft.com/office/powerpoint/2010/main" val="98560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Diagrams</a:t>
            </a:r>
            <a:endParaRPr lang="en-NZ" dirty="0"/>
          </a:p>
        </p:txBody>
      </p:sp>
      <p:sp>
        <p:nvSpPr>
          <p:cNvPr id="3" name="Content Placeholder 2"/>
          <p:cNvSpPr>
            <a:spLocks noGrp="1"/>
          </p:cNvSpPr>
          <p:nvPr>
            <p:ph sz="half" idx="1"/>
          </p:nvPr>
        </p:nvSpPr>
        <p:spPr/>
        <p:txBody>
          <a:bodyPr/>
          <a:lstStyle/>
          <a:p>
            <a:pPr lvl="1"/>
            <a:r>
              <a:rPr lang="en-US" dirty="0"/>
              <a:t>A use case diagram provides a simple demonstration of the main functions of the system and the users that interact with it. </a:t>
            </a:r>
          </a:p>
          <a:p>
            <a:pPr lvl="1"/>
            <a:r>
              <a:rPr lang="en-US" dirty="0"/>
              <a:t>Very popular and effective form of system analysis</a:t>
            </a:r>
          </a:p>
          <a:p>
            <a:endParaRPr lang="en-NZ" dirty="0"/>
          </a:p>
        </p:txBody>
      </p:sp>
      <p:sp>
        <p:nvSpPr>
          <p:cNvPr id="5" name="Content Placeholder 4"/>
          <p:cNvSpPr>
            <a:spLocks noGrp="1"/>
          </p:cNvSpPr>
          <p:nvPr>
            <p:ph sz="half" idx="2"/>
          </p:nvPr>
        </p:nvSpPr>
        <p:spPr/>
        <p:txBody>
          <a:bodyPr/>
          <a:lstStyle/>
          <a:p>
            <a:pPr lvl="1"/>
            <a:r>
              <a:rPr lang="en-US" dirty="0"/>
              <a:t>A great way to </a:t>
            </a:r>
            <a:r>
              <a:rPr lang="en-US" dirty="0" err="1"/>
              <a:t>summarise</a:t>
            </a:r>
            <a:r>
              <a:rPr lang="en-US" dirty="0"/>
              <a:t> the goals of the system and overall scope of the planned system.</a:t>
            </a:r>
          </a:p>
          <a:p>
            <a:pPr lvl="1"/>
            <a:r>
              <a:rPr lang="en-US" dirty="0"/>
              <a:t>Does not got into any detail about each use case therefore it analyses the system at a very high level </a:t>
            </a:r>
          </a:p>
          <a:p>
            <a:pPr lvl="1"/>
            <a:r>
              <a:rPr lang="en-NZ" dirty="0"/>
              <a:t>Small version of use case diagram here</a:t>
            </a:r>
          </a:p>
          <a:p>
            <a:endParaRPr lang="en-NZ" dirty="0"/>
          </a:p>
        </p:txBody>
      </p:sp>
    </p:spTree>
    <p:extLst>
      <p:ext uri="{BB962C8B-B14F-4D97-AF65-F5344CB8AC3E}">
        <p14:creationId xmlns:p14="http://schemas.microsoft.com/office/powerpoint/2010/main" val="19895862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Pros/Cons of Use Case Diagrams</a:t>
            </a:r>
            <a:endParaRPr lang="en-NZ" dirty="0"/>
          </a:p>
        </p:txBody>
      </p:sp>
      <p:sp>
        <p:nvSpPr>
          <p:cNvPr id="3" name="Content Placeholder 2"/>
          <p:cNvSpPr>
            <a:spLocks noGrp="1"/>
          </p:cNvSpPr>
          <p:nvPr>
            <p:ph sz="half" idx="1"/>
          </p:nvPr>
        </p:nvSpPr>
        <p:spPr>
          <a:xfrm>
            <a:off x="1024127" y="2066925"/>
            <a:ext cx="4754880" cy="4023360"/>
          </a:xfrm>
        </p:spPr>
        <p:txBody>
          <a:bodyPr>
            <a:normAutofit/>
          </a:bodyPr>
          <a:lstStyle/>
          <a:p>
            <a:pPr marL="342900" indent="-342900">
              <a:buFont typeface="Arial" panose="020B0604020202020204" pitchFamily="34" charset="0"/>
              <a:buChar char="•"/>
            </a:pPr>
            <a:r>
              <a:rPr lang="en-NZ" sz="1600" dirty="0" smtClean="0"/>
              <a:t>The primary advantage of using a use case diagram is that they include very little technical information therefore they are simpler for anyone including management to understand. They allow users to visualise the interactions between the actors (users) and the actions (use cases) of the system.</a:t>
            </a:r>
          </a:p>
          <a:p>
            <a:pPr marL="342900" indent="-342900">
              <a:buFont typeface="Arial" panose="020B0604020202020204" pitchFamily="34" charset="0"/>
              <a:buChar char="•"/>
            </a:pPr>
            <a:r>
              <a:rPr lang="en-NZ" sz="1600" dirty="0" smtClean="0"/>
              <a:t>Focuses </a:t>
            </a:r>
            <a:r>
              <a:rPr lang="en-NZ" sz="1600" dirty="0"/>
              <a:t>on users rather than the system so the real needs for the system to be a success are realised early</a:t>
            </a:r>
            <a:endParaRPr lang="en-NZ" sz="1600" dirty="0" smtClean="0"/>
          </a:p>
          <a:p>
            <a:endParaRPr lang="en-NZ" sz="1600" dirty="0"/>
          </a:p>
        </p:txBody>
      </p:sp>
      <p:sp>
        <p:nvSpPr>
          <p:cNvPr id="5" name="Content Placeholder 4"/>
          <p:cNvSpPr>
            <a:spLocks noGrp="1"/>
          </p:cNvSpPr>
          <p:nvPr>
            <p:ph sz="half" idx="2"/>
          </p:nvPr>
        </p:nvSpPr>
        <p:spPr>
          <a:xfrm>
            <a:off x="6246495" y="2057400"/>
            <a:ext cx="4754880" cy="4023360"/>
          </a:xfrm>
        </p:spPr>
        <p:txBody>
          <a:bodyPr>
            <a:normAutofit/>
          </a:bodyPr>
          <a:lstStyle/>
          <a:p>
            <a:pPr marL="342900" indent="-342900">
              <a:buFont typeface="Arial" panose="020B0604020202020204" pitchFamily="34" charset="0"/>
              <a:buChar char="•"/>
            </a:pPr>
            <a:r>
              <a:rPr lang="en-NZ" sz="1600" dirty="0"/>
              <a:t>As they are typically drawn during the gathering of requirements they can prove useful in discovering additional high level requirements of the system in particular functional requirements. </a:t>
            </a:r>
          </a:p>
          <a:p>
            <a:pPr marL="342900" indent="-342900">
              <a:buFont typeface="Arial" panose="020B0604020202020204" pitchFamily="34" charset="0"/>
              <a:buChar char="•"/>
            </a:pPr>
            <a:r>
              <a:rPr lang="en-NZ" sz="1600" dirty="0"/>
              <a:t>While they are useful for displaying functional requirements they are not particularly useful in displaying non functional requirements of the system.</a:t>
            </a:r>
            <a:endParaRPr lang="en-US" sz="1600" dirty="0"/>
          </a:p>
          <a:p>
            <a:endParaRPr lang="en-NZ" sz="1600" dirty="0"/>
          </a:p>
        </p:txBody>
      </p:sp>
    </p:spTree>
    <p:extLst>
      <p:ext uri="{BB962C8B-B14F-4D97-AF65-F5344CB8AC3E}">
        <p14:creationId xmlns:p14="http://schemas.microsoft.com/office/powerpoint/2010/main" val="33030732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USE CASE DIAGRAM</a:t>
            </a:r>
            <a:endParaRPr lang="en-NZ"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 y="1"/>
            <a:ext cx="12191998" cy="6857999"/>
          </a:xfrm>
          <a:prstGeom prst="rect">
            <a:avLst/>
          </a:prstGeom>
        </p:spPr>
      </p:pic>
    </p:spTree>
    <p:extLst>
      <p:ext uri="{BB962C8B-B14F-4D97-AF65-F5344CB8AC3E}">
        <p14:creationId xmlns:p14="http://schemas.microsoft.com/office/powerpoint/2010/main" val="382208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activity diagrams and </a:t>
            </a:r>
            <a:r>
              <a:rPr lang="en-NZ" dirty="0" err="1"/>
              <a:t>bpmn</a:t>
            </a:r>
            <a:endParaRPr lang="en-NZ" dirty="0"/>
          </a:p>
        </p:txBody>
      </p:sp>
      <p:sp>
        <p:nvSpPr>
          <p:cNvPr id="3" name="Content Placeholder 2"/>
          <p:cNvSpPr>
            <a:spLocks noGrp="1"/>
          </p:cNvSpPr>
          <p:nvPr>
            <p:ph sz="half" idx="1"/>
          </p:nvPr>
        </p:nvSpPr>
        <p:spPr/>
        <p:txBody>
          <a:bodyPr/>
          <a:lstStyle/>
          <a:p>
            <a:pPr marL="0" indent="0">
              <a:buNone/>
            </a:pPr>
            <a:r>
              <a:rPr lang="en-NZ" dirty="0"/>
              <a:t>What is an Activity Diagram?</a:t>
            </a:r>
          </a:p>
          <a:p>
            <a:pPr marL="605790" lvl="5" indent="-285750">
              <a:spcBef>
                <a:spcPts val="1200"/>
              </a:spcBef>
              <a:spcAft>
                <a:spcPts val="200"/>
              </a:spcAft>
              <a:buSzPct val="100000"/>
            </a:pPr>
            <a:r>
              <a:rPr lang="en-NZ" sz="1800" dirty="0"/>
              <a:t>An illustration of Work Flow</a:t>
            </a:r>
          </a:p>
          <a:p>
            <a:pPr marL="605790" lvl="5" indent="-285750">
              <a:spcBef>
                <a:spcPts val="1200"/>
              </a:spcBef>
              <a:spcAft>
                <a:spcPts val="200"/>
              </a:spcAft>
              <a:buSzPct val="100000"/>
            </a:pPr>
            <a:r>
              <a:rPr lang="en-NZ" sz="1800" dirty="0"/>
              <a:t>Shows activities and flows</a:t>
            </a:r>
          </a:p>
          <a:p>
            <a:pPr marL="605790" lvl="5" indent="-285750">
              <a:spcBef>
                <a:spcPts val="1200"/>
              </a:spcBef>
              <a:spcAft>
                <a:spcPts val="200"/>
              </a:spcAft>
              <a:buSzPct val="100000"/>
            </a:pPr>
            <a:r>
              <a:rPr lang="en-NZ" sz="1800" dirty="0"/>
              <a:t>Has a syntax</a:t>
            </a:r>
          </a:p>
          <a:p>
            <a:endParaRPr lang="en-NZ" dirty="0"/>
          </a:p>
        </p:txBody>
      </p:sp>
      <p:sp>
        <p:nvSpPr>
          <p:cNvPr id="4" name="Content Placeholder 3"/>
          <p:cNvSpPr>
            <a:spLocks noGrp="1"/>
          </p:cNvSpPr>
          <p:nvPr>
            <p:ph sz="half" idx="2"/>
          </p:nvPr>
        </p:nvSpPr>
        <p:spPr>
          <a:xfrm>
            <a:off x="5205549" y="2286000"/>
            <a:ext cx="6877594" cy="4023360"/>
          </a:xfrm>
        </p:spPr>
        <p:txBody>
          <a:bodyPr/>
          <a:lstStyle/>
          <a:p>
            <a:pPr marL="0" indent="0">
              <a:buNone/>
            </a:pPr>
            <a:r>
              <a:rPr lang="en-NZ" dirty="0"/>
              <a:t>What is Business Process Modelling and Notation (BPMN)?</a:t>
            </a:r>
          </a:p>
          <a:p>
            <a:pPr marL="605790" lvl="5" indent="-285750">
              <a:spcBef>
                <a:spcPts val="1200"/>
              </a:spcBef>
              <a:spcAft>
                <a:spcPts val="200"/>
              </a:spcAft>
              <a:buSzPct val="100000"/>
            </a:pPr>
            <a:r>
              <a:rPr lang="en-NZ" sz="1800" dirty="0"/>
              <a:t>A standardised method of modelling processes</a:t>
            </a:r>
          </a:p>
          <a:p>
            <a:pPr marL="605790" lvl="5" indent="-285750">
              <a:spcBef>
                <a:spcPts val="1200"/>
              </a:spcBef>
              <a:spcAft>
                <a:spcPts val="200"/>
              </a:spcAft>
              <a:buSzPct val="100000"/>
            </a:pPr>
            <a:r>
              <a:rPr lang="en-NZ" sz="1800" dirty="0"/>
              <a:t>Breaks activities and flows in to entities</a:t>
            </a:r>
          </a:p>
          <a:p>
            <a:pPr marL="605790" lvl="5" indent="-285750">
              <a:spcBef>
                <a:spcPts val="1200"/>
              </a:spcBef>
              <a:spcAft>
                <a:spcPts val="200"/>
              </a:spcAft>
              <a:buSzPct val="100000"/>
            </a:pPr>
            <a:r>
              <a:rPr lang="en-NZ" sz="1800" dirty="0"/>
              <a:t>Has a Syntax</a:t>
            </a:r>
          </a:p>
          <a:p>
            <a:endParaRPr lang="en-NZ" dirty="0"/>
          </a:p>
        </p:txBody>
      </p:sp>
    </p:spTree>
    <p:extLst>
      <p:ext uri="{BB962C8B-B14F-4D97-AF65-F5344CB8AC3E}">
        <p14:creationId xmlns:p14="http://schemas.microsoft.com/office/powerpoint/2010/main" val="39645868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xmlns=""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156</TotalTime>
  <Words>750</Words>
  <Application>Microsoft Office PowerPoint</Application>
  <PresentationFormat>Custom</PresentationFormat>
  <Paragraphs>132</Paragraphs>
  <Slides>12</Slides>
  <Notes>10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Integral</vt:lpstr>
      <vt:lpstr>PowerPoint Presentation</vt:lpstr>
      <vt:lpstr>Art space –     A presentation</vt:lpstr>
      <vt:lpstr>REQUIREMENTS CONCEPT MAP</vt:lpstr>
      <vt:lpstr>REQUIREMENTS CONCEPT MAP</vt:lpstr>
      <vt:lpstr>CLASS DIAGRAM</vt:lpstr>
      <vt:lpstr>Use Case Diagrams</vt:lpstr>
      <vt:lpstr>Pros/Cons of Use Case Diagrams</vt:lpstr>
      <vt:lpstr>USE CASE DIAGRAM</vt:lpstr>
      <vt:lpstr>activity diagrams and bpmn</vt:lpstr>
      <vt:lpstr>ACTIVITY DIAGRAM – ADDING A NEW FEATURE</vt:lpstr>
      <vt:lpstr>BPMN – ADDING A NEW FEATURE</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158.225 Assignment 2 – art space</dc:title>
  <dc:creator>Simon Parr</dc:creator>
  <cp:lastModifiedBy>%userprofile%</cp:lastModifiedBy>
  <cp:revision>17</cp:revision>
  <dcterms:created xsi:type="dcterms:W3CDTF">2015-10-06T18:14:12Z</dcterms:created>
  <dcterms:modified xsi:type="dcterms:W3CDTF">2015-10-07T20:56:12Z</dcterms:modified>
</cp:coreProperties>
</file>