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66" r:id="rId3"/>
    <p:sldId id="257" r:id="rId4"/>
    <p:sldId id="258" r:id="rId5"/>
    <p:sldId id="259" r:id="rId6"/>
    <p:sldId id="260" r:id="rId7"/>
    <p:sldId id="261" r:id="rId8"/>
    <p:sldId id="262" r:id="rId9"/>
    <p:sldId id="267" r:id="rId10"/>
    <p:sldId id="263" r:id="rId11"/>
    <p:sldId id="268" r:id="rId12"/>
    <p:sldId id="269"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48"/>
  </p:normalViewPr>
  <p:slideViewPr>
    <p:cSldViewPr snapToGrid="0" snapToObjects="1">
      <p:cViewPr varScale="1">
        <p:scale>
          <a:sx n="107" d="100"/>
          <a:sy n="107" d="100"/>
        </p:scale>
        <p:origin x="49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4273AB1-4BD2-DD42-A4F2-7928A02AAC20}" type="datetimeFigureOut">
              <a:rPr lang="en-US" smtClean="0"/>
              <a:t>6/14/22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74495F46-7462-B349-AA19-BD035E58F7DB}" type="slidenum">
              <a:rPr lang="en-US" smtClean="0"/>
              <a:t>‹#›</a:t>
            </a:fld>
            <a:endParaRPr lang="en-US"/>
          </a:p>
        </p:txBody>
      </p:sp>
    </p:spTree>
    <p:extLst>
      <p:ext uri="{BB962C8B-B14F-4D97-AF65-F5344CB8AC3E}">
        <p14:creationId xmlns:p14="http://schemas.microsoft.com/office/powerpoint/2010/main" val="352138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4273AB1-4BD2-DD42-A4F2-7928A02AAC20}" type="datetimeFigureOut">
              <a:rPr lang="en-US" smtClean="0"/>
              <a:t>6/14/22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95F46-7462-B349-AA19-BD035E58F7DB}" type="slidenum">
              <a:rPr lang="en-US" smtClean="0"/>
              <a:t>‹#›</a:t>
            </a:fld>
            <a:endParaRPr lang="en-US"/>
          </a:p>
        </p:txBody>
      </p:sp>
    </p:spTree>
    <p:extLst>
      <p:ext uri="{BB962C8B-B14F-4D97-AF65-F5344CB8AC3E}">
        <p14:creationId xmlns:p14="http://schemas.microsoft.com/office/powerpoint/2010/main" val="27353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4273AB1-4BD2-DD42-A4F2-7928A02AAC20}" type="datetimeFigureOut">
              <a:rPr lang="en-US" smtClean="0"/>
              <a:t>6/14/22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95F46-7462-B349-AA19-BD035E58F7DB}" type="slidenum">
              <a:rPr lang="en-US" smtClean="0"/>
              <a:t>‹#›</a:t>
            </a:fld>
            <a:endParaRPr lang="en-US"/>
          </a:p>
        </p:txBody>
      </p:sp>
    </p:spTree>
    <p:extLst>
      <p:ext uri="{BB962C8B-B14F-4D97-AF65-F5344CB8AC3E}">
        <p14:creationId xmlns:p14="http://schemas.microsoft.com/office/powerpoint/2010/main" val="15111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4273AB1-4BD2-DD42-A4F2-7928A02AAC20}" type="datetimeFigureOut">
              <a:rPr lang="en-US" smtClean="0"/>
              <a:t>6/14/22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95F46-7462-B349-AA19-BD035E58F7DB}" type="slidenum">
              <a:rPr lang="en-US" smtClean="0"/>
              <a:t>‹#›</a:t>
            </a:fld>
            <a:endParaRPr lang="en-US"/>
          </a:p>
        </p:txBody>
      </p:sp>
    </p:spTree>
    <p:extLst>
      <p:ext uri="{BB962C8B-B14F-4D97-AF65-F5344CB8AC3E}">
        <p14:creationId xmlns:p14="http://schemas.microsoft.com/office/powerpoint/2010/main" val="278704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4273AB1-4BD2-DD42-A4F2-7928A02AAC20}" type="datetimeFigureOut">
              <a:rPr lang="en-US" smtClean="0"/>
              <a:t>6/14/22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4495F46-7462-B349-AA19-BD035E58F7DB}" type="slidenum">
              <a:rPr lang="en-US" smtClean="0"/>
              <a:t>‹#›</a:t>
            </a:fld>
            <a:endParaRPr lang="en-US"/>
          </a:p>
        </p:txBody>
      </p:sp>
    </p:spTree>
    <p:extLst>
      <p:ext uri="{BB962C8B-B14F-4D97-AF65-F5344CB8AC3E}">
        <p14:creationId xmlns:p14="http://schemas.microsoft.com/office/powerpoint/2010/main" val="3598523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4273AB1-4BD2-DD42-A4F2-7928A02AAC20}" type="datetimeFigureOut">
              <a:rPr lang="en-US" smtClean="0"/>
              <a:t>6/14/22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95F46-7462-B349-AA19-BD035E58F7DB}" type="slidenum">
              <a:rPr lang="en-US" smtClean="0"/>
              <a:t>‹#›</a:t>
            </a:fld>
            <a:endParaRPr lang="en-US"/>
          </a:p>
        </p:txBody>
      </p:sp>
    </p:spTree>
    <p:extLst>
      <p:ext uri="{BB962C8B-B14F-4D97-AF65-F5344CB8AC3E}">
        <p14:creationId xmlns:p14="http://schemas.microsoft.com/office/powerpoint/2010/main" val="365428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4273AB1-4BD2-DD42-A4F2-7928A02AAC20}" type="datetimeFigureOut">
              <a:rPr lang="en-US" smtClean="0"/>
              <a:t>6/14/22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95F46-7462-B349-AA19-BD035E58F7D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184596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273AB1-4BD2-DD42-A4F2-7928A02AAC20}" type="datetimeFigureOut">
              <a:rPr lang="en-US" smtClean="0"/>
              <a:t>6/14/22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95F46-7462-B349-AA19-BD035E58F7DB}"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372747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73AB1-4BD2-DD42-A4F2-7928A02AAC20}" type="datetimeFigureOut">
              <a:rPr lang="en-US" smtClean="0"/>
              <a:t>6/14/22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95F46-7462-B349-AA19-BD035E58F7DB}" type="slidenum">
              <a:rPr lang="en-US" smtClean="0"/>
              <a:t>‹#›</a:t>
            </a:fld>
            <a:endParaRPr lang="en-US"/>
          </a:p>
        </p:txBody>
      </p:sp>
    </p:spTree>
    <p:extLst>
      <p:ext uri="{BB962C8B-B14F-4D97-AF65-F5344CB8AC3E}">
        <p14:creationId xmlns:p14="http://schemas.microsoft.com/office/powerpoint/2010/main" val="158685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4273AB1-4BD2-DD42-A4F2-7928A02AAC20}" type="datetimeFigureOut">
              <a:rPr lang="en-US" smtClean="0"/>
              <a:t>6/14/22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74495F46-7462-B349-AA19-BD035E58F7DB}" type="slidenum">
              <a:rPr lang="en-US" smtClean="0"/>
              <a:t>‹#›</a:t>
            </a:fld>
            <a:endParaRPr lang="en-US"/>
          </a:p>
        </p:txBody>
      </p:sp>
    </p:spTree>
    <p:extLst>
      <p:ext uri="{BB962C8B-B14F-4D97-AF65-F5344CB8AC3E}">
        <p14:creationId xmlns:p14="http://schemas.microsoft.com/office/powerpoint/2010/main" val="176456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4273AB1-4BD2-DD42-A4F2-7928A02AAC20}" type="datetimeFigureOut">
              <a:rPr lang="en-US" smtClean="0"/>
              <a:t>6/14/22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74495F46-7462-B349-AA19-BD035E58F7DB}" type="slidenum">
              <a:rPr lang="en-US" smtClean="0"/>
              <a:t>‹#›</a:t>
            </a:fld>
            <a:endParaRPr lang="en-US"/>
          </a:p>
        </p:txBody>
      </p:sp>
    </p:spTree>
    <p:extLst>
      <p:ext uri="{BB962C8B-B14F-4D97-AF65-F5344CB8AC3E}">
        <p14:creationId xmlns:p14="http://schemas.microsoft.com/office/powerpoint/2010/main" val="54932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4273AB1-4BD2-DD42-A4F2-7928A02AAC20}" type="datetimeFigureOut">
              <a:rPr lang="en-US" smtClean="0"/>
              <a:t>6/14/22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74495F46-7462-B349-AA19-BD035E58F7DB}" type="slidenum">
              <a:rPr lang="en-US" smtClean="0"/>
              <a:t>‹#›</a:t>
            </a:fld>
            <a:endParaRPr lang="en-US"/>
          </a:p>
        </p:txBody>
      </p:sp>
    </p:spTree>
    <p:extLst>
      <p:ext uri="{BB962C8B-B14F-4D97-AF65-F5344CB8AC3E}">
        <p14:creationId xmlns:p14="http://schemas.microsoft.com/office/powerpoint/2010/main" val="194566211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6B41-D486-5A4B-9AC9-D137E20A6DCB}"/>
              </a:ext>
            </a:extLst>
          </p:cNvPr>
          <p:cNvSpPr>
            <a:spLocks noGrp="1"/>
          </p:cNvSpPr>
          <p:nvPr>
            <p:ph type="ctrTitle"/>
          </p:nvPr>
        </p:nvSpPr>
        <p:spPr>
          <a:xfrm>
            <a:off x="2185987" y="106878"/>
            <a:ext cx="9844087" cy="1923803"/>
          </a:xfrm>
        </p:spPr>
        <p:txBody>
          <a:bodyPr>
            <a:normAutofit/>
          </a:bodyPr>
          <a:lstStyle/>
          <a:p>
            <a:r>
              <a:rPr lang="en-US" b="1" dirty="0"/>
              <a:t>Credit Risk Assessment</a:t>
            </a:r>
          </a:p>
        </p:txBody>
      </p:sp>
      <p:sp>
        <p:nvSpPr>
          <p:cNvPr id="3" name="Subtitle 2">
            <a:extLst>
              <a:ext uri="{FF2B5EF4-FFF2-40B4-BE49-F238E27FC236}">
                <a16:creationId xmlns:a16="http://schemas.microsoft.com/office/drawing/2014/main" id="{5043AB1F-141E-2144-A7FF-5DF547E51023}"/>
              </a:ext>
            </a:extLst>
          </p:cNvPr>
          <p:cNvSpPr>
            <a:spLocks noGrp="1"/>
          </p:cNvSpPr>
          <p:nvPr>
            <p:ph type="subTitle" idx="1"/>
          </p:nvPr>
        </p:nvSpPr>
        <p:spPr>
          <a:xfrm>
            <a:off x="225631" y="4940134"/>
            <a:ext cx="4583875" cy="1810987"/>
          </a:xfrm>
        </p:spPr>
        <p:txBody>
          <a:bodyPr/>
          <a:lstStyle/>
          <a:p>
            <a:endParaRPr lang="en-US" dirty="0"/>
          </a:p>
        </p:txBody>
      </p:sp>
      <p:sp>
        <p:nvSpPr>
          <p:cNvPr id="4" name="Right Triangle 3">
            <a:extLst>
              <a:ext uri="{FF2B5EF4-FFF2-40B4-BE49-F238E27FC236}">
                <a16:creationId xmlns:a16="http://schemas.microsoft.com/office/drawing/2014/main" id="{8F21912A-22A8-A14F-A4C2-39750FC6B3E4}"/>
              </a:ext>
            </a:extLst>
          </p:cNvPr>
          <p:cNvSpPr/>
          <p:nvPr/>
        </p:nvSpPr>
        <p:spPr>
          <a:xfrm>
            <a:off x="0" y="53439"/>
            <a:ext cx="7829550" cy="675112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 name="TextBox 4">
            <a:extLst>
              <a:ext uri="{FF2B5EF4-FFF2-40B4-BE49-F238E27FC236}">
                <a16:creationId xmlns:a16="http://schemas.microsoft.com/office/drawing/2014/main" id="{FCA1FB77-AD65-ED46-81F6-BEF129378CD6}"/>
              </a:ext>
            </a:extLst>
          </p:cNvPr>
          <p:cNvSpPr txBox="1"/>
          <p:nvPr/>
        </p:nvSpPr>
        <p:spPr>
          <a:xfrm>
            <a:off x="225631" y="4607626"/>
            <a:ext cx="3313216" cy="1538883"/>
          </a:xfrm>
          <a:prstGeom prst="rect">
            <a:avLst/>
          </a:prstGeom>
          <a:noFill/>
        </p:spPr>
        <p:txBody>
          <a:bodyPr wrap="square" rtlCol="0">
            <a:spAutoFit/>
          </a:bodyPr>
          <a:lstStyle/>
          <a:p>
            <a:endParaRPr lang="en-US" dirty="0"/>
          </a:p>
          <a:p>
            <a:endParaRPr lang="en-US" dirty="0"/>
          </a:p>
          <a:p>
            <a:endParaRPr lang="en-US" dirty="0"/>
          </a:p>
          <a:p>
            <a:endParaRPr lang="en-US" dirty="0"/>
          </a:p>
          <a:p>
            <a:r>
              <a:rPr lang="en-US" sz="2200" dirty="0"/>
              <a:t> Saikrishna B. A</a:t>
            </a:r>
          </a:p>
        </p:txBody>
      </p:sp>
    </p:spTree>
    <p:extLst>
      <p:ext uri="{BB962C8B-B14F-4D97-AF65-F5344CB8AC3E}">
        <p14:creationId xmlns:p14="http://schemas.microsoft.com/office/powerpoint/2010/main" val="2916654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CE928C-3EFC-4246-8452-ACEBCC3FB7C0}"/>
              </a:ext>
            </a:extLst>
          </p:cNvPr>
          <p:cNvSpPr txBox="1"/>
          <p:nvPr/>
        </p:nvSpPr>
        <p:spPr>
          <a:xfrm>
            <a:off x="8243888" y="485775"/>
            <a:ext cx="3400425" cy="4893647"/>
          </a:xfrm>
          <a:prstGeom prst="rect">
            <a:avLst/>
          </a:prstGeom>
          <a:noFill/>
        </p:spPr>
        <p:txBody>
          <a:bodyPr wrap="square" rtlCol="0">
            <a:spAutoFit/>
          </a:bodyPr>
          <a:lstStyle/>
          <a:p>
            <a:r>
              <a:rPr lang="en-IN" sz="2400" b="1" dirty="0">
                <a:latin typeface="Calibri" panose="020F0502020204030204" pitchFamily="34" charset="0"/>
              </a:rPr>
              <a:t>AUC - ROC </a:t>
            </a:r>
            <a:r>
              <a:rPr lang="en-IN" sz="2400" dirty="0">
                <a:latin typeface="Calibri" panose="020F0502020204030204" pitchFamily="34" charset="0"/>
              </a:rPr>
              <a:t>curve is </a:t>
            </a:r>
            <a:r>
              <a:rPr lang="en-IN" sz="2400" b="1" dirty="0">
                <a:latin typeface="Calibri" panose="020F0502020204030204" pitchFamily="34" charset="0"/>
              </a:rPr>
              <a:t>a </a:t>
            </a:r>
            <a:r>
              <a:rPr lang="en-IN" sz="2400" dirty="0">
                <a:latin typeface="Calibri" panose="020F0502020204030204" pitchFamily="34" charset="0"/>
              </a:rPr>
              <a:t>performance measurement for the classification problems at various threshold settings. </a:t>
            </a:r>
            <a:r>
              <a:rPr lang="en-IN" sz="2400" b="1" dirty="0">
                <a:latin typeface="Calibri" panose="020F0502020204030204" pitchFamily="34" charset="0"/>
              </a:rPr>
              <a:t>ROC is a probability curve </a:t>
            </a:r>
            <a:r>
              <a:rPr lang="en-IN" sz="2400" dirty="0">
                <a:latin typeface="Calibri" panose="020F0502020204030204" pitchFamily="34" charset="0"/>
              </a:rPr>
              <a:t>and </a:t>
            </a:r>
            <a:r>
              <a:rPr lang="en-IN" sz="2400" b="1" dirty="0">
                <a:latin typeface="Calibri" panose="020F0502020204030204" pitchFamily="34" charset="0"/>
              </a:rPr>
              <a:t>AUC represents the degree or measure of separability</a:t>
            </a:r>
            <a:r>
              <a:rPr lang="en-IN" sz="2400" dirty="0">
                <a:latin typeface="Calibri" panose="020F0502020204030204" pitchFamily="34" charset="0"/>
              </a:rPr>
              <a:t>.</a:t>
            </a:r>
            <a:r>
              <a:rPr lang="en-IN" dirty="0"/>
              <a:t> </a:t>
            </a:r>
            <a:r>
              <a:rPr lang="en-IN" sz="2400" dirty="0">
                <a:latin typeface="Calibri" panose="020F0502020204030204" pitchFamily="34" charset="0"/>
              </a:rPr>
              <a:t>It tells how much the model is capable of distinguishing between classes</a:t>
            </a:r>
            <a:r>
              <a:rPr lang="en-IN" dirty="0"/>
              <a:t>.</a:t>
            </a:r>
            <a:endParaRPr lang="en-US" dirty="0"/>
          </a:p>
        </p:txBody>
      </p:sp>
      <p:pic>
        <p:nvPicPr>
          <p:cNvPr id="6" name="Picture 5" descr="Graphical user interface, application, Word&#10;&#10;Description automatically generated">
            <a:extLst>
              <a:ext uri="{FF2B5EF4-FFF2-40B4-BE49-F238E27FC236}">
                <a16:creationId xmlns:a16="http://schemas.microsoft.com/office/drawing/2014/main" id="{2FF74A76-E0D7-2C4A-8DCE-13E5757C464C}"/>
              </a:ext>
            </a:extLst>
          </p:cNvPr>
          <p:cNvPicPr>
            <a:picLocks noChangeAspect="1"/>
          </p:cNvPicPr>
          <p:nvPr/>
        </p:nvPicPr>
        <p:blipFill>
          <a:blip r:embed="rId2"/>
          <a:stretch>
            <a:fillRect/>
          </a:stretch>
        </p:blipFill>
        <p:spPr>
          <a:xfrm>
            <a:off x="414338" y="497503"/>
            <a:ext cx="7615237" cy="4893647"/>
          </a:xfrm>
          <a:prstGeom prst="rect">
            <a:avLst/>
          </a:prstGeom>
        </p:spPr>
      </p:pic>
    </p:spTree>
    <p:extLst>
      <p:ext uri="{BB962C8B-B14F-4D97-AF65-F5344CB8AC3E}">
        <p14:creationId xmlns:p14="http://schemas.microsoft.com/office/powerpoint/2010/main" val="176465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26C88FB6-493F-9D47-A2E5-B8D12EA6FE34}"/>
              </a:ext>
            </a:extLst>
          </p:cNvPr>
          <p:cNvPicPr>
            <a:picLocks noChangeAspect="1"/>
          </p:cNvPicPr>
          <p:nvPr/>
        </p:nvPicPr>
        <p:blipFill>
          <a:blip r:embed="rId2"/>
          <a:stretch>
            <a:fillRect/>
          </a:stretch>
        </p:blipFill>
        <p:spPr>
          <a:xfrm>
            <a:off x="1" y="314326"/>
            <a:ext cx="7843837" cy="3227386"/>
          </a:xfrm>
          <a:prstGeom prst="rect">
            <a:avLst/>
          </a:prstGeom>
        </p:spPr>
      </p:pic>
      <p:sp>
        <p:nvSpPr>
          <p:cNvPr id="6" name="TextBox 5">
            <a:extLst>
              <a:ext uri="{FF2B5EF4-FFF2-40B4-BE49-F238E27FC236}">
                <a16:creationId xmlns:a16="http://schemas.microsoft.com/office/drawing/2014/main" id="{6598C1C3-0FD1-3B40-BBD5-9C27739A62A8}"/>
              </a:ext>
            </a:extLst>
          </p:cNvPr>
          <p:cNvSpPr txBox="1"/>
          <p:nvPr/>
        </p:nvSpPr>
        <p:spPr>
          <a:xfrm>
            <a:off x="7843838" y="642935"/>
            <a:ext cx="3886200" cy="2677656"/>
          </a:xfrm>
          <a:prstGeom prst="rect">
            <a:avLst/>
          </a:prstGeom>
          <a:noFill/>
        </p:spPr>
        <p:txBody>
          <a:bodyPr wrap="square" rtlCol="0">
            <a:spAutoFit/>
          </a:bodyPr>
          <a:lstStyle/>
          <a:p>
            <a:r>
              <a:rPr lang="en-IN" sz="2400" b="1" dirty="0">
                <a:latin typeface="Calibri" panose="020F0502020204030204" pitchFamily="34" charset="0"/>
              </a:rPr>
              <a:t>Classification report  </a:t>
            </a:r>
            <a:r>
              <a:rPr lang="en-IN" sz="2400" dirty="0">
                <a:latin typeface="Calibri" panose="020F0502020204030204" pitchFamily="34" charset="0"/>
              </a:rPr>
              <a:t>displays how the model is working on the test dataset and with the help of various parameters such as </a:t>
            </a:r>
            <a:r>
              <a:rPr lang="en-IN" sz="2400" b="1" dirty="0">
                <a:latin typeface="Calibri" panose="020F0502020204030204" pitchFamily="34" charset="0"/>
              </a:rPr>
              <a:t>Precision ,Recall,Accuracy,F1-Score and support</a:t>
            </a:r>
            <a:r>
              <a:rPr lang="en-IN" b="1" dirty="0"/>
              <a:t>.</a:t>
            </a:r>
            <a:endParaRPr lang="en-IN" dirty="0"/>
          </a:p>
        </p:txBody>
      </p:sp>
      <p:sp>
        <p:nvSpPr>
          <p:cNvPr id="7" name="TextBox 6">
            <a:extLst>
              <a:ext uri="{FF2B5EF4-FFF2-40B4-BE49-F238E27FC236}">
                <a16:creationId xmlns:a16="http://schemas.microsoft.com/office/drawing/2014/main" id="{85CD300C-83C3-AF4B-8604-166E84FB623D}"/>
              </a:ext>
            </a:extLst>
          </p:cNvPr>
          <p:cNvSpPr txBox="1"/>
          <p:nvPr/>
        </p:nvSpPr>
        <p:spPr>
          <a:xfrm>
            <a:off x="685800" y="4059256"/>
            <a:ext cx="7700963" cy="1200329"/>
          </a:xfrm>
          <a:prstGeom prst="rect">
            <a:avLst/>
          </a:prstGeom>
          <a:noFill/>
        </p:spPr>
        <p:txBody>
          <a:bodyPr wrap="square" rtlCol="0">
            <a:spAutoFit/>
          </a:bodyPr>
          <a:lstStyle/>
          <a:p>
            <a:r>
              <a:rPr lang="en-IN" sz="2400" dirty="0">
                <a:latin typeface="Calibri" panose="020F0502020204030204" pitchFamily="34" charset="0"/>
              </a:rPr>
              <a:t>A confusion matrix is a table that is often used </a:t>
            </a:r>
            <a:r>
              <a:rPr lang="en-IN" sz="2400" b="1" dirty="0">
                <a:latin typeface="Calibri" panose="020F0502020204030204" pitchFamily="34" charset="0"/>
              </a:rPr>
              <a:t>to describe the performance of a classification model (or "classifier") on a set of test data for which the true values are known</a:t>
            </a:r>
            <a:r>
              <a:rPr lang="en-IN" sz="2400">
                <a:latin typeface="Calibri" panose="020F0502020204030204" pitchFamily="34" charset="0"/>
              </a:rPr>
              <a:t>. </a:t>
            </a:r>
            <a:endParaRPr lang="en-US" sz="2400" dirty="0">
              <a:latin typeface="Calibri" panose="020F0502020204030204" pitchFamily="34" charset="0"/>
            </a:endParaRPr>
          </a:p>
        </p:txBody>
      </p:sp>
    </p:spTree>
    <p:extLst>
      <p:ext uri="{BB962C8B-B14F-4D97-AF65-F5344CB8AC3E}">
        <p14:creationId xmlns:p14="http://schemas.microsoft.com/office/powerpoint/2010/main" val="2035485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B5A35-BCA9-BB40-A835-14302FFEC16B}"/>
              </a:ext>
            </a:extLst>
          </p:cNvPr>
          <p:cNvSpPr txBox="1"/>
          <p:nvPr/>
        </p:nvSpPr>
        <p:spPr>
          <a:xfrm>
            <a:off x="1514474" y="857250"/>
            <a:ext cx="8501063" cy="4832092"/>
          </a:xfrm>
          <a:prstGeom prst="rect">
            <a:avLst/>
          </a:prstGeom>
          <a:noFill/>
        </p:spPr>
        <p:txBody>
          <a:bodyPr wrap="square" rtlCol="0">
            <a:spAutoFit/>
          </a:bodyPr>
          <a:lstStyle/>
          <a:p>
            <a:r>
              <a:rPr lang="en-IN" sz="2600" b="1" dirty="0">
                <a:latin typeface="Calibri" panose="020F0502020204030204" pitchFamily="34" charset="0"/>
              </a:rPr>
              <a:t>CONCLUSION:</a:t>
            </a:r>
          </a:p>
          <a:p>
            <a:r>
              <a:rPr lang="en-IN" dirty="0"/>
              <a:t>             </a:t>
            </a:r>
            <a:r>
              <a:rPr lang="en-IN" sz="2400" dirty="0">
                <a:latin typeface="Calibri" panose="020F0502020204030204" pitchFamily="34" charset="0"/>
              </a:rPr>
              <a:t>The dataset provided was a balanced dataset so a good  </a:t>
            </a:r>
            <a:r>
              <a:rPr lang="en-IN" sz="2400" b="1" dirty="0">
                <a:latin typeface="Calibri" panose="020F0502020204030204" pitchFamily="34" charset="0"/>
              </a:rPr>
              <a:t>Accuracy score</a:t>
            </a:r>
            <a:r>
              <a:rPr lang="en-IN" sz="2400" dirty="0">
                <a:latin typeface="Calibri" panose="020F0502020204030204" pitchFamily="34" charset="0"/>
              </a:rPr>
              <a:t> is very much essential, along with a balance between </a:t>
            </a:r>
            <a:r>
              <a:rPr lang="en-IN" sz="2400" b="1" dirty="0">
                <a:latin typeface="Calibri" panose="020F0502020204030204" pitchFamily="34" charset="0"/>
              </a:rPr>
              <a:t>Precision</a:t>
            </a:r>
            <a:r>
              <a:rPr lang="en-IN" sz="2400" dirty="0">
                <a:latin typeface="Calibri" panose="020F0502020204030204" pitchFamily="34" charset="0"/>
              </a:rPr>
              <a:t> and </a:t>
            </a:r>
            <a:r>
              <a:rPr lang="en-IN" sz="2400" b="1" dirty="0">
                <a:latin typeface="Calibri" panose="020F0502020204030204" pitchFamily="34" charset="0"/>
              </a:rPr>
              <a:t>Recall </a:t>
            </a:r>
            <a:r>
              <a:rPr lang="en-IN" sz="2400" dirty="0">
                <a:latin typeface="Calibri" panose="020F0502020204030204" pitchFamily="34" charset="0"/>
              </a:rPr>
              <a:t>which is obtained </a:t>
            </a:r>
            <a:r>
              <a:rPr lang="en-IN" sz="2400" b="1" dirty="0">
                <a:latin typeface="Calibri" panose="020F0502020204030204" pitchFamily="34" charset="0"/>
              </a:rPr>
              <a:t>F-Beta score i.e. (F1-Score), </a:t>
            </a:r>
            <a:r>
              <a:rPr lang="en-IN" sz="2400" dirty="0">
                <a:latin typeface="Calibri" panose="020F0502020204030204" pitchFamily="34" charset="0"/>
              </a:rPr>
              <a:t>here the value of beta is 1</a:t>
            </a:r>
            <a:r>
              <a:rPr lang="en-IN" sz="2400" b="1" dirty="0">
                <a:latin typeface="Calibri" panose="020F0502020204030204" pitchFamily="34" charset="0"/>
              </a:rPr>
              <a:t> </a:t>
            </a:r>
            <a:r>
              <a:rPr lang="en-IN" sz="2400" dirty="0">
                <a:latin typeface="Calibri" panose="020F0502020204030204" pitchFamily="34" charset="0"/>
              </a:rPr>
              <a:t>which can be varied considering the focus of the user we have considered F1 in order to have a balance between </a:t>
            </a:r>
            <a:r>
              <a:rPr lang="en-IN" sz="2400" b="1" dirty="0">
                <a:latin typeface="Calibri" panose="020F0502020204030204" pitchFamily="34" charset="0"/>
              </a:rPr>
              <a:t>Precision</a:t>
            </a:r>
            <a:r>
              <a:rPr lang="en-IN" sz="2400" dirty="0">
                <a:latin typeface="Calibri" panose="020F0502020204030204" pitchFamily="34" charset="0"/>
              </a:rPr>
              <a:t> and </a:t>
            </a:r>
            <a:r>
              <a:rPr lang="en-IN" sz="2400" b="1" dirty="0">
                <a:latin typeface="Calibri" panose="020F0502020204030204" pitchFamily="34" charset="0"/>
              </a:rPr>
              <a:t>Recall </a:t>
            </a:r>
            <a:r>
              <a:rPr lang="en-IN" sz="2400" dirty="0">
                <a:latin typeface="Calibri" panose="020F0502020204030204" pitchFamily="34" charset="0"/>
              </a:rPr>
              <a:t>with low </a:t>
            </a:r>
            <a:r>
              <a:rPr lang="en-IN" sz="2400" b="1" dirty="0">
                <a:latin typeface="Calibri" panose="020F0502020204030204" pitchFamily="34" charset="0"/>
              </a:rPr>
              <a:t>FALSE POSITIVE</a:t>
            </a:r>
            <a:r>
              <a:rPr lang="en-IN" sz="2400" dirty="0">
                <a:latin typeface="Calibri" panose="020F0502020204030204" pitchFamily="34" charset="0"/>
              </a:rPr>
              <a:t> and </a:t>
            </a:r>
            <a:r>
              <a:rPr lang="en-IN" sz="2400" b="1" dirty="0">
                <a:latin typeface="Calibri" panose="020F0502020204030204" pitchFamily="34" charset="0"/>
              </a:rPr>
              <a:t>FALSE NEGATIVE, </a:t>
            </a:r>
            <a:r>
              <a:rPr lang="en-IN" sz="2400" dirty="0">
                <a:latin typeface="Calibri" panose="020F0502020204030204" pitchFamily="34" charset="0"/>
              </a:rPr>
              <a:t>the </a:t>
            </a:r>
            <a:r>
              <a:rPr lang="en-IN" sz="2400" b="1" i="1" u="sng" dirty="0">
                <a:latin typeface="Calibri" panose="020F0502020204030204" pitchFamily="34" charset="0"/>
              </a:rPr>
              <a:t>best model</a:t>
            </a:r>
            <a:r>
              <a:rPr lang="en-IN" sz="2400" dirty="0">
                <a:latin typeface="Calibri" panose="020F0502020204030204" pitchFamily="34" charset="0"/>
              </a:rPr>
              <a:t> we choose will be the one with lowest </a:t>
            </a:r>
            <a:r>
              <a:rPr lang="en-IN" sz="2400" b="1" i="1" u="sng" dirty="0">
                <a:latin typeface="Calibri" panose="020F0502020204030204" pitchFamily="34" charset="0"/>
              </a:rPr>
              <a:t>FALSE NEGATIVE</a:t>
            </a:r>
            <a:r>
              <a:rPr lang="en-IN" sz="2400" b="1" dirty="0">
                <a:latin typeface="Calibri" panose="020F0502020204030204" pitchFamily="34" charset="0"/>
              </a:rPr>
              <a:t> </a:t>
            </a:r>
            <a:r>
              <a:rPr lang="en-IN" sz="2400" dirty="0">
                <a:latin typeface="Calibri" panose="020F0502020204030204" pitchFamily="34" charset="0"/>
              </a:rPr>
              <a:t>along with</a:t>
            </a:r>
            <a:r>
              <a:rPr lang="en-IN" sz="2400" b="1" dirty="0">
                <a:latin typeface="Calibri" panose="020F0502020204030204" pitchFamily="34" charset="0"/>
              </a:rPr>
              <a:t> </a:t>
            </a:r>
            <a:r>
              <a:rPr lang="en-IN" sz="2400" b="1" i="1" u="sng" dirty="0">
                <a:latin typeface="Calibri" panose="020F0502020204030204" pitchFamily="34" charset="0"/>
              </a:rPr>
              <a:t>high Precision and Accuracy </a:t>
            </a:r>
            <a:r>
              <a:rPr lang="en-IN" sz="2400" dirty="0">
                <a:latin typeface="Calibri" panose="020F0502020204030204" pitchFamily="34" charset="0"/>
              </a:rPr>
              <a:t> as the utmost priority of a Financial Institute in </a:t>
            </a:r>
            <a:r>
              <a:rPr lang="en-IN" sz="2400" b="1" dirty="0">
                <a:latin typeface="Calibri" panose="020F0502020204030204" pitchFamily="34" charset="0"/>
              </a:rPr>
              <a:t>credit risk assessment</a:t>
            </a:r>
            <a:r>
              <a:rPr lang="en-IN" sz="2400" dirty="0">
                <a:latin typeface="Calibri" panose="020F0502020204030204" pitchFamily="34" charset="0"/>
              </a:rPr>
              <a:t> is to rightly predict all the possible defaulters and with </a:t>
            </a:r>
            <a:r>
              <a:rPr lang="en-IN" sz="2400" b="1" i="1" u="sng" dirty="0">
                <a:latin typeface="Calibri" panose="020F0502020204030204" pitchFamily="34" charset="0"/>
              </a:rPr>
              <a:t>minimum</a:t>
            </a:r>
            <a:r>
              <a:rPr lang="en-IN" sz="2400" i="1" u="sng" dirty="0">
                <a:latin typeface="Calibri" panose="020F0502020204030204" pitchFamily="34" charset="0"/>
              </a:rPr>
              <a:t> </a:t>
            </a:r>
            <a:r>
              <a:rPr lang="en-IN" sz="2400" b="1" i="1" u="sng" dirty="0">
                <a:latin typeface="Calibri" panose="020F0502020204030204" pitchFamily="34" charset="0"/>
              </a:rPr>
              <a:t>TYPE2 error i.e. FALSE NEGATIVES.</a:t>
            </a:r>
            <a:endParaRPr lang="en-IN" sz="2400" b="1" dirty="0">
              <a:latin typeface="Calibri" panose="020F0502020204030204" pitchFamily="34" charset="0"/>
            </a:endParaRPr>
          </a:p>
          <a:p>
            <a:r>
              <a:rPr lang="en-IN" dirty="0"/>
              <a:t> </a:t>
            </a:r>
            <a:r>
              <a:rPr lang="en-US" dirty="0"/>
              <a:t>              </a:t>
            </a:r>
            <a:endParaRPr lang="en-IN" dirty="0"/>
          </a:p>
        </p:txBody>
      </p:sp>
    </p:spTree>
    <p:extLst>
      <p:ext uri="{BB962C8B-B14F-4D97-AF65-F5344CB8AC3E}">
        <p14:creationId xmlns:p14="http://schemas.microsoft.com/office/powerpoint/2010/main" val="130847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C85EEC-B355-314A-A5D2-FF0EEC533B6E}"/>
              </a:ext>
            </a:extLst>
          </p:cNvPr>
          <p:cNvSpPr txBox="1"/>
          <p:nvPr/>
        </p:nvSpPr>
        <p:spPr>
          <a:xfrm>
            <a:off x="2500313" y="1557338"/>
            <a:ext cx="7443787" cy="1015663"/>
          </a:xfrm>
          <a:prstGeom prst="rect">
            <a:avLst/>
          </a:prstGeom>
          <a:noFill/>
        </p:spPr>
        <p:txBody>
          <a:bodyPr wrap="square" rtlCol="0">
            <a:spAutoFit/>
          </a:bodyPr>
          <a:lstStyle/>
          <a:p>
            <a:r>
              <a:rPr lang="en-US" sz="4000" b="1" dirty="0"/>
              <a:t>              </a:t>
            </a:r>
            <a:r>
              <a:rPr lang="en-US" sz="6000" b="1" dirty="0"/>
              <a:t>Thank You</a:t>
            </a:r>
          </a:p>
        </p:txBody>
      </p:sp>
    </p:spTree>
    <p:extLst>
      <p:ext uri="{BB962C8B-B14F-4D97-AF65-F5344CB8AC3E}">
        <p14:creationId xmlns:p14="http://schemas.microsoft.com/office/powerpoint/2010/main" val="413108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CFB24C-5F2D-1242-BD4F-0691798C102B}"/>
              </a:ext>
            </a:extLst>
          </p:cNvPr>
          <p:cNvSpPr txBox="1"/>
          <p:nvPr/>
        </p:nvSpPr>
        <p:spPr>
          <a:xfrm>
            <a:off x="225630" y="201882"/>
            <a:ext cx="11780323" cy="4893647"/>
          </a:xfrm>
          <a:prstGeom prst="rect">
            <a:avLst/>
          </a:prstGeom>
          <a:noFill/>
        </p:spPr>
        <p:txBody>
          <a:bodyPr wrap="square">
            <a:spAutoFit/>
          </a:bodyPr>
          <a:lstStyle/>
          <a:p>
            <a:pPr algn="l"/>
            <a:r>
              <a:rPr lang="en-IN" sz="2400" b="1" i="0" dirty="0">
                <a:solidFill>
                  <a:srgbClr val="241D41"/>
                </a:solidFill>
                <a:effectLst/>
              </a:rPr>
              <a:t>Credit Risk Assessment: </a:t>
            </a:r>
          </a:p>
          <a:p>
            <a:pPr algn="l"/>
            <a:endParaRPr lang="en-IN" sz="2400" b="1" i="0" dirty="0">
              <a:solidFill>
                <a:srgbClr val="241D41"/>
              </a:solidFill>
              <a:effectLst/>
            </a:endParaRPr>
          </a:p>
          <a:p>
            <a:pPr algn="l"/>
            <a:r>
              <a:rPr lang="en-IN" sz="2400" b="0" i="0" dirty="0">
                <a:solidFill>
                  <a:srgbClr val="241D41"/>
                </a:solidFill>
                <a:effectLst/>
              </a:rPr>
              <a:t>Credit risk assessment involves estimating the probability of loss resulting from a borrower’s failure to repay a loan or debt. Traditionally, it refers to the risk that the lender may not be able to receive the principal and interest.</a:t>
            </a:r>
          </a:p>
          <a:p>
            <a:pPr algn="l"/>
            <a:r>
              <a:rPr lang="en-IN" sz="2400" b="0" i="0" dirty="0">
                <a:solidFill>
                  <a:srgbClr val="241D41"/>
                </a:solidFill>
                <a:effectLst/>
              </a:rPr>
              <a:t>Credit risk assessments are carried out on the borrower’s overall ability to </a:t>
            </a:r>
            <a:r>
              <a:rPr lang="en-IN" sz="2400" b="1" i="0" u="none" strike="noStrike" dirty="0">
                <a:effectLst/>
              </a:rPr>
              <a:t>repay a loan</a:t>
            </a:r>
            <a:r>
              <a:rPr lang="en-IN" sz="2400" b="1" i="0" dirty="0">
                <a:solidFill>
                  <a:srgbClr val="241D41"/>
                </a:solidFill>
                <a:effectLst/>
              </a:rPr>
              <a:t> </a:t>
            </a:r>
            <a:r>
              <a:rPr lang="en-IN" sz="2400" b="0" i="0" dirty="0">
                <a:solidFill>
                  <a:srgbClr val="241D41"/>
                </a:solidFill>
                <a:effectLst/>
              </a:rPr>
              <a:t>according to its original terms. To assess credit risk, lenders often look at the</a:t>
            </a:r>
          </a:p>
          <a:p>
            <a:pPr algn="l"/>
            <a:r>
              <a:rPr lang="en-IN" sz="2400" b="0" i="0" dirty="0">
                <a:solidFill>
                  <a:srgbClr val="241D41"/>
                </a:solidFill>
                <a:effectLst/>
              </a:rPr>
              <a:t> </a:t>
            </a:r>
            <a:r>
              <a:rPr lang="en-IN" sz="2400" b="1" i="0" dirty="0">
                <a:solidFill>
                  <a:srgbClr val="241D41"/>
                </a:solidFill>
                <a:effectLst/>
              </a:rPr>
              <a:t>5 Cs</a:t>
            </a:r>
            <a:r>
              <a:rPr lang="en-IN" sz="2400" b="0" i="0" dirty="0">
                <a:solidFill>
                  <a:srgbClr val="241D41"/>
                </a:solidFill>
                <a:effectLst/>
              </a:rPr>
              <a:t>: </a:t>
            </a:r>
          </a:p>
          <a:p>
            <a:pPr algn="l">
              <a:buFont typeface="Arial" panose="020B0604020202020204" pitchFamily="34" charset="0"/>
              <a:buChar char="•"/>
            </a:pPr>
            <a:r>
              <a:rPr lang="en-IN" sz="2400" b="0" i="0" dirty="0">
                <a:solidFill>
                  <a:srgbClr val="241D41"/>
                </a:solidFill>
                <a:effectLst/>
              </a:rPr>
              <a:t>Credit history, </a:t>
            </a:r>
          </a:p>
          <a:p>
            <a:pPr algn="l">
              <a:buFont typeface="Arial" panose="020B0604020202020204" pitchFamily="34" charset="0"/>
              <a:buChar char="•"/>
            </a:pPr>
            <a:r>
              <a:rPr lang="en-IN" sz="2400" b="0" i="0" dirty="0">
                <a:solidFill>
                  <a:srgbClr val="241D41"/>
                </a:solidFill>
                <a:effectLst/>
              </a:rPr>
              <a:t>Capacity to repay, </a:t>
            </a:r>
          </a:p>
          <a:p>
            <a:pPr algn="l">
              <a:buFont typeface="Arial" panose="020B0604020202020204" pitchFamily="34" charset="0"/>
              <a:buChar char="•"/>
            </a:pPr>
            <a:r>
              <a:rPr lang="en-IN" sz="2400" b="0" i="0" dirty="0">
                <a:solidFill>
                  <a:srgbClr val="241D41"/>
                </a:solidFill>
                <a:effectLst/>
              </a:rPr>
              <a:t>Capital, </a:t>
            </a:r>
          </a:p>
          <a:p>
            <a:pPr algn="l">
              <a:buFont typeface="Arial" panose="020B0604020202020204" pitchFamily="34" charset="0"/>
              <a:buChar char="•"/>
            </a:pPr>
            <a:r>
              <a:rPr lang="en-IN" sz="2400" b="0" i="0" dirty="0">
                <a:solidFill>
                  <a:srgbClr val="241D41"/>
                </a:solidFill>
                <a:effectLst/>
              </a:rPr>
              <a:t>The loan’s conditions and </a:t>
            </a:r>
          </a:p>
          <a:p>
            <a:pPr algn="l">
              <a:buFont typeface="Arial" panose="020B0604020202020204" pitchFamily="34" charset="0"/>
              <a:buChar char="•"/>
            </a:pPr>
            <a:r>
              <a:rPr lang="en-IN" sz="2400" b="0" i="0" dirty="0">
                <a:solidFill>
                  <a:srgbClr val="241D41"/>
                </a:solidFill>
                <a:effectLst/>
              </a:rPr>
              <a:t>Associated collateral</a:t>
            </a:r>
            <a:r>
              <a:rPr lang="en-IN" b="0" i="0" dirty="0">
                <a:solidFill>
                  <a:srgbClr val="241D41"/>
                </a:solidFill>
                <a:effectLst/>
              </a:rPr>
              <a:t>. </a:t>
            </a:r>
          </a:p>
        </p:txBody>
      </p:sp>
    </p:spTree>
    <p:extLst>
      <p:ext uri="{BB962C8B-B14F-4D97-AF65-F5344CB8AC3E}">
        <p14:creationId xmlns:p14="http://schemas.microsoft.com/office/powerpoint/2010/main" val="245073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FC9259-A75B-624C-B9F4-B4AA079BF694}"/>
              </a:ext>
            </a:extLst>
          </p:cNvPr>
          <p:cNvSpPr txBox="1"/>
          <p:nvPr/>
        </p:nvSpPr>
        <p:spPr>
          <a:xfrm>
            <a:off x="475013" y="154379"/>
            <a:ext cx="4346369" cy="523220"/>
          </a:xfrm>
          <a:prstGeom prst="rect">
            <a:avLst/>
          </a:prstGeom>
          <a:noFill/>
        </p:spPr>
        <p:txBody>
          <a:bodyPr wrap="square" rtlCol="0">
            <a:spAutoFit/>
          </a:bodyPr>
          <a:lstStyle/>
          <a:p>
            <a:r>
              <a:rPr lang="en-US" sz="2800" b="1" u="sng" dirty="0"/>
              <a:t>EDA: </a:t>
            </a:r>
          </a:p>
        </p:txBody>
      </p:sp>
      <p:pic>
        <p:nvPicPr>
          <p:cNvPr id="6" name="Picture 5" descr="Chart, bar chart&#10;&#10;Description automatically generated">
            <a:extLst>
              <a:ext uri="{FF2B5EF4-FFF2-40B4-BE49-F238E27FC236}">
                <a16:creationId xmlns:a16="http://schemas.microsoft.com/office/drawing/2014/main" id="{934FDD4B-26A6-2543-B27B-9D3211FF89FD}"/>
              </a:ext>
            </a:extLst>
          </p:cNvPr>
          <p:cNvPicPr>
            <a:picLocks noChangeAspect="1"/>
          </p:cNvPicPr>
          <p:nvPr/>
        </p:nvPicPr>
        <p:blipFill>
          <a:blip r:embed="rId2"/>
          <a:stretch>
            <a:fillRect/>
          </a:stretch>
        </p:blipFill>
        <p:spPr>
          <a:xfrm>
            <a:off x="1171575" y="842962"/>
            <a:ext cx="10098108" cy="5657851"/>
          </a:xfrm>
          <a:prstGeom prst="rect">
            <a:avLst/>
          </a:prstGeom>
        </p:spPr>
      </p:pic>
      <p:sp>
        <p:nvSpPr>
          <p:cNvPr id="7" name="TextBox 6">
            <a:extLst>
              <a:ext uri="{FF2B5EF4-FFF2-40B4-BE49-F238E27FC236}">
                <a16:creationId xmlns:a16="http://schemas.microsoft.com/office/drawing/2014/main" id="{1D4E9590-B0A2-794A-B8AC-2AFA5B02C56F}"/>
              </a:ext>
            </a:extLst>
          </p:cNvPr>
          <p:cNvSpPr txBox="1"/>
          <p:nvPr/>
        </p:nvSpPr>
        <p:spPr>
          <a:xfrm>
            <a:off x="7469579" y="1555668"/>
            <a:ext cx="3966359" cy="3475696"/>
          </a:xfrm>
          <a:prstGeom prst="rect">
            <a:avLst/>
          </a:prstGeom>
          <a:noFill/>
        </p:spPr>
        <p:txBody>
          <a:bodyPr wrap="square" rtlCol="0">
            <a:spAutoFit/>
          </a:bodyPr>
          <a:lstStyle/>
          <a:p>
            <a:r>
              <a:rPr lang="en-US" sz="2400" b="1" dirty="0">
                <a:latin typeface="Calibri" panose="020F0502020204030204" pitchFamily="34" charset="0"/>
              </a:rPr>
              <a:t>The </a:t>
            </a:r>
            <a:r>
              <a:rPr lang="en-US" sz="2400" b="1" dirty="0" err="1">
                <a:latin typeface="Calibri" panose="020F0502020204030204" pitchFamily="34" charset="0"/>
              </a:rPr>
              <a:t>barplot</a:t>
            </a:r>
            <a:r>
              <a:rPr lang="en-US" sz="2400" b="1" dirty="0">
                <a:latin typeface="Calibri" panose="020F0502020204030204" pitchFamily="34" charset="0"/>
              </a:rPr>
              <a:t> here displays the count of customers who have defaulted on their loan repayments in past.</a:t>
            </a:r>
          </a:p>
          <a:p>
            <a:endParaRPr lang="en-US" sz="2400" b="1" dirty="0">
              <a:latin typeface="Calibri" panose="020F0502020204030204" pitchFamily="34" charset="0"/>
            </a:endParaRPr>
          </a:p>
          <a:p>
            <a:r>
              <a:rPr lang="en-US" sz="2400" b="1" dirty="0">
                <a:latin typeface="Calibri" panose="020F0502020204030204" pitchFamily="34" charset="0"/>
              </a:rPr>
              <a:t>Label 0- depicts non defaulters</a:t>
            </a:r>
          </a:p>
          <a:p>
            <a:r>
              <a:rPr lang="en-US" sz="2400" b="1" dirty="0">
                <a:latin typeface="Calibri" panose="020F0502020204030204" pitchFamily="34" charset="0"/>
              </a:rPr>
              <a:t>Label 1- depicts  defaulters</a:t>
            </a:r>
          </a:p>
          <a:p>
            <a:endParaRPr lang="en-US" sz="2400" b="1" dirty="0">
              <a:latin typeface="Calibri" panose="020F0502020204030204" pitchFamily="34" charset="0"/>
            </a:endParaRPr>
          </a:p>
        </p:txBody>
      </p:sp>
    </p:spTree>
    <p:extLst>
      <p:ext uri="{BB962C8B-B14F-4D97-AF65-F5344CB8AC3E}">
        <p14:creationId xmlns:p14="http://schemas.microsoft.com/office/powerpoint/2010/main" val="44225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B21710-C67E-F54F-AC83-C9AC9C98C116}"/>
              </a:ext>
            </a:extLst>
          </p:cNvPr>
          <p:cNvPicPr>
            <a:picLocks noChangeAspect="1"/>
          </p:cNvPicPr>
          <p:nvPr/>
        </p:nvPicPr>
        <p:blipFill>
          <a:blip r:embed="rId2"/>
          <a:stretch>
            <a:fillRect/>
          </a:stretch>
        </p:blipFill>
        <p:spPr>
          <a:xfrm>
            <a:off x="487844" y="512760"/>
            <a:ext cx="9404301" cy="4284872"/>
          </a:xfrm>
          <a:prstGeom prst="rect">
            <a:avLst/>
          </a:prstGeom>
          <a:ln>
            <a:noFill/>
          </a:ln>
        </p:spPr>
      </p:pic>
      <p:sp>
        <p:nvSpPr>
          <p:cNvPr id="5" name="TextBox 4">
            <a:extLst>
              <a:ext uri="{FF2B5EF4-FFF2-40B4-BE49-F238E27FC236}">
                <a16:creationId xmlns:a16="http://schemas.microsoft.com/office/drawing/2014/main" id="{1E28C0E9-CD4F-8E41-82A5-68070E9630C0}"/>
              </a:ext>
            </a:extLst>
          </p:cNvPr>
          <p:cNvSpPr txBox="1"/>
          <p:nvPr/>
        </p:nvSpPr>
        <p:spPr>
          <a:xfrm>
            <a:off x="487844" y="4986338"/>
            <a:ext cx="9227655" cy="2215991"/>
          </a:xfrm>
          <a:prstGeom prst="rect">
            <a:avLst/>
          </a:prstGeom>
          <a:noFill/>
        </p:spPr>
        <p:txBody>
          <a:bodyPr wrap="square" rtlCol="0">
            <a:spAutoFit/>
          </a:bodyPr>
          <a:lstStyle/>
          <a:p>
            <a:r>
              <a:rPr lang="en-US" sz="2400" b="1" dirty="0">
                <a:latin typeface="Calibri" panose="020F0502020204030204" pitchFamily="34" charset="0"/>
              </a:rPr>
              <a:t>The bar plots 1 here represents  the Distribution of loans amongst customers having different types of credit history.</a:t>
            </a:r>
          </a:p>
          <a:p>
            <a:r>
              <a:rPr lang="en-US" sz="2400" b="1" dirty="0">
                <a:latin typeface="Calibri" panose="020F0502020204030204" pitchFamily="34" charset="0"/>
              </a:rPr>
              <a:t>The bar plots 2 here represents the Percentage of target prone to default amongst customers having different types of credit history.(the data represented here is in the descending order)</a:t>
            </a:r>
          </a:p>
          <a:p>
            <a:endParaRPr lang="en-US" dirty="0"/>
          </a:p>
        </p:txBody>
      </p:sp>
    </p:spTree>
    <p:extLst>
      <p:ext uri="{BB962C8B-B14F-4D97-AF65-F5344CB8AC3E}">
        <p14:creationId xmlns:p14="http://schemas.microsoft.com/office/powerpoint/2010/main" val="389925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241CD17F-3B36-CB44-A611-83B59842A59E}"/>
              </a:ext>
            </a:extLst>
          </p:cNvPr>
          <p:cNvPicPr>
            <a:picLocks noChangeAspect="1"/>
          </p:cNvPicPr>
          <p:nvPr/>
        </p:nvPicPr>
        <p:blipFill>
          <a:blip r:embed="rId2"/>
          <a:stretch>
            <a:fillRect/>
          </a:stretch>
        </p:blipFill>
        <p:spPr>
          <a:xfrm>
            <a:off x="501650" y="357189"/>
            <a:ext cx="10997384" cy="4157662"/>
          </a:xfrm>
          <a:prstGeom prst="rect">
            <a:avLst/>
          </a:prstGeom>
        </p:spPr>
      </p:pic>
      <p:sp>
        <p:nvSpPr>
          <p:cNvPr id="4" name="TextBox 3">
            <a:extLst>
              <a:ext uri="{FF2B5EF4-FFF2-40B4-BE49-F238E27FC236}">
                <a16:creationId xmlns:a16="http://schemas.microsoft.com/office/drawing/2014/main" id="{FB796DEC-EF89-8B41-9655-F813442D545B}"/>
              </a:ext>
            </a:extLst>
          </p:cNvPr>
          <p:cNvSpPr txBox="1"/>
          <p:nvPr/>
        </p:nvSpPr>
        <p:spPr>
          <a:xfrm>
            <a:off x="501650" y="4514851"/>
            <a:ext cx="9342438" cy="2215991"/>
          </a:xfrm>
          <a:prstGeom prst="rect">
            <a:avLst/>
          </a:prstGeom>
          <a:noFill/>
        </p:spPr>
        <p:txBody>
          <a:bodyPr wrap="square" rtlCol="0">
            <a:spAutoFit/>
          </a:bodyPr>
          <a:lstStyle/>
          <a:p>
            <a:r>
              <a:rPr lang="en-US" sz="2400" b="1" dirty="0">
                <a:latin typeface="Calibri" panose="020F0502020204030204" pitchFamily="34" charset="0"/>
              </a:rPr>
              <a:t>The bar plots 1 here represents  the Distribution of loans amongst customers with different duration  of their residence in  years.</a:t>
            </a:r>
          </a:p>
          <a:p>
            <a:r>
              <a:rPr lang="en-US" sz="2400" b="1" dirty="0">
                <a:latin typeface="Calibri" panose="020F0502020204030204" pitchFamily="34" charset="0"/>
              </a:rPr>
              <a:t>The bar plots 2 here represents the Percentage of target prone to default amongst customers having different. duration  of their residence in  years.(the data represented here is in the descending order)</a:t>
            </a:r>
          </a:p>
          <a:p>
            <a:endParaRPr lang="en-US" dirty="0"/>
          </a:p>
        </p:txBody>
      </p:sp>
    </p:spTree>
    <p:extLst>
      <p:ext uri="{BB962C8B-B14F-4D97-AF65-F5344CB8AC3E}">
        <p14:creationId xmlns:p14="http://schemas.microsoft.com/office/powerpoint/2010/main" val="3220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A4BD5F52-0F8D-ED4E-B32C-7D27AD1CB795}"/>
              </a:ext>
            </a:extLst>
          </p:cNvPr>
          <p:cNvPicPr>
            <a:picLocks noChangeAspect="1"/>
          </p:cNvPicPr>
          <p:nvPr/>
        </p:nvPicPr>
        <p:blipFill>
          <a:blip r:embed="rId2"/>
          <a:stretch>
            <a:fillRect/>
          </a:stretch>
        </p:blipFill>
        <p:spPr>
          <a:xfrm>
            <a:off x="318509" y="314325"/>
            <a:ext cx="10965441" cy="3986213"/>
          </a:xfrm>
          <a:prstGeom prst="rect">
            <a:avLst/>
          </a:prstGeom>
        </p:spPr>
      </p:pic>
      <p:sp>
        <p:nvSpPr>
          <p:cNvPr id="5" name="TextBox 4">
            <a:extLst>
              <a:ext uri="{FF2B5EF4-FFF2-40B4-BE49-F238E27FC236}">
                <a16:creationId xmlns:a16="http://schemas.microsoft.com/office/drawing/2014/main" id="{9661E8BD-D2B4-0D47-A307-4D675387A697}"/>
              </a:ext>
            </a:extLst>
          </p:cNvPr>
          <p:cNvSpPr txBox="1"/>
          <p:nvPr/>
        </p:nvSpPr>
        <p:spPr>
          <a:xfrm>
            <a:off x="318509" y="4157663"/>
            <a:ext cx="9368416" cy="2215991"/>
          </a:xfrm>
          <a:prstGeom prst="rect">
            <a:avLst/>
          </a:prstGeom>
          <a:noFill/>
        </p:spPr>
        <p:txBody>
          <a:bodyPr wrap="square" rtlCol="0">
            <a:spAutoFit/>
          </a:bodyPr>
          <a:lstStyle/>
          <a:p>
            <a:r>
              <a:rPr lang="en-US" sz="2400" b="1" dirty="0">
                <a:latin typeface="Calibri" panose="020F0502020204030204" pitchFamily="34" charset="0"/>
              </a:rPr>
              <a:t>The bar plots 1 here represents  the Distribution of loans amongst customers with existing loan counts.</a:t>
            </a:r>
          </a:p>
          <a:p>
            <a:r>
              <a:rPr lang="en-US" sz="2400" b="1" dirty="0">
                <a:latin typeface="Calibri" panose="020F0502020204030204" pitchFamily="34" charset="0"/>
              </a:rPr>
              <a:t>The bar plots 2 here represents the Percentage of target prone to default amongst customers with their existing loan counts.(the data represented here is in the descending order)</a:t>
            </a:r>
          </a:p>
          <a:p>
            <a:endParaRPr lang="en-US" dirty="0"/>
          </a:p>
        </p:txBody>
      </p:sp>
    </p:spTree>
    <p:extLst>
      <p:ext uri="{BB962C8B-B14F-4D97-AF65-F5344CB8AC3E}">
        <p14:creationId xmlns:p14="http://schemas.microsoft.com/office/powerpoint/2010/main" val="379075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64673D6B-49E0-154C-9071-E78B0C0096D6}"/>
              </a:ext>
            </a:extLst>
          </p:cNvPr>
          <p:cNvPicPr>
            <a:picLocks noChangeAspect="1"/>
          </p:cNvPicPr>
          <p:nvPr/>
        </p:nvPicPr>
        <p:blipFill>
          <a:blip r:embed="rId2"/>
          <a:stretch>
            <a:fillRect/>
          </a:stretch>
        </p:blipFill>
        <p:spPr>
          <a:xfrm>
            <a:off x="327900" y="228601"/>
            <a:ext cx="10602038" cy="3371850"/>
          </a:xfrm>
          <a:prstGeom prst="rect">
            <a:avLst/>
          </a:prstGeom>
        </p:spPr>
      </p:pic>
      <p:sp>
        <p:nvSpPr>
          <p:cNvPr id="4" name="TextBox 3">
            <a:extLst>
              <a:ext uri="{FF2B5EF4-FFF2-40B4-BE49-F238E27FC236}">
                <a16:creationId xmlns:a16="http://schemas.microsoft.com/office/drawing/2014/main" id="{06BD2A4A-20CB-C84E-87A6-739E34AF37DB}"/>
              </a:ext>
            </a:extLst>
          </p:cNvPr>
          <p:cNvSpPr txBox="1"/>
          <p:nvPr/>
        </p:nvSpPr>
        <p:spPr>
          <a:xfrm>
            <a:off x="542926" y="3486151"/>
            <a:ext cx="8929687" cy="2215991"/>
          </a:xfrm>
          <a:prstGeom prst="rect">
            <a:avLst/>
          </a:prstGeom>
          <a:noFill/>
        </p:spPr>
        <p:txBody>
          <a:bodyPr wrap="square" rtlCol="0">
            <a:spAutoFit/>
          </a:bodyPr>
          <a:lstStyle/>
          <a:p>
            <a:r>
              <a:rPr lang="en-US" sz="2400" b="1" dirty="0">
                <a:latin typeface="Calibri" panose="020F0502020204030204" pitchFamily="34" charset="0"/>
              </a:rPr>
              <a:t>The bar plots 1 here represents  the Distribution of loans amongst customers showing their job status or job type </a:t>
            </a:r>
          </a:p>
          <a:p>
            <a:r>
              <a:rPr lang="en-US" sz="2400" b="1" dirty="0">
                <a:latin typeface="Calibri" panose="020F0502020204030204" pitchFamily="34" charset="0"/>
              </a:rPr>
              <a:t>The bar plots 2 here represents the Percentage of target prone to default amongst customers with different job types. (the data represented here is in the descending order)</a:t>
            </a:r>
          </a:p>
          <a:p>
            <a:endParaRPr lang="en-US" dirty="0"/>
          </a:p>
        </p:txBody>
      </p:sp>
    </p:spTree>
    <p:extLst>
      <p:ext uri="{BB962C8B-B14F-4D97-AF65-F5344CB8AC3E}">
        <p14:creationId xmlns:p14="http://schemas.microsoft.com/office/powerpoint/2010/main" val="1891875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able, website&#10;&#10;Description automatically generated">
            <a:extLst>
              <a:ext uri="{FF2B5EF4-FFF2-40B4-BE49-F238E27FC236}">
                <a16:creationId xmlns:a16="http://schemas.microsoft.com/office/drawing/2014/main" id="{DA39C4E5-CFB6-684A-8FD6-0BCE02CC2C1D}"/>
              </a:ext>
            </a:extLst>
          </p:cNvPr>
          <p:cNvPicPr>
            <a:picLocks noChangeAspect="1"/>
          </p:cNvPicPr>
          <p:nvPr/>
        </p:nvPicPr>
        <p:blipFill>
          <a:blip r:embed="rId2"/>
          <a:stretch>
            <a:fillRect/>
          </a:stretch>
        </p:blipFill>
        <p:spPr>
          <a:xfrm>
            <a:off x="0" y="480885"/>
            <a:ext cx="12192000" cy="5896230"/>
          </a:xfrm>
          <a:prstGeom prst="rect">
            <a:avLst/>
          </a:prstGeom>
        </p:spPr>
      </p:pic>
    </p:spTree>
    <p:extLst>
      <p:ext uri="{BB962C8B-B14F-4D97-AF65-F5344CB8AC3E}">
        <p14:creationId xmlns:p14="http://schemas.microsoft.com/office/powerpoint/2010/main" val="202385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39FCD1-0189-2C4E-88E7-B61D2DC9A824}"/>
              </a:ext>
            </a:extLst>
          </p:cNvPr>
          <p:cNvSpPr txBox="1"/>
          <p:nvPr/>
        </p:nvSpPr>
        <p:spPr>
          <a:xfrm>
            <a:off x="457200" y="985838"/>
            <a:ext cx="10344150" cy="4431983"/>
          </a:xfrm>
          <a:prstGeom prst="rect">
            <a:avLst/>
          </a:prstGeom>
          <a:noFill/>
        </p:spPr>
        <p:txBody>
          <a:bodyPr wrap="square" rtlCol="0">
            <a:spAutoFit/>
          </a:bodyPr>
          <a:lstStyle/>
          <a:p>
            <a:r>
              <a:rPr lang="en-IN" sz="2400" b="1" dirty="0">
                <a:latin typeface="Calibri" panose="020F0502020204030204" pitchFamily="34" charset="0"/>
              </a:rPr>
              <a:t># Correlation is a measure of the linear relationship of 2 or more variables. Through correlation, we can predict one variable from the other. The logic behind using correlation for feature selection is that the good variables are highly correlated with the target. </a:t>
            </a:r>
          </a:p>
          <a:p>
            <a:r>
              <a:rPr lang="en-IN" sz="2400" b="1" dirty="0">
                <a:latin typeface="Calibri" panose="020F0502020204030204" pitchFamily="34" charset="0"/>
              </a:rPr>
              <a:t># Furthermore, variables should be correlated with the target but should be uncorrelated among themselves.</a:t>
            </a:r>
          </a:p>
          <a:p>
            <a:r>
              <a:rPr lang="en-IN" sz="2400" b="1" dirty="0">
                <a:latin typeface="Calibri" panose="020F0502020204030204" pitchFamily="34" charset="0"/>
              </a:rPr>
              <a:t># If two variables are correlated, we can predict one from the other. </a:t>
            </a:r>
          </a:p>
          <a:p>
            <a:r>
              <a:rPr lang="en-IN" sz="2400" b="1" dirty="0">
                <a:latin typeface="Calibri" panose="020F0502020204030204" pitchFamily="34" charset="0"/>
              </a:rPr>
              <a:t>#Therefore, if two features are correlated, the model only really needs one of them, as the second one does not add additional information. </a:t>
            </a:r>
          </a:p>
          <a:p>
            <a:r>
              <a:rPr lang="en-IN" sz="2400" b="1" dirty="0">
                <a:latin typeface="Calibri" panose="020F0502020204030204" pitchFamily="34" charset="0"/>
              </a:rPr>
              <a:t># We have used the Correlation here and displayed it with through a heatmap which helps us in finding and selecting  the right  features for the model .</a:t>
            </a:r>
          </a:p>
          <a:p>
            <a:endParaRPr lang="en-US" dirty="0"/>
          </a:p>
        </p:txBody>
      </p:sp>
    </p:spTree>
    <p:extLst>
      <p:ext uri="{BB962C8B-B14F-4D97-AF65-F5344CB8AC3E}">
        <p14:creationId xmlns:p14="http://schemas.microsoft.com/office/powerpoint/2010/main" val="1950188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{E078887B-28B5-234F-9DBB-A32C6079E8ED}tf10001070_mac</Template>
  <TotalTime>2444</TotalTime>
  <Words>722</Words>
  <Application>Microsoft Macintosh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Rockwell Extra Bold</vt:lpstr>
      <vt:lpstr>Wingdings</vt:lpstr>
      <vt:lpstr>Wood Type</vt:lpstr>
      <vt:lpstr>Credit Risk 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Assessment</dc:title>
  <dc:creator>saikrishna Reddy</dc:creator>
  <cp:lastModifiedBy>saikrishna Reddy</cp:lastModifiedBy>
  <cp:revision>4</cp:revision>
  <dcterms:created xsi:type="dcterms:W3CDTF">2022-05-28T22:07:16Z</dcterms:created>
  <dcterms:modified xsi:type="dcterms:W3CDTF">2022-06-14T07:46:44Z</dcterms:modified>
</cp:coreProperties>
</file>