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8" r:id="rId2"/>
    <p:sldId id="257" r:id="rId3"/>
    <p:sldId id="259" r:id="rId4"/>
    <p:sldId id="264" r:id="rId5"/>
    <p:sldId id="260" r:id="rId6"/>
    <p:sldId id="261" r:id="rId7"/>
    <p:sldId id="274" r:id="rId8"/>
    <p:sldId id="275" r:id="rId9"/>
    <p:sldId id="276" r:id="rId10"/>
    <p:sldId id="262" r:id="rId11"/>
    <p:sldId id="263" r:id="rId12"/>
    <p:sldId id="265" r:id="rId13"/>
    <p:sldId id="266" r:id="rId14"/>
    <p:sldId id="268" r:id="rId15"/>
    <p:sldId id="269" r:id="rId16"/>
    <p:sldId id="270" r:id="rId17"/>
    <p:sldId id="272" r:id="rId18"/>
    <p:sldId id="273" r:id="rId19"/>
    <p:sldId id="271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5445-4482-491F-BAF6-49B105BB8CAD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28DCF-7AC5-4A22-BE7D-9876152998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4760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46B7712-4ABA-4289-A782-A082D3E23394}" type="datetimeFigureOut">
              <a:rPr lang="id-ID" smtClean="0"/>
              <a:t>25/05/2015</a:t>
            </a:fld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F27C4FF-0CB3-4409-9587-64327351DF29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954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0" name="AutoShape 4" descr="https://encrypted-tbn0.gstatic.com/images?q=tbn:ANd9GcTBNckFwivR6dvtbcWyG8-PvB0U3kZD_J3Nx0mM7Tqr9ncCMpcekg"/>
          <p:cNvSpPr>
            <a:spLocks noChangeAspect="1" noChangeArrowheads="1"/>
          </p:cNvSpPr>
          <p:nvPr/>
        </p:nvSpPr>
        <p:spPr bwMode="auto">
          <a:xfrm>
            <a:off x="63500" y="-136525"/>
            <a:ext cx="5410200" cy="40576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https://encrypted-tbn1.gstatic.com/images?q=tbn:ANd9GcTkB8PEgO0XldVgbYOp4__fGSNdpaEGPclWrVQt7WQ40QKtPl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7820526" cy="5257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442062" y="76200"/>
            <a:ext cx="7701938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Narkisim" pitchFamily="34" charset="-79"/>
                <a:ea typeface="Malgun Gothic" pitchFamily="34" charset="-127"/>
                <a:cs typeface="Narkisim" pitchFamily="34" charset="-79"/>
              </a:rPr>
              <a:t>DINAS PENDIDIKAN </a:t>
            </a:r>
            <a:r>
              <a:rPr lang="id-ID" sz="2800" b="1" dirty="0" smtClean="0">
                <a:solidFill>
                  <a:schemeClr val="bg1"/>
                </a:solidFill>
                <a:latin typeface="Narkisim" pitchFamily="34" charset="-79"/>
                <a:ea typeface="Malgun Gothic" pitchFamily="34" charset="-127"/>
                <a:cs typeface="Narkisim" pitchFamily="34" charset="-79"/>
              </a:rPr>
              <a:t>KOTA BOGOR</a:t>
            </a:r>
            <a:endParaRPr lang="en-US" sz="2400" b="1" dirty="0" smtClean="0">
              <a:solidFill>
                <a:schemeClr val="bg1"/>
              </a:solidFill>
              <a:latin typeface="Narkisim" pitchFamily="34" charset="-79"/>
              <a:ea typeface="Malgun Gothic" pitchFamily="34" charset="-127"/>
              <a:cs typeface="Narkisim" pitchFamily="34" charset="-79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71600" y="1892300"/>
            <a:ext cx="7820526" cy="1368153"/>
          </a:xfrm>
          <a:solidFill>
            <a:srgbClr val="CCFFFF"/>
          </a:solidFill>
        </p:spPr>
        <p:txBody>
          <a:bodyPr>
            <a:normAutofit fontScale="90000"/>
          </a:bodyPr>
          <a:lstStyle/>
          <a:p>
            <a:pPr algn="ctr"/>
            <a:r>
              <a:rPr lang="id-ID" sz="3200" dirty="0" smtClean="0">
                <a:ln>
                  <a:solidFill>
                    <a:srgbClr val="7030A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PENERIMAAN PESERTA DIDIK BARU (PPDB) SECARA ONLINE </a:t>
            </a:r>
            <a:r>
              <a:rPr lang="id-ID" sz="3200" smtClean="0">
                <a:ln>
                  <a:solidFill>
                    <a:srgbClr val="7030A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dan ofFline </a:t>
            </a:r>
            <a:r>
              <a:rPr lang="id-ID" sz="3200" dirty="0" smtClean="0">
                <a:ln>
                  <a:solidFill>
                    <a:srgbClr val="7030A0"/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2015</a:t>
            </a:r>
            <a:endParaRPr lang="id-ID" sz="3200" dirty="0">
              <a:ln>
                <a:solidFill>
                  <a:srgbClr val="7030A0"/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382768" y="5229200"/>
            <a:ext cx="7820525" cy="9241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13" tIns="36608" rIns="73213" bIns="36608" rtlCol="0" anchor="ctr"/>
          <a:lstStyle/>
          <a:p>
            <a:pPr algn="ctr"/>
            <a:endParaRPr lang="en-US" sz="3500" dirty="0">
              <a:latin typeface="Colonna MT" pitchFamily="82" charset="0"/>
            </a:endParaRP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800" dirty="0" smtClean="0"/>
          </a:p>
          <a:p>
            <a:pPr algn="ctr"/>
            <a:r>
              <a:rPr lang="id-ID" sz="2800" dirty="0" smtClean="0">
                <a:solidFill>
                  <a:srgbClr val="FFFF00"/>
                </a:solidFill>
              </a:rPr>
              <a:t>Jl. PAJAJARAN NO. 125</a:t>
            </a:r>
            <a:endParaRPr lang="en-US" sz="2800" dirty="0" smtClean="0">
              <a:solidFill>
                <a:srgbClr val="FFFF00"/>
              </a:solidFill>
            </a:endParaRP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endParaRPr lang="id-ID" sz="3500" dirty="0">
              <a:latin typeface="Colonna MT" pitchFamily="82" charset="0"/>
            </a:endParaRPr>
          </a:p>
          <a:p>
            <a:pPr algn="ctr"/>
            <a:endParaRPr lang="id-ID" sz="3500" dirty="0">
              <a:latin typeface="Colonna MT" pitchFamily="82" charset="0"/>
            </a:endParaRPr>
          </a:p>
          <a:p>
            <a:pPr algn="ctr"/>
            <a:endParaRPr lang="id-ID" sz="3500" dirty="0">
              <a:latin typeface="Colonna MT" pitchFamily="8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4" y="116632"/>
            <a:ext cx="905032" cy="11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id-ID" sz="3600" b="1" dirty="0" smtClean="0"/>
              <a:t>1. </a:t>
            </a:r>
            <a:r>
              <a:rPr lang="es-AR" sz="3600" b="1" dirty="0" smtClean="0"/>
              <a:t>T</a:t>
            </a:r>
            <a:r>
              <a:rPr lang="id-ID" sz="3600" b="1" dirty="0" smtClean="0"/>
              <a:t>AHAPAN PENDAFTARAN ONLINE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836712"/>
            <a:ext cx="8178112" cy="6021288"/>
          </a:xfrm>
        </p:spPr>
        <p:txBody>
          <a:bodyPr>
            <a:normAutofit fontScale="47500" lnSpcReduction="20000"/>
          </a:bodyPr>
          <a:lstStyle/>
          <a:p>
            <a:pPr marL="649224" lvl="2" indent="0">
              <a:buNone/>
            </a:pPr>
            <a:endParaRPr lang="id-ID" dirty="0" smtClean="0"/>
          </a:p>
          <a:p>
            <a:pPr marL="82296" indent="0">
              <a:buNone/>
            </a:pPr>
            <a:r>
              <a:rPr lang="id-ID" sz="3400" dirty="0" smtClean="0"/>
              <a:t>a. Calon </a:t>
            </a:r>
            <a:r>
              <a:rPr lang="id-ID" sz="3400" dirty="0"/>
              <a:t>Peserta didik mendaftarkan melalui:</a:t>
            </a:r>
          </a:p>
          <a:p>
            <a:pPr marL="82296" indent="0">
              <a:buNone/>
            </a:pPr>
            <a:r>
              <a:rPr lang="id-ID" sz="3400" dirty="0"/>
              <a:t>    1. Sekolah Asal</a:t>
            </a:r>
          </a:p>
          <a:p>
            <a:pPr marL="82296" indent="0">
              <a:buNone/>
            </a:pPr>
            <a:r>
              <a:rPr lang="id-ID" sz="3400" dirty="0"/>
              <a:t>    2. Sekolah Tujuan</a:t>
            </a:r>
          </a:p>
          <a:p>
            <a:pPr marL="82296" indent="0">
              <a:buNone/>
            </a:pPr>
            <a:r>
              <a:rPr lang="id-ID" sz="3400" dirty="0"/>
              <a:t>    3. </a:t>
            </a:r>
            <a:r>
              <a:rPr lang="id-ID" sz="3400" dirty="0" smtClean="0"/>
              <a:t>Pribadi</a:t>
            </a:r>
          </a:p>
          <a:p>
            <a:pPr marL="82296" indent="0">
              <a:buNone/>
            </a:pPr>
            <a:r>
              <a:rPr lang="id-ID" sz="3400" dirty="0" smtClean="0"/>
              <a:t>b. </a:t>
            </a:r>
            <a:r>
              <a:rPr lang="id-ID" sz="3400" dirty="0"/>
              <a:t>Mengakses Web PPDB 2015 www.kotabogor.ppdb.kemdikbud.go.id </a:t>
            </a:r>
          </a:p>
          <a:p>
            <a:pPr lvl="1"/>
            <a:r>
              <a:rPr lang="id-ID" sz="3400" dirty="0"/>
              <a:t>Login ke Web PPDB 2015 dengan mengisi USERNAME (nomor US) dan PIN (Tanggal Lahir) sesuai dengan kartu </a:t>
            </a:r>
            <a:r>
              <a:rPr lang="id-ID" sz="3400"/>
              <a:t>Ujian </a:t>
            </a:r>
            <a:r>
              <a:rPr lang="id-ID" sz="3400" smtClean="0"/>
              <a:t>Sekolah/Nasional</a:t>
            </a:r>
            <a:r>
              <a:rPr lang="id-ID" sz="3400" dirty="0"/>
              <a:t>, apabila calon peserta didik baru tidak dapat </a:t>
            </a:r>
            <a:r>
              <a:rPr lang="id-ID" sz="3400" dirty="0" smtClean="0"/>
              <a:t>login, </a:t>
            </a:r>
            <a:r>
              <a:rPr lang="id-ID" sz="3400" dirty="0"/>
              <a:t>dapat datang ke DINAS PENDIDIKAN KOTA  BOGOR</a:t>
            </a:r>
          </a:p>
          <a:p>
            <a:pPr lvl="1"/>
            <a:r>
              <a:rPr lang="id-ID" sz="3400" dirty="0"/>
              <a:t>Melakukan </a:t>
            </a:r>
            <a:r>
              <a:rPr lang="id-ID" sz="3400" dirty="0" smtClean="0"/>
              <a:t>pendaftaran dengan memilih pilihan </a:t>
            </a:r>
            <a:r>
              <a:rPr lang="id-ID" sz="3400" dirty="0"/>
              <a:t>1 (satu), pilihan 2 (dua) atau pilihan 3 (dua) dilakukan sekaligus pada saat pendaftaran online</a:t>
            </a:r>
          </a:p>
          <a:p>
            <a:pPr lvl="1"/>
            <a:r>
              <a:rPr lang="id-ID" sz="3400" dirty="0"/>
              <a:t>Mencetak lembar pendaftaran dari Web PPDB </a:t>
            </a:r>
            <a:r>
              <a:rPr lang="id-ID" sz="3400" dirty="0" smtClean="0"/>
              <a:t>2015</a:t>
            </a:r>
          </a:p>
          <a:p>
            <a:pPr marL="0" indent="0">
              <a:buNone/>
            </a:pPr>
            <a:r>
              <a:rPr lang="id-ID" sz="3400" dirty="0" smtClean="0"/>
              <a:t>C. Menyerahkan </a:t>
            </a:r>
            <a:r>
              <a:rPr lang="id-ID" sz="3400" dirty="0"/>
              <a:t>dokumen PPDB 2015  ke sekolah pilihan I untuk divalidasi, diantaranya :</a:t>
            </a:r>
          </a:p>
          <a:p>
            <a:pPr lvl="1"/>
            <a:r>
              <a:rPr lang="id-ID" sz="3400" dirty="0"/>
              <a:t>Surat Hasil Ujian Sekolah </a:t>
            </a:r>
            <a:r>
              <a:rPr lang="id-ID" sz="3400" dirty="0" smtClean="0"/>
              <a:t>/Nasional (SHUS/SHUN) </a:t>
            </a:r>
            <a:r>
              <a:rPr lang="id-ID" sz="3400" dirty="0"/>
              <a:t>asli atau Surat Hasil Ujian </a:t>
            </a:r>
            <a:r>
              <a:rPr lang="id-ID" sz="3400" dirty="0" smtClean="0"/>
              <a:t>Sekolah/Nasional </a:t>
            </a:r>
            <a:r>
              <a:rPr lang="id-ID" sz="3400" dirty="0"/>
              <a:t>(</a:t>
            </a:r>
            <a:r>
              <a:rPr lang="id-ID" sz="3400" dirty="0" smtClean="0"/>
              <a:t>SHUS/SHUN) </a:t>
            </a:r>
            <a:r>
              <a:rPr lang="id-ID" sz="3400" dirty="0"/>
              <a:t>sementara yang dikeluarkan oleh sekolah </a:t>
            </a:r>
            <a:r>
              <a:rPr lang="id-ID" sz="3400" dirty="0" smtClean="0"/>
              <a:t>asal </a:t>
            </a:r>
            <a:r>
              <a:rPr lang="id-ID" sz="3400" dirty="0"/>
              <a:t>(apabila STTB asli belum ada</a:t>
            </a:r>
            <a:r>
              <a:rPr lang="id-ID" sz="3400" dirty="0" smtClean="0"/>
              <a:t>) untuk (SD/MI/PAKET A/SMP/MTs/PAKET B)</a:t>
            </a:r>
            <a:endParaRPr lang="id-ID" sz="3400" dirty="0"/>
          </a:p>
          <a:p>
            <a:pPr lvl="1"/>
            <a:r>
              <a:rPr lang="id-ID" sz="3400" dirty="0"/>
              <a:t>Surat Tanda Tamat Belajar (STTB) asli atau Surat Keterangan Lulus dari sekolah asal (apabila STTB asli belum ada)</a:t>
            </a:r>
          </a:p>
          <a:p>
            <a:pPr lvl="1"/>
            <a:r>
              <a:rPr lang="id-ID" sz="3400" dirty="0"/>
              <a:t>Kartu Keluarga  (KK) Asli </a:t>
            </a:r>
            <a:r>
              <a:rPr lang="id-ID" sz="3400" b="1" u="sng" dirty="0"/>
              <a:t>Khusus Warga Kota Bogor</a:t>
            </a:r>
            <a:r>
              <a:rPr lang="id-ID" sz="3400" dirty="0"/>
              <a:t> dan menyerahkan foto copy KK</a:t>
            </a:r>
          </a:p>
          <a:p>
            <a:pPr lvl="1"/>
            <a:r>
              <a:rPr lang="id-ID" sz="3400" dirty="0"/>
              <a:t>Lembar pendaftaran </a:t>
            </a:r>
            <a:r>
              <a:rPr lang="id-ID" sz="3400" dirty="0" smtClean="0"/>
              <a:t>hasil print dari Web PPDB 2015</a:t>
            </a:r>
            <a:endParaRPr lang="id-ID" sz="3400" dirty="0"/>
          </a:p>
          <a:p>
            <a:pPr lvl="1"/>
            <a:r>
              <a:rPr lang="id-ID" sz="3400" dirty="0" smtClean="0"/>
              <a:t>Hasil </a:t>
            </a:r>
            <a:r>
              <a:rPr lang="id-ID" sz="3400" dirty="0"/>
              <a:t>Tes Kesehatan </a:t>
            </a:r>
            <a:r>
              <a:rPr lang="id-ID" sz="3400" dirty="0" smtClean="0"/>
              <a:t>( Khusus SMK )</a:t>
            </a:r>
          </a:p>
          <a:p>
            <a:pPr marL="482346" lvl="1" indent="0" algn="just">
              <a:buNone/>
            </a:pPr>
            <a:r>
              <a:rPr lang="es-AR" sz="3400" i="1" u="sng" dirty="0" err="1" smtClean="0"/>
              <a:t>Keterangan</a:t>
            </a:r>
            <a:r>
              <a:rPr lang="es-AR" sz="3400" i="1" dirty="0" smtClean="0"/>
              <a:t> </a:t>
            </a:r>
            <a:r>
              <a:rPr lang="es-AR" sz="3400" dirty="0"/>
              <a:t>: </a:t>
            </a:r>
            <a:r>
              <a:rPr lang="es-AR" sz="3400" i="1" dirty="0" err="1"/>
              <a:t>untuk</a:t>
            </a:r>
            <a:r>
              <a:rPr lang="es-AR" sz="3400" i="1" dirty="0"/>
              <a:t> </a:t>
            </a:r>
            <a:r>
              <a:rPr lang="es-AR" sz="3400" i="1" dirty="0" err="1"/>
              <a:t>Tes</a:t>
            </a:r>
            <a:r>
              <a:rPr lang="es-AR" sz="3400" i="1" dirty="0"/>
              <a:t> </a:t>
            </a:r>
            <a:r>
              <a:rPr lang="id-ID" sz="3400" i="1" dirty="0"/>
              <a:t>Kesehatan </a:t>
            </a:r>
            <a:r>
              <a:rPr lang="es-AR" sz="3400" i="1" dirty="0" err="1"/>
              <a:t>tidak</a:t>
            </a:r>
            <a:r>
              <a:rPr lang="es-AR" sz="3400" i="1" dirty="0"/>
              <a:t> </a:t>
            </a:r>
            <a:r>
              <a:rPr lang="es-AR" sz="3400" i="1" dirty="0" err="1"/>
              <a:t>masuk</a:t>
            </a:r>
            <a:r>
              <a:rPr lang="es-AR" sz="3400" i="1" dirty="0"/>
              <a:t> </a:t>
            </a:r>
            <a:r>
              <a:rPr lang="es-AR" sz="3400" i="1" dirty="0" err="1"/>
              <a:t>dalam</a:t>
            </a:r>
            <a:r>
              <a:rPr lang="es-AR" sz="3400" i="1" dirty="0"/>
              <a:t> </a:t>
            </a:r>
            <a:r>
              <a:rPr lang="es-AR" sz="3400" i="1" dirty="0" err="1"/>
              <a:t>pengolahan</a:t>
            </a:r>
            <a:r>
              <a:rPr lang="es-AR" sz="3400" i="1" dirty="0"/>
              <a:t> </a:t>
            </a:r>
            <a:r>
              <a:rPr lang="en-US" sz="3400" dirty="0" err="1"/>
              <a:t>peringkat</a:t>
            </a:r>
            <a:r>
              <a:rPr lang="en-US" sz="3400" dirty="0"/>
              <a:t> </a:t>
            </a:r>
            <a:r>
              <a:rPr lang="en-US" sz="3400" dirty="0" err="1"/>
              <a:t>Jumlah</a:t>
            </a:r>
            <a:r>
              <a:rPr lang="en-US" sz="3400" dirty="0"/>
              <a:t> </a:t>
            </a:r>
            <a:r>
              <a:rPr lang="en-US" sz="3400" dirty="0" err="1"/>
              <a:t>Nilai</a:t>
            </a:r>
            <a:r>
              <a:rPr lang="en-US" sz="3400" dirty="0"/>
              <a:t> </a:t>
            </a:r>
            <a:r>
              <a:rPr lang="en-US" sz="3400" dirty="0" err="1"/>
              <a:t>Ujian</a:t>
            </a:r>
            <a:r>
              <a:rPr lang="en-US" sz="3400" dirty="0"/>
              <a:t> </a:t>
            </a:r>
            <a:r>
              <a:rPr lang="en-US" sz="3400" dirty="0" err="1"/>
              <a:t>Nasional</a:t>
            </a:r>
            <a:r>
              <a:rPr lang="es-AR" sz="3400" i="1" dirty="0"/>
              <a:t>, </a:t>
            </a:r>
            <a:r>
              <a:rPr lang="es-AR" sz="3400" i="1" dirty="0" err="1"/>
              <a:t>tetapi</a:t>
            </a:r>
            <a:r>
              <a:rPr lang="es-AR" sz="3400" i="1" dirty="0"/>
              <a:t> apabila </a:t>
            </a:r>
            <a:r>
              <a:rPr lang="es-AR" sz="3400" i="1" dirty="0" err="1"/>
              <a:t>tidak</a:t>
            </a:r>
            <a:r>
              <a:rPr lang="es-AR" sz="3400" i="1" dirty="0"/>
              <a:t> </a:t>
            </a:r>
            <a:r>
              <a:rPr lang="es-AR" sz="3400" i="1" dirty="0" err="1"/>
              <a:t>memenuhi</a:t>
            </a:r>
            <a:r>
              <a:rPr lang="es-AR" sz="3400" i="1" dirty="0"/>
              <a:t> </a:t>
            </a:r>
            <a:r>
              <a:rPr lang="es-AR" sz="3400" i="1" dirty="0" err="1"/>
              <a:t>syarat</a:t>
            </a:r>
            <a:r>
              <a:rPr lang="es-AR" sz="3400" i="1" dirty="0"/>
              <a:t> </a:t>
            </a:r>
            <a:r>
              <a:rPr lang="es-AR" sz="3400" i="1" dirty="0" err="1"/>
              <a:t>tes</a:t>
            </a:r>
            <a:r>
              <a:rPr lang="es-AR" sz="3400" i="1" dirty="0"/>
              <a:t> </a:t>
            </a:r>
            <a:r>
              <a:rPr lang="id-ID" sz="3400" i="1" dirty="0"/>
              <a:t>kesehatan</a:t>
            </a:r>
            <a:r>
              <a:rPr lang="es-AR" sz="3400" i="1" dirty="0"/>
              <a:t>, </a:t>
            </a:r>
            <a:r>
              <a:rPr lang="es-AR" sz="3400" i="1" dirty="0" err="1"/>
              <a:t>peserta</a:t>
            </a:r>
            <a:r>
              <a:rPr lang="es-AR" sz="3400" i="1" dirty="0"/>
              <a:t> </a:t>
            </a:r>
            <a:r>
              <a:rPr lang="es-AR" sz="3400" i="1" dirty="0" err="1"/>
              <a:t>didik</a:t>
            </a:r>
            <a:r>
              <a:rPr lang="es-AR" sz="3400" i="1" dirty="0"/>
              <a:t> </a:t>
            </a:r>
            <a:r>
              <a:rPr lang="es-AR" sz="3400" i="1" dirty="0" err="1"/>
              <a:t>baru</a:t>
            </a:r>
            <a:r>
              <a:rPr lang="es-AR" sz="3400" i="1" dirty="0"/>
              <a:t> </a:t>
            </a:r>
            <a:r>
              <a:rPr lang="es-AR" sz="3400" i="1" dirty="0" err="1"/>
              <a:t>dapat</a:t>
            </a:r>
            <a:r>
              <a:rPr lang="es-AR" sz="3400" i="1" dirty="0"/>
              <a:t> </a:t>
            </a:r>
            <a:r>
              <a:rPr lang="es-AR" sz="3400" i="1" dirty="0" err="1"/>
              <a:t>dinyatakan</a:t>
            </a:r>
            <a:r>
              <a:rPr lang="es-AR" sz="3400" i="1" dirty="0"/>
              <a:t> </a:t>
            </a:r>
            <a:r>
              <a:rPr lang="es-AR" sz="3400" i="1" dirty="0" err="1"/>
              <a:t>gugur</a:t>
            </a:r>
            <a:r>
              <a:rPr lang="es-AR" sz="3400" i="1" dirty="0"/>
              <a:t> (</a:t>
            </a:r>
            <a:r>
              <a:rPr lang="es-AR" sz="3400" i="1" dirty="0" err="1"/>
              <a:t>tidak</a:t>
            </a:r>
            <a:r>
              <a:rPr lang="es-AR" sz="3400" i="1" dirty="0"/>
              <a:t> </a:t>
            </a:r>
            <a:r>
              <a:rPr lang="es-AR" sz="3400" i="1" dirty="0" err="1"/>
              <a:t>diterima</a:t>
            </a:r>
            <a:r>
              <a:rPr lang="es-AR" sz="3400" i="1" dirty="0" smtClean="0"/>
              <a:t>);</a:t>
            </a:r>
            <a:endParaRPr lang="id-ID" sz="3400" i="1" dirty="0" smtClean="0"/>
          </a:p>
          <a:p>
            <a:pPr marL="482346" lvl="1" indent="0" algn="just">
              <a:buNone/>
            </a:pPr>
            <a:endParaRPr lang="id-ID" sz="2900" dirty="0"/>
          </a:p>
          <a:p>
            <a:pPr marL="82296" lvl="5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7772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"/>
            <a:ext cx="7866888" cy="63246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GB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91980" y="410871"/>
            <a:ext cx="8456195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id-ID" sz="2400" dirty="0" smtClean="0"/>
              <a:t>Mekanisme  Seleksi</a:t>
            </a:r>
            <a:endParaRPr lang="id-ID" sz="2400" b="1" dirty="0"/>
          </a:p>
          <a:p>
            <a:pPr lvl="1" algn="just"/>
            <a:r>
              <a:rPr lang="id-ID" dirty="0" smtClean="0"/>
              <a:t>Seleksi </a:t>
            </a:r>
            <a:r>
              <a:rPr lang="id-ID" dirty="0"/>
              <a:t>Peserta Didik baru berdasarkan peringkat jumlah nilai Ujian  </a:t>
            </a:r>
            <a:r>
              <a:rPr lang="id-ID" dirty="0" smtClean="0"/>
              <a:t>Sekolah/Ujian Nasional </a:t>
            </a:r>
            <a:r>
              <a:rPr lang="id-ID" dirty="0"/>
              <a:t>dari tertinggi ke terendah sampai terpenuhinya daya tampung yang telah ditetapkan oleh Kepala Dinas </a:t>
            </a:r>
            <a:r>
              <a:rPr lang="id-ID" dirty="0" smtClean="0"/>
              <a:t>Pendidikan </a:t>
            </a:r>
            <a:endParaRPr lang="id-ID" sz="1600" dirty="0"/>
          </a:p>
          <a:p>
            <a:pPr marL="425196" lvl="0" indent="-342900">
              <a:buFont typeface="Wingdings" pitchFamily="2" charset="2"/>
              <a:buChar char="Ø"/>
            </a:pPr>
            <a:r>
              <a:rPr lang="en-GB" sz="2400" dirty="0" err="1" smtClean="0"/>
              <a:t>Pelaksanaan</a:t>
            </a:r>
            <a:r>
              <a:rPr lang="en-GB" sz="2400" dirty="0" smtClean="0"/>
              <a:t> </a:t>
            </a:r>
            <a:r>
              <a:rPr lang="en-GB" sz="2400" dirty="0" err="1" smtClean="0"/>
              <a:t>Tes</a:t>
            </a:r>
            <a:r>
              <a:rPr lang="id-ID" sz="2400" dirty="0" smtClean="0"/>
              <a:t> Kesehatan (khusus SMK)</a:t>
            </a:r>
            <a:endParaRPr lang="id-ID" sz="2400" b="1" dirty="0"/>
          </a:p>
          <a:p>
            <a:pPr marL="356616" lvl="1" indent="0">
              <a:buNone/>
            </a:pPr>
            <a:r>
              <a:rPr lang="es-AR" dirty="0" err="1"/>
              <a:t>Tes</a:t>
            </a:r>
            <a:r>
              <a:rPr lang="es-AR" dirty="0"/>
              <a:t> </a:t>
            </a:r>
            <a:r>
              <a:rPr lang="id-ID" dirty="0"/>
              <a:t>Kesehatan 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(</a:t>
            </a:r>
            <a:r>
              <a:rPr lang="en-US" dirty="0" err="1"/>
              <a:t>Puskesmas</a:t>
            </a:r>
            <a:r>
              <a:rPr lang="en-US" dirty="0"/>
              <a:t> yang </a:t>
            </a:r>
            <a:r>
              <a:rPr lang="en-US" dirty="0" err="1"/>
              <a:t>ditunjuk</a:t>
            </a:r>
            <a:r>
              <a:rPr lang="en-US" dirty="0"/>
              <a:t>), </a:t>
            </a:r>
            <a:r>
              <a:rPr lang="id-ID" dirty="0"/>
              <a:t>dilaksanakan di sekolah </a:t>
            </a:r>
            <a:r>
              <a:rPr lang="id-ID" dirty="0" smtClean="0"/>
              <a:t>masing-masing</a:t>
            </a:r>
            <a:r>
              <a:rPr lang="en-US" dirty="0" smtClean="0"/>
              <a:t>, </a:t>
            </a:r>
            <a:r>
              <a:rPr lang="id-ID" dirty="0" smtClean="0"/>
              <a:t>antara lain </a:t>
            </a:r>
            <a:r>
              <a:rPr lang="en-US" dirty="0" smtClean="0"/>
              <a:t> </a:t>
            </a:r>
            <a:r>
              <a:rPr lang="en-US" dirty="0"/>
              <a:t>: </a:t>
            </a:r>
            <a:endParaRPr lang="id-ID" dirty="0"/>
          </a:p>
          <a:p>
            <a:pPr marL="870966" lvl="1" indent="-514350">
              <a:buFont typeface="+mj-lt"/>
              <a:buAutoNum type="arabicPeriod"/>
            </a:pPr>
            <a:r>
              <a:rPr lang="en-US" dirty="0" err="1"/>
              <a:t>Buta</a:t>
            </a:r>
            <a:r>
              <a:rPr lang="en-US" dirty="0"/>
              <a:t> </a:t>
            </a:r>
            <a:r>
              <a:rPr lang="en-US" dirty="0" err="1"/>
              <a:t>Warna</a:t>
            </a:r>
            <a:endParaRPr lang="id-ID" dirty="0"/>
          </a:p>
          <a:p>
            <a:pPr marL="870966" lvl="1" indent="-514350">
              <a:buFont typeface="+mj-lt"/>
              <a:buAutoNum type="arabicPeriod"/>
            </a:pP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endParaRPr lang="id-ID" dirty="0"/>
          </a:p>
          <a:p>
            <a:pPr marL="870966" lvl="1" indent="-514350">
              <a:buFont typeface="+mj-lt"/>
              <a:buAutoNum type="arabicPeriod"/>
            </a:pP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bertindik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bertato</a:t>
            </a:r>
            <a:r>
              <a:rPr lang="en-US" dirty="0"/>
              <a:t>)</a:t>
            </a:r>
            <a:endParaRPr lang="id-ID" dirty="0"/>
          </a:p>
          <a:p>
            <a:pPr marL="368046" lvl="0" indent="-285750">
              <a:buFont typeface="Wingdings" pitchFamily="2" charset="2"/>
              <a:buChar char="Ø"/>
            </a:pPr>
            <a:r>
              <a:rPr lang="en-GB" sz="2400" dirty="0" err="1" smtClean="0"/>
              <a:t>Rasio</a:t>
            </a:r>
            <a:r>
              <a:rPr lang="en-GB" sz="2400" dirty="0" smtClean="0"/>
              <a:t> </a:t>
            </a:r>
            <a:r>
              <a:rPr lang="en-GB" sz="2400" dirty="0" err="1"/>
              <a:t>Rombongan</a:t>
            </a:r>
            <a:r>
              <a:rPr lang="en-GB" sz="2400" dirty="0"/>
              <a:t> </a:t>
            </a:r>
            <a:r>
              <a:rPr lang="en-GB" sz="2400" dirty="0" err="1"/>
              <a:t>Belajar</a:t>
            </a:r>
            <a:endParaRPr lang="id-ID" sz="2400" b="1" dirty="0"/>
          </a:p>
          <a:p>
            <a:pPr marL="916686" lvl="2" indent="-514350" algn="just">
              <a:buFont typeface="+mj-lt"/>
              <a:buAutoNum type="alphaLcPeriod"/>
            </a:pPr>
            <a:r>
              <a:rPr lang="es-AR" dirty="0" err="1" smtClean="0"/>
              <a:t>Jumlah</a:t>
            </a:r>
            <a:r>
              <a:rPr lang="es-AR" dirty="0" smtClean="0"/>
              <a:t> </a:t>
            </a:r>
            <a:r>
              <a:rPr lang="es-AR" dirty="0" err="1"/>
              <a:t>rasio</a:t>
            </a:r>
            <a:r>
              <a:rPr lang="es-AR" dirty="0"/>
              <a:t> </a:t>
            </a:r>
            <a:r>
              <a:rPr lang="es-AR" dirty="0" err="1"/>
              <a:t>peserta</a:t>
            </a:r>
            <a:r>
              <a:rPr lang="es-AR" dirty="0"/>
              <a:t> </a:t>
            </a:r>
            <a:r>
              <a:rPr lang="es-AR" dirty="0" err="1"/>
              <a:t>didik</a:t>
            </a:r>
            <a:r>
              <a:rPr lang="es-AR" dirty="0"/>
              <a:t> </a:t>
            </a:r>
            <a:r>
              <a:rPr lang="es-AR" dirty="0" err="1"/>
              <a:t>tiap</a:t>
            </a:r>
            <a:r>
              <a:rPr lang="es-AR" dirty="0"/>
              <a:t> </a:t>
            </a:r>
            <a:r>
              <a:rPr lang="id-ID" dirty="0"/>
              <a:t>rombongan belajar</a:t>
            </a:r>
            <a:r>
              <a:rPr lang="es-AR" dirty="0"/>
              <a:t> </a:t>
            </a:r>
            <a:r>
              <a:rPr lang="es-AR" dirty="0" err="1"/>
              <a:t>maksimal</a:t>
            </a:r>
            <a:r>
              <a:rPr lang="es-AR" dirty="0"/>
              <a:t> </a:t>
            </a:r>
            <a:r>
              <a:rPr lang="id-ID" dirty="0" smtClean="0"/>
              <a:t>32 </a:t>
            </a:r>
            <a:r>
              <a:rPr lang="es-AR" dirty="0"/>
              <a:t>(</a:t>
            </a:r>
            <a:r>
              <a:rPr lang="es-AR" dirty="0" err="1"/>
              <a:t>tiga</a:t>
            </a:r>
            <a:r>
              <a:rPr lang="es-AR" dirty="0"/>
              <a:t> </a:t>
            </a:r>
            <a:r>
              <a:rPr lang="es-AR" dirty="0" err="1"/>
              <a:t>puluh</a:t>
            </a:r>
            <a:r>
              <a:rPr lang="es-AR" dirty="0"/>
              <a:t> </a:t>
            </a:r>
            <a:r>
              <a:rPr lang="id-ID" dirty="0" smtClean="0"/>
              <a:t>dua</a:t>
            </a:r>
            <a:r>
              <a:rPr lang="es-AR" dirty="0" smtClean="0"/>
              <a:t>)</a:t>
            </a:r>
            <a:r>
              <a:rPr lang="id-ID" dirty="0" smtClean="0"/>
              <a:t> untuk SMP dan SMA, dan maksimal 36 (tiga puluh enam) untuk SMK</a:t>
            </a:r>
            <a:r>
              <a:rPr lang="es-AR" dirty="0" smtClean="0"/>
              <a:t>;</a:t>
            </a:r>
            <a:r>
              <a:rPr lang="id-ID" dirty="0"/>
              <a:t> </a:t>
            </a:r>
            <a:endParaRPr lang="id-ID" dirty="0" smtClean="0"/>
          </a:p>
          <a:p>
            <a:pPr marL="916686" lvl="2" indent="-514350" algn="just">
              <a:buFont typeface="+mj-lt"/>
              <a:buAutoNum type="alphaLcPeriod"/>
            </a:pPr>
            <a:r>
              <a:rPr lang="es-ES" dirty="0" err="1" smtClean="0"/>
              <a:t>Jumlah</a:t>
            </a:r>
            <a:r>
              <a:rPr lang="es-ES" dirty="0" smtClean="0"/>
              <a:t> </a:t>
            </a:r>
            <a:r>
              <a:rPr lang="es-ES" dirty="0" err="1"/>
              <a:t>rombongan</a:t>
            </a:r>
            <a:r>
              <a:rPr lang="es-ES" dirty="0"/>
              <a:t> </a:t>
            </a:r>
            <a:r>
              <a:rPr lang="es-ES" dirty="0" err="1"/>
              <a:t>belajar</a:t>
            </a:r>
            <a:r>
              <a:rPr lang="es-ES" dirty="0"/>
              <a:t> </a:t>
            </a:r>
            <a:r>
              <a:rPr lang="es-AR" dirty="0" err="1"/>
              <a:t>berdasarkan</a:t>
            </a:r>
            <a:r>
              <a:rPr lang="es-AR" dirty="0"/>
              <a:t> </a:t>
            </a:r>
            <a:r>
              <a:rPr lang="es-AR" dirty="0" err="1"/>
              <a:t>daya</a:t>
            </a:r>
            <a:r>
              <a:rPr lang="es-AR" dirty="0"/>
              <a:t> </a:t>
            </a:r>
            <a:r>
              <a:rPr lang="es-AR" dirty="0" err="1"/>
              <a:t>tampung</a:t>
            </a:r>
            <a:r>
              <a:rPr lang="id-ID" dirty="0"/>
              <a:t> di </a:t>
            </a:r>
            <a:r>
              <a:rPr lang="id-ID" dirty="0" smtClean="0"/>
              <a:t>sekolah masing-masing</a:t>
            </a:r>
            <a:r>
              <a:rPr lang="es-AR" sz="2800" dirty="0" smtClean="0"/>
              <a:t>. </a:t>
            </a:r>
            <a:endParaRPr lang="id-ID" sz="28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PENGUMUMAN</a:t>
            </a:r>
            <a:endParaRPr lang="id-ID" dirty="0"/>
          </a:p>
          <a:p>
            <a:r>
              <a:rPr lang="en-US" dirty="0"/>
              <a:t> </a:t>
            </a:r>
            <a:r>
              <a:rPr lang="id-ID" dirty="0" smtClean="0"/>
              <a:t>    Pengumuman </a:t>
            </a:r>
            <a:r>
              <a:rPr lang="id-ID" dirty="0"/>
              <a:t>Penerimaan Calon Peserta Didik Baru  bisa dilihat di Situs </a:t>
            </a:r>
            <a:r>
              <a:rPr lang="en-US" dirty="0"/>
              <a:t>Web </a:t>
            </a:r>
            <a:r>
              <a:rPr lang="id-ID" dirty="0" smtClean="0"/>
              <a:t> </a:t>
            </a:r>
          </a:p>
          <a:p>
            <a:r>
              <a:rPr lang="id-ID" dirty="0"/>
              <a:t> </a:t>
            </a:r>
            <a:r>
              <a:rPr lang="id-ID" dirty="0" smtClean="0"/>
              <a:t>    </a:t>
            </a:r>
            <a:r>
              <a:rPr lang="en-US" dirty="0" smtClean="0"/>
              <a:t>PPDB </a:t>
            </a:r>
            <a:r>
              <a:rPr lang="en-US" dirty="0"/>
              <a:t>2015 </a:t>
            </a:r>
            <a:r>
              <a:rPr lang="id-ID" dirty="0"/>
              <a:t>pukul 14.10 waktu server</a:t>
            </a:r>
            <a:r>
              <a:rPr lang="en-US" dirty="0"/>
              <a:t>.</a:t>
            </a:r>
            <a:endParaRPr lang="id-ID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id-ID" sz="2400" dirty="0" smtClean="0"/>
              <a:t>Kuota</a:t>
            </a:r>
            <a:endParaRPr lang="id-ID" sz="2400" b="1" dirty="0"/>
          </a:p>
          <a:p>
            <a:pPr lvl="1" algn="just"/>
            <a:r>
              <a:rPr lang="id-ID" dirty="0"/>
              <a:t>Kuota untuk jalur reguler </a:t>
            </a:r>
            <a:r>
              <a:rPr lang="id-ID" dirty="0" smtClean="0"/>
              <a:t>sekurang-kurangnya </a:t>
            </a:r>
            <a:r>
              <a:rPr lang="id-ID" b="1" dirty="0"/>
              <a:t>75 %</a:t>
            </a:r>
            <a:r>
              <a:rPr lang="id-ID" dirty="0"/>
              <a:t> dari jumlah daya tampung yang direncanakan sekolah. </a:t>
            </a:r>
          </a:p>
        </p:txBody>
      </p:sp>
    </p:spTree>
    <p:extLst>
      <p:ext uri="{BB962C8B-B14F-4D97-AF65-F5344CB8AC3E}">
        <p14:creationId xmlns:p14="http://schemas.microsoft.com/office/powerpoint/2010/main" val="39042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667544"/>
          </a:xfrm>
        </p:spPr>
        <p:txBody>
          <a:bodyPr>
            <a:normAutofit fontScale="90000"/>
          </a:bodyPr>
          <a:lstStyle/>
          <a:p>
            <a:r>
              <a:rPr lang="id-ID" sz="2400" b="1" dirty="0" smtClean="0"/>
              <a:t>                         </a:t>
            </a:r>
            <a:r>
              <a:rPr lang="es-AR" sz="2400" b="1" dirty="0" smtClean="0"/>
              <a:t>T</a:t>
            </a:r>
            <a:r>
              <a:rPr lang="id-ID" sz="2400" b="1" dirty="0" smtClean="0"/>
              <a:t>ahaPAN </a:t>
            </a:r>
            <a:r>
              <a:rPr lang="id-ID" sz="2400" b="1" dirty="0"/>
              <a:t>PENDAFTARAN </a:t>
            </a:r>
            <a:r>
              <a:rPr lang="id-ID" sz="2400" b="1" dirty="0" smtClean="0"/>
              <a:t>OfLINE</a:t>
            </a:r>
            <a:br>
              <a:rPr lang="id-ID" sz="2400" b="1" dirty="0" smtClean="0"/>
            </a:br>
            <a:r>
              <a:rPr lang="id-ID" sz="2400" b="1" dirty="0" smtClean="0"/>
              <a:t>1. </a:t>
            </a:r>
            <a:r>
              <a:rPr lang="id-ID" sz="2200" b="1" dirty="0" smtClean="0">
                <a:effectLst/>
              </a:rPr>
              <a:t>Jalur </a:t>
            </a:r>
            <a:r>
              <a:rPr lang="es-ES" sz="2200" b="1" dirty="0" err="1">
                <a:effectLst/>
              </a:rPr>
              <a:t>Prestasi</a:t>
            </a:r>
            <a:r>
              <a:rPr lang="es-ES" sz="2200" b="1" dirty="0">
                <a:effectLst/>
              </a:rPr>
              <a:t> </a:t>
            </a:r>
            <a:r>
              <a:rPr lang="es-ES" sz="2200" b="1" dirty="0" err="1">
                <a:effectLst/>
              </a:rPr>
              <a:t>Akademik</a:t>
            </a:r>
            <a:r>
              <a:rPr lang="es-ES" sz="2200" b="1" dirty="0">
                <a:effectLst/>
              </a:rPr>
              <a:t> </a:t>
            </a:r>
            <a:r>
              <a:rPr lang="id-ID" sz="2200" b="1" dirty="0">
                <a:effectLst/>
              </a:rPr>
              <a:t>d</a:t>
            </a:r>
            <a:r>
              <a:rPr lang="es-ES" sz="2200" b="1" dirty="0" err="1">
                <a:effectLst/>
              </a:rPr>
              <a:t>an</a:t>
            </a:r>
            <a:r>
              <a:rPr lang="es-ES" sz="2200" b="1" dirty="0">
                <a:effectLst/>
              </a:rPr>
              <a:t> Non </a:t>
            </a:r>
            <a:r>
              <a:rPr lang="es-ES" sz="2200" b="1" dirty="0" err="1" smtClean="0">
                <a:effectLst/>
              </a:rPr>
              <a:t>Akademik</a:t>
            </a:r>
            <a:r>
              <a:rPr lang="id-ID" sz="2200" dirty="0">
                <a:effectLst/>
              </a:rPr>
              <a:t/>
            </a:r>
            <a:br>
              <a:rPr lang="id-ID" sz="2200" dirty="0">
                <a:effectLst/>
              </a:rPr>
            </a:br>
            <a:endParaRPr lang="id-ID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80526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400" dirty="0" err="1"/>
              <a:t>Calon</a:t>
            </a:r>
            <a:r>
              <a:rPr lang="en-US" sz="3400" dirty="0"/>
              <a:t> </a:t>
            </a:r>
            <a:r>
              <a:rPr lang="id-ID" sz="3400" dirty="0"/>
              <a:t>P</a:t>
            </a:r>
            <a:r>
              <a:rPr lang="en-US" sz="3400" dirty="0" err="1"/>
              <a:t>eserta</a:t>
            </a:r>
            <a:r>
              <a:rPr lang="en-US" sz="3400" dirty="0"/>
              <a:t> </a:t>
            </a:r>
            <a:r>
              <a:rPr lang="id-ID" sz="3400" dirty="0"/>
              <a:t>D</a:t>
            </a:r>
            <a:r>
              <a:rPr lang="en-US" sz="3400" dirty="0" err="1"/>
              <a:t>idik</a:t>
            </a:r>
            <a:r>
              <a:rPr lang="en-US" sz="3400" dirty="0"/>
              <a:t> </a:t>
            </a:r>
            <a:r>
              <a:rPr lang="id-ID" sz="3400" dirty="0"/>
              <a:t>B</a:t>
            </a:r>
            <a:r>
              <a:rPr lang="en-US" sz="3400" dirty="0" err="1"/>
              <a:t>aru</a:t>
            </a:r>
            <a:r>
              <a:rPr lang="en-US" sz="3400" dirty="0"/>
              <a:t> </a:t>
            </a:r>
            <a:r>
              <a:rPr lang="en-US" sz="3400" dirty="0" err="1"/>
              <a:t>berprestasi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bidang</a:t>
            </a:r>
            <a:r>
              <a:rPr lang="en-US" sz="3400" dirty="0"/>
              <a:t> </a:t>
            </a:r>
            <a:r>
              <a:rPr lang="en-US" sz="3400" dirty="0" err="1"/>
              <a:t>Akademik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Non </a:t>
            </a:r>
            <a:r>
              <a:rPr lang="en-US" sz="3400" dirty="0" err="1"/>
              <a:t>Akademik</a:t>
            </a:r>
            <a:r>
              <a:rPr lang="en-US" sz="3400" dirty="0"/>
              <a:t> </a:t>
            </a:r>
            <a:r>
              <a:rPr lang="id-ID" sz="3400" dirty="0"/>
              <a:t>yang memiliki</a:t>
            </a:r>
            <a:r>
              <a:rPr lang="en-US" sz="3400" dirty="0"/>
              <a:t> </a:t>
            </a:r>
            <a:r>
              <a:rPr lang="en-US" sz="3400" dirty="0" err="1"/>
              <a:t>sertifikat</a:t>
            </a:r>
            <a:r>
              <a:rPr lang="en-US" sz="3400" dirty="0"/>
              <a:t> </a:t>
            </a:r>
            <a:r>
              <a:rPr lang="en-US" sz="3400" dirty="0" err="1"/>
              <a:t>atau</a:t>
            </a:r>
            <a:r>
              <a:rPr lang="en-US" sz="3400" dirty="0"/>
              <a:t> </a:t>
            </a:r>
            <a:r>
              <a:rPr lang="en-US" sz="3400" dirty="0" err="1"/>
              <a:t>piagam</a:t>
            </a:r>
            <a:r>
              <a:rPr lang="en-US" sz="3400" dirty="0"/>
              <a:t> </a:t>
            </a:r>
            <a:r>
              <a:rPr lang="en-US" sz="3400" dirty="0" err="1"/>
              <a:t>penghargaan</a:t>
            </a:r>
            <a:r>
              <a:rPr lang="en-US" sz="3400" dirty="0"/>
              <a:t> yang </a:t>
            </a:r>
            <a:r>
              <a:rPr lang="en-US" sz="3400" dirty="0" err="1"/>
              <a:t>dikeluarkan</a:t>
            </a:r>
            <a:r>
              <a:rPr lang="en-US" sz="3400" dirty="0"/>
              <a:t> </a:t>
            </a:r>
            <a:r>
              <a:rPr lang="en-US" sz="3400" dirty="0" err="1"/>
              <a:t>oleh</a:t>
            </a:r>
            <a:r>
              <a:rPr lang="en-US" sz="3400" dirty="0"/>
              <a:t> </a:t>
            </a:r>
            <a:r>
              <a:rPr lang="id-ID" sz="3400" dirty="0"/>
              <a:t>Kementerian</a:t>
            </a:r>
            <a:r>
              <a:rPr lang="en-US" sz="3400" dirty="0"/>
              <a:t>/</a:t>
            </a:r>
            <a:r>
              <a:rPr lang="id-ID" sz="3400" dirty="0"/>
              <a:t> </a:t>
            </a:r>
            <a:r>
              <a:rPr lang="en-US" sz="3400" dirty="0" err="1"/>
              <a:t>Badan</a:t>
            </a:r>
            <a:r>
              <a:rPr lang="en-US" sz="3400" dirty="0"/>
              <a:t>/</a:t>
            </a:r>
            <a:r>
              <a:rPr lang="id-ID" sz="3400" dirty="0"/>
              <a:t> </a:t>
            </a:r>
            <a:r>
              <a:rPr lang="en-US" sz="3400" dirty="0" err="1"/>
              <a:t>Dinas</a:t>
            </a:r>
            <a:r>
              <a:rPr lang="en-US" sz="3400" dirty="0"/>
              <a:t>/</a:t>
            </a:r>
            <a:r>
              <a:rPr lang="id-ID" sz="3400" dirty="0"/>
              <a:t> </a:t>
            </a:r>
            <a:r>
              <a:rPr lang="en-US" sz="3400" dirty="0" err="1"/>
              <a:t>Lembaga</a:t>
            </a:r>
            <a:r>
              <a:rPr lang="en-US" sz="3400" dirty="0"/>
              <a:t>/</a:t>
            </a:r>
            <a:r>
              <a:rPr lang="id-ID" sz="3400" dirty="0"/>
              <a:t> </a:t>
            </a:r>
            <a:r>
              <a:rPr lang="en-US" sz="3400" dirty="0" err="1"/>
              <a:t>Institusi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Organisasi</a:t>
            </a:r>
            <a:r>
              <a:rPr lang="en-US" sz="3400" dirty="0"/>
              <a:t> </a:t>
            </a:r>
            <a:r>
              <a:rPr lang="en-US" sz="3400" dirty="0" err="1"/>
              <a:t>resmi</a:t>
            </a:r>
            <a:r>
              <a:rPr lang="en-US" sz="3400" dirty="0"/>
              <a:t> yang </a:t>
            </a:r>
            <a:r>
              <a:rPr lang="en-US" sz="3400" dirty="0" err="1"/>
              <a:t>diakui</a:t>
            </a:r>
            <a:r>
              <a:rPr lang="en-US" sz="3400" dirty="0"/>
              <a:t> </a:t>
            </a:r>
            <a:r>
              <a:rPr lang="en-US" sz="3400" dirty="0" err="1"/>
              <a:t>pemerintah</a:t>
            </a:r>
            <a:r>
              <a:rPr lang="en-US" sz="3400" dirty="0"/>
              <a:t>; </a:t>
            </a:r>
            <a:r>
              <a:rPr lang="en-US" sz="3400" dirty="0" err="1"/>
              <a:t>seperti</a:t>
            </a:r>
            <a:r>
              <a:rPr lang="en-US" sz="3400" dirty="0"/>
              <a:t> Di</a:t>
            </a:r>
            <a:r>
              <a:rPr lang="id-ID" sz="3400" dirty="0"/>
              <a:t>nas Pendidikan</a:t>
            </a:r>
            <a:r>
              <a:rPr lang="en-US" sz="3400" dirty="0"/>
              <a:t>, </a:t>
            </a:r>
            <a:r>
              <a:rPr lang="id-ID" sz="3400" dirty="0"/>
              <a:t>Kantor Pemuda dan Olahraga, Dinas K</a:t>
            </a:r>
            <a:r>
              <a:rPr lang="en-US" sz="3400" dirty="0" err="1"/>
              <a:t>ebudayaan</a:t>
            </a:r>
            <a:r>
              <a:rPr lang="en-US" sz="3400" dirty="0"/>
              <a:t> </a:t>
            </a:r>
            <a:r>
              <a:rPr lang="id-ID" sz="3400" dirty="0"/>
              <a:t>dan </a:t>
            </a:r>
            <a:r>
              <a:rPr lang="en-US" sz="3400" dirty="0" err="1"/>
              <a:t>Pariwisata</a:t>
            </a:r>
            <a:r>
              <a:rPr lang="id-ID" sz="3400" dirty="0"/>
              <a:t>, Kementerian Agama</a:t>
            </a:r>
            <a:r>
              <a:rPr lang="en-US" sz="3400" dirty="0"/>
              <a:t>, LIPI,</a:t>
            </a:r>
            <a:r>
              <a:rPr lang="id-ID" sz="3400" dirty="0"/>
              <a:t> Kwarcab</a:t>
            </a:r>
            <a:r>
              <a:rPr lang="en-US" sz="3400" dirty="0"/>
              <a:t>, KONI, </a:t>
            </a:r>
            <a:r>
              <a:rPr lang="id-ID" sz="3400" dirty="0"/>
              <a:t>PMI dalam kejuaraan yang diselenggarakan secara berjenjang di Tingkat Kota Bogor, Tingkat Provinsi, Tingkat Nasional dan Tingkat Internasional</a:t>
            </a:r>
            <a:r>
              <a:rPr lang="en-US" sz="3400" dirty="0"/>
              <a:t>. </a:t>
            </a:r>
            <a:endParaRPr lang="id-ID" sz="3400" dirty="0"/>
          </a:p>
          <a:p>
            <a:pPr algn="just"/>
            <a:r>
              <a:rPr lang="id-ID" sz="3300" dirty="0"/>
              <a:t>Calon P</a:t>
            </a:r>
            <a:r>
              <a:rPr lang="en-US" sz="3300" dirty="0" err="1"/>
              <a:t>eserta</a:t>
            </a:r>
            <a:r>
              <a:rPr lang="en-US" sz="3300" dirty="0"/>
              <a:t> </a:t>
            </a:r>
            <a:r>
              <a:rPr lang="id-ID" sz="3300" dirty="0"/>
              <a:t>D</a:t>
            </a:r>
            <a:r>
              <a:rPr lang="en-US" sz="3300" dirty="0" err="1"/>
              <a:t>idik</a:t>
            </a:r>
            <a:r>
              <a:rPr lang="en-US" sz="3300" dirty="0"/>
              <a:t> </a:t>
            </a:r>
            <a:r>
              <a:rPr lang="id-ID" sz="3300" dirty="0"/>
              <a:t>B</a:t>
            </a:r>
            <a:r>
              <a:rPr lang="en-US" sz="3300" dirty="0" err="1"/>
              <a:t>aru</a:t>
            </a:r>
            <a:r>
              <a:rPr lang="en-US" sz="3300" dirty="0"/>
              <a:t> </a:t>
            </a:r>
            <a:r>
              <a:rPr lang="en-US" sz="3300" dirty="0" err="1"/>
              <a:t>berprestasi</a:t>
            </a:r>
            <a:r>
              <a:rPr lang="en-US" sz="3300" dirty="0"/>
              <a:t> </a:t>
            </a:r>
            <a:r>
              <a:rPr lang="en-US" sz="3300" dirty="0" err="1"/>
              <a:t>dalam</a:t>
            </a:r>
            <a:r>
              <a:rPr lang="en-US" sz="3300" dirty="0"/>
              <a:t> </a:t>
            </a:r>
            <a:r>
              <a:rPr lang="en-US" sz="3300" dirty="0" err="1"/>
              <a:t>bidang</a:t>
            </a:r>
            <a:r>
              <a:rPr lang="en-US" sz="3300" dirty="0"/>
              <a:t> </a:t>
            </a:r>
            <a:r>
              <a:rPr lang="en-US" sz="3300" dirty="0" err="1"/>
              <a:t>Akademik</a:t>
            </a:r>
            <a:r>
              <a:rPr lang="en-US" sz="3300" dirty="0"/>
              <a:t> </a:t>
            </a:r>
            <a:r>
              <a:rPr lang="en-US" sz="3300" dirty="0" err="1"/>
              <a:t>dan</a:t>
            </a:r>
            <a:r>
              <a:rPr lang="en-US" sz="3300" dirty="0"/>
              <a:t> Non </a:t>
            </a:r>
            <a:r>
              <a:rPr lang="en-US" sz="3300" dirty="0" err="1"/>
              <a:t>Akademik</a:t>
            </a:r>
            <a:r>
              <a:rPr lang="en-US" sz="3300" dirty="0"/>
              <a:t> yang di </a:t>
            </a:r>
            <a:r>
              <a:rPr lang="en-US" sz="3300" dirty="0" err="1"/>
              <a:t>selenggarakan</a:t>
            </a:r>
            <a:r>
              <a:rPr lang="en-US" sz="3300" dirty="0"/>
              <a:t> </a:t>
            </a:r>
            <a:r>
              <a:rPr lang="en-US" sz="3300" dirty="0" err="1"/>
              <a:t>oleh</a:t>
            </a:r>
            <a:r>
              <a:rPr lang="en-US" sz="3300" dirty="0"/>
              <a:t> </a:t>
            </a:r>
            <a:r>
              <a:rPr lang="en-US" sz="3300" dirty="0" err="1"/>
              <a:t>Sekolah</a:t>
            </a:r>
            <a:r>
              <a:rPr lang="en-US" sz="3300" dirty="0"/>
              <a:t> </a:t>
            </a:r>
            <a:r>
              <a:rPr lang="en-US" sz="3300" dirty="0" err="1"/>
              <a:t>dapat</a:t>
            </a:r>
            <a:r>
              <a:rPr lang="en-US" sz="3300" dirty="0"/>
              <a:t> </a:t>
            </a:r>
            <a:r>
              <a:rPr lang="id-ID" sz="3300" dirty="0"/>
              <a:t>mendaftar </a:t>
            </a:r>
            <a:r>
              <a:rPr lang="en-US" sz="3300" dirty="0" err="1"/>
              <a:t>disekolah</a:t>
            </a:r>
            <a:r>
              <a:rPr lang="en-US" sz="3300" dirty="0"/>
              <a:t> yang </a:t>
            </a:r>
            <a:r>
              <a:rPr lang="en-US" sz="3300" dirty="0" err="1"/>
              <a:t>bersangkutan</a:t>
            </a:r>
            <a:r>
              <a:rPr lang="en-US" sz="3300" dirty="0"/>
              <a:t> </a:t>
            </a:r>
            <a:r>
              <a:rPr lang="en-US" sz="3300" dirty="0" err="1"/>
              <a:t>sesuai</a:t>
            </a:r>
            <a:r>
              <a:rPr lang="en-US" sz="3300" dirty="0"/>
              <a:t> </a:t>
            </a:r>
            <a:r>
              <a:rPr lang="en-US" sz="3300" dirty="0" err="1"/>
              <a:t>dengan</a:t>
            </a:r>
            <a:r>
              <a:rPr lang="en-US" sz="3300" dirty="0"/>
              <a:t> </a:t>
            </a:r>
            <a:r>
              <a:rPr lang="en-US" sz="3300" dirty="0" err="1"/>
              <a:t>ketentuan</a:t>
            </a:r>
            <a:r>
              <a:rPr lang="en-US" sz="3300" dirty="0"/>
              <a:t> </a:t>
            </a:r>
            <a:r>
              <a:rPr lang="en-US" sz="3300" dirty="0" err="1"/>
              <a:t>sekolah</a:t>
            </a:r>
            <a:r>
              <a:rPr lang="en-US" sz="3300" dirty="0"/>
              <a:t> </a:t>
            </a:r>
            <a:r>
              <a:rPr lang="en-US" sz="3300" dirty="0" err="1"/>
              <a:t>tersebut</a:t>
            </a:r>
            <a:r>
              <a:rPr lang="en-US" sz="3300" dirty="0"/>
              <a:t>.</a:t>
            </a:r>
            <a:endParaRPr lang="id-ID" sz="3300" dirty="0"/>
          </a:p>
          <a:p>
            <a:pPr marL="342900" lvl="3" indent="-342900" algn="just">
              <a:buFont typeface="Wingdings 2"/>
              <a:buChar char=""/>
            </a:pPr>
            <a:r>
              <a:rPr lang="en-US" sz="3600" dirty="0" err="1"/>
              <a:t>Prestasi</a:t>
            </a:r>
            <a:r>
              <a:rPr lang="en-US" sz="3600" dirty="0"/>
              <a:t>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diakui</a:t>
            </a:r>
            <a:r>
              <a:rPr lang="en-US" sz="3600" dirty="0"/>
              <a:t> </a:t>
            </a:r>
            <a:r>
              <a:rPr lang="en-US" sz="3600" dirty="0" err="1"/>
              <a:t>apabila</a:t>
            </a:r>
            <a:r>
              <a:rPr lang="en-US" sz="3600" dirty="0"/>
              <a:t> </a:t>
            </a:r>
            <a:r>
              <a:rPr lang="en-US" sz="3600" dirty="0" err="1"/>
              <a:t>dicapai</a:t>
            </a:r>
            <a:r>
              <a:rPr lang="en-US" sz="3600" dirty="0"/>
              <a:t> </a:t>
            </a:r>
            <a:r>
              <a:rPr lang="en-US" sz="3600" dirty="0" err="1"/>
              <a:t>peserta</a:t>
            </a:r>
            <a:r>
              <a:rPr lang="en-US" sz="3600" dirty="0"/>
              <a:t> </a:t>
            </a:r>
            <a:r>
              <a:rPr lang="en-US" sz="3600" dirty="0" err="1"/>
              <a:t>didik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kurun</a:t>
            </a:r>
            <a:r>
              <a:rPr lang="en-US" sz="3600" dirty="0"/>
              <a:t> </a:t>
            </a:r>
            <a:r>
              <a:rPr lang="en-US" sz="3600" dirty="0" err="1"/>
              <a:t>waktu</a:t>
            </a:r>
            <a:r>
              <a:rPr lang="en-US" sz="3600" dirty="0"/>
              <a:t> 3 (</a:t>
            </a:r>
            <a:r>
              <a:rPr lang="en-US" sz="3600" dirty="0" err="1"/>
              <a:t>tiga</a:t>
            </a:r>
            <a:r>
              <a:rPr lang="en-US" sz="3600" dirty="0"/>
              <a:t>) </a:t>
            </a:r>
            <a:r>
              <a:rPr lang="en-US" sz="3600" dirty="0" err="1"/>
              <a:t>tahun</a:t>
            </a:r>
            <a:r>
              <a:rPr lang="en-US" sz="3600" dirty="0"/>
              <a:t> </a:t>
            </a:r>
            <a:r>
              <a:rPr lang="en-US" sz="3600" dirty="0" err="1"/>
              <a:t>terakhir</a:t>
            </a:r>
            <a:r>
              <a:rPr lang="en-US" sz="3600" dirty="0"/>
              <a:t> (</a:t>
            </a:r>
            <a:r>
              <a:rPr lang="en-US" sz="3600" dirty="0" err="1"/>
              <a:t>Juli</a:t>
            </a:r>
            <a:r>
              <a:rPr lang="en-US" sz="3600" dirty="0"/>
              <a:t> 201</a:t>
            </a:r>
            <a:r>
              <a:rPr lang="id-ID" sz="3600" dirty="0"/>
              <a:t>2</a:t>
            </a:r>
            <a:r>
              <a:rPr lang="en-US" sz="3600" dirty="0"/>
              <a:t> </a:t>
            </a:r>
            <a:r>
              <a:rPr lang="en-US" sz="3600" dirty="0" err="1"/>
              <a:t>s.d</a:t>
            </a:r>
            <a:r>
              <a:rPr lang="en-US" sz="3600" dirty="0"/>
              <a:t> </a:t>
            </a:r>
            <a:r>
              <a:rPr lang="en-US" sz="3600" dirty="0" err="1"/>
              <a:t>Juni</a:t>
            </a:r>
            <a:r>
              <a:rPr lang="en-US" sz="3600" dirty="0"/>
              <a:t> 2015).</a:t>
            </a:r>
            <a:endParaRPr lang="id-ID" sz="3600" dirty="0"/>
          </a:p>
          <a:p>
            <a:pPr algn="just"/>
            <a:endParaRPr lang="id-ID" sz="3400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13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4955381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dirty="0" err="1"/>
              <a:t>Sertifikat</a:t>
            </a:r>
            <a:r>
              <a:rPr lang="en-US" dirty="0"/>
              <a:t>/</a:t>
            </a:r>
            <a:r>
              <a:rPr lang="en-US" dirty="0" err="1"/>
              <a:t>piagam</a:t>
            </a:r>
            <a:r>
              <a:rPr lang="en-US" dirty="0"/>
              <a:t> </a:t>
            </a:r>
            <a:r>
              <a:rPr lang="en-US" dirty="0" err="1"/>
              <a:t>penghargaan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eserta</a:t>
            </a:r>
            <a:r>
              <a:rPr lang="en-US" dirty="0"/>
              <a:t> </a:t>
            </a:r>
            <a:r>
              <a:rPr lang="id-ID" dirty="0"/>
              <a:t>D</a:t>
            </a:r>
            <a:r>
              <a:rPr lang="en-US" dirty="0" err="1"/>
              <a:t>idik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aru</a:t>
            </a:r>
            <a:r>
              <a:rPr lang="en-US" dirty="0"/>
              <a:t> </a:t>
            </a:r>
            <a:r>
              <a:rPr lang="en-US" dirty="0" err="1"/>
              <a:t>berprestasi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Non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 smtClean="0"/>
              <a:t>perorangan</a:t>
            </a:r>
            <a:r>
              <a:rPr lang="id-ID" dirty="0" smtClean="0"/>
              <a:t> : </a:t>
            </a:r>
            <a:endParaRPr lang="id-ID" sz="2800" dirty="0"/>
          </a:p>
          <a:p>
            <a:pPr marL="971550" lvl="1" indent="-514350">
              <a:buClr>
                <a:srgbClr val="00B0F0"/>
              </a:buClr>
              <a:buFont typeface="+mj-lt"/>
              <a:buAutoNum type="arabicParenR"/>
            </a:pPr>
            <a:r>
              <a:rPr lang="id-ID" dirty="0"/>
              <a:t>Tingkat Internasional untuk Juara 1 sampai 3 dan Juara Harapan 1, 2, dan 3;</a:t>
            </a:r>
            <a:endParaRPr lang="id-ID" sz="2400" dirty="0"/>
          </a:p>
          <a:p>
            <a:pPr marL="971550" lvl="1" indent="-514350">
              <a:buClr>
                <a:srgbClr val="00B0F0"/>
              </a:buClr>
              <a:buFont typeface="+mj-lt"/>
              <a:buAutoNum type="arabicParenR"/>
            </a:pPr>
            <a:r>
              <a:rPr lang="id-ID" dirty="0"/>
              <a:t>Tingkat Nasional untuk Juara 1 sampai 3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Juara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1</a:t>
            </a:r>
            <a:r>
              <a:rPr lang="id-ID" dirty="0"/>
              <a:t>;  </a:t>
            </a:r>
            <a:endParaRPr lang="id-ID" sz="2400" dirty="0"/>
          </a:p>
          <a:p>
            <a:pPr marL="971550" lvl="1" indent="-514350">
              <a:buClr>
                <a:srgbClr val="00B0F0"/>
              </a:buClr>
              <a:buFont typeface="+mj-lt"/>
              <a:buAutoNum type="arabicParenR"/>
            </a:pPr>
            <a:r>
              <a:rPr lang="es-AR" dirty="0" err="1"/>
              <a:t>Tingkat</a:t>
            </a:r>
            <a:r>
              <a:rPr lang="es-AR" dirty="0"/>
              <a:t> </a:t>
            </a:r>
            <a:r>
              <a:rPr lang="es-AR" dirty="0" err="1"/>
              <a:t>Propinsi</a:t>
            </a:r>
            <a:r>
              <a:rPr lang="es-AR" dirty="0"/>
              <a:t> </a:t>
            </a:r>
            <a:r>
              <a:rPr lang="es-AR" dirty="0" err="1"/>
              <a:t>untuk</a:t>
            </a:r>
            <a:r>
              <a:rPr lang="es-AR" dirty="0"/>
              <a:t> </a:t>
            </a:r>
            <a:r>
              <a:rPr lang="es-AR" dirty="0" err="1"/>
              <a:t>Juara</a:t>
            </a:r>
            <a:r>
              <a:rPr lang="es-AR" dirty="0"/>
              <a:t> 1 </a:t>
            </a:r>
            <a:r>
              <a:rPr lang="es-AR" dirty="0" err="1"/>
              <a:t>sampai</a:t>
            </a:r>
            <a:r>
              <a:rPr lang="es-AR" dirty="0"/>
              <a:t> 3;  </a:t>
            </a:r>
            <a:endParaRPr lang="id-ID" sz="2400" dirty="0"/>
          </a:p>
          <a:p>
            <a:pPr marL="971550" lvl="1" indent="-514350">
              <a:buClr>
                <a:srgbClr val="00B0F0"/>
              </a:buClr>
              <a:buFont typeface="+mj-lt"/>
              <a:buAutoNum type="arabicParenR"/>
            </a:pPr>
            <a:r>
              <a:rPr lang="es-AR" dirty="0" err="1"/>
              <a:t>Tingkat</a:t>
            </a:r>
            <a:r>
              <a:rPr lang="es-AR" dirty="0"/>
              <a:t> </a:t>
            </a:r>
            <a:r>
              <a:rPr lang="es-AR" dirty="0" err="1" smtClean="0"/>
              <a:t>Kota</a:t>
            </a:r>
            <a:r>
              <a:rPr lang="id-ID" dirty="0" smtClean="0"/>
              <a:t>/wilayah/sekolah</a:t>
            </a:r>
            <a:r>
              <a:rPr lang="es-AR" dirty="0" smtClean="0"/>
              <a:t> </a:t>
            </a:r>
            <a:r>
              <a:rPr lang="es-AR" dirty="0" err="1"/>
              <a:t>untuk</a:t>
            </a:r>
            <a:r>
              <a:rPr lang="es-AR" dirty="0"/>
              <a:t> </a:t>
            </a:r>
            <a:r>
              <a:rPr lang="es-AR" dirty="0" err="1"/>
              <a:t>Juara</a:t>
            </a:r>
            <a:r>
              <a:rPr lang="es-AR" dirty="0"/>
              <a:t> 1 dan 2</a:t>
            </a:r>
            <a:r>
              <a:rPr lang="es-AR" dirty="0" smtClean="0"/>
              <a:t>;</a:t>
            </a:r>
            <a:endParaRPr lang="id-ID" dirty="0" smtClean="0"/>
          </a:p>
          <a:p>
            <a:pPr marL="457200" lvl="1" indent="0">
              <a:buClr>
                <a:srgbClr val="00B0F0"/>
              </a:buClr>
              <a:buNone/>
            </a:pPr>
            <a:endParaRPr lang="id-ID" sz="2400" dirty="0"/>
          </a:p>
          <a:p>
            <a:pPr lvl="0" algn="just"/>
            <a:r>
              <a:rPr lang="en-US" dirty="0" err="1"/>
              <a:t>Sertifikat</a:t>
            </a:r>
            <a:r>
              <a:rPr lang="en-US" dirty="0"/>
              <a:t>/</a:t>
            </a:r>
            <a:r>
              <a:rPr lang="en-US" dirty="0" err="1"/>
              <a:t>piagam</a:t>
            </a:r>
            <a:r>
              <a:rPr lang="en-US" dirty="0"/>
              <a:t> </a:t>
            </a:r>
            <a:r>
              <a:rPr lang="en-US" dirty="0" err="1"/>
              <a:t>penghargaan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eserta</a:t>
            </a:r>
            <a:r>
              <a:rPr lang="en-US" dirty="0"/>
              <a:t> </a:t>
            </a:r>
            <a:r>
              <a:rPr lang="id-ID" dirty="0"/>
              <a:t>D</a:t>
            </a:r>
            <a:r>
              <a:rPr lang="en-US" dirty="0" err="1"/>
              <a:t>idik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aru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erprestasi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Non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beregu</a:t>
            </a:r>
            <a:r>
              <a:rPr lang="en-US" dirty="0"/>
              <a:t> </a:t>
            </a:r>
            <a:r>
              <a:rPr lang="id-ID" dirty="0"/>
              <a:t>adalah :</a:t>
            </a:r>
            <a:endParaRPr lang="id-ID" sz="2800" dirty="0"/>
          </a:p>
          <a:p>
            <a:pPr marL="971550" lvl="1" indent="-514350">
              <a:buClr>
                <a:srgbClr val="00B0F0"/>
              </a:buClr>
              <a:buFont typeface="+mj-lt"/>
              <a:buAutoNum type="arabicParenR"/>
            </a:pPr>
            <a:r>
              <a:rPr lang="id-ID" dirty="0"/>
              <a:t>Tingkat Internasional untuk Juara 1 sampai Harapan 1; </a:t>
            </a:r>
            <a:endParaRPr lang="id-ID" sz="2400" dirty="0"/>
          </a:p>
          <a:p>
            <a:pPr marL="971550" lvl="1" indent="-514350">
              <a:buClr>
                <a:srgbClr val="00B0F0"/>
              </a:buClr>
              <a:buFont typeface="+mj-lt"/>
              <a:buAutoNum type="arabicParenR"/>
            </a:pPr>
            <a:r>
              <a:rPr lang="id-ID" dirty="0"/>
              <a:t>Tingkat Nasional untuk Juara 1 sampai 3 </a:t>
            </a:r>
            <a:endParaRPr lang="id-ID" sz="2400" dirty="0"/>
          </a:p>
          <a:p>
            <a:pPr marL="971550" lvl="1" indent="-514350">
              <a:buClr>
                <a:srgbClr val="00B0F0"/>
              </a:buClr>
              <a:buFont typeface="+mj-lt"/>
              <a:buAutoNum type="arabicParenR"/>
            </a:pPr>
            <a:r>
              <a:rPr lang="es-AR" dirty="0" err="1"/>
              <a:t>Tingkat</a:t>
            </a:r>
            <a:r>
              <a:rPr lang="es-AR" dirty="0"/>
              <a:t> </a:t>
            </a:r>
            <a:r>
              <a:rPr lang="es-AR" dirty="0" err="1"/>
              <a:t>Propinsi</a:t>
            </a:r>
            <a:r>
              <a:rPr lang="es-AR" dirty="0"/>
              <a:t> </a:t>
            </a:r>
            <a:r>
              <a:rPr lang="es-AR" dirty="0" err="1"/>
              <a:t>untuk</a:t>
            </a:r>
            <a:r>
              <a:rPr lang="es-AR" dirty="0"/>
              <a:t> </a:t>
            </a:r>
            <a:r>
              <a:rPr lang="es-AR" dirty="0" err="1"/>
              <a:t>Juara</a:t>
            </a:r>
            <a:r>
              <a:rPr lang="es-AR" dirty="0"/>
              <a:t> 1 </a:t>
            </a:r>
            <a:r>
              <a:rPr lang="es-AR" dirty="0" err="1"/>
              <a:t>sampai</a:t>
            </a:r>
            <a:r>
              <a:rPr lang="es-AR" dirty="0"/>
              <a:t> </a:t>
            </a:r>
            <a:r>
              <a:rPr lang="id-ID" dirty="0"/>
              <a:t>2</a:t>
            </a:r>
            <a:r>
              <a:rPr lang="es-AR" dirty="0"/>
              <a:t>;  </a:t>
            </a:r>
            <a:endParaRPr lang="id-ID" sz="2400" dirty="0"/>
          </a:p>
          <a:p>
            <a:pPr marL="971550" lvl="1" indent="-514350">
              <a:buClr>
                <a:srgbClr val="00B0F0"/>
              </a:buClr>
              <a:buFont typeface="+mj-lt"/>
              <a:buAutoNum type="arabicParenR"/>
            </a:pPr>
            <a:r>
              <a:rPr lang="es-AR" dirty="0" err="1"/>
              <a:t>Tingkat</a:t>
            </a:r>
            <a:r>
              <a:rPr lang="es-AR" dirty="0"/>
              <a:t> </a:t>
            </a:r>
            <a:r>
              <a:rPr lang="es-AR" dirty="0" err="1" smtClean="0"/>
              <a:t>Kota</a:t>
            </a:r>
            <a:r>
              <a:rPr lang="id-ID" dirty="0" smtClean="0"/>
              <a:t>/wilayah/sekolah </a:t>
            </a:r>
            <a:r>
              <a:rPr lang="es-AR" dirty="0" err="1" smtClean="0"/>
              <a:t>untuk</a:t>
            </a:r>
            <a:r>
              <a:rPr lang="es-AR" dirty="0" smtClean="0"/>
              <a:t> </a:t>
            </a:r>
            <a:r>
              <a:rPr lang="es-AR" dirty="0" err="1"/>
              <a:t>Juara</a:t>
            </a:r>
            <a:r>
              <a:rPr lang="es-AR" dirty="0"/>
              <a:t> 1</a:t>
            </a:r>
            <a:r>
              <a:rPr lang="id-ID" dirty="0"/>
              <a:t>; </a:t>
            </a:r>
            <a:endParaRPr lang="id-ID" sz="2400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580331" y="622519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Jalur </a:t>
            </a:r>
            <a:r>
              <a:rPr lang="es-ES" b="1" dirty="0" err="1"/>
              <a:t>Prestasi</a:t>
            </a:r>
            <a:r>
              <a:rPr lang="es-ES" b="1" dirty="0"/>
              <a:t> </a:t>
            </a:r>
            <a:r>
              <a:rPr lang="es-ES" b="1" dirty="0" err="1"/>
              <a:t>Akademik</a:t>
            </a:r>
            <a:r>
              <a:rPr lang="es-ES" b="1" dirty="0"/>
              <a:t> </a:t>
            </a:r>
            <a:r>
              <a:rPr lang="id-ID" b="1" dirty="0"/>
              <a:t>d</a:t>
            </a:r>
            <a:r>
              <a:rPr lang="es-ES" b="1" dirty="0" err="1"/>
              <a:t>an</a:t>
            </a:r>
            <a:r>
              <a:rPr lang="es-ES" b="1" dirty="0"/>
              <a:t> Non </a:t>
            </a:r>
            <a:r>
              <a:rPr lang="es-ES" b="1" dirty="0" err="1" smtClean="0"/>
              <a:t>Akademik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33748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6712"/>
            <a:ext cx="8686800" cy="5904656"/>
          </a:xfrm>
        </p:spPr>
        <p:txBody>
          <a:bodyPr>
            <a:normAutofit fontScale="55000" lnSpcReduction="20000"/>
          </a:bodyPr>
          <a:lstStyle/>
          <a:p>
            <a:pPr marL="514350" lvl="0" indent="-514350" algn="just">
              <a:buClr>
                <a:srgbClr val="0070C0"/>
              </a:buClr>
              <a:buFont typeface="+mj-lt"/>
              <a:buAutoNum type="arabicPeriod"/>
            </a:pPr>
            <a:r>
              <a:rPr lang="id-ID" dirty="0" smtClean="0"/>
              <a:t>Sekolah melaksanakan s</a:t>
            </a:r>
            <a:r>
              <a:rPr lang="en-GB" dirty="0" err="1" smtClean="0"/>
              <a:t>eleksi</a:t>
            </a:r>
            <a:r>
              <a:rPr lang="en-GB" dirty="0" smtClean="0"/>
              <a:t> </a:t>
            </a:r>
            <a:r>
              <a:rPr lang="en-GB" dirty="0" err="1"/>
              <a:t>administratif</a:t>
            </a:r>
            <a:r>
              <a:rPr lang="en-GB" dirty="0"/>
              <a:t>,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 smtClean="0"/>
              <a:t>sura</a:t>
            </a:r>
            <a:r>
              <a:rPr lang="id-ID" dirty="0" smtClean="0"/>
              <a:t>t :</a:t>
            </a:r>
          </a:p>
          <a:p>
            <a:pPr marL="857250" lvl="1" indent="-457200" algn="just">
              <a:buClr>
                <a:srgbClr val="0070C0"/>
              </a:buClr>
              <a:buFont typeface="+mj-lt"/>
              <a:buAutoNum type="alphaLcParenR"/>
            </a:pPr>
            <a:r>
              <a:rPr lang="en-GB" sz="3300" dirty="0" err="1" smtClean="0"/>
              <a:t>sertifikat</a:t>
            </a:r>
            <a:r>
              <a:rPr lang="id-ID" sz="3300" dirty="0"/>
              <a:t>/</a:t>
            </a:r>
            <a:r>
              <a:rPr lang="en-GB" sz="3300" dirty="0" err="1"/>
              <a:t>Piagam</a:t>
            </a:r>
            <a:r>
              <a:rPr lang="id-ID" sz="3300" dirty="0"/>
              <a:t> asli </a:t>
            </a:r>
          </a:p>
          <a:p>
            <a:pPr marL="857250" lvl="1" indent="-457200" algn="just">
              <a:buClr>
                <a:srgbClr val="0070C0"/>
              </a:buClr>
              <a:buFont typeface="+mj-lt"/>
              <a:buAutoNum type="alphaLcParenR"/>
            </a:pPr>
            <a:r>
              <a:rPr lang="id-ID" sz="3300" dirty="0" smtClean="0"/>
              <a:t>Surat </a:t>
            </a:r>
            <a:r>
              <a:rPr lang="id-ID" sz="3300" dirty="0"/>
              <a:t>pernyataan </a:t>
            </a:r>
            <a:r>
              <a:rPr lang="id-ID" sz="3300" dirty="0" smtClean="0"/>
              <a:t>kebenaran yang </a:t>
            </a:r>
            <a:r>
              <a:rPr lang="id-ID" sz="3300" dirty="0"/>
              <a:t>dibuat </a:t>
            </a:r>
            <a:r>
              <a:rPr lang="en-US" sz="3300" dirty="0" err="1"/>
              <a:t>oleh</a:t>
            </a:r>
            <a:r>
              <a:rPr lang="en-US" sz="3300" dirty="0"/>
              <a:t> </a:t>
            </a:r>
            <a:r>
              <a:rPr lang="en-US" sz="3300" dirty="0" err="1"/>
              <a:t>kepala</a:t>
            </a:r>
            <a:r>
              <a:rPr lang="en-US" sz="3300" dirty="0"/>
              <a:t> </a:t>
            </a:r>
            <a:r>
              <a:rPr lang="en-US" sz="3300" dirty="0" err="1"/>
              <a:t>sekolah</a:t>
            </a:r>
            <a:r>
              <a:rPr lang="en-US" sz="3300" dirty="0"/>
              <a:t> </a:t>
            </a:r>
            <a:r>
              <a:rPr lang="en-US" sz="3300" dirty="0" err="1"/>
              <a:t>berkaitan</a:t>
            </a:r>
            <a:r>
              <a:rPr lang="en-US" sz="3300" dirty="0"/>
              <a:t> </a:t>
            </a:r>
            <a:r>
              <a:rPr lang="en-US" sz="3300" dirty="0" err="1"/>
              <a:t>dengan</a:t>
            </a:r>
            <a:r>
              <a:rPr lang="en-US" sz="3300" dirty="0"/>
              <a:t> </a:t>
            </a:r>
            <a:r>
              <a:rPr lang="en-US" sz="3300" dirty="0" err="1"/>
              <a:t>sertifikat</a:t>
            </a:r>
            <a:r>
              <a:rPr lang="en-US" sz="3300" dirty="0"/>
              <a:t> yang </a:t>
            </a:r>
            <a:r>
              <a:rPr lang="en-US" sz="3300" dirty="0" err="1"/>
              <a:t>dimiliki</a:t>
            </a:r>
            <a:r>
              <a:rPr lang="en-US" sz="3300" dirty="0"/>
              <a:t> </a:t>
            </a:r>
            <a:r>
              <a:rPr lang="en-US" sz="3300" dirty="0" err="1"/>
              <a:t>oleh</a:t>
            </a:r>
            <a:r>
              <a:rPr lang="en-US" sz="3300" dirty="0"/>
              <a:t> </a:t>
            </a:r>
            <a:r>
              <a:rPr lang="en-US" sz="3300" dirty="0" err="1"/>
              <a:t>calon</a:t>
            </a:r>
            <a:r>
              <a:rPr lang="en-US" sz="3300" dirty="0"/>
              <a:t> </a:t>
            </a:r>
            <a:r>
              <a:rPr lang="en-US" sz="3300" dirty="0" err="1"/>
              <a:t>peserta</a:t>
            </a:r>
            <a:r>
              <a:rPr lang="en-US" sz="3300" dirty="0"/>
              <a:t> </a:t>
            </a:r>
            <a:r>
              <a:rPr lang="en-US" sz="3300" dirty="0" err="1"/>
              <a:t>didik</a:t>
            </a:r>
            <a:r>
              <a:rPr lang="id-ID" sz="3300" dirty="0"/>
              <a:t>, </a:t>
            </a:r>
            <a:endParaRPr lang="id-ID" sz="3300" dirty="0">
              <a:solidFill>
                <a:schemeClr val="tx1"/>
              </a:solidFill>
            </a:endParaRPr>
          </a:p>
          <a:p>
            <a:pPr marL="857250" lvl="1" indent="-457200" algn="just">
              <a:buClr>
                <a:srgbClr val="0070C0"/>
              </a:buClr>
              <a:buFont typeface="+mj-lt"/>
              <a:buAutoNum type="alphaLcParenR"/>
            </a:pPr>
            <a:r>
              <a:rPr lang="id-ID" sz="3300" dirty="0" smtClean="0">
                <a:solidFill>
                  <a:schemeClr val="tx1"/>
                </a:solidFill>
              </a:rPr>
              <a:t>Hasil Tes Kesehatan (Khusus SMK)</a:t>
            </a:r>
            <a:endParaRPr lang="id-ID" sz="3300" dirty="0">
              <a:solidFill>
                <a:srgbClr val="FFFF00"/>
              </a:solidFill>
            </a:endParaRPr>
          </a:p>
          <a:p>
            <a:pPr marL="514350" lvl="0" indent="-514350" algn="just">
              <a:buClr>
                <a:srgbClr val="0070C0"/>
              </a:buClr>
              <a:buFont typeface="+mj-lt"/>
              <a:buAutoNum type="arabicPeriod"/>
            </a:pPr>
            <a:r>
              <a:rPr lang="en-GB" dirty="0" err="1" smtClean="0"/>
              <a:t>Sekolah</a:t>
            </a:r>
            <a:r>
              <a:rPr lang="en-GB" dirty="0" smtClean="0"/>
              <a:t> </a:t>
            </a:r>
            <a:r>
              <a:rPr lang="en-GB" dirty="0" err="1"/>
              <a:t>melaksanakan</a:t>
            </a:r>
            <a:r>
              <a:rPr lang="en-GB" dirty="0"/>
              <a:t> </a:t>
            </a:r>
            <a:r>
              <a:rPr lang="en-GB" dirty="0" err="1"/>
              <a:t>tes</a:t>
            </a:r>
            <a:r>
              <a:rPr lang="en-GB" dirty="0"/>
              <a:t> </a:t>
            </a:r>
            <a:r>
              <a:rPr lang="en-GB" dirty="0" err="1"/>
              <a:t>seleksi</a:t>
            </a:r>
            <a:r>
              <a:rPr lang="en-GB" dirty="0"/>
              <a:t> </a:t>
            </a:r>
            <a:r>
              <a:rPr lang="en-GB" dirty="0" err="1"/>
              <a:t>prestasi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sertifikat</a:t>
            </a:r>
            <a:r>
              <a:rPr lang="en-GB" dirty="0"/>
              <a:t>/</a:t>
            </a:r>
            <a:r>
              <a:rPr lang="en-GB" dirty="0" err="1"/>
              <a:t>piagam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id-ID" dirty="0"/>
              <a:t> oleh </a:t>
            </a:r>
            <a:r>
              <a:rPr lang="en-GB" dirty="0" err="1" smtClean="0"/>
              <a:t>masing-masing</a:t>
            </a:r>
            <a:r>
              <a:rPr lang="id-ID" dirty="0" smtClean="0"/>
              <a:t> calon </a:t>
            </a:r>
            <a:r>
              <a:rPr lang="id-ID" dirty="0"/>
              <a:t>peserta didik baru 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meminta</a:t>
            </a:r>
            <a:r>
              <a:rPr lang="en-GB" dirty="0"/>
              <a:t> </a:t>
            </a:r>
            <a:r>
              <a:rPr lang="en-GB" dirty="0" err="1"/>
              <a:t>bantuan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pengcab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induk</a:t>
            </a:r>
            <a:r>
              <a:rPr lang="en-GB" dirty="0"/>
              <a:t> </a:t>
            </a:r>
            <a:r>
              <a:rPr lang="en-GB" dirty="0" err="1"/>
              <a:t>organisasi</a:t>
            </a:r>
            <a:r>
              <a:rPr lang="en-GB" dirty="0"/>
              <a:t> </a:t>
            </a:r>
            <a:r>
              <a:rPr lang="en-GB" dirty="0" err="1"/>
              <a:t>terkait</a:t>
            </a:r>
            <a:r>
              <a:rPr lang="en-GB" dirty="0"/>
              <a:t> </a:t>
            </a:r>
            <a:endParaRPr lang="id-ID" dirty="0"/>
          </a:p>
          <a:p>
            <a:pPr marL="514350" lvl="0" indent="-514350" algn="just">
              <a:buClr>
                <a:srgbClr val="0070C0"/>
              </a:buClr>
              <a:buFont typeface="+mj-lt"/>
              <a:buAutoNum type="arabicPeriod"/>
            </a:pPr>
            <a:r>
              <a:rPr lang="id-ID" dirty="0"/>
              <a:t>S</a:t>
            </a:r>
            <a:r>
              <a:rPr lang="en-GB" dirty="0" err="1"/>
              <a:t>ekolah</a:t>
            </a:r>
            <a:r>
              <a:rPr lang="en-GB" dirty="0"/>
              <a:t> </a:t>
            </a:r>
            <a:r>
              <a:rPr lang="id-ID" dirty="0"/>
              <a:t>me</a:t>
            </a:r>
            <a:r>
              <a:rPr lang="en-GB" dirty="0" err="1"/>
              <a:t>lakukan</a:t>
            </a:r>
            <a:r>
              <a:rPr lang="en-GB" dirty="0"/>
              <a:t>  </a:t>
            </a:r>
            <a:r>
              <a:rPr lang="en-GB" dirty="0" err="1"/>
              <a:t>peringkat</a:t>
            </a:r>
            <a:r>
              <a:rPr lang="en-GB" dirty="0"/>
              <a:t> 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seleksi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kebutuhan</a:t>
            </a:r>
            <a:r>
              <a:rPr lang="en-GB" dirty="0"/>
              <a:t> </a:t>
            </a:r>
            <a:r>
              <a:rPr lang="en-GB" dirty="0" err="1"/>
              <a:t>sekolah</a:t>
            </a:r>
            <a:endParaRPr lang="id-ID" dirty="0"/>
          </a:p>
          <a:p>
            <a:pPr marL="514350" lvl="0" indent="-514350" algn="just">
              <a:buClr>
                <a:srgbClr val="0070C0"/>
              </a:buClr>
              <a:buFont typeface="+mj-lt"/>
              <a:buAutoNum type="arabicPeriod"/>
            </a:pPr>
            <a:r>
              <a:rPr lang="id-ID" dirty="0"/>
              <a:t>S</a:t>
            </a:r>
            <a:r>
              <a:rPr lang="en-GB" dirty="0" err="1"/>
              <a:t>ekolah</a:t>
            </a:r>
            <a:r>
              <a:rPr lang="en-GB" dirty="0"/>
              <a:t> me</a:t>
            </a:r>
            <a:r>
              <a:rPr lang="id-ID" dirty="0"/>
              <a:t>n</a:t>
            </a:r>
            <a:r>
              <a:rPr lang="en-GB" dirty="0" err="1"/>
              <a:t>entukan</a:t>
            </a:r>
            <a:r>
              <a:rPr lang="en-GB" dirty="0"/>
              <a:t> </a:t>
            </a:r>
            <a:r>
              <a:rPr lang="id-ID" dirty="0"/>
              <a:t>c</a:t>
            </a:r>
            <a:r>
              <a:rPr lang="en-GB" dirty="0" err="1"/>
              <a:t>alon</a:t>
            </a:r>
            <a:r>
              <a:rPr lang="en-GB" dirty="0"/>
              <a:t> </a:t>
            </a:r>
            <a:r>
              <a:rPr lang="en-GB" dirty="0" err="1"/>
              <a:t>peserta</a:t>
            </a:r>
            <a:r>
              <a:rPr lang="en-GB" dirty="0"/>
              <a:t> </a:t>
            </a:r>
            <a:r>
              <a:rPr lang="id-ID" dirty="0"/>
              <a:t>didik baru 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diterima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dirty="0" err="1"/>
              <a:t>jalur</a:t>
            </a:r>
            <a:r>
              <a:rPr lang="en-GB" dirty="0"/>
              <a:t> </a:t>
            </a:r>
            <a:r>
              <a:rPr lang="en-GB" dirty="0" err="1"/>
              <a:t>prestasi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kondisi</a:t>
            </a:r>
            <a:r>
              <a:rPr lang="en-GB" dirty="0"/>
              <a:t> </a:t>
            </a:r>
            <a:r>
              <a:rPr lang="en-GB" dirty="0" err="1"/>
              <a:t>prestasi</a:t>
            </a:r>
            <a:r>
              <a:rPr lang="en-GB" dirty="0"/>
              <a:t>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dikembangkan</a:t>
            </a:r>
            <a:r>
              <a:rPr lang="en-GB" dirty="0"/>
              <a:t> </a:t>
            </a:r>
            <a:r>
              <a:rPr lang="id-ID" dirty="0"/>
              <a:t>di sekolah</a:t>
            </a:r>
            <a:r>
              <a:rPr lang="en-US" dirty="0" smtClean="0"/>
              <a:t>.</a:t>
            </a:r>
            <a:endParaRPr lang="id-ID" dirty="0"/>
          </a:p>
          <a:p>
            <a:pPr marL="0" lvl="0" indent="0" algn="just">
              <a:buClr>
                <a:srgbClr val="0070C0"/>
              </a:buClr>
              <a:buNone/>
            </a:pPr>
            <a:endParaRPr lang="id-ID" dirty="0"/>
          </a:p>
          <a:p>
            <a:pPr marL="0" lvl="0" indent="0" algn="just">
              <a:buClr>
                <a:srgbClr val="0070C0"/>
              </a:buClr>
              <a:buNone/>
            </a:pPr>
            <a:r>
              <a:rPr lang="en-US" b="1" dirty="0" smtClean="0"/>
              <a:t>PENGUMUMAN</a:t>
            </a:r>
            <a:endParaRPr lang="id-ID" b="1" dirty="0"/>
          </a:p>
          <a:p>
            <a:r>
              <a:rPr lang="id-ID" dirty="0" smtClean="0"/>
              <a:t>Pengumuman </a:t>
            </a:r>
            <a:r>
              <a:rPr lang="id-ID" dirty="0"/>
              <a:t>Calon Peserta Didik Baru dilaksanakan pada tanggal 18 Juni 2015 melalui web PPDB 2015 pukul 08.00 WIB</a:t>
            </a:r>
          </a:p>
          <a:p>
            <a:pPr marL="0" indent="0">
              <a:buNone/>
            </a:pPr>
            <a:endParaRPr lang="id-ID" dirty="0"/>
          </a:p>
          <a:p>
            <a:pPr marL="0" lvl="0" indent="0">
              <a:buNone/>
            </a:pPr>
            <a:r>
              <a:rPr lang="id-ID" sz="3800" b="1" dirty="0"/>
              <a:t>Kuota</a:t>
            </a:r>
          </a:p>
          <a:p>
            <a:pPr algn="just"/>
            <a:r>
              <a:rPr lang="id-ID" dirty="0"/>
              <a:t>Kuota untuk yang berprestasi dalam bidang akademik dan non-akademik setingi-tingginya </a:t>
            </a:r>
            <a:r>
              <a:rPr lang="id-ID" b="1" dirty="0"/>
              <a:t>15 %</a:t>
            </a:r>
            <a:r>
              <a:rPr lang="id-ID" dirty="0"/>
              <a:t> dari jumlah daya tampung yang direncanakan sekolah</a:t>
            </a:r>
            <a:r>
              <a:rPr lang="en-US" dirty="0"/>
              <a:t>. </a:t>
            </a:r>
            <a:endParaRPr lang="id-ID" dirty="0"/>
          </a:p>
          <a:p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13525" y="25648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Seleksi</a:t>
            </a:r>
            <a:r>
              <a:rPr lang="en-US" sz="2400" dirty="0"/>
              <a:t>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5994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805264"/>
          </a:xfrm>
        </p:spPr>
        <p:txBody>
          <a:bodyPr>
            <a:normAutofit fontScale="62500" lnSpcReduction="20000"/>
          </a:bodyPr>
          <a:lstStyle/>
          <a:p>
            <a:pPr lvl="0" algn="just"/>
            <a:r>
              <a:rPr lang="id-ID" dirty="0"/>
              <a:t>Persyaratan b</a:t>
            </a:r>
            <a:r>
              <a:rPr lang="es-AR" dirty="0" err="1"/>
              <a:t>agi</a:t>
            </a:r>
            <a:r>
              <a:rPr lang="es-AR" dirty="0"/>
              <a:t> </a:t>
            </a:r>
            <a:r>
              <a:rPr lang="id-ID" dirty="0"/>
              <a:t>anak </a:t>
            </a:r>
            <a:r>
              <a:rPr lang="es-AR" dirty="0" err="1"/>
              <a:t>kandung</a:t>
            </a:r>
            <a:r>
              <a:rPr lang="es-AR" dirty="0"/>
              <a:t> </a:t>
            </a:r>
            <a:r>
              <a:rPr lang="es-AR" dirty="0" err="1"/>
              <a:t>pendidik</a:t>
            </a:r>
            <a:r>
              <a:rPr lang="es-AR" dirty="0"/>
              <a:t>/</a:t>
            </a:r>
            <a:r>
              <a:rPr lang="es-AR" dirty="0" err="1"/>
              <a:t>tenaga</a:t>
            </a:r>
            <a:r>
              <a:rPr lang="es-AR" dirty="0"/>
              <a:t> </a:t>
            </a:r>
            <a:r>
              <a:rPr lang="es-AR" dirty="0" err="1"/>
              <a:t>kependidikan</a:t>
            </a:r>
            <a:r>
              <a:rPr lang="es-AR" dirty="0"/>
              <a:t> pada </a:t>
            </a:r>
            <a:r>
              <a:rPr lang="es-AR" dirty="0" err="1"/>
              <a:t>satuan</a:t>
            </a:r>
            <a:r>
              <a:rPr lang="es-AR" dirty="0"/>
              <a:t> </a:t>
            </a:r>
            <a:r>
              <a:rPr lang="es-AR" dirty="0" err="1"/>
              <a:t>pendidikan</a:t>
            </a:r>
            <a:r>
              <a:rPr lang="es-AR" dirty="0"/>
              <a:t> yang </a:t>
            </a:r>
            <a:r>
              <a:rPr lang="es-AR" dirty="0" err="1"/>
              <a:t>bersangkutan</a:t>
            </a:r>
            <a:r>
              <a:rPr lang="es-AR" dirty="0"/>
              <a:t> </a:t>
            </a:r>
            <a:r>
              <a:rPr lang="id-ID" dirty="0"/>
              <a:t>tugas ; melampirkan; </a:t>
            </a:r>
            <a:endParaRPr lang="id-ID" sz="2800" dirty="0"/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r>
              <a:rPr lang="es-AR" dirty="0" err="1"/>
              <a:t>Kartu</a:t>
            </a:r>
            <a:r>
              <a:rPr lang="es-AR" dirty="0"/>
              <a:t> </a:t>
            </a:r>
            <a:r>
              <a:rPr lang="id-ID" dirty="0"/>
              <a:t>k</a:t>
            </a:r>
            <a:r>
              <a:rPr lang="es-AR" dirty="0" err="1"/>
              <a:t>eluarga</a:t>
            </a:r>
            <a:r>
              <a:rPr lang="es-AR" dirty="0"/>
              <a:t> </a:t>
            </a:r>
            <a:r>
              <a:rPr lang="id-ID" dirty="0" smtClean="0"/>
              <a:t>(KK) </a:t>
            </a:r>
            <a:r>
              <a:rPr lang="es-AR" dirty="0" err="1" smtClean="0"/>
              <a:t>asli</a:t>
            </a:r>
            <a:r>
              <a:rPr lang="id-ID" dirty="0" smtClean="0"/>
              <a:t> </a:t>
            </a:r>
            <a:r>
              <a:rPr lang="id-ID" dirty="0"/>
              <a:t>dan fotocopy yang dilegalisir oleh penjabat yang berwenang;</a:t>
            </a:r>
            <a:endParaRPr lang="id-ID" sz="1400" b="1" dirty="0"/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r>
              <a:rPr lang="es-AR" dirty="0" err="1"/>
              <a:t>Akt</a:t>
            </a:r>
            <a:r>
              <a:rPr lang="id-ID" dirty="0"/>
              <a:t>a k</a:t>
            </a:r>
            <a:r>
              <a:rPr lang="es-AR" dirty="0" err="1"/>
              <a:t>elahiran</a:t>
            </a:r>
            <a:r>
              <a:rPr lang="es-AR" dirty="0"/>
              <a:t> </a:t>
            </a:r>
            <a:r>
              <a:rPr lang="es-AR" dirty="0" err="1"/>
              <a:t>asli</a:t>
            </a:r>
            <a:r>
              <a:rPr lang="id-ID" dirty="0"/>
              <a:t> dan fotocopy yang dilegalisir oleh pejabat yang berwenang;</a:t>
            </a:r>
            <a:endParaRPr lang="id-ID" sz="1400" b="1" dirty="0"/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r>
              <a:rPr lang="id-ID" dirty="0"/>
              <a:t>Fotocopy SK Tugas terakhir  yang dilegalisir oleh pejabat yang berwenang;</a:t>
            </a:r>
            <a:endParaRPr lang="id-ID" sz="2400" dirty="0"/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r>
              <a:rPr lang="id-ID" dirty="0"/>
              <a:t>Surat pernyataan dari kepala Sekolah </a:t>
            </a:r>
            <a:r>
              <a:rPr lang="id-ID" dirty="0" smtClean="0"/>
              <a:t>tempat orang tuanya bertugas </a:t>
            </a:r>
            <a:endParaRPr lang="id-ID" dirty="0" smtClean="0"/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r>
              <a:rPr lang="id-ID" sz="2900" dirty="0"/>
              <a:t>Menyerahkan rapor </a:t>
            </a:r>
            <a:r>
              <a:rPr lang="id-ID" sz="2900" dirty="0" smtClean="0"/>
              <a:t>asli</a:t>
            </a:r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r>
              <a:rPr lang="id-ID" sz="2900" dirty="0" smtClean="0"/>
              <a:t>Menyerahkan hasil tes kesehatan (khusus SMK)</a:t>
            </a:r>
            <a:endParaRPr lang="id-ID" sz="2900" dirty="0"/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endParaRPr lang="id-ID" sz="2400" dirty="0"/>
          </a:p>
          <a:p>
            <a:pPr marL="0" indent="0">
              <a:buNone/>
            </a:pPr>
            <a:endParaRPr lang="id-ID" sz="2800" dirty="0"/>
          </a:p>
          <a:p>
            <a:pPr lvl="0"/>
            <a:r>
              <a:rPr lang="id-ID" dirty="0"/>
              <a:t>Persyaratan b</a:t>
            </a:r>
            <a:r>
              <a:rPr lang="es-AR" dirty="0" err="1"/>
              <a:t>agi</a:t>
            </a:r>
            <a:r>
              <a:rPr lang="es-AR" dirty="0"/>
              <a:t> </a:t>
            </a:r>
            <a:r>
              <a:rPr lang="es-AR" dirty="0" err="1"/>
              <a:t>Program</a:t>
            </a:r>
            <a:r>
              <a:rPr lang="es-AR" dirty="0"/>
              <a:t> </a:t>
            </a:r>
            <a:r>
              <a:rPr lang="es-AR" dirty="0" err="1"/>
              <a:t>Keluarga</a:t>
            </a:r>
            <a:r>
              <a:rPr lang="es-AR" dirty="0"/>
              <a:t> </a:t>
            </a:r>
            <a:r>
              <a:rPr lang="es-AR" dirty="0" err="1"/>
              <a:t>Miskin</a:t>
            </a:r>
            <a:r>
              <a:rPr lang="es-AR" dirty="0"/>
              <a:t> </a:t>
            </a:r>
            <a:r>
              <a:rPr lang="en-US" dirty="0"/>
              <a:t>: </a:t>
            </a:r>
            <a:endParaRPr lang="id-ID" sz="2800" dirty="0"/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r>
              <a:rPr lang="es-AR" dirty="0" err="1"/>
              <a:t>Memperlihatkan</a:t>
            </a:r>
            <a:r>
              <a:rPr lang="es-AR" dirty="0"/>
              <a:t> </a:t>
            </a:r>
            <a:r>
              <a:rPr lang="es-AR" dirty="0" err="1"/>
              <a:t>Kartu</a:t>
            </a:r>
            <a:r>
              <a:rPr lang="es-AR" dirty="0"/>
              <a:t> </a:t>
            </a:r>
            <a:r>
              <a:rPr lang="en-US" dirty="0"/>
              <a:t>K</a:t>
            </a:r>
            <a:r>
              <a:rPr lang="es-AR" dirty="0" err="1"/>
              <a:t>eluarga</a:t>
            </a:r>
            <a:r>
              <a:rPr lang="id-ID" dirty="0"/>
              <a:t> (KK)</a:t>
            </a:r>
            <a:r>
              <a:rPr lang="es-AR" dirty="0"/>
              <a:t> </a:t>
            </a:r>
            <a:r>
              <a:rPr lang="es-AR" dirty="0" err="1"/>
              <a:t>Asli</a:t>
            </a:r>
            <a:r>
              <a:rPr lang="id-ID" dirty="0"/>
              <a:t> dan </a:t>
            </a:r>
            <a:r>
              <a:rPr lang="en-US" dirty="0" err="1"/>
              <a:t>menyerahkan</a:t>
            </a:r>
            <a:r>
              <a:rPr lang="en-US" dirty="0"/>
              <a:t>  </a:t>
            </a:r>
            <a:r>
              <a:rPr lang="id-ID" dirty="0"/>
              <a:t>fotocopy </a:t>
            </a:r>
            <a:r>
              <a:rPr lang="es-AR" dirty="0" err="1"/>
              <a:t>Kartu</a:t>
            </a:r>
            <a:r>
              <a:rPr lang="es-AR" dirty="0"/>
              <a:t> </a:t>
            </a:r>
            <a:r>
              <a:rPr lang="en-US" dirty="0"/>
              <a:t>K</a:t>
            </a:r>
            <a:r>
              <a:rPr lang="es-AR" dirty="0" err="1"/>
              <a:t>eluarga</a:t>
            </a:r>
            <a:r>
              <a:rPr lang="es-AR" dirty="0"/>
              <a:t> </a:t>
            </a:r>
            <a:r>
              <a:rPr lang="id-ID" dirty="0"/>
              <a:t>(KK) </a:t>
            </a:r>
            <a:r>
              <a:rPr lang="en-US" dirty="0"/>
              <a:t>yang </a:t>
            </a:r>
            <a:r>
              <a:rPr lang="en-US" dirty="0" err="1"/>
              <a:t>dilegalisasi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Lurah</a:t>
            </a:r>
            <a:r>
              <a:rPr lang="id-ID" dirty="0"/>
              <a:t>;</a:t>
            </a:r>
            <a:endParaRPr lang="id-ID" sz="1400" b="1" dirty="0"/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r>
              <a:rPr lang="es-AR" dirty="0" err="1"/>
              <a:t>Menyerahkan</a:t>
            </a:r>
            <a:r>
              <a:rPr lang="es-AR" dirty="0"/>
              <a:t> </a:t>
            </a:r>
            <a:r>
              <a:rPr lang="id-ID" dirty="0"/>
              <a:t>KPS (Kartu Perlindungan Sosial) </a:t>
            </a:r>
            <a:r>
              <a:rPr lang="en-US" dirty="0" err="1"/>
              <a:t>asli</a:t>
            </a:r>
            <a:r>
              <a:rPr lang="id-ID" dirty="0"/>
              <a:t> </a:t>
            </a:r>
            <a:r>
              <a:rPr lang="id-ID" dirty="0" smtClean="0"/>
              <a:t>, </a:t>
            </a:r>
            <a:r>
              <a:rPr lang="id-ID" dirty="0"/>
              <a:t>KIP (Kartu Indonesia Pintar) asli </a:t>
            </a:r>
            <a:r>
              <a:rPr lang="en-US" dirty="0"/>
              <a:t> </a:t>
            </a:r>
            <a:r>
              <a:rPr lang="id-ID" dirty="0" smtClean="0"/>
              <a:t>atau SKTM (Surat Keterangan Tidak Mampu) dari Kelurahan dan dilakukan survey lapangan serta</a:t>
            </a:r>
            <a:r>
              <a:rPr lang="en-US" dirty="0" smtClean="0"/>
              <a:t> </a:t>
            </a:r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id-ID" dirty="0"/>
              <a:t>fotocopy </a:t>
            </a:r>
            <a:r>
              <a:rPr lang="en-US" dirty="0"/>
              <a:t>yang </a:t>
            </a:r>
            <a:r>
              <a:rPr lang="en-US" dirty="0" err="1"/>
              <a:t>dilegalisasi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Lurah</a:t>
            </a:r>
            <a:r>
              <a:rPr lang="en-US" dirty="0" smtClean="0"/>
              <a:t>,</a:t>
            </a:r>
            <a:endParaRPr lang="id-ID" sz="1400" b="1" dirty="0"/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r>
              <a:rPr lang="id-ID" dirty="0"/>
              <a:t>Menyerahkan rapor </a:t>
            </a:r>
            <a:r>
              <a:rPr lang="id-ID" dirty="0" smtClean="0"/>
              <a:t>asli</a:t>
            </a:r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r>
              <a:rPr lang="id-ID" sz="2900" dirty="0"/>
              <a:t>Menyerahkan hasil tes kesehatan (khusus SMK)</a:t>
            </a:r>
          </a:p>
          <a:p>
            <a:pPr marL="971550" lvl="1" indent="-514350" algn="just">
              <a:buClr>
                <a:srgbClr val="00B0F0"/>
              </a:buClr>
              <a:buFont typeface="+mj-lt"/>
              <a:buAutoNum type="arabicParenR"/>
            </a:pPr>
            <a:endParaRPr lang="id-ID" sz="1400" b="1" dirty="0"/>
          </a:p>
          <a:p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265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b="1" dirty="0" smtClean="0"/>
              <a:t>2. </a:t>
            </a:r>
            <a:r>
              <a:rPr lang="es-AR" b="1" dirty="0" err="1" smtClean="0"/>
              <a:t>Jalur</a:t>
            </a:r>
            <a:r>
              <a:rPr lang="es-AR" b="1" dirty="0" smtClean="0"/>
              <a:t> </a:t>
            </a:r>
            <a:r>
              <a:rPr lang="es-AR" b="1" dirty="0" err="1"/>
              <a:t>Anak</a:t>
            </a:r>
            <a:r>
              <a:rPr lang="es-AR" b="1" dirty="0"/>
              <a:t> </a:t>
            </a:r>
            <a:r>
              <a:rPr lang="es-AR" b="1" dirty="0" err="1"/>
              <a:t>Kandung</a:t>
            </a:r>
            <a:r>
              <a:rPr lang="es-AR" b="1" dirty="0"/>
              <a:t>  </a:t>
            </a:r>
            <a:r>
              <a:rPr lang="es-AR" b="1" dirty="0" err="1"/>
              <a:t>Pendidik</a:t>
            </a:r>
            <a:r>
              <a:rPr lang="es-AR" b="1" dirty="0"/>
              <a:t>/</a:t>
            </a:r>
            <a:r>
              <a:rPr lang="es-AR" b="1" dirty="0" err="1"/>
              <a:t>Tenaga</a:t>
            </a:r>
            <a:r>
              <a:rPr lang="es-AR" b="1" dirty="0"/>
              <a:t> </a:t>
            </a:r>
            <a:r>
              <a:rPr lang="es-AR" b="1" dirty="0" err="1"/>
              <a:t>Kependidikan</a:t>
            </a:r>
            <a:r>
              <a:rPr lang="es-AR" b="1" dirty="0"/>
              <a:t>, </a:t>
            </a:r>
            <a:r>
              <a:rPr lang="id-ID" b="1" dirty="0"/>
              <a:t>dan </a:t>
            </a:r>
            <a:r>
              <a:rPr lang="es-AR" b="1" dirty="0" err="1"/>
              <a:t>Program</a:t>
            </a:r>
            <a:r>
              <a:rPr lang="es-AR" b="1" dirty="0"/>
              <a:t> </a:t>
            </a:r>
            <a:r>
              <a:rPr lang="es-AR" b="1" dirty="0" err="1"/>
              <a:t>Keluarga</a:t>
            </a:r>
            <a:r>
              <a:rPr lang="es-AR" b="1" dirty="0"/>
              <a:t> </a:t>
            </a:r>
            <a:endParaRPr lang="id-ID" b="1" dirty="0" smtClean="0"/>
          </a:p>
          <a:p>
            <a:pPr lvl="0" algn="just"/>
            <a:r>
              <a:rPr lang="id-ID" b="1" dirty="0"/>
              <a:t> </a:t>
            </a:r>
            <a:r>
              <a:rPr lang="id-ID" b="1" dirty="0" smtClean="0"/>
              <a:t>   </a:t>
            </a:r>
            <a:r>
              <a:rPr lang="es-AR" b="1" dirty="0" err="1" smtClean="0"/>
              <a:t>Miskin</a:t>
            </a:r>
            <a:r>
              <a:rPr lang="id-ID" b="1" dirty="0" smtClean="0"/>
              <a:t> </a:t>
            </a:r>
            <a:r>
              <a:rPr lang="id-ID" b="1" dirty="0"/>
              <a:t>Khusus Warga Kota Bogor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76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4971"/>
            <a:ext cx="8686800" cy="5906397"/>
          </a:xfrm>
        </p:spPr>
        <p:txBody>
          <a:bodyPr>
            <a:normAutofit fontScale="62500" lnSpcReduction="20000"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b="1" dirty="0" err="1"/>
              <a:t>Mekanisme</a:t>
            </a:r>
            <a:r>
              <a:rPr lang="en-US" b="1" dirty="0"/>
              <a:t> </a:t>
            </a:r>
            <a:r>
              <a:rPr lang="en-US" b="1" dirty="0" err="1"/>
              <a:t>Seleksi</a:t>
            </a:r>
            <a:r>
              <a:rPr lang="en-US" b="1" dirty="0"/>
              <a:t> </a:t>
            </a:r>
            <a:endParaRPr lang="id-ID" b="1" dirty="0"/>
          </a:p>
          <a:p>
            <a:pPr lvl="0" algn="just"/>
            <a:r>
              <a:rPr lang="id-ID" dirty="0" smtClean="0"/>
              <a:t>Sekolah melaksanakan tahapan s</a:t>
            </a:r>
            <a:r>
              <a:rPr lang="en-GB" dirty="0" err="1" smtClean="0"/>
              <a:t>eleksi</a:t>
            </a:r>
            <a:r>
              <a:rPr lang="en-GB" dirty="0" smtClean="0"/>
              <a:t> </a:t>
            </a:r>
            <a:r>
              <a:rPr lang="id-ID" dirty="0" smtClean="0"/>
              <a:t>apabila pendaftar melebihi kuota yang ditentukan, antara lain :</a:t>
            </a:r>
          </a:p>
          <a:p>
            <a:pPr marL="0" lvl="0" indent="0" algn="just">
              <a:buNone/>
            </a:pPr>
            <a:r>
              <a:rPr lang="id-ID" dirty="0" smtClean="0"/>
              <a:t>    1. Seleksi </a:t>
            </a:r>
            <a:r>
              <a:rPr lang="en-GB" dirty="0" err="1" smtClean="0"/>
              <a:t>administratif</a:t>
            </a:r>
            <a:r>
              <a:rPr lang="en-GB" dirty="0" smtClean="0"/>
              <a:t>,</a:t>
            </a:r>
            <a:r>
              <a:rPr lang="id-ID" dirty="0" smtClean="0"/>
              <a:t> </a:t>
            </a:r>
          </a:p>
          <a:p>
            <a:pPr marL="0" lvl="0" indent="0" algn="just">
              <a:buNone/>
            </a:pPr>
            <a:r>
              <a:rPr lang="id-ID" dirty="0" smtClean="0"/>
              <a:t>    2.Seleksi nilai </a:t>
            </a:r>
            <a:r>
              <a:rPr lang="id-ID" dirty="0"/>
              <a:t>rapor kelas 5 dan 6 mata </a:t>
            </a:r>
            <a:r>
              <a:rPr lang="id-ID" dirty="0" smtClean="0"/>
              <a:t>pelajaran yang di US kan                         </a:t>
            </a:r>
          </a:p>
          <a:p>
            <a:pPr marL="0" lvl="0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   bagi calon peserta didik baru tinggkat SMP, dan rapor kelas 8 dan 9 mata     </a:t>
            </a:r>
          </a:p>
          <a:p>
            <a:pPr marL="0" lvl="0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   pelajaran yang di UN kan bagi </a:t>
            </a:r>
            <a:r>
              <a:rPr lang="id-ID" dirty="0"/>
              <a:t>calon peserta didik </a:t>
            </a:r>
            <a:r>
              <a:rPr lang="id-ID" dirty="0" smtClean="0"/>
              <a:t>baru tinggkat SMA/SMK,</a:t>
            </a:r>
          </a:p>
          <a:p>
            <a:pPr marL="0" lvl="0" indent="0" algn="just">
              <a:buNone/>
            </a:pPr>
            <a:r>
              <a:rPr lang="id-ID" dirty="0" smtClean="0"/>
              <a:t>   3.Seleksi jarak </a:t>
            </a:r>
            <a:r>
              <a:rPr lang="id-ID" dirty="0"/>
              <a:t>domisili orang tua calon peserta didik baru </a:t>
            </a:r>
            <a:r>
              <a:rPr lang="id-ID" dirty="0" smtClean="0"/>
              <a:t>ke sekolah yang </a:t>
            </a:r>
          </a:p>
          <a:p>
            <a:pPr marL="0" lvl="0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   dituju.</a:t>
            </a:r>
          </a:p>
          <a:p>
            <a:pPr marL="0" lvl="0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4.Tes Kesehatan (khusus SMK)</a:t>
            </a:r>
          </a:p>
          <a:p>
            <a:pPr marL="0" lvl="0" indent="0" algn="just">
              <a:buNone/>
            </a:pPr>
            <a:endParaRPr lang="id-ID" sz="2600" dirty="0"/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b="1" dirty="0" smtClean="0"/>
              <a:t>PENGUMUMAN</a:t>
            </a:r>
            <a:r>
              <a:rPr lang="id-ID" dirty="0"/>
              <a:t> 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Pengumuman </a:t>
            </a:r>
            <a:r>
              <a:rPr lang="id-ID" dirty="0"/>
              <a:t>Calon Peserta Didik Baru dilaksanakan pada tanggal </a:t>
            </a:r>
            <a:r>
              <a:rPr lang="id-ID" dirty="0" smtClean="0"/>
              <a:t> 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18 </a:t>
            </a:r>
            <a:r>
              <a:rPr lang="id-ID" dirty="0"/>
              <a:t>Juni 2015 melalui web PPDB 2015 pukul 08.00 WIB</a:t>
            </a:r>
          </a:p>
          <a:p>
            <a:pPr marL="0" lvl="0" indent="0" algn="just">
              <a:buNone/>
            </a:pPr>
            <a:endParaRPr lang="id-ID" dirty="0"/>
          </a:p>
          <a:p>
            <a:pPr lvl="0">
              <a:buClrTx/>
              <a:buFont typeface="Wingdings" pitchFamily="2" charset="2"/>
              <a:buChar char="Ø"/>
            </a:pPr>
            <a:r>
              <a:rPr lang="id-ID" sz="3500" b="1" dirty="0"/>
              <a:t>Kuota</a:t>
            </a:r>
          </a:p>
          <a:p>
            <a:pPr marL="0" indent="0" algn="just">
              <a:buNone/>
            </a:pPr>
            <a:r>
              <a:rPr lang="id-ID" sz="2600" dirty="0"/>
              <a:t> </a:t>
            </a:r>
            <a:r>
              <a:rPr lang="id-ID" sz="2600" dirty="0" smtClean="0"/>
              <a:t>    </a:t>
            </a:r>
            <a:r>
              <a:rPr lang="id-ID" dirty="0" smtClean="0"/>
              <a:t>Kuota </a:t>
            </a:r>
            <a:r>
              <a:rPr lang="id-ID" dirty="0"/>
              <a:t>untuk anak </a:t>
            </a:r>
            <a:r>
              <a:rPr lang="es-AR" dirty="0" err="1"/>
              <a:t>kandung</a:t>
            </a:r>
            <a:r>
              <a:rPr lang="es-AR" dirty="0"/>
              <a:t> </a:t>
            </a:r>
            <a:r>
              <a:rPr lang="es-AR" dirty="0" err="1"/>
              <a:t>pendidik</a:t>
            </a:r>
            <a:r>
              <a:rPr lang="es-AR" dirty="0"/>
              <a:t>/</a:t>
            </a:r>
            <a:r>
              <a:rPr lang="es-AR" dirty="0" err="1"/>
              <a:t>tenaga</a:t>
            </a:r>
            <a:r>
              <a:rPr lang="es-AR" dirty="0"/>
              <a:t> </a:t>
            </a:r>
            <a:r>
              <a:rPr lang="es-AR" dirty="0" err="1"/>
              <a:t>kependidikan</a:t>
            </a:r>
            <a:r>
              <a:rPr lang="id-ID" dirty="0"/>
              <a:t> dan Keluarga </a:t>
            </a:r>
            <a:endParaRPr lang="id-ID" dirty="0" smtClean="0"/>
          </a:p>
          <a:p>
            <a:pPr marL="0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 Miskin setingi-tingginya </a:t>
            </a:r>
            <a:r>
              <a:rPr lang="id-ID" b="1" dirty="0"/>
              <a:t>10 %</a:t>
            </a:r>
            <a:r>
              <a:rPr lang="id-ID" dirty="0"/>
              <a:t> dari jumlah daya tampung yang </a:t>
            </a:r>
            <a:r>
              <a:rPr lang="id-ID" dirty="0" smtClean="0"/>
              <a:t>     </a:t>
            </a:r>
          </a:p>
          <a:p>
            <a:pPr marL="0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 direncanakan </a:t>
            </a:r>
            <a:r>
              <a:rPr lang="id-ID" dirty="0"/>
              <a:t>sekolah</a:t>
            </a:r>
            <a:r>
              <a:rPr lang="en-US" dirty="0"/>
              <a:t>. </a:t>
            </a: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8864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err="1"/>
              <a:t>Jalur</a:t>
            </a:r>
            <a:r>
              <a:rPr lang="es-AR" b="1" dirty="0"/>
              <a:t> </a:t>
            </a:r>
            <a:r>
              <a:rPr lang="es-AR" b="1" dirty="0" err="1"/>
              <a:t>Anak</a:t>
            </a:r>
            <a:r>
              <a:rPr lang="es-AR" b="1" dirty="0"/>
              <a:t> </a:t>
            </a:r>
            <a:r>
              <a:rPr lang="es-AR" b="1" dirty="0" err="1"/>
              <a:t>Kandung</a:t>
            </a:r>
            <a:r>
              <a:rPr lang="es-AR" b="1" dirty="0"/>
              <a:t>  </a:t>
            </a:r>
            <a:r>
              <a:rPr lang="es-AR" b="1" dirty="0" err="1"/>
              <a:t>Pendidik</a:t>
            </a:r>
            <a:r>
              <a:rPr lang="es-AR" b="1" dirty="0"/>
              <a:t>/</a:t>
            </a:r>
            <a:r>
              <a:rPr lang="es-AR" b="1" dirty="0" err="1"/>
              <a:t>Tenaga</a:t>
            </a:r>
            <a:r>
              <a:rPr lang="es-AR" b="1" dirty="0"/>
              <a:t> </a:t>
            </a:r>
            <a:r>
              <a:rPr lang="es-AR" b="1" dirty="0" err="1"/>
              <a:t>Kependidikan</a:t>
            </a:r>
            <a:r>
              <a:rPr lang="es-AR" b="1" dirty="0"/>
              <a:t>, </a:t>
            </a:r>
            <a:r>
              <a:rPr lang="id-ID" b="1" dirty="0"/>
              <a:t>dan </a:t>
            </a:r>
            <a:r>
              <a:rPr lang="es-AR" b="1" dirty="0" err="1"/>
              <a:t>Program</a:t>
            </a:r>
            <a:r>
              <a:rPr lang="es-AR" b="1" dirty="0"/>
              <a:t> </a:t>
            </a:r>
            <a:r>
              <a:rPr lang="es-AR" b="1" dirty="0" err="1"/>
              <a:t>Keluarga</a:t>
            </a:r>
            <a:r>
              <a:rPr lang="es-AR" b="1" dirty="0"/>
              <a:t> </a:t>
            </a:r>
            <a:r>
              <a:rPr lang="es-AR" b="1" dirty="0" err="1"/>
              <a:t>Miskin</a:t>
            </a:r>
            <a:r>
              <a:rPr lang="id-ID" b="1" dirty="0"/>
              <a:t> Khusus Warga Kota </a:t>
            </a:r>
            <a:r>
              <a:rPr lang="id-ID" b="1" dirty="0" smtClean="0"/>
              <a:t>Bogor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18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6400800" cy="274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JADWAL PPDB</a:t>
            </a:r>
            <a:r>
              <a:rPr lang="id-ID" dirty="0" smtClean="0"/>
              <a:t> 2015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169812"/>
              </p:ext>
            </p:extLst>
          </p:nvPr>
        </p:nvGraphicFramePr>
        <p:xfrm>
          <a:off x="755577" y="692696"/>
          <a:ext cx="7272806" cy="623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81"/>
                <a:gridCol w="3669276"/>
                <a:gridCol w="2181843"/>
                <a:gridCol w="969706"/>
              </a:tblGrid>
              <a:tr h="87222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Arial"/>
                        <a:ea typeface="Times New Roman"/>
                      </a:endParaRP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Arial Narrow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Arial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Arial Narrow"/>
                          <a:ea typeface="Times New Roman"/>
                          <a:cs typeface="Times New Roman"/>
                        </a:rPr>
                        <a:t>K E G I A T A N</a:t>
                      </a:r>
                      <a:endParaRPr lang="en-US" sz="20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Arial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Arial Narrow"/>
                          <a:ea typeface="Times New Roman"/>
                          <a:cs typeface="Times New Roman"/>
                        </a:rPr>
                        <a:t>WAKTU</a:t>
                      </a:r>
                      <a:endParaRPr lang="en-US" sz="20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Arial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Arial Narrow"/>
                          <a:ea typeface="Times New Roman"/>
                          <a:cs typeface="Times New Roman"/>
                        </a:rPr>
                        <a:t>KET</a:t>
                      </a:r>
                      <a:r>
                        <a:rPr lang="id-ID" sz="2000" b="1" dirty="0">
                          <a:latin typeface="Arial Narrow"/>
                          <a:ea typeface="Times New Roman"/>
                          <a:cs typeface="Times New Roman"/>
                        </a:rPr>
                        <a:t>ERANGAN</a:t>
                      </a:r>
                      <a:endParaRPr lang="en-US" sz="20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816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+mn-lt"/>
                          <a:ea typeface="Times New Roman"/>
                          <a:cs typeface="Times New Roman"/>
                        </a:rPr>
                        <a:t>1.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b="1" dirty="0">
                          <a:latin typeface="+mn-lt"/>
                          <a:ea typeface="Times New Roman"/>
                          <a:cs typeface="Times New Roman"/>
                        </a:rPr>
                        <a:t>Pendaftaran Penerimaan Peserta Didik Baru dan Pelaksanaan Tes Tahun Pelajaran </a:t>
                      </a:r>
                      <a:r>
                        <a:rPr lang="fi-FI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201</a:t>
                      </a:r>
                      <a:r>
                        <a:rPr lang="id-ID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fi-FI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/201</a:t>
                      </a:r>
                      <a:r>
                        <a:rPr lang="id-ID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lang="fi-FI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i-FI" sz="1400" b="1" dirty="0">
                          <a:latin typeface="+mn-lt"/>
                          <a:ea typeface="Times New Roman"/>
                          <a:cs typeface="Times New Roman"/>
                        </a:rPr>
                        <a:t>: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Jalur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+mn-lt"/>
                          <a:ea typeface="Times New Roman"/>
                          <a:cs typeface="Times New Roman"/>
                        </a:rPr>
                        <a:t>Prestasi</a:t>
                      </a: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Jalur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Pendidik dan Tenaga Kependidikan, </a:t>
                      </a: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Jalur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Kelurga Miskin (SMP, SMA/SMK)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Tes Kompetensi Jalur Prestasi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Tes Kesehatan (Khusus SMK)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PAUD/TK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SD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Jalur Reguler (Online)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    1.  SMP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    2. SMA/SMK</a:t>
                      </a:r>
                      <a:endParaRPr lang="id-ID" sz="1400" dirty="0" smtClean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11</a:t>
                      </a: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d-ID" sz="1400" dirty="0">
                          <a:latin typeface="+mn-lt"/>
                          <a:ea typeface="Times New Roman"/>
                          <a:cs typeface="Times New Roman"/>
                        </a:rPr>
                        <a:t>s.d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Juni 2015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15 </a:t>
                      </a: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s.d </a:t>
                      </a: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Juni 2015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25 s.d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28 Juni 2015</a:t>
                      </a:r>
                      <a:endParaRPr lang="id-ID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3 s.d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5 Juni 2015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22 s.d 25 Juni 2015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400" baseline="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3  s.d  7 Juli 2015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29 Juni s.d 2 Juli 2015</a:t>
                      </a:r>
                      <a:endParaRPr lang="id-ID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2276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dirty="0">
                          <a:latin typeface="+mn-lt"/>
                          <a:ea typeface="Times New Roman"/>
                          <a:cs typeface="Times New Roman"/>
                        </a:rPr>
                        <a:t>3.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Pengisian data, </a:t>
                      </a:r>
                      <a:r>
                        <a:rPr lang="fi-FI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Pelaporan </a:t>
                      </a:r>
                      <a:r>
                        <a:rPr lang="fi-FI" sz="1400" b="1" dirty="0">
                          <a:latin typeface="+mn-lt"/>
                          <a:ea typeface="Times New Roman"/>
                          <a:cs typeface="Times New Roman"/>
                        </a:rPr>
                        <a:t>dan Pengesahan yang diterima 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400" dirty="0" err="1" smtClean="0">
                          <a:latin typeface="+mn-lt"/>
                          <a:ea typeface="Times New Roman"/>
                          <a:cs typeface="Times New Roman"/>
                        </a:rPr>
                        <a:t>Jalur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+mn-lt"/>
                          <a:ea typeface="Times New Roman"/>
                          <a:cs typeface="Times New Roman"/>
                        </a:rPr>
                        <a:t>Prestasi</a:t>
                      </a: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Jalur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Pendidik dan Tenaga Kependidikan, </a:t>
                      </a: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Jalur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Kelurga Miskin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PAUD/TK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SD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Jalur Reguler (Online)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    1.  SMP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    2. SMA/SMK</a:t>
                      </a:r>
                      <a:endParaRPr lang="id-ID" sz="1400" dirty="0" smtClean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 Juni 2015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6 Juni</a:t>
                      </a:r>
                      <a:r>
                        <a:rPr lang="id-ID" sz="14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 2015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26 Juni 2015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400" baseline="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8 Juli 2015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3 Juli 2015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2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64008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JADWAL PPDB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205312"/>
              </p:ext>
            </p:extLst>
          </p:nvPr>
        </p:nvGraphicFramePr>
        <p:xfrm>
          <a:off x="467544" y="764704"/>
          <a:ext cx="7215207" cy="545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47"/>
                <a:gridCol w="3239077"/>
                <a:gridCol w="1872208"/>
                <a:gridCol w="1584175"/>
              </a:tblGrid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Arial"/>
                        <a:ea typeface="Times New Roman"/>
                      </a:endParaRP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Arial Narrow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Arial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Arial Narrow"/>
                          <a:ea typeface="Times New Roman"/>
                          <a:cs typeface="Times New Roman"/>
                        </a:rPr>
                        <a:t>K E G I A T A N</a:t>
                      </a:r>
                      <a:endParaRPr lang="en-US" sz="20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Arial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Arial Narrow"/>
                          <a:ea typeface="Times New Roman"/>
                          <a:cs typeface="Times New Roman"/>
                        </a:rPr>
                        <a:t>WAKTU</a:t>
                      </a:r>
                      <a:endParaRPr lang="en-US" sz="20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Arial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latin typeface="Arial Narrow"/>
                          <a:ea typeface="Times New Roman"/>
                          <a:cs typeface="Times New Roman"/>
                        </a:rPr>
                        <a:t>KET</a:t>
                      </a:r>
                      <a:r>
                        <a:rPr lang="id-ID" sz="2000" b="1" dirty="0" smtClean="0">
                          <a:latin typeface="Arial Narrow"/>
                          <a:ea typeface="Times New Roman"/>
                          <a:cs typeface="Times New Roman"/>
                        </a:rPr>
                        <a:t>.</a:t>
                      </a:r>
                      <a:endParaRPr lang="en-US" sz="20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dirty="0">
                          <a:latin typeface="Arial Narrow"/>
                          <a:ea typeface="Times New Roman"/>
                          <a:cs typeface="Times New Roman"/>
                        </a:rPr>
                        <a:t>4.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Arial Narrow"/>
                          <a:ea typeface="Times New Roman"/>
                          <a:cs typeface="Times New Roman"/>
                        </a:rPr>
                        <a:t>Pengumuman</a:t>
                      </a:r>
                      <a:r>
                        <a:rPr lang="en-US" sz="1400" b="1" dirty="0">
                          <a:latin typeface="Arial Narrow"/>
                          <a:ea typeface="Times New Roman"/>
                          <a:cs typeface="Times New Roman"/>
                        </a:rPr>
                        <a:t> :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285750" marR="0" lvl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400" dirty="0" err="1">
                          <a:latin typeface="Arial Narrow"/>
                          <a:ea typeface="Times New Roman"/>
                          <a:cs typeface="Times New Roman"/>
                        </a:rPr>
                        <a:t>Jalur</a:t>
                      </a:r>
                      <a:r>
                        <a:rPr lang="en-US" sz="1400" dirty="0">
                          <a:latin typeface="Arial Narro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Arial Narrow"/>
                          <a:ea typeface="Times New Roman"/>
                          <a:cs typeface="Times New Roman"/>
                        </a:rPr>
                        <a:t>Prestasi</a:t>
                      </a:r>
                      <a:r>
                        <a:rPr lang="id-ID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,Jalur</a:t>
                      </a:r>
                      <a:r>
                        <a:rPr lang="id-ID" sz="1400" baseline="0" dirty="0" smtClean="0">
                          <a:latin typeface="Arial Narrow"/>
                          <a:ea typeface="Times New Roman"/>
                          <a:cs typeface="Times New Roman"/>
                        </a:rPr>
                        <a:t> Pendidik dan Tenaga Kependidikan,Jalur Keluarga Miskin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PAUD/TK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SD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Jalur Reguler (Online)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    1.  SMP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    2. SMA/SMK</a:t>
                      </a:r>
                      <a:endParaRPr lang="id-ID" sz="1400" dirty="0" smtClean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400" dirty="0">
                        <a:latin typeface="Arial Narrow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18 Juni 2015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400" dirty="0" smtClean="0">
                        <a:latin typeface="Arial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Arial"/>
                          <a:ea typeface="Times New Roman"/>
                        </a:rPr>
                        <a:t>8 Juni 2015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Arial"/>
                          <a:ea typeface="Times New Roman"/>
                        </a:rPr>
                        <a:t>27 Juni 2015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400" dirty="0" smtClean="0">
                        <a:latin typeface="Arial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Arial"/>
                          <a:ea typeface="Times New Roman"/>
                        </a:rPr>
                        <a:t>8 Juli 2015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Arial"/>
                          <a:ea typeface="Times New Roman"/>
                        </a:rPr>
                        <a:t>3 Juli 2015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dirty="0">
                          <a:latin typeface="Arial Narrow"/>
                          <a:ea typeface="Times New Roman"/>
                          <a:cs typeface="Times New Roman"/>
                        </a:rPr>
                        <a:t>5.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b="1" dirty="0">
                          <a:latin typeface="Arial Narrow"/>
                          <a:ea typeface="Times New Roman"/>
                          <a:cs typeface="Times New Roman"/>
                        </a:rPr>
                        <a:t>Daftar Ulang Siswa yang diterima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342900" marR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eriod"/>
                      </a:pPr>
                      <a:r>
                        <a:rPr lang="en-US" sz="1400" dirty="0" err="1" smtClean="0">
                          <a:latin typeface="Arial Narrow"/>
                          <a:ea typeface="Times New Roman"/>
                          <a:cs typeface="Times New Roman"/>
                        </a:rPr>
                        <a:t>Jalur</a:t>
                      </a:r>
                      <a:r>
                        <a:rPr lang="en-US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Arial Narrow"/>
                          <a:ea typeface="Times New Roman"/>
                          <a:cs typeface="Times New Roman"/>
                        </a:rPr>
                        <a:t>Prestasi</a:t>
                      </a:r>
                      <a:r>
                        <a:rPr lang="id-ID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, Jalur Pendidik dan Tenaga Kependidikan, Keluarga</a:t>
                      </a:r>
                      <a:r>
                        <a:rPr lang="id-ID" sz="1400" baseline="0" dirty="0" smtClean="0">
                          <a:latin typeface="Arial Narrow"/>
                          <a:ea typeface="Times New Roman"/>
                          <a:cs typeface="Times New Roman"/>
                        </a:rPr>
                        <a:t> Miskin</a:t>
                      </a:r>
                      <a:r>
                        <a:rPr lang="en-US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 </a:t>
                      </a:r>
                      <a:endParaRPr lang="id-ID" sz="1400" dirty="0" smtClean="0">
                        <a:latin typeface="Arial"/>
                        <a:ea typeface="Times New Roman"/>
                        <a:cs typeface="+mn-cs"/>
                      </a:endParaRPr>
                    </a:p>
                    <a:p>
                      <a:pPr marL="342900" marR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PAUD/TK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SD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id-ID" sz="1400" dirty="0" smtClean="0">
                          <a:latin typeface="+mn-lt"/>
                          <a:ea typeface="Times New Roman"/>
                        </a:rPr>
                        <a:t>Jalur Reguler (Online)</a:t>
                      </a: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    1.  SMP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aseline="0" dirty="0" smtClean="0">
                          <a:latin typeface="+mn-lt"/>
                          <a:ea typeface="Times New Roman"/>
                        </a:rPr>
                        <a:t>        2. SMA/SMK</a:t>
                      </a:r>
                      <a:endParaRPr lang="id-ID" sz="1400" dirty="0" smtClean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 Narrow"/>
                          <a:ea typeface="Times New Roman"/>
                        </a:rPr>
                        <a:t>22 </a:t>
                      </a:r>
                      <a:r>
                        <a:rPr lang="en-GB" sz="1400" dirty="0" err="1">
                          <a:latin typeface="Arial Narrow"/>
                          <a:ea typeface="Times New Roman"/>
                        </a:rPr>
                        <a:t>s.d</a:t>
                      </a:r>
                      <a:r>
                        <a:rPr lang="en-GB" sz="14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GB" sz="1400" dirty="0" smtClean="0">
                          <a:latin typeface="Arial Narrow"/>
                          <a:ea typeface="Times New Roman"/>
                        </a:rPr>
                        <a:t>2</a:t>
                      </a:r>
                      <a:r>
                        <a:rPr lang="id-ID" sz="1400" dirty="0" smtClean="0">
                          <a:latin typeface="Arial Narrow"/>
                          <a:ea typeface="Times New Roman"/>
                        </a:rPr>
                        <a:t>4</a:t>
                      </a:r>
                      <a:r>
                        <a:rPr lang="en-GB" sz="1400" dirty="0" smtClean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</a:rPr>
                        <a:t>Juni 2015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d-ID" sz="1400" dirty="0" smtClean="0">
                        <a:latin typeface="Arial"/>
                        <a:ea typeface="Times New Roman"/>
                      </a:endParaRP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400" dirty="0" smtClean="0">
                          <a:latin typeface="Arial"/>
                          <a:ea typeface="Times New Roman"/>
                        </a:rPr>
                        <a:t>10 s.d 11 Juni 2015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400" dirty="0" smtClean="0">
                          <a:latin typeface="Arial"/>
                          <a:ea typeface="Times New Roman"/>
                        </a:rPr>
                        <a:t>29 s.d 30 Juni 2015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d-ID" sz="1400" dirty="0" smtClean="0">
                        <a:latin typeface="Arial"/>
                        <a:ea typeface="Times New Roman"/>
                      </a:endParaRP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400" smtClean="0">
                          <a:latin typeface="Arial"/>
                          <a:ea typeface="Times New Roman"/>
                        </a:rPr>
                        <a:t>9 </a:t>
                      </a:r>
                      <a:r>
                        <a:rPr lang="id-ID" sz="1400" dirty="0" smtClean="0">
                          <a:latin typeface="Arial"/>
                          <a:ea typeface="Times New Roman"/>
                        </a:rPr>
                        <a:t>s.d 11 Juli 2015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400" dirty="0" smtClean="0">
                          <a:latin typeface="Arial"/>
                          <a:ea typeface="Times New Roman"/>
                        </a:rPr>
                        <a:t>4 s.d</a:t>
                      </a:r>
                      <a:r>
                        <a:rPr lang="id-ID" sz="1400" baseline="0" dirty="0" smtClean="0">
                          <a:latin typeface="Arial"/>
                          <a:ea typeface="Times New Roman"/>
                        </a:rPr>
                        <a:t> 7 Juli 2015</a:t>
                      </a:r>
                      <a:endParaRPr lang="id-ID" sz="1400" dirty="0" smtClean="0">
                        <a:latin typeface="Arial"/>
                        <a:ea typeface="Times New Roman"/>
                      </a:endParaRP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d-ID" sz="1400" dirty="0" smtClean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>
                          <a:latin typeface="Arial Narrow"/>
                          <a:ea typeface="Times New Roman"/>
                          <a:cs typeface="Times New Roman"/>
                        </a:rPr>
                        <a:t>6.</a:t>
                      </a:r>
                      <a:endParaRPr lang="en-US" sz="14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b="1" dirty="0">
                          <a:latin typeface="Arial Narrow"/>
                          <a:ea typeface="Times New Roman"/>
                          <a:cs typeface="Times New Roman"/>
                        </a:rPr>
                        <a:t>Awal tahun Pelajaran </a:t>
                      </a:r>
                      <a:r>
                        <a:rPr lang="fi-FI" sz="1400" b="1" dirty="0" smtClean="0">
                          <a:latin typeface="Arial Narrow"/>
                          <a:ea typeface="Times New Roman"/>
                          <a:cs typeface="Times New Roman"/>
                        </a:rPr>
                        <a:t>201</a:t>
                      </a:r>
                      <a:r>
                        <a:rPr lang="id-ID" sz="1400" b="1" dirty="0" smtClean="0">
                          <a:latin typeface="Arial Narrow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fi-FI" sz="1400" b="1" dirty="0" smtClean="0">
                          <a:latin typeface="Arial Narrow"/>
                          <a:ea typeface="Times New Roman"/>
                          <a:cs typeface="Times New Roman"/>
                        </a:rPr>
                        <a:t>/201</a:t>
                      </a:r>
                      <a:r>
                        <a:rPr lang="id-ID" sz="1400" b="1" smtClean="0">
                          <a:latin typeface="Arial Narrow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id-ID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s-ES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400" dirty="0" err="1">
                          <a:latin typeface="Arial Narrow"/>
                          <a:ea typeface="Times New Roman"/>
                          <a:cs typeface="Times New Roman"/>
                        </a:rPr>
                        <a:t>Juli</a:t>
                      </a:r>
                      <a:r>
                        <a:rPr lang="es-ES" sz="1400" dirty="0">
                          <a:latin typeface="Arial Narro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201</a:t>
                      </a:r>
                      <a:r>
                        <a:rPr lang="id-ID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>
                          <a:latin typeface="Arial Narrow"/>
                          <a:ea typeface="Times New Roman"/>
                          <a:cs typeface="Times New Roman"/>
                        </a:rPr>
                        <a:t>7.</a:t>
                      </a:r>
                      <a:endParaRPr lang="en-US" sz="14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>
                          <a:latin typeface="Arial Narrow"/>
                          <a:ea typeface="Times New Roman"/>
                          <a:cs typeface="Times New Roman"/>
                        </a:rPr>
                        <a:t>Masa Orientasi Peserta </a:t>
                      </a:r>
                      <a:r>
                        <a:rPr lang="id-ID" sz="1400" b="1">
                          <a:latin typeface="Arial Narrow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it-IT" sz="1400" b="1">
                          <a:latin typeface="Arial Narrow"/>
                          <a:ea typeface="Times New Roman"/>
                          <a:cs typeface="Times New Roman"/>
                        </a:rPr>
                        <a:t>idik Baru (MOS)</a:t>
                      </a:r>
                      <a:endParaRPr lang="en-US" sz="14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27</a:t>
                      </a:r>
                      <a:r>
                        <a:rPr lang="it-IT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t-IT" sz="1400" dirty="0">
                          <a:latin typeface="Arial Narrow"/>
                          <a:ea typeface="Times New Roman"/>
                          <a:cs typeface="Times New Roman"/>
                        </a:rPr>
                        <a:t>Juli – </a:t>
                      </a:r>
                      <a:r>
                        <a:rPr lang="id-ID" sz="1400" smtClean="0">
                          <a:latin typeface="Arial Narrow"/>
                          <a:ea typeface="Times New Roman"/>
                          <a:cs typeface="Times New Roman"/>
                        </a:rPr>
                        <a:t>29</a:t>
                      </a:r>
                      <a:r>
                        <a:rPr lang="it-IT" sz="1400" smtClean="0">
                          <a:latin typeface="Arial Narro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t-IT" sz="1400" dirty="0">
                          <a:latin typeface="Arial Narrow"/>
                          <a:ea typeface="Times New Roman"/>
                          <a:cs typeface="Times New Roman"/>
                        </a:rPr>
                        <a:t>Juli </a:t>
                      </a:r>
                      <a:r>
                        <a:rPr lang="it-IT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201</a:t>
                      </a:r>
                      <a:r>
                        <a:rPr lang="id-ID" sz="1400" dirty="0" smtClean="0">
                          <a:latin typeface="Arial Narrow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0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8"/>
          <p:cNvSpPr>
            <a:spLocks noChangeArrowheads="1"/>
          </p:cNvSpPr>
          <p:nvPr/>
        </p:nvSpPr>
        <p:spPr bwMode="auto">
          <a:xfrm>
            <a:off x="2030413" y="10553700"/>
            <a:ext cx="3048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9444038" y="4945063"/>
            <a:ext cx="139700" cy="703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8" descr="animasi-bergerak-terima-kasih-003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8" y="2057400"/>
            <a:ext cx="600074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954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0" name="AutoShape 4" descr="https://encrypted-tbn0.gstatic.com/images?q=tbn:ANd9GcTBNckFwivR6dvtbcWyG8-PvB0U3kZD_J3Nx0mM7Tqr9ncCMpcekg"/>
          <p:cNvSpPr>
            <a:spLocks noChangeAspect="1" noChangeArrowheads="1"/>
          </p:cNvSpPr>
          <p:nvPr/>
        </p:nvSpPr>
        <p:spPr bwMode="auto">
          <a:xfrm>
            <a:off x="0" y="1185913"/>
            <a:ext cx="9144000" cy="5254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r>
              <a:rPr lang="id-ID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PPDB 2014</a:t>
            </a:r>
            <a:r>
              <a:rPr lang="en-US" sz="2400" b="1" dirty="0" smtClean="0">
                <a:solidFill>
                  <a:srgbClr val="FFFF00"/>
                </a:solidFill>
              </a:rPr>
              <a:t>                                   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d-ID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PPDB 2015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0"/>
            <a:ext cx="7701938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Narkisim" pitchFamily="34" charset="-79"/>
                <a:ea typeface="Malgun Gothic" pitchFamily="34" charset="-127"/>
                <a:cs typeface="Narkisim" pitchFamily="34" charset="-79"/>
              </a:rPr>
              <a:t>PERUBAHAN PRILAKU</a:t>
            </a:r>
            <a:endParaRPr lang="en-US" b="1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48850"/>
              </p:ext>
            </p:extLst>
          </p:nvPr>
        </p:nvGraphicFramePr>
        <p:xfrm>
          <a:off x="0" y="1725331"/>
          <a:ext cx="9073538" cy="4863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180"/>
                <a:gridCol w="3137848"/>
                <a:gridCol w="1436644"/>
                <a:gridCol w="3931866"/>
              </a:tblGrid>
              <a:tr h="38271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id-ID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erwal </a:t>
                      </a:r>
                      <a:endParaRPr lang="id-ID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erwal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1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id-ID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Juknis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</a:rPr>
                        <a:t> disyahkan oleh Walikota</a:t>
                      </a:r>
                      <a:endParaRPr lang="id-ID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Juknis</a:t>
                      </a:r>
                      <a:r>
                        <a:rPr lang="id-ID" sz="1800" b="1" baseline="0" dirty="0" smtClean="0">
                          <a:solidFill>
                            <a:srgbClr val="002060"/>
                          </a:solidFill>
                        </a:rPr>
                        <a:t> disyahkan oleh Walikota</a:t>
                      </a:r>
                      <a:endParaRPr lang="id-ID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1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id-ID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Waktu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</a:rPr>
                        <a:t> penerimaan bersamaan antara Prestasi dengan Reguler (UN)</a:t>
                      </a:r>
                      <a:endParaRPr lang="id-ID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W</a:t>
                      </a:r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aktu penerimaan dibedakan antara </a:t>
                      </a:r>
                      <a:r>
                        <a:rPr lang="id-ID" sz="1800" b="1" baseline="0" dirty="0" smtClean="0">
                          <a:solidFill>
                            <a:srgbClr val="002060"/>
                          </a:solidFill>
                        </a:rPr>
                        <a:t>Jalur Prestasi  dan  Reguler (UN)</a:t>
                      </a:r>
                      <a:endParaRPr lang="id-ID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1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id-ID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Seleksi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</a:rPr>
                        <a:t> berdasaran Nilai UN ditambah Bobot prestasi</a:t>
                      </a:r>
                      <a:endParaRPr lang="id-ID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eleksi</a:t>
                      </a:r>
                      <a:r>
                        <a:rPr lang="id-ID" sz="1800" b="1" baseline="0" dirty="0" smtClean="0">
                          <a:solidFill>
                            <a:srgbClr val="002060"/>
                          </a:solidFill>
                        </a:rPr>
                        <a:t>  UN dilakukan berdasar kan nilai SHUS/SHUN , Seleksi  Prestasi dilakukan berdasarkan prestasi Akademik dan Non Akademik  dilakukan oleh sekolah yang dituju  </a:t>
                      </a:r>
                      <a:endParaRPr lang="id-ID" sz="1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1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id-ID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idak mempertimbangkan Binalingkungan </a:t>
                      </a:r>
                      <a:endParaRPr lang="id-ID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M</a:t>
                      </a:r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emperhatikan</a:t>
                      </a:r>
                      <a:r>
                        <a:rPr lang="id-ID" sz="1800" b="1" baseline="0" dirty="0" smtClean="0">
                          <a:solidFill>
                            <a:srgbClr val="002060"/>
                          </a:solidFill>
                        </a:rPr>
                        <a:t>  anak pendidik  dan tenaga  kependidikan yang  bertugas  di sekolah yang bersangkutan, dan siswa yang berasal dari keluarga miskin Khusus Warga Kota Bogor</a:t>
                      </a:r>
                      <a:endParaRPr lang="id-ID" sz="1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733801" y="1676400"/>
            <a:ext cx="1817124" cy="4827639"/>
            <a:chOff x="3746618" y="1268763"/>
            <a:chExt cx="1324400" cy="4208856"/>
          </a:xfrm>
          <a:noFill/>
        </p:grpSpPr>
        <p:sp>
          <p:nvSpPr>
            <p:cNvPr id="12" name="Isosceles Triangle 11"/>
            <p:cNvSpPr/>
            <p:nvPr/>
          </p:nvSpPr>
          <p:spPr>
            <a:xfrm rot="5400000">
              <a:off x="2183079" y="2865595"/>
              <a:ext cx="4208856" cy="101519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46618" y="3148225"/>
              <a:ext cx="1324400" cy="45615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id-ID" sz="2800" b="1" dirty="0">
                  <a:solidFill>
                    <a:srgbClr val="92D050"/>
                  </a:solidFill>
                </a:rPr>
                <a:t>Menuju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71600" y="0"/>
            <a:ext cx="7772400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Narkisim" pitchFamily="34" charset="-79"/>
                <a:ea typeface="Malgun Gothic" pitchFamily="34" charset="-127"/>
                <a:cs typeface="Narkisim" pitchFamily="34" charset="-79"/>
              </a:rPr>
              <a:t>PENYEMPURNAAN POLA PIKIR</a:t>
            </a:r>
            <a:r>
              <a:rPr lang="id-ID" sz="2800" b="1" dirty="0" smtClean="0">
                <a:solidFill>
                  <a:schemeClr val="bg1"/>
                </a:solidFill>
                <a:latin typeface="Narkisim" pitchFamily="34" charset="-79"/>
                <a:ea typeface="Malgun Gothic" pitchFamily="34" charset="-127"/>
                <a:cs typeface="Narkisim" pitchFamily="34" charset="-79"/>
              </a:rPr>
              <a:t> PPDB </a:t>
            </a:r>
            <a:endParaRPr lang="en-US" b="1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4" y="116632"/>
            <a:ext cx="905032" cy="11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954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0" name="AutoShape 4" descr="https://encrypted-tbn0.gstatic.com/images?q=tbn:ANd9GcTBNckFwivR6dvtbcWyG8-PvB0U3kZD_J3Nx0mM7Tqr9ncCMpcekg"/>
          <p:cNvSpPr>
            <a:spLocks noChangeAspect="1" noChangeArrowheads="1"/>
          </p:cNvSpPr>
          <p:nvPr/>
        </p:nvSpPr>
        <p:spPr bwMode="auto">
          <a:xfrm>
            <a:off x="0" y="1185913"/>
            <a:ext cx="9144000" cy="5254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r>
              <a:rPr lang="id-ID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PPDB 2014</a:t>
            </a:r>
            <a:r>
              <a:rPr lang="en-US" sz="2400" b="1" dirty="0" smtClean="0">
                <a:solidFill>
                  <a:srgbClr val="FFFF00"/>
                </a:solidFill>
              </a:rPr>
              <a:t>                                   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d-ID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PPDB 2015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0"/>
            <a:ext cx="7701938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Narkisim" pitchFamily="34" charset="-79"/>
                <a:ea typeface="Malgun Gothic" pitchFamily="34" charset="-127"/>
                <a:cs typeface="Narkisim" pitchFamily="34" charset="-79"/>
              </a:rPr>
              <a:t>PERUBAHAN PRILAKU</a:t>
            </a:r>
            <a:endParaRPr lang="en-US" b="1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16790"/>
              </p:ext>
            </p:extLst>
          </p:nvPr>
        </p:nvGraphicFramePr>
        <p:xfrm>
          <a:off x="0" y="1725331"/>
          <a:ext cx="9073538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180"/>
                <a:gridCol w="3137848"/>
                <a:gridCol w="1436644"/>
                <a:gridCol w="3931866"/>
              </a:tblGrid>
              <a:tr h="38271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id-ID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System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</a:rPr>
                        <a:t> Online Terbuka (</a:t>
                      </a:r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Dokumen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</a:rPr>
                        <a:t> SKHUS/SKHUN di upload ke web disdik)</a:t>
                      </a:r>
                      <a:endParaRPr lang="id-ID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System </a:t>
                      </a:r>
                      <a:r>
                        <a:rPr lang="id-ID" sz="1800" b="1" baseline="0" dirty="0" smtClean="0">
                          <a:solidFill>
                            <a:srgbClr val="002060"/>
                          </a:solidFill>
                        </a:rPr>
                        <a:t> Online terbuka dengan dilengkapi persyaratan administrasi  dan disampaikan ke sekolah pilihan 1</a:t>
                      </a:r>
                      <a:endParaRPr lang="id-ID" sz="1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1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id-ID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utasi siswa untuk luar Kota Bogor 1 semester, dalam kota bogor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</a:rPr>
                        <a:t> 1 tahun</a:t>
                      </a:r>
                      <a:endParaRPr lang="id-ID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M</a:t>
                      </a:r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utasi siswa untuk luar Kota Bogor 1 semester, dalam kota bogor</a:t>
                      </a:r>
                      <a:r>
                        <a:rPr lang="id-ID" sz="1800" b="1" baseline="0" dirty="0" smtClean="0">
                          <a:solidFill>
                            <a:srgbClr val="002060"/>
                          </a:solidFill>
                        </a:rPr>
                        <a:t> 1 tahun</a:t>
                      </a:r>
                      <a:endParaRPr lang="id-ID" sz="1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1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id-ID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Software di buat bukan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</a:rPr>
                        <a:t> oleh lembaga</a:t>
                      </a:r>
                      <a:endParaRPr lang="id-ID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Sofware di buat berdasarkan kerjasama dengan lembaga (Pustekom)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1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id-ID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</a:rPr>
                        <a:t> hasil UN belum tersedia pada saat pendaftaran dimulai</a:t>
                      </a:r>
                      <a:endParaRPr lang="id-ID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Data hasil UN</a:t>
                      </a:r>
                      <a:r>
                        <a:rPr lang="id-ID" sz="1800" b="1" baseline="0" dirty="0" smtClean="0">
                          <a:solidFill>
                            <a:srgbClr val="002060"/>
                          </a:solidFill>
                        </a:rPr>
                        <a:t> tersedia oleh pihak lembaga sebelum pendaftaran dimulai</a:t>
                      </a:r>
                      <a:endParaRPr lang="id-ID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1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id-ID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Rentang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</a:rPr>
                        <a:t> waktu persiapan, sosialisasi sangat singkat</a:t>
                      </a:r>
                      <a:endParaRPr lang="id-ID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Rentang waktu persiapan , sosialisasi dimulai lebih</a:t>
                      </a:r>
                      <a:r>
                        <a:rPr lang="id-ID" sz="1800" b="1" baseline="0" dirty="0" smtClean="0">
                          <a:solidFill>
                            <a:srgbClr val="002060"/>
                          </a:solidFill>
                        </a:rPr>
                        <a:t> awal</a:t>
                      </a:r>
                      <a:endParaRPr lang="id-ID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733801" y="1676400"/>
            <a:ext cx="1817124" cy="4827639"/>
            <a:chOff x="3746618" y="1268763"/>
            <a:chExt cx="1324400" cy="4208856"/>
          </a:xfrm>
          <a:noFill/>
        </p:grpSpPr>
        <p:sp>
          <p:nvSpPr>
            <p:cNvPr id="12" name="Isosceles Triangle 11"/>
            <p:cNvSpPr/>
            <p:nvPr/>
          </p:nvSpPr>
          <p:spPr>
            <a:xfrm rot="5400000">
              <a:off x="2183079" y="2865595"/>
              <a:ext cx="4208856" cy="101519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46618" y="3148225"/>
              <a:ext cx="1324400" cy="45615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id-ID" sz="2800" b="1" dirty="0">
                  <a:solidFill>
                    <a:srgbClr val="92D050"/>
                  </a:solidFill>
                </a:rPr>
                <a:t>Menuju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71600" y="0"/>
            <a:ext cx="7772400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Narkisim" pitchFamily="34" charset="-79"/>
                <a:ea typeface="Malgun Gothic" pitchFamily="34" charset="-127"/>
                <a:cs typeface="Narkisim" pitchFamily="34" charset="-79"/>
              </a:rPr>
              <a:t>PENYEMPURNAAN POLA PIKIR</a:t>
            </a:r>
            <a:r>
              <a:rPr lang="id-ID" sz="2800" b="1" dirty="0" smtClean="0">
                <a:solidFill>
                  <a:schemeClr val="bg1"/>
                </a:solidFill>
                <a:latin typeface="Narkisim" pitchFamily="34" charset="-79"/>
                <a:ea typeface="Malgun Gothic" pitchFamily="34" charset="-127"/>
                <a:cs typeface="Narkisim" pitchFamily="34" charset="-79"/>
              </a:rPr>
              <a:t> PPDB </a:t>
            </a:r>
            <a:endParaRPr lang="en-US" b="1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4" y="116632"/>
            <a:ext cx="905032" cy="11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954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0" name="AutoShape 4" descr="https://encrypted-tbn0.gstatic.com/images?q=tbn:ANd9GcTBNckFwivR6dvtbcWyG8-PvB0U3kZD_J3Nx0mM7Tqr9ncCMpcekg"/>
          <p:cNvSpPr>
            <a:spLocks noChangeAspect="1" noChangeArrowheads="1"/>
          </p:cNvSpPr>
          <p:nvPr/>
        </p:nvSpPr>
        <p:spPr bwMode="auto">
          <a:xfrm>
            <a:off x="0" y="1185913"/>
            <a:ext cx="9144000" cy="5254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r>
              <a:rPr lang="id-ID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PPDB 2014</a:t>
            </a:r>
            <a:r>
              <a:rPr lang="en-US" sz="2400" b="1" dirty="0" smtClean="0">
                <a:solidFill>
                  <a:srgbClr val="FFFF00"/>
                </a:solidFill>
              </a:rPr>
              <a:t>                                   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d-ID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PPDB 2015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0"/>
            <a:ext cx="7701938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Narkisim" pitchFamily="34" charset="-79"/>
                <a:ea typeface="Malgun Gothic" pitchFamily="34" charset="-127"/>
                <a:cs typeface="Narkisim" pitchFamily="34" charset="-79"/>
              </a:rPr>
              <a:t>PERUBAHAN PRILAKU</a:t>
            </a:r>
            <a:endParaRPr lang="en-US" b="1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00889"/>
              </p:ext>
            </p:extLst>
          </p:nvPr>
        </p:nvGraphicFramePr>
        <p:xfrm>
          <a:off x="0" y="1725331"/>
          <a:ext cx="9073538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180"/>
                <a:gridCol w="3137848"/>
                <a:gridCol w="1436644"/>
                <a:gridCol w="3931866"/>
              </a:tblGrid>
              <a:tr h="38271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id-ID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Banyaknya pilihan ditentukan hanya berdasarkan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</a:rPr>
                        <a:t> domisil</a:t>
                      </a:r>
                      <a:r>
                        <a:rPr lang="id-ID" sz="1800" b="1" dirty="0" smtClean="0">
                          <a:solidFill>
                            <a:srgbClr val="FF0000"/>
                          </a:solidFill>
                        </a:rPr>
                        <a:t> asal sekolah</a:t>
                      </a:r>
                      <a:endParaRPr lang="id-ID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Banyaknya pilihan ditentukan berdasarkan</a:t>
                      </a:r>
                      <a:r>
                        <a:rPr lang="id-ID" sz="1800" b="1" baseline="0" dirty="0" smtClean="0">
                          <a:solidFill>
                            <a:srgbClr val="002060"/>
                          </a:solidFill>
                        </a:rPr>
                        <a:t> domisil</a:t>
                      </a:r>
                      <a:r>
                        <a:rPr lang="id-ID" sz="1800" b="1" dirty="0" smtClean="0">
                          <a:solidFill>
                            <a:srgbClr val="002060"/>
                          </a:solidFill>
                        </a:rPr>
                        <a:t> asal sekolah atau domisili orang tua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776429" y="1676401"/>
            <a:ext cx="1817124" cy="1320552"/>
            <a:chOff x="3777687" y="1268763"/>
            <a:chExt cx="1324400" cy="4208856"/>
          </a:xfrm>
          <a:noFill/>
        </p:grpSpPr>
        <p:sp>
          <p:nvSpPr>
            <p:cNvPr id="12" name="Isosceles Triangle 11"/>
            <p:cNvSpPr/>
            <p:nvPr/>
          </p:nvSpPr>
          <p:spPr>
            <a:xfrm rot="5400000">
              <a:off x="2183079" y="2865595"/>
              <a:ext cx="4208856" cy="101519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7687" y="2370321"/>
              <a:ext cx="1324400" cy="166760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id-ID" sz="2800" b="1" dirty="0">
                  <a:solidFill>
                    <a:srgbClr val="92D050"/>
                  </a:solidFill>
                </a:rPr>
                <a:t>Menuju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71600" y="0"/>
            <a:ext cx="7772400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Narkisim" pitchFamily="34" charset="-79"/>
                <a:ea typeface="Malgun Gothic" pitchFamily="34" charset="-127"/>
                <a:cs typeface="Narkisim" pitchFamily="34" charset="-79"/>
              </a:rPr>
              <a:t>PENYEMPURNAAN POLA PIKIR</a:t>
            </a:r>
            <a:r>
              <a:rPr lang="id-ID" sz="2800" b="1" dirty="0" smtClean="0">
                <a:solidFill>
                  <a:schemeClr val="bg1"/>
                </a:solidFill>
                <a:latin typeface="Narkisim" pitchFamily="34" charset="-79"/>
                <a:ea typeface="Malgun Gothic" pitchFamily="34" charset="-127"/>
                <a:cs typeface="Narkisim" pitchFamily="34" charset="-79"/>
              </a:rPr>
              <a:t> PPDB </a:t>
            </a:r>
            <a:endParaRPr lang="en-US" b="1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4" y="116632"/>
            <a:ext cx="905032" cy="11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 fontScale="90000"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PERSYARATAN PENERIMAAN PESERTA DIDIK BARU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(PPDB) TAHUN 201</a:t>
            </a: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/201</a:t>
            </a: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90600"/>
            <a:ext cx="8308032" cy="5715000"/>
          </a:xfrm>
        </p:spPr>
        <p:txBody>
          <a:bodyPr>
            <a:normAutofit fontScale="62500" lnSpcReduction="20000"/>
          </a:bodyPr>
          <a:lstStyle/>
          <a:p>
            <a:pPr marL="596646" indent="-514350" algn="just">
              <a:buClrTx/>
              <a:buFont typeface="+mj-lt"/>
              <a:buAutoNum type="arabicPeriod"/>
            </a:pPr>
            <a:r>
              <a:rPr lang="en-US" dirty="0" err="1" smtClean="0"/>
              <a:t>Dilaksanakan</a:t>
            </a:r>
            <a:r>
              <a:rPr lang="en-US" dirty="0"/>
              <a:t> </a:t>
            </a:r>
            <a:r>
              <a:rPr lang="en-US" dirty="0" err="1"/>
              <a:t>secara</a:t>
            </a:r>
            <a:r>
              <a:rPr lang="en-US" dirty="0"/>
              <a:t> </a:t>
            </a:r>
            <a:r>
              <a:rPr lang="en-US" dirty="0" err="1"/>
              <a:t>objektif</a:t>
            </a:r>
            <a:r>
              <a:rPr lang="en-US" dirty="0"/>
              <a:t>, </a:t>
            </a:r>
            <a:r>
              <a:rPr lang="en-US" dirty="0" err="1"/>
              <a:t>transparan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/>
              <a:t>akuntabel</a:t>
            </a:r>
            <a:r>
              <a:rPr lang="en-US" dirty="0"/>
              <a:t>. </a:t>
            </a:r>
            <a:endParaRPr lang="id-ID" dirty="0"/>
          </a:p>
          <a:p>
            <a:pPr marL="596646" lvl="0" indent="-514350" algn="just">
              <a:buClrTx/>
              <a:buFont typeface="+mj-lt"/>
              <a:buAutoNum type="arabicPeriod"/>
            </a:pP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gender, agama, </a:t>
            </a:r>
            <a:r>
              <a:rPr lang="en-US" dirty="0" err="1"/>
              <a:t>etnis</a:t>
            </a:r>
            <a:r>
              <a:rPr lang="en-US" dirty="0"/>
              <a:t>, status social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.</a:t>
            </a:r>
            <a:endParaRPr lang="id-ID" dirty="0"/>
          </a:p>
          <a:p>
            <a:pPr marL="596646" lvl="0" indent="-514350" algn="just">
              <a:buClrTx/>
              <a:buFont typeface="+mj-lt"/>
              <a:buAutoNum type="arabicPeriod"/>
            </a:pP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, </a:t>
            </a:r>
            <a:r>
              <a:rPr lang="id-ID" dirty="0"/>
              <a:t>Tes Kesehatan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SMK.</a:t>
            </a:r>
            <a:endParaRPr lang="id-ID" dirty="0"/>
          </a:p>
          <a:p>
            <a:pPr marL="596646" lvl="0" indent="-514350" algn="just">
              <a:buClrTx/>
              <a:buFont typeface="+mj-lt"/>
              <a:buAutoNum type="arabicPeriod"/>
            </a:pPr>
            <a:r>
              <a:rPr lang="en-US" dirty="0" err="1"/>
              <a:t>Dilaksanakan</a:t>
            </a:r>
            <a:r>
              <a:rPr lang="en-US" dirty="0"/>
              <a:t> </a:t>
            </a:r>
            <a:r>
              <a:rPr lang="en-US" dirty="0" err="1"/>
              <a:t>sesuai</a:t>
            </a:r>
            <a:r>
              <a:rPr lang="en-US" dirty="0"/>
              <a:t> </a:t>
            </a:r>
            <a:r>
              <a:rPr lang="en-US" dirty="0" err="1"/>
              <a:t>daya</a:t>
            </a:r>
            <a:r>
              <a:rPr lang="en-US" dirty="0"/>
              <a:t> </a:t>
            </a:r>
            <a:r>
              <a:rPr lang="en-US" dirty="0" err="1"/>
              <a:t>tampung</a:t>
            </a:r>
            <a:r>
              <a:rPr lang="en-US" dirty="0"/>
              <a:t> </a:t>
            </a:r>
            <a:r>
              <a:rPr lang="en-US" dirty="0" err="1"/>
              <a:t>sekolah</a:t>
            </a:r>
            <a:r>
              <a:rPr lang="en-US" dirty="0" smtClean="0"/>
              <a:t>.</a:t>
            </a:r>
            <a:endParaRPr lang="id-ID" dirty="0" smtClean="0"/>
          </a:p>
          <a:p>
            <a:pPr marL="596646" lvl="0" indent="-514350" algn="just">
              <a:buClrTx/>
              <a:buFont typeface="+mj-lt"/>
              <a:buAutoNum type="arabicPeriod" startAt="5"/>
            </a:pP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;</a:t>
            </a:r>
            <a:endParaRPr lang="id-ID" dirty="0"/>
          </a:p>
          <a:p>
            <a:pPr marL="596646" lvl="0" indent="-514350" algn="just">
              <a:buClrTx/>
              <a:buFont typeface="+mj-lt"/>
              <a:buAutoNum type="arabicPeriod" startAt="5"/>
            </a:pP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SD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disyaratkan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TK/RA;</a:t>
            </a:r>
            <a:endParaRPr lang="id-ID" dirty="0"/>
          </a:p>
          <a:p>
            <a:pPr marL="596646" lvl="0" indent="-514350" algn="just">
              <a:buClrTx/>
              <a:buFont typeface="+mj-lt"/>
              <a:buAutoNum type="arabicPeriod" startAt="5"/>
            </a:pPr>
            <a:r>
              <a:rPr lang="en-US" dirty="0" err="1" smtClean="0"/>
              <a:t>Dilaksanakan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sistem</a:t>
            </a:r>
            <a:r>
              <a:rPr lang="en-US" dirty="0"/>
              <a:t> ONLINE </a:t>
            </a:r>
            <a:r>
              <a:rPr lang="en-US" dirty="0" err="1"/>
              <a:t>untuk</a:t>
            </a:r>
            <a:r>
              <a:rPr lang="en-US" dirty="0"/>
              <a:t> SMP </a:t>
            </a:r>
            <a:r>
              <a:rPr lang="en-US" dirty="0" err="1"/>
              <a:t>dan</a:t>
            </a:r>
            <a:r>
              <a:rPr lang="en-US" dirty="0"/>
              <a:t> SMA/SMK.</a:t>
            </a:r>
            <a:endParaRPr lang="id-ID" dirty="0"/>
          </a:p>
          <a:p>
            <a:pPr marL="596646" lvl="0" indent="-514350" algn="just">
              <a:buClrTx/>
              <a:buFont typeface="+mj-lt"/>
              <a:buAutoNum type="arabicPeriod" startAt="5"/>
            </a:pPr>
            <a:r>
              <a:rPr lang="en-US" dirty="0" err="1"/>
              <a:t>Tidak</a:t>
            </a:r>
            <a:r>
              <a:rPr lang="en-US" dirty="0"/>
              <a:t> </a:t>
            </a:r>
            <a:r>
              <a:rPr lang="en-US" dirty="0" err="1"/>
              <a:t>dipungut</a:t>
            </a:r>
            <a:r>
              <a:rPr lang="en-US" dirty="0"/>
              <a:t> </a:t>
            </a:r>
            <a:r>
              <a:rPr lang="en-US" dirty="0" err="1"/>
              <a:t>biaya</a:t>
            </a:r>
            <a:r>
              <a:rPr lang="en-US" dirty="0"/>
              <a:t> (Gratis).</a:t>
            </a:r>
            <a:endParaRPr lang="id-ID" dirty="0"/>
          </a:p>
          <a:p>
            <a:pPr marL="596646" lvl="0" indent="-514350" algn="just">
              <a:buClrTx/>
              <a:buFont typeface="+mj-lt"/>
              <a:buAutoNum type="arabicPeriod" startAt="5"/>
            </a:pP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SMP </a:t>
            </a:r>
            <a:r>
              <a:rPr lang="en-US" dirty="0" err="1"/>
              <a:t>dan</a:t>
            </a:r>
            <a:r>
              <a:rPr lang="en-US" dirty="0"/>
              <a:t> SMA /SMK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1 (</a:t>
            </a:r>
            <a:r>
              <a:rPr lang="en-US" dirty="0" err="1"/>
              <a:t>satu</a:t>
            </a:r>
            <a:r>
              <a:rPr lang="en-US" dirty="0"/>
              <a:t>) kali </a:t>
            </a:r>
            <a:r>
              <a:rPr lang="en-US" dirty="0" err="1"/>
              <a:t>pendaftaran</a:t>
            </a:r>
            <a:r>
              <a:rPr lang="en-US" dirty="0"/>
              <a:t>;</a:t>
            </a:r>
            <a:endParaRPr lang="id-ID" dirty="0"/>
          </a:p>
          <a:p>
            <a:pPr marL="596646" lvl="0" indent="-514350" algn="just">
              <a:buClrTx/>
              <a:buFont typeface="+mj-lt"/>
              <a:buAutoNum type="arabicPeriod" startAt="5"/>
            </a:pP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SMP </a:t>
            </a:r>
            <a:r>
              <a:rPr lang="en-US" dirty="0" err="1"/>
              <a:t>dan</a:t>
            </a:r>
            <a:r>
              <a:rPr lang="en-US" dirty="0"/>
              <a:t> SMA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Kota </a:t>
            </a:r>
            <a:r>
              <a:rPr lang="id-ID" dirty="0"/>
              <a:t>Bogor </a:t>
            </a:r>
            <a:r>
              <a:rPr lang="id-ID" dirty="0" smtClean="0"/>
              <a:t>dan atau domisili </a:t>
            </a:r>
            <a:r>
              <a:rPr lang="id-ID" dirty="0"/>
              <a:t>orang </a:t>
            </a:r>
            <a:r>
              <a:rPr lang="id-ID" dirty="0" smtClean="0"/>
              <a:t>tua </a:t>
            </a:r>
            <a:r>
              <a:rPr lang="id-ID" dirty="0"/>
              <a:t>calon peserta didik baru dalam Kota Bogor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id-ID" dirty="0" smtClean="0"/>
              <a:t>3</a:t>
            </a:r>
            <a:r>
              <a:rPr lang="en-US" dirty="0" smtClean="0"/>
              <a:t> (</a:t>
            </a:r>
            <a:r>
              <a:rPr lang="id-ID" dirty="0" smtClean="0"/>
              <a:t>tiga</a:t>
            </a:r>
            <a:r>
              <a:rPr lang="en-US" dirty="0" smtClean="0"/>
              <a:t>) </a:t>
            </a:r>
            <a:r>
              <a:rPr lang="en-US" dirty="0" err="1" smtClean="0"/>
              <a:t>Pilihan</a:t>
            </a:r>
            <a:r>
              <a:rPr lang="en-US" dirty="0" smtClean="0"/>
              <a:t>, 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id-ID" dirty="0" smtClean="0"/>
              <a:t>baru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Kota Bogor </a:t>
            </a:r>
            <a:r>
              <a:rPr lang="id-ID" dirty="0" smtClean="0"/>
              <a:t>dan atau domisili </a:t>
            </a:r>
            <a:r>
              <a:rPr lang="id-ID" dirty="0"/>
              <a:t>orang </a:t>
            </a:r>
            <a:r>
              <a:rPr lang="id-ID" dirty="0" smtClean="0"/>
              <a:t>tua luar Kota Bogor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/>
              <a:t>mempunyai</a:t>
            </a:r>
            <a:r>
              <a:rPr lang="en-US" dirty="0"/>
              <a:t>  1 (</a:t>
            </a:r>
            <a:r>
              <a:rPr lang="en-US" dirty="0" err="1"/>
              <a:t>satu</a:t>
            </a:r>
            <a:r>
              <a:rPr lang="en-US" dirty="0"/>
              <a:t>) </a:t>
            </a:r>
            <a:r>
              <a:rPr lang="en-US" dirty="0" err="1"/>
              <a:t>pilihan</a:t>
            </a:r>
            <a:r>
              <a:rPr lang="en-US" dirty="0"/>
              <a:t>;</a:t>
            </a:r>
            <a:endParaRPr lang="id-ID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8178112" cy="5949280"/>
          </a:xfrm>
        </p:spPr>
        <p:txBody>
          <a:bodyPr>
            <a:normAutofit fontScale="70000" lnSpcReduction="20000"/>
          </a:bodyPr>
          <a:lstStyle/>
          <a:p>
            <a:pPr marL="596646" indent="-514350" algn="just">
              <a:buClrTx/>
              <a:buFont typeface="+mj-lt"/>
              <a:buAutoNum type="arabicPeriod" startAt="11"/>
            </a:pP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SMK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Kota Bogor </a:t>
            </a:r>
            <a:r>
              <a:rPr lang="id-ID" dirty="0"/>
              <a:t>atau domisili orang tuan calon peserta didik baru dalam Kota Bogor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id-ID" dirty="0" smtClean="0"/>
              <a:t>3</a:t>
            </a:r>
            <a:r>
              <a:rPr lang="en-US" dirty="0" smtClean="0"/>
              <a:t> (</a:t>
            </a:r>
            <a:r>
              <a:rPr lang="id-ID" dirty="0" smtClean="0"/>
              <a:t>tiga</a:t>
            </a:r>
            <a:r>
              <a:rPr lang="en-US" dirty="0" smtClean="0"/>
              <a:t>)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id-ID" dirty="0"/>
              <a:t>kejuruan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Kota Bogor </a:t>
            </a:r>
            <a:r>
              <a:rPr lang="id-ID" dirty="0" smtClean="0"/>
              <a:t>dan domisili </a:t>
            </a:r>
            <a:r>
              <a:rPr lang="id-ID" dirty="0"/>
              <a:t>orang tuan calon peserta didik baru luar Kota Bogor mempunyai 1 (satu) pilihan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id-ID" dirty="0" smtClean="0"/>
              <a:t>kejuruan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; </a:t>
            </a:r>
            <a:endParaRPr lang="id-ID" dirty="0" smtClean="0"/>
          </a:p>
          <a:p>
            <a:pPr marL="596646" lvl="0" indent="-514350" algn="just">
              <a:buClrTx/>
              <a:buFont typeface="+mj-lt"/>
              <a:buAutoNum type="arabicPeriod" startAt="11"/>
            </a:pPr>
            <a:r>
              <a:rPr lang="en-US" dirty="0" err="1" smtClean="0"/>
              <a:t>Khusus</a:t>
            </a:r>
            <a:r>
              <a:rPr lang="en-US" dirty="0" smtClean="0"/>
              <a:t>  </a:t>
            </a:r>
            <a:r>
              <a:rPr lang="en-US" dirty="0"/>
              <a:t>SMP </a:t>
            </a:r>
            <a:r>
              <a:rPr lang="en-US" dirty="0" err="1"/>
              <a:t>Negeri</a:t>
            </a:r>
            <a:r>
              <a:rPr lang="en-US" dirty="0"/>
              <a:t> 17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; </a:t>
            </a:r>
            <a:endParaRPr lang="id-ID" dirty="0"/>
          </a:p>
          <a:p>
            <a:pPr marL="596646" lvl="0" indent="-514350" algn="just">
              <a:buClrTx/>
              <a:buFont typeface="+mj-lt"/>
              <a:buAutoNum type="arabicPeriod" startAt="11"/>
            </a:pPr>
            <a:r>
              <a:rPr lang="en-US" dirty="0" err="1"/>
              <a:t>Khusus</a:t>
            </a:r>
            <a:r>
              <a:rPr lang="en-US" dirty="0"/>
              <a:t> SMP </a:t>
            </a:r>
            <a:r>
              <a:rPr lang="en-US" dirty="0" err="1"/>
              <a:t>Negeri</a:t>
            </a:r>
            <a:r>
              <a:rPr lang="en-US" dirty="0"/>
              <a:t> 3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rombel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raga yang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penerimaannya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rombel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smtClean="0"/>
              <a:t>PPDB</a:t>
            </a:r>
            <a:r>
              <a:rPr lang="id-ID" dirty="0" smtClean="0"/>
              <a:t> 2015</a:t>
            </a:r>
            <a:r>
              <a:rPr lang="en-US" dirty="0" smtClean="0"/>
              <a:t>.</a:t>
            </a:r>
            <a:endParaRPr lang="id-ID" dirty="0" smtClean="0"/>
          </a:p>
          <a:p>
            <a:pPr marL="596646" indent="-514350" algn="just">
              <a:buClrTx/>
              <a:buFont typeface="+mj-lt"/>
              <a:buAutoNum type="arabicPeriod" startAt="11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id-ID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dirty="0"/>
              <a:t>passing grade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acara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 smtClean="0"/>
              <a:t>.</a:t>
            </a:r>
            <a:endParaRPr lang="id-ID" dirty="0" smtClean="0"/>
          </a:p>
          <a:p>
            <a:pPr marL="596646" indent="-514350" algn="just">
              <a:buClrTx/>
              <a:buFont typeface="+mj-lt"/>
              <a:buAutoNum type="arabicPeriod" startAt="11"/>
            </a:pPr>
            <a:r>
              <a:rPr lang="id-ID" dirty="0"/>
              <a:t>Untuk Peserta didik yang berasal dari sekolah luar negeri, seleksi dilakukan melalui tes penempatan oleh sekolah yang dituju seizin Kepala Dinas Pendidikan.</a:t>
            </a:r>
          </a:p>
          <a:p>
            <a:pPr marL="82296" lv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7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s-AR" b="1" dirty="0" err="1" smtClean="0"/>
              <a:t>Sekolah</a:t>
            </a:r>
            <a:r>
              <a:rPr lang="es-AR" b="1" dirty="0" smtClean="0"/>
              <a:t> </a:t>
            </a:r>
            <a:r>
              <a:rPr lang="es-AR" b="1" dirty="0" err="1" smtClean="0"/>
              <a:t>Dasar</a:t>
            </a:r>
            <a:r>
              <a:rPr lang="id-ID" b="1" dirty="0" smtClean="0"/>
              <a:t> (SD)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54891"/>
            <a:ext cx="8682168" cy="609600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id-ID" sz="2000" dirty="0" smtClean="0"/>
              <a:t>I. </a:t>
            </a:r>
            <a:r>
              <a:rPr lang="es-AR" sz="2000" dirty="0" err="1" smtClean="0"/>
              <a:t>Pendaftaran</a:t>
            </a:r>
            <a:r>
              <a:rPr lang="es-AR" sz="2000" dirty="0" smtClean="0"/>
              <a:t> dan </a:t>
            </a:r>
            <a:r>
              <a:rPr lang="es-AR" sz="2000" dirty="0" err="1" smtClean="0"/>
              <a:t>Persyaratan</a:t>
            </a:r>
            <a:r>
              <a:rPr lang="es-AR" sz="2000" dirty="0" smtClean="0"/>
              <a:t> </a:t>
            </a:r>
            <a:r>
              <a:rPr lang="es-AR" sz="2000" dirty="0" err="1" smtClean="0"/>
              <a:t>Calon</a:t>
            </a:r>
            <a:r>
              <a:rPr lang="es-AR" sz="2000" dirty="0" smtClean="0"/>
              <a:t> </a:t>
            </a:r>
            <a:r>
              <a:rPr lang="es-AR" sz="2000" dirty="0" err="1" smtClean="0"/>
              <a:t>Peserta</a:t>
            </a:r>
            <a:r>
              <a:rPr lang="es-AR" sz="2000" dirty="0" smtClean="0"/>
              <a:t> </a:t>
            </a:r>
            <a:r>
              <a:rPr lang="es-AR" sz="2000" dirty="0" err="1" smtClean="0"/>
              <a:t>Didik</a:t>
            </a:r>
            <a:r>
              <a:rPr lang="id-ID" sz="2000" dirty="0" smtClean="0"/>
              <a:t> Baru</a:t>
            </a:r>
            <a:endParaRPr lang="en-US" sz="2000" dirty="0" smtClean="0"/>
          </a:p>
          <a:p>
            <a:pPr marL="82296" lvl="0" indent="0">
              <a:buNone/>
            </a:pPr>
            <a:r>
              <a:rPr lang="id-ID" sz="2000" dirty="0" smtClean="0"/>
              <a:t>1. </a:t>
            </a:r>
            <a:r>
              <a:rPr lang="en-US" sz="2000" b="1" dirty="0" err="1" smtClean="0"/>
              <a:t>Pendaftaran</a:t>
            </a:r>
            <a:r>
              <a:rPr lang="en-US" sz="2000" b="1" dirty="0" smtClean="0"/>
              <a:t> </a:t>
            </a:r>
            <a:r>
              <a:rPr lang="en-US" sz="2000" b="1" dirty="0" err="1"/>
              <a:t>Calon</a:t>
            </a:r>
            <a:r>
              <a:rPr lang="en-US" sz="2000" b="1" dirty="0"/>
              <a:t> </a:t>
            </a:r>
            <a:r>
              <a:rPr lang="en-US" sz="2000" b="1" dirty="0" err="1"/>
              <a:t>Peserta</a:t>
            </a:r>
            <a:r>
              <a:rPr lang="en-US" sz="2000" b="1" dirty="0"/>
              <a:t> </a:t>
            </a:r>
            <a:r>
              <a:rPr lang="en-US" sz="2000" b="1" dirty="0" err="1"/>
              <a:t>Didik</a:t>
            </a:r>
            <a:r>
              <a:rPr lang="es-AR" sz="2000" b="1" dirty="0"/>
              <a:t> </a:t>
            </a:r>
            <a:r>
              <a:rPr lang="es-AR" sz="2000" b="1" dirty="0" err="1"/>
              <a:t>baru</a:t>
            </a:r>
            <a:r>
              <a:rPr lang="es-AR" sz="2000" b="1" dirty="0"/>
              <a:t> </a:t>
            </a:r>
            <a:r>
              <a:rPr lang="es-AR" sz="2000" b="1" dirty="0" err="1"/>
              <a:t>dilaksanakan</a:t>
            </a:r>
            <a:r>
              <a:rPr lang="es-AR" sz="2000" b="1" dirty="0"/>
              <a:t>  pada :</a:t>
            </a:r>
            <a:endParaRPr lang="id-ID" sz="2000" b="1" dirty="0"/>
          </a:p>
          <a:p>
            <a:pPr marL="82296" indent="0">
              <a:buNone/>
            </a:pPr>
            <a:r>
              <a:rPr lang="id-ID" sz="2000" dirty="0" smtClean="0"/>
              <a:t>   </a:t>
            </a:r>
            <a:r>
              <a:rPr lang="es-AR" sz="2000" dirty="0" smtClean="0"/>
              <a:t>a</a:t>
            </a:r>
            <a:r>
              <a:rPr lang="es-AR" sz="2000" dirty="0"/>
              <a:t>. SD Negeri : </a:t>
            </a:r>
            <a:r>
              <a:rPr lang="es-AR" sz="2000" dirty="0" err="1"/>
              <a:t>tanggal</a:t>
            </a:r>
            <a:r>
              <a:rPr lang="es-AR" sz="2000" dirty="0"/>
              <a:t>  </a:t>
            </a:r>
            <a:r>
              <a:rPr lang="en-US" sz="2000" dirty="0"/>
              <a:t>2</a:t>
            </a:r>
            <a:r>
              <a:rPr lang="id-ID" sz="2000" dirty="0"/>
              <a:t>2 s.d</a:t>
            </a:r>
            <a:r>
              <a:rPr lang="en-US" sz="2000" dirty="0"/>
              <a:t>. 2</a:t>
            </a:r>
            <a:r>
              <a:rPr lang="id-ID" sz="2000" dirty="0"/>
              <a:t>5</a:t>
            </a:r>
            <a:r>
              <a:rPr lang="en-US" sz="2000" dirty="0"/>
              <a:t> </a:t>
            </a:r>
            <a:r>
              <a:rPr lang="en-US" sz="2000" dirty="0" err="1"/>
              <a:t>Juni</a:t>
            </a:r>
            <a:r>
              <a:rPr lang="id-ID" sz="2000" dirty="0"/>
              <a:t> 2015</a:t>
            </a:r>
            <a:r>
              <a:rPr lang="en-US" sz="2000" dirty="0"/>
              <a:t> </a:t>
            </a:r>
            <a:r>
              <a:rPr lang="en-US" sz="2000" dirty="0" err="1"/>
              <a:t>pukul</a:t>
            </a:r>
            <a:r>
              <a:rPr lang="en-US" sz="2000" dirty="0"/>
              <a:t> 08.00 </a:t>
            </a:r>
            <a:r>
              <a:rPr lang="en-US" sz="2000" dirty="0" err="1"/>
              <a:t>s.d.</a:t>
            </a:r>
            <a:r>
              <a:rPr lang="en-US" sz="2000" dirty="0"/>
              <a:t> 14.00 WIB.</a:t>
            </a:r>
            <a:endParaRPr lang="id-ID" sz="2000" dirty="0"/>
          </a:p>
          <a:p>
            <a:pPr marL="82296" indent="0">
              <a:buNone/>
            </a:pPr>
            <a:r>
              <a:rPr lang="id-ID" sz="2000" dirty="0" smtClean="0"/>
              <a:t>   </a:t>
            </a:r>
            <a:r>
              <a:rPr lang="en-US" sz="2000" dirty="0" smtClean="0"/>
              <a:t>b</a:t>
            </a:r>
            <a:r>
              <a:rPr lang="en-US" sz="2000" dirty="0"/>
              <a:t>. SD </a:t>
            </a:r>
            <a:r>
              <a:rPr lang="en-US" sz="2000" dirty="0" err="1"/>
              <a:t>Swasta</a:t>
            </a:r>
            <a:r>
              <a:rPr lang="en-US" sz="2000" dirty="0"/>
              <a:t> : </a:t>
            </a:r>
            <a:endParaRPr lang="id-ID" sz="2000" dirty="0"/>
          </a:p>
          <a:p>
            <a:pPr marL="82296" indent="0">
              <a:buNone/>
            </a:pPr>
            <a:r>
              <a:rPr lang="id-ID" sz="2000" dirty="0" smtClean="0"/>
              <a:t>      1. </a:t>
            </a:r>
            <a:r>
              <a:rPr lang="en-US" sz="2000" dirty="0" err="1" smtClean="0"/>
              <a:t>Gelom</a:t>
            </a:r>
            <a:r>
              <a:rPr lang="id-ID" sz="2000" dirty="0"/>
              <a:t>b</a:t>
            </a:r>
            <a:r>
              <a:rPr lang="en-US" sz="2000" dirty="0" err="1"/>
              <a:t>ang</a:t>
            </a:r>
            <a:r>
              <a:rPr lang="en-US" sz="2000" dirty="0"/>
              <a:t> I : </a:t>
            </a:r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Februari</a:t>
            </a:r>
            <a:r>
              <a:rPr lang="en-US" sz="2000" dirty="0"/>
              <a:t> </a:t>
            </a:r>
            <a:r>
              <a:rPr lang="en-US" sz="2000" dirty="0" err="1"/>
              <a:t>s.d.</a:t>
            </a:r>
            <a:r>
              <a:rPr lang="en-US" sz="2000" dirty="0"/>
              <a:t>  April 201</a:t>
            </a:r>
            <a:r>
              <a:rPr lang="id-ID" sz="2000" dirty="0"/>
              <a:t>5</a:t>
            </a:r>
            <a:r>
              <a:rPr lang="en-US" sz="2000" dirty="0"/>
              <a:t> </a:t>
            </a:r>
            <a:r>
              <a:rPr lang="en-US" sz="2000" dirty="0" err="1"/>
              <a:t>pukul</a:t>
            </a:r>
            <a:r>
              <a:rPr lang="en-US" sz="2000" dirty="0"/>
              <a:t> 08.00 </a:t>
            </a:r>
            <a:r>
              <a:rPr lang="en-US" sz="2000" dirty="0" err="1"/>
              <a:t>sd</a:t>
            </a:r>
            <a:r>
              <a:rPr lang="en-US" sz="2000" dirty="0"/>
              <a:t> 14.00 </a:t>
            </a:r>
            <a:r>
              <a:rPr lang="id-ID" sz="2000" dirty="0" smtClean="0"/>
              <a:t> </a:t>
            </a:r>
          </a:p>
          <a:p>
            <a:pPr marL="82296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   </a:t>
            </a:r>
            <a:r>
              <a:rPr lang="en-US" sz="2000" dirty="0" smtClean="0"/>
              <a:t>WIB</a:t>
            </a:r>
            <a:endParaRPr lang="id-ID" sz="2000" dirty="0"/>
          </a:p>
          <a:p>
            <a:pPr marL="82296" indent="0">
              <a:buNone/>
            </a:pPr>
            <a:r>
              <a:rPr lang="id-ID" sz="2000" dirty="0" smtClean="0"/>
              <a:t>      </a:t>
            </a:r>
            <a:r>
              <a:rPr lang="en-US" sz="2000" dirty="0" smtClean="0"/>
              <a:t>2</a:t>
            </a:r>
            <a:r>
              <a:rPr lang="en-US" sz="2000" dirty="0"/>
              <a:t>. </a:t>
            </a:r>
            <a:r>
              <a:rPr lang="en-US" sz="2000" dirty="0" err="1"/>
              <a:t>Gelombang</a:t>
            </a:r>
            <a:r>
              <a:rPr lang="en-US" sz="2000" dirty="0"/>
              <a:t> II : </a:t>
            </a:r>
            <a:r>
              <a:rPr lang="en-US" sz="2000" dirty="0" err="1"/>
              <a:t>bulan</a:t>
            </a:r>
            <a:r>
              <a:rPr lang="id-ID" sz="2000" dirty="0"/>
              <a:t> Mei</a:t>
            </a:r>
            <a:r>
              <a:rPr lang="en-US" sz="2000" dirty="0"/>
              <a:t> </a:t>
            </a:r>
            <a:r>
              <a:rPr lang="en-US" sz="2000" dirty="0" err="1"/>
              <a:t>s.d.</a:t>
            </a:r>
            <a:r>
              <a:rPr lang="en-US" sz="2000" dirty="0"/>
              <a:t> </a:t>
            </a:r>
            <a:r>
              <a:rPr lang="en-US" sz="2000" dirty="0" err="1"/>
              <a:t>Juli</a:t>
            </a:r>
            <a:r>
              <a:rPr lang="en-US" sz="2000" dirty="0"/>
              <a:t> 201</a:t>
            </a:r>
            <a:r>
              <a:rPr lang="id-ID" sz="2000" dirty="0"/>
              <a:t>5</a:t>
            </a:r>
            <a:r>
              <a:rPr lang="en-US" sz="2000" dirty="0"/>
              <a:t> </a:t>
            </a:r>
            <a:r>
              <a:rPr lang="en-US" sz="2000" dirty="0" err="1"/>
              <a:t>pukul</a:t>
            </a:r>
            <a:r>
              <a:rPr lang="en-US" sz="2000" dirty="0"/>
              <a:t> 08.00 </a:t>
            </a:r>
            <a:r>
              <a:rPr lang="en-US" sz="2000" dirty="0" err="1"/>
              <a:t>sd</a:t>
            </a:r>
            <a:r>
              <a:rPr lang="en-US" sz="2000" dirty="0"/>
              <a:t> 14.00 WIB</a:t>
            </a:r>
            <a:endParaRPr lang="id-ID" sz="2000" dirty="0"/>
          </a:p>
          <a:p>
            <a:pPr marL="82296" indent="0">
              <a:buNone/>
            </a:pPr>
            <a:r>
              <a:rPr lang="en-US" sz="2000" dirty="0"/>
              <a:t> </a:t>
            </a:r>
            <a:endParaRPr lang="id-ID" sz="2000" dirty="0" smtClean="0"/>
          </a:p>
          <a:p>
            <a:pPr marL="82296" indent="0">
              <a:buNone/>
            </a:pPr>
            <a:r>
              <a:rPr lang="id-ID" sz="2000" dirty="0" smtClean="0"/>
              <a:t>2. </a:t>
            </a:r>
            <a:r>
              <a:rPr lang="es-AR" sz="2000" b="1" dirty="0" err="1" smtClean="0"/>
              <a:t>Persyaratan</a:t>
            </a:r>
            <a:r>
              <a:rPr lang="es-AR" sz="2000" b="1" dirty="0" smtClean="0"/>
              <a:t> </a:t>
            </a:r>
            <a:r>
              <a:rPr lang="es-AR" sz="2000" b="1" dirty="0" err="1"/>
              <a:t>Calon</a:t>
            </a:r>
            <a:r>
              <a:rPr lang="es-AR" sz="2000" b="1" dirty="0"/>
              <a:t> </a:t>
            </a:r>
            <a:r>
              <a:rPr lang="id-ID" sz="2000" b="1" dirty="0"/>
              <a:t>P</a:t>
            </a:r>
            <a:r>
              <a:rPr lang="es-AR" sz="2000" b="1" dirty="0" err="1"/>
              <a:t>eserta</a:t>
            </a:r>
            <a:r>
              <a:rPr lang="es-AR" sz="2000" b="1" dirty="0"/>
              <a:t> </a:t>
            </a:r>
            <a:r>
              <a:rPr lang="es-AR" sz="2000" b="1" dirty="0" err="1"/>
              <a:t>Didik</a:t>
            </a:r>
            <a:r>
              <a:rPr lang="id-ID" sz="2000" b="1" dirty="0"/>
              <a:t> Baru</a:t>
            </a:r>
          </a:p>
          <a:p>
            <a:pPr marL="356616" lvl="1" indent="0">
              <a:buNone/>
            </a:pPr>
            <a:r>
              <a:rPr lang="id-ID" sz="2000" dirty="0" smtClean="0"/>
              <a:t>a. </a:t>
            </a:r>
            <a:r>
              <a:rPr lang="es-AR" sz="2000" dirty="0" err="1" smtClean="0"/>
              <a:t>Usia</a:t>
            </a:r>
            <a:r>
              <a:rPr lang="en-US" sz="2000" dirty="0" smtClean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12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tanggal</a:t>
            </a:r>
            <a:r>
              <a:rPr lang="en-US" sz="2000" dirty="0"/>
              <a:t> 1</a:t>
            </a:r>
            <a:r>
              <a:rPr lang="id-ID" sz="2000" dirty="0"/>
              <a:t>3</a:t>
            </a:r>
            <a:r>
              <a:rPr lang="en-US" sz="2000" dirty="0"/>
              <a:t> </a:t>
            </a:r>
            <a:r>
              <a:rPr lang="en-US" sz="2000" dirty="0" err="1"/>
              <a:t>Juli</a:t>
            </a:r>
            <a:r>
              <a:rPr lang="en-US" sz="2000" dirty="0"/>
              <a:t> 201</a:t>
            </a:r>
            <a:r>
              <a:rPr lang="id-ID" sz="2000" dirty="0"/>
              <a:t>5 </a:t>
            </a:r>
          </a:p>
          <a:p>
            <a:pPr marL="356616" lvl="1" indent="0">
              <a:buNone/>
            </a:pPr>
            <a:r>
              <a:rPr lang="id-ID" sz="2000" dirty="0" smtClean="0"/>
              <a:t>b. </a:t>
            </a:r>
            <a:r>
              <a:rPr lang="es-AR" sz="2000" dirty="0" err="1" smtClean="0"/>
              <a:t>Menyerahkan</a:t>
            </a:r>
            <a:r>
              <a:rPr lang="es-AR" sz="2000" dirty="0" smtClean="0"/>
              <a:t> </a:t>
            </a:r>
            <a:r>
              <a:rPr lang="es-AR" sz="2000" dirty="0" err="1"/>
              <a:t>formulir</a:t>
            </a:r>
            <a:r>
              <a:rPr lang="es-AR" sz="2000" dirty="0"/>
              <a:t> </a:t>
            </a:r>
            <a:r>
              <a:rPr lang="es-AR" sz="2000" dirty="0" err="1"/>
              <a:t>pendaftaran</a:t>
            </a:r>
            <a:r>
              <a:rPr lang="es-AR" sz="2000" dirty="0"/>
              <a:t> </a:t>
            </a:r>
            <a:r>
              <a:rPr lang="es-AR" sz="2000" dirty="0" smtClean="0"/>
              <a:t>(</a:t>
            </a:r>
            <a:r>
              <a:rPr lang="id-ID" sz="2000" dirty="0" smtClean="0"/>
              <a:t>F</a:t>
            </a:r>
            <a:r>
              <a:rPr lang="es-AR" sz="2000" dirty="0" smtClean="0"/>
              <a:t>-1</a:t>
            </a:r>
            <a:r>
              <a:rPr lang="es-AR" sz="2000" dirty="0"/>
              <a:t>) yang </a:t>
            </a:r>
            <a:r>
              <a:rPr lang="es-AR" sz="2000" dirty="0" err="1"/>
              <a:t>telah</a:t>
            </a:r>
            <a:r>
              <a:rPr lang="es-AR" sz="2000" dirty="0"/>
              <a:t> </a:t>
            </a:r>
            <a:r>
              <a:rPr lang="es-AR" sz="2000" dirty="0" err="1"/>
              <a:t>diisi</a:t>
            </a:r>
            <a:r>
              <a:rPr lang="es-AR" sz="2000" dirty="0"/>
              <a:t> dan </a:t>
            </a:r>
            <a:endParaRPr lang="id-ID" sz="2000" dirty="0" smtClean="0"/>
          </a:p>
          <a:p>
            <a:pPr marL="356616" lvl="1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</a:t>
            </a:r>
            <a:r>
              <a:rPr lang="es-AR" sz="2000" dirty="0" err="1" smtClean="0"/>
              <a:t>menyertakan</a:t>
            </a:r>
            <a:r>
              <a:rPr lang="id-ID" sz="2000" dirty="0" smtClean="0"/>
              <a:t> : </a:t>
            </a:r>
          </a:p>
          <a:p>
            <a:pPr marL="356616" lvl="1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1.  </a:t>
            </a:r>
            <a:r>
              <a:rPr lang="es-AR" sz="2000" dirty="0" err="1" smtClean="0"/>
              <a:t>Akte</a:t>
            </a:r>
            <a:r>
              <a:rPr lang="es-AR" sz="2000" dirty="0" smtClean="0"/>
              <a:t> </a:t>
            </a:r>
            <a:r>
              <a:rPr lang="es-AR" sz="2000" dirty="0" err="1"/>
              <a:t>Kelahiran</a:t>
            </a:r>
            <a:r>
              <a:rPr lang="es-AR" sz="2000" dirty="0"/>
              <a:t>/Surat Tanda </a:t>
            </a:r>
            <a:r>
              <a:rPr lang="es-AR" sz="2000" dirty="0" err="1"/>
              <a:t>Kenal</a:t>
            </a:r>
            <a:r>
              <a:rPr lang="es-AR" sz="2000" dirty="0"/>
              <a:t> </a:t>
            </a:r>
            <a:r>
              <a:rPr lang="es-AR" sz="2000" dirty="0" err="1"/>
              <a:t>Lahir</a:t>
            </a:r>
            <a:r>
              <a:rPr lang="es-AR" sz="2000" dirty="0"/>
              <a:t>/Surat </a:t>
            </a:r>
            <a:r>
              <a:rPr lang="es-AR" sz="2000" dirty="0" err="1"/>
              <a:t>Keterangan</a:t>
            </a:r>
            <a:r>
              <a:rPr lang="es-AR" sz="2000" dirty="0"/>
              <a:t> </a:t>
            </a:r>
            <a:endParaRPr lang="id-ID" sz="2000" dirty="0" smtClean="0"/>
          </a:p>
          <a:p>
            <a:pPr marL="356616" lvl="1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       </a:t>
            </a:r>
            <a:r>
              <a:rPr lang="es-AR" sz="2000" dirty="0" err="1" smtClean="0"/>
              <a:t>Kelahiran</a:t>
            </a:r>
            <a:r>
              <a:rPr lang="es-AR" sz="2000" dirty="0" smtClean="0"/>
              <a:t> </a:t>
            </a:r>
            <a:r>
              <a:rPr lang="es-AR" sz="2000" dirty="0" err="1" smtClean="0"/>
              <a:t>Asli</a:t>
            </a:r>
            <a:r>
              <a:rPr lang="es-AR" sz="2000" dirty="0" smtClean="0"/>
              <a:t>;</a:t>
            </a:r>
            <a:r>
              <a:rPr lang="id-ID" sz="2000" dirty="0"/>
              <a:t> </a:t>
            </a:r>
            <a:endParaRPr lang="id-ID" sz="2000" dirty="0" smtClean="0"/>
          </a:p>
          <a:p>
            <a:pPr marL="356616" lvl="1" indent="0" algn="just">
              <a:buNone/>
            </a:pPr>
            <a:r>
              <a:rPr lang="id-ID" sz="2000" dirty="0"/>
              <a:t>	</a:t>
            </a:r>
            <a:r>
              <a:rPr lang="id-ID" sz="2000" dirty="0" smtClean="0"/>
              <a:t>2. </a:t>
            </a:r>
            <a:r>
              <a:rPr lang="es-AR" sz="2000" dirty="0" err="1" smtClean="0"/>
              <a:t>Fotocopy</a:t>
            </a:r>
            <a:r>
              <a:rPr lang="es-AR" sz="2000" dirty="0" smtClean="0"/>
              <a:t> </a:t>
            </a:r>
            <a:r>
              <a:rPr lang="es-AR" sz="2000" dirty="0" err="1"/>
              <a:t>Kartu</a:t>
            </a:r>
            <a:r>
              <a:rPr lang="es-AR" sz="2000" dirty="0"/>
              <a:t> </a:t>
            </a:r>
            <a:r>
              <a:rPr lang="es-AR" sz="2000" dirty="0" err="1"/>
              <a:t>Keluarga</a:t>
            </a:r>
            <a:r>
              <a:rPr lang="es-AR" sz="2000" dirty="0"/>
              <a:t> </a:t>
            </a:r>
            <a:r>
              <a:rPr lang="es-AR" sz="2000" dirty="0" err="1"/>
              <a:t>dengan</a:t>
            </a:r>
            <a:r>
              <a:rPr lang="es-AR" sz="2000" dirty="0"/>
              <a:t> </a:t>
            </a:r>
            <a:r>
              <a:rPr lang="es-AR" sz="2000" dirty="0" err="1"/>
              <a:t>menunjukkan</a:t>
            </a:r>
            <a:r>
              <a:rPr lang="es-AR" sz="2000" dirty="0"/>
              <a:t> yang </a:t>
            </a:r>
            <a:r>
              <a:rPr lang="es-AR" sz="2000" dirty="0" err="1"/>
              <a:t>aslinya</a:t>
            </a:r>
            <a:r>
              <a:rPr lang="es-AR" sz="2000" dirty="0"/>
              <a:t>, </a:t>
            </a:r>
            <a:r>
              <a:rPr lang="es-AR" sz="2000" dirty="0" err="1"/>
              <a:t>jika</a:t>
            </a:r>
            <a:r>
              <a:rPr lang="es-AR" sz="2000" dirty="0"/>
              <a:t> </a:t>
            </a:r>
            <a:endParaRPr lang="id-ID" sz="2000" dirty="0" smtClean="0"/>
          </a:p>
          <a:p>
            <a:pPr marL="356616" lvl="1" indent="0" algn="just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      </a:t>
            </a:r>
            <a:r>
              <a:rPr lang="es-AR" sz="2000" dirty="0" err="1" smtClean="0"/>
              <a:t>kartu</a:t>
            </a:r>
            <a:r>
              <a:rPr lang="es-AR" sz="2000" dirty="0" smtClean="0"/>
              <a:t> </a:t>
            </a:r>
            <a:r>
              <a:rPr lang="id-ID" sz="2000" dirty="0" smtClean="0"/>
              <a:t>	    </a:t>
            </a:r>
            <a:r>
              <a:rPr lang="es-AR" sz="2000" dirty="0" err="1" smtClean="0"/>
              <a:t>keluarga</a:t>
            </a:r>
            <a:r>
              <a:rPr lang="es-AR" sz="2000" dirty="0" smtClean="0"/>
              <a:t> </a:t>
            </a:r>
            <a:r>
              <a:rPr lang="es-AR" sz="2000" dirty="0" err="1"/>
              <a:t>tidak</a:t>
            </a:r>
            <a:r>
              <a:rPr lang="es-AR" sz="2000" dirty="0"/>
              <a:t> </a:t>
            </a:r>
            <a:r>
              <a:rPr lang="es-AR" sz="2000" dirty="0" err="1"/>
              <a:t>sesuai</a:t>
            </a:r>
            <a:r>
              <a:rPr lang="es-AR" sz="2000" dirty="0"/>
              <a:t> </a:t>
            </a:r>
            <a:r>
              <a:rPr lang="es-AR" sz="2000" dirty="0" err="1"/>
              <a:t>dengan</a:t>
            </a:r>
            <a:r>
              <a:rPr lang="es-AR" sz="2000" dirty="0"/>
              <a:t> </a:t>
            </a:r>
            <a:r>
              <a:rPr lang="es-AR" sz="2000" dirty="0" err="1"/>
              <a:t>tempat</a:t>
            </a:r>
            <a:r>
              <a:rPr lang="es-AR" sz="2000" dirty="0"/>
              <a:t> </a:t>
            </a:r>
            <a:r>
              <a:rPr lang="es-AR" sz="2000" dirty="0" err="1"/>
              <a:t>tinggal</a:t>
            </a:r>
            <a:r>
              <a:rPr lang="es-AR" sz="2000" dirty="0"/>
              <a:t> </a:t>
            </a:r>
            <a:r>
              <a:rPr lang="es-AR" sz="2000" dirty="0" err="1"/>
              <a:t>maka</a:t>
            </a:r>
            <a:r>
              <a:rPr lang="es-AR" sz="2000" dirty="0"/>
              <a:t> </a:t>
            </a:r>
            <a:r>
              <a:rPr lang="es-AR" sz="2000" dirty="0" err="1"/>
              <a:t>harus</a:t>
            </a:r>
            <a:r>
              <a:rPr lang="es-AR" sz="2000" dirty="0"/>
              <a:t> </a:t>
            </a:r>
            <a:endParaRPr lang="id-ID" sz="2000" dirty="0" smtClean="0"/>
          </a:p>
          <a:p>
            <a:pPr marL="356616" lvl="1" indent="0" algn="just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      </a:t>
            </a:r>
            <a:r>
              <a:rPr lang="es-AR" sz="2000" dirty="0" err="1" smtClean="0"/>
              <a:t>melampirkan</a:t>
            </a:r>
            <a:r>
              <a:rPr lang="es-AR" sz="2000" dirty="0" smtClean="0"/>
              <a:t> </a:t>
            </a:r>
            <a:r>
              <a:rPr lang="id-ID" sz="2000" dirty="0" smtClean="0"/>
              <a:t>	    </a:t>
            </a:r>
            <a:r>
              <a:rPr lang="es-AR" sz="2000" dirty="0" err="1" smtClean="0"/>
              <a:t>surat</a:t>
            </a:r>
            <a:r>
              <a:rPr lang="es-AR" sz="2000" dirty="0" smtClean="0"/>
              <a:t> </a:t>
            </a:r>
            <a:r>
              <a:rPr lang="es-AR" sz="2000" dirty="0" err="1"/>
              <a:t>keterangan</a:t>
            </a:r>
            <a:r>
              <a:rPr lang="es-AR" sz="2000" dirty="0"/>
              <a:t> </a:t>
            </a:r>
            <a:r>
              <a:rPr lang="es-AR" sz="2000" dirty="0" err="1"/>
              <a:t>domisili</a:t>
            </a:r>
            <a:r>
              <a:rPr lang="es-AR" sz="2000" dirty="0"/>
              <a:t> </a:t>
            </a:r>
            <a:r>
              <a:rPr lang="es-AR" sz="2000" dirty="0" err="1"/>
              <a:t>dari</a:t>
            </a:r>
            <a:r>
              <a:rPr lang="es-AR" sz="2000" dirty="0"/>
              <a:t> RT yang  </a:t>
            </a:r>
            <a:r>
              <a:rPr lang="es-AR" sz="2000" dirty="0" err="1"/>
              <a:t>diketahui</a:t>
            </a:r>
            <a:r>
              <a:rPr lang="es-AR" sz="2000" dirty="0"/>
              <a:t> </a:t>
            </a:r>
            <a:endParaRPr lang="id-ID" sz="2000" dirty="0" smtClean="0"/>
          </a:p>
          <a:p>
            <a:pPr marL="356616" lvl="1" indent="0" algn="just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      </a:t>
            </a:r>
            <a:r>
              <a:rPr lang="es-AR" sz="2000" dirty="0" smtClean="0"/>
              <a:t>RW </a:t>
            </a:r>
            <a:r>
              <a:rPr lang="es-AR" sz="2000" dirty="0"/>
              <a:t>dan </a:t>
            </a:r>
            <a:r>
              <a:rPr lang="es-AR" sz="2000" dirty="0" err="1"/>
              <a:t>kelurahan</a:t>
            </a:r>
            <a:r>
              <a:rPr lang="es-AR" sz="2000" dirty="0" smtClean="0"/>
              <a:t>;</a:t>
            </a:r>
          </a:p>
          <a:p>
            <a:pPr lv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8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33400"/>
            <a:ext cx="8754176" cy="5715000"/>
          </a:xfrm>
        </p:spPr>
        <p:txBody>
          <a:bodyPr>
            <a:normAutofit fontScale="62500" lnSpcReduction="20000"/>
          </a:bodyPr>
          <a:lstStyle/>
          <a:p>
            <a:pPr marL="82296" lvl="0" indent="0">
              <a:buNone/>
            </a:pPr>
            <a:endParaRPr lang="id-ID" b="1" dirty="0" smtClean="0"/>
          </a:p>
          <a:p>
            <a:pPr marL="82296" lvl="0" indent="0">
              <a:buNone/>
            </a:pPr>
            <a:r>
              <a:rPr lang="id-ID" b="1" dirty="0" smtClean="0"/>
              <a:t>II. </a:t>
            </a:r>
            <a:r>
              <a:rPr lang="en-GB" b="1" dirty="0" err="1" smtClean="0"/>
              <a:t>Mekanisme</a:t>
            </a:r>
            <a:r>
              <a:rPr lang="en-GB" b="1" dirty="0" smtClean="0"/>
              <a:t> </a:t>
            </a:r>
            <a:r>
              <a:rPr lang="en-GB" b="1" dirty="0" err="1"/>
              <a:t>Seleksi</a:t>
            </a:r>
            <a:r>
              <a:rPr lang="en-GB" b="1" dirty="0"/>
              <a:t> </a:t>
            </a:r>
            <a:endParaRPr lang="id-ID" b="1" dirty="0"/>
          </a:p>
          <a:p>
            <a:pPr marL="82296" indent="0" algn="just">
              <a:buNone/>
            </a:pPr>
            <a:r>
              <a:rPr lang="id-ID" dirty="0" smtClean="0"/>
              <a:t>    </a:t>
            </a:r>
            <a:r>
              <a:rPr lang="es-AR" dirty="0" smtClean="0"/>
              <a:t>Apabila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endaftar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eserta</a:t>
            </a:r>
            <a:r>
              <a:rPr lang="en-US" dirty="0"/>
              <a:t> </a:t>
            </a:r>
            <a:r>
              <a:rPr lang="id-ID" dirty="0"/>
              <a:t>D</a:t>
            </a:r>
            <a:r>
              <a:rPr lang="en-US" dirty="0" err="1"/>
              <a:t>idik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aru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tamp</a:t>
            </a:r>
            <a:r>
              <a:rPr lang="id-ID" dirty="0"/>
              <a:t>u</a:t>
            </a:r>
            <a:r>
              <a:rPr lang="en-US" dirty="0" err="1"/>
              <a:t>ng</a:t>
            </a:r>
            <a:r>
              <a:rPr lang="en-US" dirty="0"/>
              <a:t>,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id-ID" dirty="0" smtClean="0"/>
              <a:t> </a:t>
            </a:r>
          </a:p>
          <a:p>
            <a:pPr marL="82296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</a:t>
            </a:r>
            <a:r>
              <a:rPr lang="en-US" dirty="0" err="1" smtClean="0"/>
              <a:t>dilaksan</a:t>
            </a:r>
            <a:r>
              <a:rPr lang="id-ID" dirty="0"/>
              <a:t>a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memperhatikan</a:t>
            </a:r>
            <a:r>
              <a:rPr lang="en-US" b="1" dirty="0"/>
              <a:t> </a:t>
            </a:r>
            <a:r>
              <a:rPr lang="en-US" b="1" dirty="0" err="1"/>
              <a:t>usia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domisili</a:t>
            </a:r>
            <a:r>
              <a:rPr lang="en-US" b="1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id-ID" dirty="0"/>
              <a:t>;</a:t>
            </a:r>
          </a:p>
          <a:p>
            <a:pPr marL="82296" indent="0">
              <a:buNone/>
            </a:pPr>
            <a:r>
              <a:rPr lang="es-AR" b="1" dirty="0"/>
              <a:t> </a:t>
            </a:r>
            <a:endParaRPr lang="id-ID" dirty="0"/>
          </a:p>
          <a:p>
            <a:pPr marL="82296" lvl="0" indent="0">
              <a:buNone/>
            </a:pPr>
            <a:r>
              <a:rPr lang="id-ID" b="1" dirty="0" smtClean="0"/>
              <a:t>III. </a:t>
            </a:r>
            <a:r>
              <a:rPr lang="en-US" b="1" dirty="0" err="1" smtClean="0"/>
              <a:t>Rasio</a:t>
            </a:r>
            <a:r>
              <a:rPr lang="en-US" b="1" dirty="0" smtClean="0"/>
              <a:t> </a:t>
            </a:r>
            <a:r>
              <a:rPr lang="en-US" b="1" dirty="0" err="1"/>
              <a:t>Rombongan</a:t>
            </a:r>
            <a:r>
              <a:rPr lang="en-US" b="1" dirty="0"/>
              <a:t> </a:t>
            </a:r>
            <a:r>
              <a:rPr lang="en-US" b="1" dirty="0" err="1"/>
              <a:t>Belajar</a:t>
            </a:r>
            <a:endParaRPr lang="id-ID" b="1" dirty="0"/>
          </a:p>
          <a:p>
            <a:pPr marL="82296" lvl="0" indent="0" algn="just">
              <a:buNone/>
            </a:pPr>
            <a:r>
              <a:rPr lang="id-ID" dirty="0" smtClean="0"/>
              <a:t>     1. </a:t>
            </a:r>
            <a:r>
              <a:rPr lang="es-AR" dirty="0" err="1" smtClean="0"/>
              <a:t>Jumlah</a:t>
            </a:r>
            <a:r>
              <a:rPr lang="es-AR" dirty="0" smtClean="0"/>
              <a:t> </a:t>
            </a:r>
            <a:r>
              <a:rPr lang="es-AR" dirty="0" err="1"/>
              <a:t>peserta</a:t>
            </a:r>
            <a:r>
              <a:rPr lang="es-AR" dirty="0"/>
              <a:t> </a:t>
            </a:r>
            <a:r>
              <a:rPr lang="es-AR" dirty="0" err="1"/>
              <a:t>didik</a:t>
            </a:r>
            <a:r>
              <a:rPr lang="es-AR" dirty="0"/>
              <a:t> </a:t>
            </a:r>
            <a:r>
              <a:rPr lang="es-AR" dirty="0" err="1"/>
              <a:t>dalam</a:t>
            </a:r>
            <a:r>
              <a:rPr lang="es-AR" dirty="0"/>
              <a:t> </a:t>
            </a:r>
            <a:r>
              <a:rPr lang="es-AR" dirty="0" err="1"/>
              <a:t>setiap</a:t>
            </a:r>
            <a:r>
              <a:rPr lang="es-AR" dirty="0"/>
              <a:t> </a:t>
            </a:r>
            <a:r>
              <a:rPr lang="id-ID" dirty="0"/>
              <a:t>rombongan belajar </a:t>
            </a:r>
            <a:r>
              <a:rPr lang="es-AR" dirty="0"/>
              <a:t> </a:t>
            </a:r>
            <a:r>
              <a:rPr lang="es-AR" dirty="0" err="1"/>
              <a:t>maksimal</a:t>
            </a:r>
            <a:r>
              <a:rPr lang="es-AR" dirty="0"/>
              <a:t> </a:t>
            </a:r>
            <a:r>
              <a:rPr lang="en-US" dirty="0" smtClean="0"/>
              <a:t>3</a:t>
            </a:r>
            <a:r>
              <a:rPr lang="id-ID" dirty="0" smtClean="0"/>
              <a:t>6</a:t>
            </a:r>
            <a:r>
              <a:rPr lang="en-US" dirty="0" smtClean="0"/>
              <a:t> </a:t>
            </a:r>
            <a:r>
              <a:rPr lang="es-AR" dirty="0" smtClean="0"/>
              <a:t> </a:t>
            </a:r>
            <a:endParaRPr lang="id-ID" dirty="0" smtClean="0"/>
          </a:p>
          <a:p>
            <a:pPr marL="82296" lvl="0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     </a:t>
            </a:r>
            <a:r>
              <a:rPr lang="es-AR" dirty="0" smtClean="0"/>
              <a:t>(</a:t>
            </a:r>
            <a:r>
              <a:rPr lang="es-AR" dirty="0" err="1"/>
              <a:t>tiga</a:t>
            </a:r>
            <a:r>
              <a:rPr lang="es-AR" dirty="0"/>
              <a:t> </a:t>
            </a:r>
            <a:r>
              <a:rPr lang="es-AR" dirty="0" err="1"/>
              <a:t>puluh</a:t>
            </a:r>
            <a:r>
              <a:rPr lang="es-AR" dirty="0"/>
              <a:t> </a:t>
            </a:r>
            <a:r>
              <a:rPr lang="id-ID" dirty="0" smtClean="0"/>
              <a:t>enam</a:t>
            </a:r>
            <a:r>
              <a:rPr lang="es-AR" dirty="0" smtClean="0"/>
              <a:t>);</a:t>
            </a:r>
            <a:endParaRPr lang="id-ID" dirty="0"/>
          </a:p>
          <a:p>
            <a:pPr marL="82296" lvl="0" indent="0" algn="just">
              <a:buNone/>
            </a:pPr>
            <a:r>
              <a:rPr lang="id-ID" dirty="0" smtClean="0"/>
              <a:t>    2. </a:t>
            </a:r>
            <a:r>
              <a:rPr lang="es-AR" dirty="0" err="1" smtClean="0"/>
              <a:t>Jumlah</a:t>
            </a:r>
            <a:r>
              <a:rPr lang="es-AR" dirty="0" smtClean="0"/>
              <a:t> </a:t>
            </a:r>
            <a:r>
              <a:rPr lang="es-AR" dirty="0" err="1"/>
              <a:t>rombongan</a:t>
            </a:r>
            <a:r>
              <a:rPr lang="es-AR" dirty="0"/>
              <a:t> </a:t>
            </a:r>
            <a:r>
              <a:rPr lang="es-AR" dirty="0" err="1"/>
              <a:t>belajar</a:t>
            </a:r>
            <a:r>
              <a:rPr lang="es-AR" dirty="0"/>
              <a:t> yang </a:t>
            </a:r>
            <a:r>
              <a:rPr lang="es-AR" dirty="0" err="1"/>
              <a:t>dibuka</a:t>
            </a:r>
            <a:r>
              <a:rPr lang="es-AR" dirty="0"/>
              <a:t> </a:t>
            </a:r>
            <a:r>
              <a:rPr lang="es-AR" dirty="0" err="1"/>
              <a:t>berdasarkan</a:t>
            </a:r>
            <a:r>
              <a:rPr lang="es-AR" dirty="0"/>
              <a:t> </a:t>
            </a:r>
            <a:r>
              <a:rPr lang="es-AR" dirty="0" err="1"/>
              <a:t>daya</a:t>
            </a:r>
            <a:r>
              <a:rPr lang="es-AR" dirty="0"/>
              <a:t> </a:t>
            </a:r>
            <a:r>
              <a:rPr lang="es-AR" dirty="0" err="1"/>
              <a:t>tampung</a:t>
            </a:r>
            <a:r>
              <a:rPr lang="es-AR" dirty="0"/>
              <a:t>. </a:t>
            </a:r>
            <a:endParaRPr lang="id-ID" dirty="0"/>
          </a:p>
          <a:p>
            <a:pPr marL="82296" indent="0">
              <a:buNone/>
            </a:pPr>
            <a:r>
              <a:rPr lang="en-US" dirty="0"/>
              <a:t> </a:t>
            </a:r>
            <a:endParaRPr lang="id-ID" dirty="0"/>
          </a:p>
          <a:p>
            <a:pPr marL="82296" lvl="0" indent="0">
              <a:buNone/>
            </a:pPr>
            <a:r>
              <a:rPr lang="id-ID" b="1" dirty="0" smtClean="0"/>
              <a:t>IV. </a:t>
            </a:r>
            <a:r>
              <a:rPr lang="en-US" b="1" dirty="0" err="1" smtClean="0"/>
              <a:t>Pengumuman</a:t>
            </a:r>
            <a:endParaRPr lang="id-ID" b="1" dirty="0"/>
          </a:p>
          <a:p>
            <a:pPr marL="82296" indent="0">
              <a:buNone/>
            </a:pPr>
            <a:r>
              <a:rPr lang="id-ID" dirty="0" smtClean="0"/>
              <a:t>     Pengumuman </a:t>
            </a:r>
            <a:r>
              <a:rPr lang="id-ID" dirty="0"/>
              <a:t>Penerimaan Calon Peserta Didik Baru dilaksanakan pada </a:t>
            </a:r>
            <a:r>
              <a:rPr lang="en-US" dirty="0"/>
              <a:t>: </a:t>
            </a:r>
            <a:endParaRPr lang="id-ID" dirty="0"/>
          </a:p>
          <a:p>
            <a:pPr marL="82296" indent="0">
              <a:buNone/>
            </a:pPr>
            <a:r>
              <a:rPr lang="id-ID" dirty="0" smtClean="0"/>
              <a:t>     </a:t>
            </a:r>
            <a:r>
              <a:rPr lang="es-AR" dirty="0" smtClean="0"/>
              <a:t>a</a:t>
            </a:r>
            <a:r>
              <a:rPr lang="es-AR" dirty="0"/>
              <a:t>. </a:t>
            </a:r>
            <a:r>
              <a:rPr lang="id-ID" dirty="0" smtClean="0"/>
              <a:t> </a:t>
            </a:r>
            <a:r>
              <a:rPr lang="es-AR" dirty="0" smtClean="0"/>
              <a:t>SD </a:t>
            </a:r>
            <a:r>
              <a:rPr lang="es-AR" dirty="0"/>
              <a:t>Negeri : </a:t>
            </a:r>
            <a:r>
              <a:rPr lang="es-AR" dirty="0" err="1"/>
              <a:t>tanggal</a:t>
            </a:r>
            <a:r>
              <a:rPr lang="es-AR" dirty="0"/>
              <a:t>  </a:t>
            </a:r>
            <a:r>
              <a:rPr lang="en-US" dirty="0"/>
              <a:t>2</a:t>
            </a:r>
            <a:r>
              <a:rPr lang="id-ID" dirty="0"/>
              <a:t>7</a:t>
            </a:r>
            <a:r>
              <a:rPr lang="es-AR" dirty="0"/>
              <a:t> </a:t>
            </a:r>
            <a:r>
              <a:rPr lang="es-AR" dirty="0" err="1"/>
              <a:t>Juni</a:t>
            </a:r>
            <a:r>
              <a:rPr lang="id-ID" dirty="0"/>
              <a:t> 2015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08.00 </a:t>
            </a:r>
            <a:r>
              <a:rPr lang="en-US" dirty="0" err="1"/>
              <a:t>s.d.</a:t>
            </a:r>
            <a:r>
              <a:rPr lang="en-US" dirty="0"/>
              <a:t> 14.00 WIB </a:t>
            </a:r>
            <a:r>
              <a:rPr lang="id-ID" dirty="0"/>
              <a:t>di </a:t>
            </a:r>
            <a:r>
              <a:rPr lang="id-ID" dirty="0" smtClean="0"/>
              <a:t>    </a:t>
            </a:r>
          </a:p>
          <a:p>
            <a:pPr marL="82296" indent="0">
              <a:buNone/>
            </a:pPr>
            <a:r>
              <a:rPr lang="id-ID" dirty="0"/>
              <a:t> </a:t>
            </a:r>
            <a:r>
              <a:rPr lang="id-ID" dirty="0" smtClean="0"/>
              <a:t>         tempat </a:t>
            </a:r>
            <a:r>
              <a:rPr lang="id-ID" dirty="0"/>
              <a:t>calon peserta didik mendaftar</a:t>
            </a:r>
          </a:p>
          <a:p>
            <a:pPr marL="82296" indent="0">
              <a:buNone/>
            </a:pPr>
            <a:r>
              <a:rPr lang="id-ID" dirty="0" smtClean="0"/>
              <a:t>     </a:t>
            </a:r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smtClean="0"/>
              <a:t>SD </a:t>
            </a:r>
            <a:r>
              <a:rPr lang="en-US" dirty="0" err="1"/>
              <a:t>Swasta</a:t>
            </a:r>
            <a:r>
              <a:rPr lang="en-US" dirty="0"/>
              <a:t> : </a:t>
            </a:r>
            <a:endParaRPr lang="id-ID" dirty="0"/>
          </a:p>
          <a:p>
            <a:pPr marL="1115568" lvl="2" indent="-457200">
              <a:buFont typeface="+mj-lt"/>
              <a:buAutoNum type="arabicPeriod"/>
            </a:pPr>
            <a:r>
              <a:rPr lang="en-US" sz="3200" dirty="0" err="1"/>
              <a:t>Gelom</a:t>
            </a:r>
            <a:r>
              <a:rPr lang="id-ID" sz="3200" dirty="0"/>
              <a:t>b</a:t>
            </a:r>
            <a:r>
              <a:rPr lang="en-US" sz="3200" dirty="0" err="1"/>
              <a:t>ang</a:t>
            </a:r>
            <a:r>
              <a:rPr lang="en-US" sz="3200" dirty="0"/>
              <a:t> I : </a:t>
            </a:r>
            <a:r>
              <a:rPr lang="en-US" sz="3200" dirty="0" err="1"/>
              <a:t>bulan</a:t>
            </a:r>
            <a:r>
              <a:rPr lang="en-US" sz="3200" dirty="0"/>
              <a:t> </a:t>
            </a:r>
            <a:r>
              <a:rPr lang="en-US" sz="3200" dirty="0" err="1"/>
              <a:t>Februari</a:t>
            </a:r>
            <a:r>
              <a:rPr lang="en-US" sz="3200" dirty="0"/>
              <a:t> </a:t>
            </a:r>
            <a:r>
              <a:rPr lang="en-US" sz="3200" dirty="0" err="1"/>
              <a:t>s.d.</a:t>
            </a:r>
            <a:r>
              <a:rPr lang="en-US" sz="3200" dirty="0"/>
              <a:t>  April 201</a:t>
            </a:r>
            <a:r>
              <a:rPr lang="id-ID" sz="3200" dirty="0"/>
              <a:t>5</a:t>
            </a:r>
            <a:r>
              <a:rPr lang="en-US" sz="3200" dirty="0"/>
              <a:t> </a:t>
            </a:r>
            <a:r>
              <a:rPr lang="en-US" sz="3200" dirty="0" err="1"/>
              <a:t>pukul</a:t>
            </a:r>
            <a:r>
              <a:rPr lang="en-US" sz="3200" dirty="0"/>
              <a:t> 08.00</a:t>
            </a:r>
            <a:r>
              <a:rPr lang="id-ID" sz="3200" dirty="0"/>
              <a:t> s</a:t>
            </a:r>
            <a:r>
              <a:rPr lang="en-US" sz="3200" dirty="0"/>
              <a:t>.</a:t>
            </a:r>
            <a:r>
              <a:rPr lang="id-ID" sz="3200" dirty="0"/>
              <a:t>d. </a:t>
            </a:r>
            <a:r>
              <a:rPr lang="en-US" sz="3200" dirty="0"/>
              <a:t>14.00 WIB</a:t>
            </a:r>
            <a:endParaRPr lang="id-ID" sz="3200" dirty="0"/>
          </a:p>
          <a:p>
            <a:pPr marL="1115568" lvl="2" indent="-457200">
              <a:buFont typeface="+mj-lt"/>
              <a:buAutoNum type="arabicPeriod"/>
            </a:pPr>
            <a:r>
              <a:rPr lang="en-US" sz="3200" dirty="0" err="1"/>
              <a:t>Gelombang</a:t>
            </a:r>
            <a:r>
              <a:rPr lang="en-US" sz="3200" dirty="0"/>
              <a:t> II : </a:t>
            </a:r>
            <a:r>
              <a:rPr lang="en-US" sz="3200" dirty="0" err="1"/>
              <a:t>bulan</a:t>
            </a:r>
            <a:r>
              <a:rPr lang="en-US" sz="3200" dirty="0"/>
              <a:t> Mei  </a:t>
            </a:r>
            <a:r>
              <a:rPr lang="en-US" sz="3200" dirty="0" err="1"/>
              <a:t>s.d.</a:t>
            </a:r>
            <a:r>
              <a:rPr lang="en-US" sz="3200" dirty="0"/>
              <a:t> </a:t>
            </a:r>
            <a:r>
              <a:rPr lang="en-US" sz="3200" dirty="0" err="1"/>
              <a:t>Juli</a:t>
            </a:r>
            <a:r>
              <a:rPr lang="en-US" sz="3200" dirty="0"/>
              <a:t> 201</a:t>
            </a:r>
            <a:r>
              <a:rPr lang="id-ID" sz="3200" dirty="0"/>
              <a:t>5</a:t>
            </a:r>
            <a:r>
              <a:rPr lang="en-US" sz="3200" dirty="0"/>
              <a:t> </a:t>
            </a:r>
            <a:r>
              <a:rPr lang="en-US" sz="3200" dirty="0" err="1"/>
              <a:t>pukul</a:t>
            </a:r>
            <a:r>
              <a:rPr lang="en-US" sz="3200" dirty="0"/>
              <a:t> 08.00 </a:t>
            </a:r>
            <a:r>
              <a:rPr lang="en-US" sz="3200" dirty="0" err="1"/>
              <a:t>s.d.</a:t>
            </a:r>
            <a:r>
              <a:rPr lang="en-US" sz="3200" dirty="0"/>
              <a:t> 14.00 WIB</a:t>
            </a:r>
            <a:endParaRPr lang="id-ID" sz="3200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466144" cy="3886200"/>
          </a:xfrm>
        </p:spPr>
        <p:txBody>
          <a:bodyPr>
            <a:normAutofit fontScale="70000" lnSpcReduction="20000"/>
          </a:bodyPr>
          <a:lstStyle/>
          <a:p>
            <a:pPr marL="82296" lvl="0" indent="0">
              <a:buNone/>
            </a:pPr>
            <a:r>
              <a:rPr lang="id-ID" b="1" dirty="0" smtClean="0"/>
              <a:t>V. </a:t>
            </a:r>
            <a:r>
              <a:rPr lang="en-US" b="1" dirty="0" err="1" smtClean="0"/>
              <a:t>Pendaftaran</a:t>
            </a:r>
            <a:r>
              <a:rPr lang="en-US" b="1" dirty="0" smtClean="0"/>
              <a:t> </a:t>
            </a:r>
            <a:r>
              <a:rPr lang="en-US" b="1" dirty="0" err="1" smtClean="0"/>
              <a:t>Ulang</a:t>
            </a:r>
            <a:endParaRPr lang="id-ID" b="1" dirty="0" smtClean="0"/>
          </a:p>
          <a:p>
            <a:pPr marL="82296" lvl="0" indent="0">
              <a:buNone/>
            </a:pPr>
            <a:endParaRPr lang="id-ID" b="1" dirty="0"/>
          </a:p>
          <a:p>
            <a:pPr marL="82296" indent="0">
              <a:buNone/>
            </a:pPr>
            <a:r>
              <a:rPr lang="id-ID" dirty="0" smtClean="0"/>
              <a:t>Calon </a:t>
            </a:r>
            <a:r>
              <a:rPr lang="id-ID" dirty="0"/>
              <a:t>Peserta Didik Baru yang dinyatakan diterima wajib mendaftar ulang pada </a:t>
            </a:r>
            <a:r>
              <a:rPr lang="en-US" dirty="0"/>
              <a:t>: </a:t>
            </a:r>
            <a:endParaRPr lang="id-ID" dirty="0"/>
          </a:p>
          <a:p>
            <a:pPr marL="82296" indent="0" algn="just">
              <a:buNone/>
            </a:pPr>
            <a:r>
              <a:rPr lang="id-ID" dirty="0" smtClean="0"/>
              <a:t>a. </a:t>
            </a:r>
            <a:r>
              <a:rPr lang="es-AR" dirty="0" smtClean="0"/>
              <a:t>SD </a:t>
            </a:r>
            <a:r>
              <a:rPr lang="es-AR" dirty="0"/>
              <a:t>Negeri : </a:t>
            </a:r>
            <a:r>
              <a:rPr lang="es-AR" dirty="0" err="1"/>
              <a:t>tanggal</a:t>
            </a:r>
            <a:r>
              <a:rPr lang="es-AR" dirty="0"/>
              <a:t>  </a:t>
            </a:r>
            <a:r>
              <a:rPr lang="id-ID" dirty="0" smtClean="0"/>
              <a:t>29 </a:t>
            </a:r>
            <a:r>
              <a:rPr lang="id-ID" dirty="0"/>
              <a:t>s.d </a:t>
            </a:r>
            <a:r>
              <a:rPr lang="id-ID" dirty="0" smtClean="0"/>
              <a:t>30</a:t>
            </a:r>
            <a:r>
              <a:rPr lang="en-US" dirty="0" smtClean="0"/>
              <a:t> </a:t>
            </a:r>
            <a:r>
              <a:rPr lang="en-US" dirty="0" err="1" smtClean="0"/>
              <a:t>Ju</a:t>
            </a:r>
            <a:r>
              <a:rPr lang="id-ID" dirty="0" smtClean="0"/>
              <a:t>n</a:t>
            </a:r>
            <a:r>
              <a:rPr lang="en-US" dirty="0" smtClean="0"/>
              <a:t>i</a:t>
            </a:r>
            <a:r>
              <a:rPr lang="id-ID" dirty="0" smtClean="0"/>
              <a:t> </a:t>
            </a:r>
            <a:r>
              <a:rPr lang="id-ID" dirty="0"/>
              <a:t>2015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08.00 </a:t>
            </a:r>
            <a:r>
              <a:rPr lang="en-US" dirty="0" err="1"/>
              <a:t>s.d.</a:t>
            </a:r>
            <a:r>
              <a:rPr lang="en-US" dirty="0"/>
              <a:t> </a:t>
            </a:r>
            <a:r>
              <a:rPr lang="id-ID" dirty="0" smtClean="0"/>
              <a:t> </a:t>
            </a:r>
            <a:r>
              <a:rPr lang="en-US" dirty="0" smtClean="0"/>
              <a:t>14.00 </a:t>
            </a:r>
            <a:r>
              <a:rPr lang="id-ID" dirty="0" smtClean="0"/>
              <a:t>  </a:t>
            </a:r>
          </a:p>
          <a:p>
            <a:pPr marL="82296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</a:t>
            </a:r>
            <a:r>
              <a:rPr lang="en-US" dirty="0" smtClean="0"/>
              <a:t>WIB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id-ID" dirty="0"/>
              <a:t>tidak mendaftar ulang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endParaRPr lang="id-ID" dirty="0" smtClean="0"/>
          </a:p>
          <a:p>
            <a:pPr marL="82296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maka </a:t>
            </a:r>
            <a:r>
              <a:rPr lang="id-ID" dirty="0"/>
              <a:t>dianggap mengundurkan diri</a:t>
            </a:r>
            <a:r>
              <a:rPr lang="en-US" dirty="0" smtClean="0"/>
              <a:t>;</a:t>
            </a:r>
            <a:endParaRPr lang="id-ID" dirty="0"/>
          </a:p>
          <a:p>
            <a:pPr marL="82296" indent="0">
              <a:buNone/>
            </a:pPr>
            <a:r>
              <a:rPr lang="id-ID" dirty="0" smtClean="0"/>
              <a:t>b. </a:t>
            </a:r>
            <a:r>
              <a:rPr lang="en-US" dirty="0" smtClean="0"/>
              <a:t>SD </a:t>
            </a:r>
            <a:r>
              <a:rPr lang="en-US" dirty="0" err="1"/>
              <a:t>Swasta</a:t>
            </a:r>
            <a:r>
              <a:rPr lang="en-US" dirty="0"/>
              <a:t> : </a:t>
            </a:r>
            <a:endParaRPr lang="id-ID" dirty="0"/>
          </a:p>
          <a:p>
            <a:pPr marL="82296" indent="0">
              <a:buNone/>
            </a:pPr>
            <a:r>
              <a:rPr lang="id-ID" sz="3100" dirty="0" smtClean="0"/>
              <a:t>      </a:t>
            </a:r>
            <a:r>
              <a:rPr lang="en-US" sz="3100" dirty="0" smtClean="0"/>
              <a:t>1</a:t>
            </a:r>
            <a:r>
              <a:rPr lang="en-US" sz="3100" dirty="0"/>
              <a:t>. </a:t>
            </a:r>
            <a:r>
              <a:rPr lang="en-US" sz="3100" dirty="0" err="1"/>
              <a:t>Gelombang</a:t>
            </a:r>
            <a:r>
              <a:rPr lang="en-US" sz="3100" dirty="0"/>
              <a:t> I : </a:t>
            </a:r>
            <a:r>
              <a:rPr lang="en-US" sz="3100" dirty="0" err="1"/>
              <a:t>bulan</a:t>
            </a:r>
            <a:r>
              <a:rPr lang="en-US" sz="3100" dirty="0"/>
              <a:t> April 201</a:t>
            </a:r>
            <a:r>
              <a:rPr lang="id-ID" sz="3100" dirty="0"/>
              <a:t>5</a:t>
            </a:r>
            <a:r>
              <a:rPr lang="en-US" sz="3100" dirty="0"/>
              <a:t> </a:t>
            </a:r>
            <a:r>
              <a:rPr lang="en-US" sz="3100" dirty="0" err="1"/>
              <a:t>pukul</a:t>
            </a:r>
            <a:r>
              <a:rPr lang="en-US" sz="3100" dirty="0"/>
              <a:t> 08.00 </a:t>
            </a:r>
            <a:r>
              <a:rPr lang="en-US" sz="3100" dirty="0" err="1"/>
              <a:t>s.d.</a:t>
            </a:r>
            <a:r>
              <a:rPr lang="en-US" sz="3100" dirty="0"/>
              <a:t> </a:t>
            </a:r>
            <a:r>
              <a:rPr lang="en-US" sz="3100" dirty="0" smtClean="0"/>
              <a:t>14.00 </a:t>
            </a:r>
            <a:r>
              <a:rPr lang="en-US" sz="3100" dirty="0"/>
              <a:t>WIB,</a:t>
            </a:r>
            <a:endParaRPr lang="id-ID" sz="3100" dirty="0" smtClean="0"/>
          </a:p>
          <a:p>
            <a:pPr marL="82296" indent="0">
              <a:buNone/>
            </a:pPr>
            <a:r>
              <a:rPr lang="id-ID" sz="3100" dirty="0"/>
              <a:t> </a:t>
            </a:r>
            <a:r>
              <a:rPr lang="id-ID" sz="3100" dirty="0" smtClean="0"/>
              <a:t>     </a:t>
            </a:r>
            <a:r>
              <a:rPr lang="en-US" sz="3100" dirty="0" smtClean="0"/>
              <a:t>2</a:t>
            </a:r>
            <a:r>
              <a:rPr lang="en-US" sz="3100" dirty="0"/>
              <a:t>. </a:t>
            </a:r>
            <a:r>
              <a:rPr lang="en-US" sz="3100" dirty="0" err="1"/>
              <a:t>Gelombang</a:t>
            </a:r>
            <a:r>
              <a:rPr lang="en-US" sz="3100" dirty="0"/>
              <a:t> II : </a:t>
            </a:r>
            <a:r>
              <a:rPr lang="en-US" sz="3100" dirty="0" err="1"/>
              <a:t>bulan</a:t>
            </a:r>
            <a:r>
              <a:rPr lang="en-US" sz="3100" dirty="0"/>
              <a:t> </a:t>
            </a:r>
            <a:r>
              <a:rPr lang="en-US" sz="3100" dirty="0" err="1"/>
              <a:t>Juli</a:t>
            </a:r>
            <a:r>
              <a:rPr lang="en-US" sz="3100" dirty="0"/>
              <a:t> 201</a:t>
            </a:r>
            <a:r>
              <a:rPr lang="id-ID" sz="3100" dirty="0"/>
              <a:t>5</a:t>
            </a:r>
            <a:r>
              <a:rPr lang="en-US" sz="3100" dirty="0"/>
              <a:t> </a:t>
            </a:r>
            <a:r>
              <a:rPr lang="en-US" sz="3100" dirty="0" err="1"/>
              <a:t>pukul</a:t>
            </a:r>
            <a:r>
              <a:rPr lang="en-US" sz="3100" dirty="0"/>
              <a:t> 08.00 </a:t>
            </a:r>
            <a:r>
              <a:rPr lang="en-US" sz="3100" dirty="0" err="1"/>
              <a:t>s.d.</a:t>
            </a:r>
            <a:r>
              <a:rPr lang="en-US" sz="3100" dirty="0"/>
              <a:t> 14.00 WIB, </a:t>
            </a:r>
            <a:endParaRPr lang="id-ID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1803</TotalTime>
  <Words>2035</Words>
  <Application>Microsoft Office PowerPoint</Application>
  <PresentationFormat>On-screen Show (4:3)</PresentationFormat>
  <Paragraphs>310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Trek</vt:lpstr>
      <vt:lpstr> PENERIMAAN PESERTA DIDIK BARU (PPDB) SECARA ONLINE dan ofFline 2015</vt:lpstr>
      <vt:lpstr>PowerPoint Presentation</vt:lpstr>
      <vt:lpstr>PowerPoint Presentation</vt:lpstr>
      <vt:lpstr>PowerPoint Presentation</vt:lpstr>
      <vt:lpstr>PERSYARATAN PENERIMAAN PESERTA DIDIK BARU (PPDB) TAHUN 2015/2016 </vt:lpstr>
      <vt:lpstr>PowerPoint Presentation</vt:lpstr>
      <vt:lpstr>Sekolah Dasar (SD)  </vt:lpstr>
      <vt:lpstr>PowerPoint Presentation</vt:lpstr>
      <vt:lpstr>PowerPoint Presentation</vt:lpstr>
      <vt:lpstr>1. TAHAPAN PENDAFTARAN ONLINE </vt:lpstr>
      <vt:lpstr>PowerPoint Presentation</vt:lpstr>
      <vt:lpstr>                         TahaPAN PENDAFTARAN OfLINE 1. Jalur Prestasi Akademik dan Non Akademik </vt:lpstr>
      <vt:lpstr>PowerPoint Presentation</vt:lpstr>
      <vt:lpstr>PowerPoint Presentation</vt:lpstr>
      <vt:lpstr>PowerPoint Presentation</vt:lpstr>
      <vt:lpstr>PowerPoint Presentation</vt:lpstr>
      <vt:lpstr>JADWAL PPDB 2015</vt:lpstr>
      <vt:lpstr>JADWAL PPDB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MENYIKAPI KURIKULUM 2013</dc:title>
  <dc:creator>Zyrex</dc:creator>
  <cp:lastModifiedBy>User</cp:lastModifiedBy>
  <cp:revision>176</cp:revision>
  <cp:lastPrinted>2015-03-15T23:55:13Z</cp:lastPrinted>
  <dcterms:created xsi:type="dcterms:W3CDTF">2015-01-04T10:05:42Z</dcterms:created>
  <dcterms:modified xsi:type="dcterms:W3CDTF">2015-05-25T04:26:36Z</dcterms:modified>
</cp:coreProperties>
</file>