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0" r:id="rId5"/>
    <p:sldId id="267" r:id="rId6"/>
    <p:sldId id="258" r:id="rId7"/>
    <p:sldId id="268" r:id="rId8"/>
    <p:sldId id="261" r:id="rId9"/>
    <p:sldId id="263" r:id="rId10"/>
    <p:sldId id="260" r:id="rId11"/>
    <p:sldId id="266" r:id="rId12"/>
    <p:sldId id="271" r:id="rId13"/>
    <p:sldId id="269" r:id="rId14"/>
    <p:sldId id="264"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03876E-C33B-467F-8962-90486309027B}"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0827A-D3E1-40B9-BE1C-B2D9E4069AE3}" type="slidenum">
              <a:rPr lang="en-IN" smtClean="0"/>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903876E-C33B-467F-8962-90486309027B}"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0827A-D3E1-40B9-BE1C-B2D9E4069AE3}" type="slidenum">
              <a:rPr lang="en-IN" smtClean="0"/>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903876E-C33B-467F-8962-90486309027B}"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0827A-D3E1-40B9-BE1C-B2D9E4069AE3}" type="slidenum">
              <a:rPr lang="en-IN" smtClean="0"/>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90204"/>
              </a:rPr>
              <a:t>“</a:t>
            </a:r>
            <a:endParaRPr lang="en-US" sz="8000" baseline="0" dirty="0">
              <a:ln w="3175" cmpd="sng">
                <a:noFill/>
              </a:ln>
              <a:solidFill>
                <a:schemeClr val="accent1">
                  <a:lumMod val="60000"/>
                  <a:lumOff val="40000"/>
                </a:schemeClr>
              </a:solidFill>
              <a:effectLst/>
              <a:latin typeface="Arial" panose="020B060402020209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90204"/>
              </a:rPr>
              <a:t>”</a:t>
            </a:r>
            <a:endParaRPr lang="en-US" dirty="0">
              <a:solidFill>
                <a:schemeClr val="accent1">
                  <a:lumMod val="60000"/>
                  <a:lumOff val="40000"/>
                </a:schemeClr>
              </a:solidFill>
              <a:latin typeface="Arial" panose="020B060402020209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903876E-C33B-467F-8962-90486309027B}"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0827A-D3E1-40B9-BE1C-B2D9E4069AE3}" type="slidenum">
              <a:rPr lang="en-IN" smtClean="0"/>
            </a:fld>
            <a:endParaRPr lang="en-I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903876E-C33B-467F-8962-90486309027B}"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0827A-D3E1-40B9-BE1C-B2D9E4069AE3}" type="slidenum">
              <a:rPr lang="en-IN" smtClean="0"/>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90204"/>
              </a:rPr>
              <a:t>“</a:t>
            </a:r>
            <a:endParaRPr lang="en-US" sz="8000" baseline="0" dirty="0">
              <a:ln w="3175" cmpd="sng">
                <a:noFill/>
              </a:ln>
              <a:solidFill>
                <a:schemeClr val="accent1">
                  <a:lumMod val="60000"/>
                  <a:lumOff val="40000"/>
                </a:schemeClr>
              </a:solidFill>
              <a:effectLst/>
              <a:latin typeface="Arial" panose="020B060402020209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90204"/>
              </a:rPr>
              <a:t>”</a:t>
            </a:r>
            <a:endParaRPr lang="en-US" sz="8000" baseline="0" dirty="0">
              <a:ln w="3175" cmpd="sng">
                <a:noFill/>
              </a:ln>
              <a:solidFill>
                <a:schemeClr val="accent1">
                  <a:lumMod val="60000"/>
                  <a:lumOff val="40000"/>
                </a:schemeClr>
              </a:solidFill>
              <a:effectLst/>
              <a:latin typeface="Arial" panose="020B060402020209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903876E-C33B-467F-8962-90486309027B}"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0827A-D3E1-40B9-BE1C-B2D9E4069AE3}" type="slidenum">
              <a:rPr lang="en-IN" smtClean="0"/>
            </a:fld>
            <a:endParaRPr lang="en-I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903876E-C33B-467F-8962-90486309027B}"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0827A-D3E1-40B9-BE1C-B2D9E4069AE3}" type="slidenum">
              <a:rPr lang="en-IN" smtClean="0"/>
            </a:fld>
            <a:endParaRPr lang="en-I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903876E-C33B-467F-8962-90486309027B}"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0827A-D3E1-40B9-BE1C-B2D9E4069AE3}" type="slidenum">
              <a:rPr lang="en-IN" smtClean="0"/>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903876E-C33B-467F-8962-90486309027B}"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0827A-D3E1-40B9-BE1C-B2D9E4069AE3}" type="slidenum">
              <a:rPr lang="en-IN" smtClean="0"/>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903876E-C33B-467F-8962-90486309027B}"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0827A-D3E1-40B9-BE1C-B2D9E4069AE3}" type="slidenum">
              <a:rPr lang="en-IN" smtClean="0"/>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903876E-C33B-467F-8962-90486309027B}"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940827A-D3E1-40B9-BE1C-B2D9E4069AE3}" type="slidenum">
              <a:rPr lang="en-IN" smtClean="0"/>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E903876E-C33B-467F-8962-90486309027B}" type="datetimeFigureOut">
              <a:rPr lang="en-IN" smtClean="0"/>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940827A-D3E1-40B9-BE1C-B2D9E4069AE3}" type="slidenum">
              <a:rPr lang="en-IN" smtClean="0"/>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03876E-C33B-467F-8962-90486309027B}" type="datetimeFigureOut">
              <a:rPr lang="en-IN" smtClean="0"/>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940827A-D3E1-40B9-BE1C-B2D9E4069AE3}" type="slidenum">
              <a:rPr lang="en-IN" smtClean="0"/>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3876E-C33B-467F-8962-90486309027B}" type="datetimeFigureOut">
              <a:rPr lang="en-IN" smtClean="0"/>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940827A-D3E1-40B9-BE1C-B2D9E4069AE3}" type="slidenum">
              <a:rPr lang="en-IN" smtClean="0"/>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903876E-C33B-467F-8962-90486309027B}"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940827A-D3E1-40B9-BE1C-B2D9E4069AE3}" type="slidenum">
              <a:rPr lang="en-IN" smtClean="0"/>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903876E-C33B-467F-8962-90486309027B}"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940827A-D3E1-40B9-BE1C-B2D9E4069AE3}" type="slidenum">
              <a:rPr lang="en-IN" smtClean="0"/>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903876E-C33B-467F-8962-90486309027B}" type="datetimeFigureOut">
              <a:rPr lang="en-IN" smtClean="0"/>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940827A-D3E1-40B9-BE1C-B2D9E4069AE3}" type="slidenum">
              <a:rPr lang="en-IN" smtClean="0"/>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080" y="238729"/>
            <a:ext cx="9664959" cy="1736148"/>
          </a:xfrm>
        </p:spPr>
        <p:txBody>
          <a:bodyPr anchor="ctr">
            <a:normAutofit/>
          </a:bodyPr>
          <a:lstStyle/>
          <a:p>
            <a:r>
              <a:rPr lang="en-IN" sz="4400" b="1" dirty="0">
                <a:solidFill>
                  <a:schemeClr val="tx1"/>
                </a:solidFill>
              </a:rPr>
              <a:t>Disease Detection using ML</a:t>
            </a:r>
            <a:endParaRPr lang="en-IN" sz="4400" b="1" dirty="0">
              <a:solidFill>
                <a:schemeClr val="tx1"/>
              </a:solidFill>
            </a:endParaRPr>
          </a:p>
        </p:txBody>
      </p:sp>
      <p:sp>
        <p:nvSpPr>
          <p:cNvPr id="3" name="Subtitle 2"/>
          <p:cNvSpPr>
            <a:spLocks noGrp="1"/>
          </p:cNvSpPr>
          <p:nvPr>
            <p:ph type="subTitle" idx="1"/>
          </p:nvPr>
        </p:nvSpPr>
        <p:spPr>
          <a:xfrm>
            <a:off x="2294890" y="2077720"/>
            <a:ext cx="3063875" cy="2056130"/>
          </a:xfrm>
        </p:spPr>
        <p:txBody>
          <a:bodyPr>
            <a:noAutofit/>
          </a:bodyPr>
          <a:lstStyle/>
          <a:p>
            <a:r>
              <a:rPr lang="en-IN" sz="2000" b="1" dirty="0"/>
              <a:t>                                                                                                      </a:t>
            </a:r>
            <a:endParaRPr lang="en-IN" sz="2000" b="1" dirty="0"/>
          </a:p>
          <a:p>
            <a:r>
              <a:rPr lang="en-IN" sz="2000" b="1" dirty="0"/>
              <a:t>                                       </a:t>
            </a:r>
            <a:endParaRPr lang="en-IN" sz="2000" b="1" dirty="0"/>
          </a:p>
        </p:txBody>
      </p:sp>
      <p:sp>
        <p:nvSpPr>
          <p:cNvPr id="6" name="TextBox 5"/>
          <p:cNvSpPr txBox="1"/>
          <p:nvPr/>
        </p:nvSpPr>
        <p:spPr>
          <a:xfrm>
            <a:off x="1981200" y="1974850"/>
            <a:ext cx="2394585" cy="398145"/>
          </a:xfrm>
          <a:prstGeom prst="rect">
            <a:avLst/>
          </a:prstGeom>
          <a:noFill/>
        </p:spPr>
        <p:txBody>
          <a:bodyPr wrap="square" rtlCol="0">
            <a:noAutofit/>
          </a:bodyPr>
          <a:lstStyle/>
          <a:p>
            <a:r>
              <a:rPr lang="en-US" altLang="en-IN" dirty="0"/>
              <a:t>KRISHAN CHAUHAN</a:t>
            </a:r>
            <a:endParaRPr lang="en-US" altLang="en-IN" dirty="0"/>
          </a:p>
        </p:txBody>
      </p:sp>
      <p:sp>
        <p:nvSpPr>
          <p:cNvPr id="9" name="TextBox 8"/>
          <p:cNvSpPr txBox="1"/>
          <p:nvPr/>
        </p:nvSpPr>
        <p:spPr>
          <a:xfrm>
            <a:off x="1980764" y="1574535"/>
            <a:ext cx="3158837" cy="398780"/>
          </a:xfrm>
          <a:prstGeom prst="rect">
            <a:avLst/>
          </a:prstGeom>
          <a:noFill/>
        </p:spPr>
        <p:txBody>
          <a:bodyPr wrap="square" rtlCol="0">
            <a:spAutoFit/>
          </a:bodyPr>
          <a:lstStyle/>
          <a:p>
            <a:r>
              <a:rPr lang="en-US" sz="2000" dirty="0"/>
              <a:t>Presented By:</a:t>
            </a:r>
            <a:endParaRPr lang="en-US" sz="2000" dirty="0"/>
          </a:p>
        </p:txBody>
      </p:sp>
      <p:sp>
        <p:nvSpPr>
          <p:cNvPr id="10" name="TextBox 8"/>
          <p:cNvSpPr txBox="1"/>
          <p:nvPr/>
        </p:nvSpPr>
        <p:spPr>
          <a:xfrm>
            <a:off x="1520825" y="2484120"/>
            <a:ext cx="7517130" cy="3476625"/>
          </a:xfrm>
          <a:prstGeom prst="rect">
            <a:avLst/>
          </a:prstGeom>
          <a:noFill/>
        </p:spPr>
        <p:txBody>
          <a:bodyPr wrap="square" rtlCol="0">
            <a:spAutoFit/>
          </a:bodyPr>
          <a:p>
            <a:r>
              <a:rPr lang="en-US" sz="2000" dirty="0"/>
              <a:t>The "Disease Detection Using Machine Learning" project uses computers to find diseases early. It analyzes health data like test results or images to detect conditions like cancer or diabetes.</a:t>
            </a:r>
            <a:endParaRPr lang="en-US" sz="2000" dirty="0"/>
          </a:p>
          <a:p>
            <a:endParaRPr lang="en-US" sz="2000" dirty="0"/>
          </a:p>
          <a:p>
            <a:r>
              <a:rPr lang="en-US" sz="2000" dirty="0"/>
              <a:t>The system learns patterns from data to help doctors diagnose faster and more accurately. Tools like Python and TensorFlow are used to build and test the model.</a:t>
            </a:r>
            <a:endParaRPr lang="en-US" sz="2000" dirty="0"/>
          </a:p>
          <a:p>
            <a:endParaRPr lang="en-US" sz="2000" dirty="0"/>
          </a:p>
          <a:p>
            <a:r>
              <a:rPr lang="en-US" sz="2000" dirty="0"/>
              <a:t>This project improves healthcare by saving time, reducing errors, and supporting early treatment, which can save lives.</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0" y="0"/>
            <a:ext cx="12191999" cy="6911789"/>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 y="0"/>
            <a:ext cx="12192001" cy="6952129"/>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995081"/>
          </a:xfrm>
        </p:spPr>
        <p:txBody>
          <a:bodyPr/>
          <a:lstStyle/>
          <a:p>
            <a:r>
              <a:rPr lang="en-US" dirty="0"/>
              <a:t>Future Scope</a:t>
            </a:r>
            <a:endParaRPr lang="en-US" dirty="0"/>
          </a:p>
        </p:txBody>
      </p:sp>
      <p:sp>
        <p:nvSpPr>
          <p:cNvPr id="7" name="Content Placeholder 6"/>
          <p:cNvSpPr>
            <a:spLocks noGrp="1"/>
          </p:cNvSpPr>
          <p:nvPr>
            <p:ph idx="1"/>
          </p:nvPr>
        </p:nvSpPr>
        <p:spPr>
          <a:xfrm>
            <a:off x="838200" y="1492623"/>
            <a:ext cx="10515600" cy="5244353"/>
          </a:xfrm>
        </p:spPr>
        <p:txBody>
          <a:bodyPr/>
          <a:lstStyle/>
          <a:p>
            <a:pPr>
              <a:buFont typeface="Wingdings" panose="05000000000000000000" pitchFamily="2" charset="2"/>
              <a:buChar char="§"/>
            </a:pPr>
            <a:r>
              <a:rPr lang="en-US" b="0" i="0" dirty="0">
                <a:effectLst/>
                <a:latin typeface="Söhne"/>
              </a:rPr>
              <a:t>Development of mobile applications that can use the disease detection model to enable self-diagnosis and self-monitoring of diseases</a:t>
            </a:r>
            <a:endParaRPr lang="en-US" b="0" i="0" dirty="0">
              <a:effectLst/>
              <a:latin typeface="Söhne"/>
            </a:endParaRPr>
          </a:p>
          <a:p>
            <a:pPr>
              <a:buFont typeface="Wingdings" panose="05000000000000000000" pitchFamily="2" charset="2"/>
              <a:buChar char="§"/>
            </a:pPr>
            <a:r>
              <a:rPr lang="en-US" b="0" i="0" dirty="0">
                <a:effectLst/>
                <a:latin typeface="Söhne"/>
              </a:rPr>
              <a:t>Expansion of the disease detection model to include rare diseases and diseases that are difficult to diagnose using traditional methods</a:t>
            </a:r>
            <a:endParaRPr lang="en-US" b="0" i="0" dirty="0">
              <a:effectLst/>
              <a:latin typeface="Söhne"/>
            </a:endParaRPr>
          </a:p>
          <a:p>
            <a:pPr algn="l">
              <a:buFont typeface="Wingdings" panose="05000000000000000000" pitchFamily="2" charset="2"/>
              <a:buChar char="§"/>
            </a:pPr>
            <a:r>
              <a:rPr lang="en-US" b="0" i="0" dirty="0">
                <a:effectLst/>
                <a:latin typeface="Söhne"/>
              </a:rPr>
              <a:t>Integration of the disease detection model with wearable technology such as fitness trackers and smartwatches to enable continuous monitoring of disease risk factors and early detection of diseases</a:t>
            </a:r>
            <a:endParaRPr lang="en-US" b="0" i="0" dirty="0">
              <a:effectLst/>
              <a:latin typeface="Söhne"/>
            </a:endParaRPr>
          </a:p>
          <a:p>
            <a:pPr algn="l">
              <a:buFont typeface="Wingdings" panose="05000000000000000000" pitchFamily="2" charset="2"/>
              <a:buChar char="§"/>
            </a:pPr>
            <a:r>
              <a:rPr lang="en-US" b="0" i="0" dirty="0">
                <a:effectLst/>
                <a:latin typeface="Söhne"/>
              </a:rPr>
              <a:t>Collaboration with pharmaceutical companies to develop personalized treatment plans based on disease detection models</a:t>
            </a:r>
            <a:endParaRPr lang="en-US" b="0" i="0" dirty="0">
              <a:effectLst/>
              <a:latin typeface="Söhne"/>
            </a:endParaRPr>
          </a:p>
          <a:p>
            <a:pPr>
              <a:buFont typeface="Wingdings" panose="05000000000000000000" pitchFamily="2" charset="2"/>
              <a:buChar char="§"/>
            </a:pPr>
            <a:r>
              <a:rPr lang="en-US" b="0" i="0" dirty="0">
                <a:effectLst/>
                <a:latin typeface="Söhne"/>
              </a:rPr>
              <a:t>Continuous refinement and improvement of the disease detection model using feedback from medical professionals and patients.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Conclusions</a:t>
            </a:r>
            <a:endParaRPr lang="en-IN" b="1" dirty="0"/>
          </a:p>
        </p:txBody>
      </p:sp>
      <p:sp>
        <p:nvSpPr>
          <p:cNvPr id="3" name="Content Placeholder 2"/>
          <p:cNvSpPr>
            <a:spLocks noGrp="1"/>
          </p:cNvSpPr>
          <p:nvPr>
            <p:ph idx="1"/>
          </p:nvPr>
        </p:nvSpPr>
        <p:spPr>
          <a:xfrm>
            <a:off x="838200" y="1896744"/>
            <a:ext cx="10515600" cy="4450267"/>
          </a:xfrm>
        </p:spPr>
        <p:txBody>
          <a:bodyPr>
            <a:normAutofit/>
          </a:bodyPr>
          <a:lstStyle/>
          <a:p>
            <a:r>
              <a:rPr lang="en-US" dirty="0"/>
              <a:t>The Disease Detection using ML project aims to improve disease detection and diagnosis in the healthcare system.</a:t>
            </a:r>
            <a:endParaRPr lang="en-US" dirty="0"/>
          </a:p>
          <a:p>
            <a:endParaRPr lang="en-US" dirty="0"/>
          </a:p>
          <a:p>
            <a:r>
              <a:rPr lang="en-US" dirty="0"/>
              <a:t>By using advanced machine learning algorithms, doctors and other medical professionals can analyze patient data quickly and accurately.</a:t>
            </a:r>
            <a:endParaRPr lang="en-US" dirty="0"/>
          </a:p>
          <a:p>
            <a:endParaRPr lang="en-US" dirty="0"/>
          </a:p>
          <a:p>
            <a:r>
              <a:rPr lang="en-US" dirty="0"/>
              <a:t>This can make healthcare more accessible and efficient for everyone, ultimately improving the quality of care provided to patients.</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0" cy="795815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000" b="1" dirty="0"/>
              <a:t>Content</a:t>
            </a:r>
            <a:endParaRPr lang="en-IN" sz="6000" b="1" dirty="0"/>
          </a:p>
        </p:txBody>
      </p:sp>
      <p:sp>
        <p:nvSpPr>
          <p:cNvPr id="3" name="Content Placeholder 2"/>
          <p:cNvSpPr>
            <a:spLocks noGrp="1"/>
          </p:cNvSpPr>
          <p:nvPr>
            <p:ph idx="1"/>
          </p:nvPr>
        </p:nvSpPr>
        <p:spPr>
          <a:xfrm>
            <a:off x="838200" y="1591945"/>
            <a:ext cx="10515600" cy="4351338"/>
          </a:xfrm>
        </p:spPr>
        <p:txBody>
          <a:bodyPr>
            <a:normAutofit fontScale="77500" lnSpcReduction="20000"/>
          </a:bodyPr>
          <a:lstStyle/>
          <a:p>
            <a:pPr>
              <a:buFont typeface="Wingdings" panose="05000000000000000000" pitchFamily="2" charset="2"/>
              <a:buChar char="§"/>
            </a:pPr>
            <a:endParaRPr lang="en-IN" dirty="0"/>
          </a:p>
          <a:p>
            <a:pPr algn="l">
              <a:buFont typeface="Wingdings" panose="05000000000000000000" pitchFamily="2" charset="2"/>
              <a:buChar char="§"/>
            </a:pPr>
            <a:r>
              <a:rPr lang="en-US" sz="2800" dirty="0">
                <a:latin typeface="Times New Roman" panose="02020503050405090304" pitchFamily="18" charset="0"/>
                <a:cs typeface="Times New Roman" panose="02020503050405090304" pitchFamily="18" charset="0"/>
              </a:rPr>
              <a:t>Introduction</a:t>
            </a:r>
            <a:endParaRPr lang="en-US" sz="2800" dirty="0">
              <a:latin typeface="Times New Roman" panose="02020503050405090304" pitchFamily="18" charset="0"/>
              <a:cs typeface="Times New Roman" panose="02020503050405090304" pitchFamily="18" charset="0"/>
            </a:endParaRPr>
          </a:p>
          <a:p>
            <a:pPr algn="l">
              <a:buFont typeface="Wingdings" panose="05000000000000000000" pitchFamily="2" charset="2"/>
              <a:buChar char="§"/>
            </a:pPr>
            <a:r>
              <a:rPr lang="en-US" sz="2800" dirty="0">
                <a:latin typeface="Times New Roman" panose="02020503050405090304" pitchFamily="18" charset="0"/>
                <a:cs typeface="Times New Roman" panose="02020503050405090304" pitchFamily="18" charset="0"/>
              </a:rPr>
              <a:t>Abstract</a:t>
            </a:r>
            <a:endParaRPr lang="en-US" sz="2800" dirty="0">
              <a:latin typeface="Times New Roman" panose="02020503050405090304" pitchFamily="18" charset="0"/>
              <a:cs typeface="Times New Roman" panose="02020503050405090304" pitchFamily="18" charset="0"/>
            </a:endParaRPr>
          </a:p>
          <a:p>
            <a:pPr algn="l">
              <a:buFont typeface="Wingdings" panose="05000000000000000000" pitchFamily="2" charset="2"/>
              <a:buChar char="§"/>
            </a:pPr>
            <a:r>
              <a:rPr lang="en-US" sz="2800" dirty="0">
                <a:latin typeface="Times New Roman" panose="02020503050405090304" pitchFamily="18" charset="0"/>
                <a:cs typeface="Times New Roman" panose="02020503050405090304" pitchFamily="18" charset="0"/>
              </a:rPr>
              <a:t>Problem Statement</a:t>
            </a:r>
            <a:endParaRPr lang="en-US" sz="2800" dirty="0">
              <a:latin typeface="Times New Roman" panose="02020503050405090304" pitchFamily="18" charset="0"/>
              <a:cs typeface="Times New Roman" panose="02020503050405090304" pitchFamily="18" charset="0"/>
            </a:endParaRPr>
          </a:p>
          <a:p>
            <a:pPr algn="l">
              <a:buFont typeface="Wingdings" panose="05000000000000000000" pitchFamily="2" charset="2"/>
              <a:buChar char="§"/>
            </a:pPr>
            <a:r>
              <a:rPr lang="en-US" sz="2800" dirty="0">
                <a:latin typeface="Times New Roman" panose="02020503050405090304" pitchFamily="18" charset="0"/>
                <a:cs typeface="Times New Roman" panose="02020503050405090304" pitchFamily="18" charset="0"/>
              </a:rPr>
              <a:t>Objective</a:t>
            </a:r>
            <a:endParaRPr lang="en-US" sz="2800" dirty="0">
              <a:latin typeface="Times New Roman" panose="02020503050405090304" pitchFamily="18" charset="0"/>
              <a:cs typeface="Times New Roman" panose="02020503050405090304" pitchFamily="18" charset="0"/>
            </a:endParaRPr>
          </a:p>
          <a:p>
            <a:pPr algn="l">
              <a:buFont typeface="Wingdings" panose="05000000000000000000" pitchFamily="2" charset="2"/>
              <a:buChar char="§"/>
            </a:pPr>
            <a:r>
              <a:rPr lang="en-US" sz="2800" dirty="0">
                <a:latin typeface="Times New Roman" panose="02020503050405090304" pitchFamily="18" charset="0"/>
                <a:cs typeface="Times New Roman" panose="02020503050405090304" pitchFamily="18" charset="0"/>
              </a:rPr>
              <a:t>Hardware And Software Requirements.</a:t>
            </a:r>
            <a:endParaRPr lang="en-US" sz="2800" dirty="0">
              <a:latin typeface="Times New Roman" panose="02020503050405090304" pitchFamily="18" charset="0"/>
              <a:cs typeface="Times New Roman" panose="02020503050405090304" pitchFamily="18" charset="0"/>
            </a:endParaRPr>
          </a:p>
          <a:p>
            <a:pPr algn="l">
              <a:buFont typeface="Wingdings" panose="05000000000000000000" pitchFamily="2" charset="2"/>
              <a:buChar char="§"/>
            </a:pPr>
            <a:r>
              <a:rPr lang="en-US" sz="2800" dirty="0">
                <a:latin typeface="Times New Roman" panose="02020503050405090304" pitchFamily="18" charset="0"/>
                <a:cs typeface="Times New Roman" panose="02020503050405090304" pitchFamily="18" charset="0"/>
              </a:rPr>
              <a:t>Tools and Technology</a:t>
            </a:r>
            <a:endParaRPr lang="en-US" sz="2800" dirty="0">
              <a:latin typeface="Times New Roman" panose="02020503050405090304" pitchFamily="18" charset="0"/>
              <a:cs typeface="Times New Roman" panose="02020503050405090304" pitchFamily="18" charset="0"/>
            </a:endParaRPr>
          </a:p>
          <a:p>
            <a:pPr algn="l">
              <a:buFont typeface="Wingdings" panose="05000000000000000000" pitchFamily="2" charset="2"/>
              <a:buChar char="§"/>
            </a:pPr>
            <a:r>
              <a:rPr lang="en-US" sz="2800" dirty="0">
                <a:latin typeface="Times New Roman" panose="02020503050405090304" pitchFamily="18" charset="0"/>
                <a:cs typeface="Times New Roman" panose="02020503050405090304" pitchFamily="18" charset="0"/>
              </a:rPr>
              <a:t>Purpose of a project</a:t>
            </a:r>
            <a:endParaRPr lang="en-US" sz="2800" dirty="0">
              <a:latin typeface="Times New Roman" panose="02020503050405090304" pitchFamily="18" charset="0"/>
              <a:cs typeface="Times New Roman" panose="02020503050405090304" pitchFamily="18" charset="0"/>
            </a:endParaRPr>
          </a:p>
          <a:p>
            <a:pPr algn="l">
              <a:buFont typeface="Wingdings" panose="05000000000000000000" pitchFamily="2" charset="2"/>
              <a:buChar char="§"/>
            </a:pPr>
            <a:r>
              <a:rPr lang="en-US" sz="2800" dirty="0">
                <a:latin typeface="Times New Roman" panose="02020503050405090304" pitchFamily="18" charset="0"/>
                <a:cs typeface="Times New Roman" panose="02020503050405090304" pitchFamily="18" charset="0"/>
              </a:rPr>
              <a:t>Screenshots</a:t>
            </a:r>
            <a:endParaRPr lang="en-US" sz="2800" dirty="0">
              <a:latin typeface="Times New Roman" panose="02020503050405090304" pitchFamily="18" charset="0"/>
              <a:cs typeface="Times New Roman" panose="02020503050405090304" pitchFamily="18" charset="0"/>
            </a:endParaRPr>
          </a:p>
          <a:p>
            <a:pPr algn="l">
              <a:buFont typeface="Wingdings" panose="05000000000000000000" pitchFamily="2" charset="2"/>
              <a:buChar char="§"/>
            </a:pPr>
            <a:r>
              <a:rPr lang="en-US" sz="2800" dirty="0">
                <a:latin typeface="Times New Roman" panose="02020503050405090304" pitchFamily="18" charset="0"/>
                <a:cs typeface="Times New Roman" panose="02020503050405090304" pitchFamily="18" charset="0"/>
              </a:rPr>
              <a:t>Future Scope</a:t>
            </a:r>
            <a:endParaRPr lang="en-US" sz="2800" dirty="0">
              <a:latin typeface="Times New Roman" panose="02020503050405090304" pitchFamily="18" charset="0"/>
              <a:cs typeface="Times New Roman" panose="02020503050405090304" pitchFamily="18" charset="0"/>
            </a:endParaRPr>
          </a:p>
          <a:p>
            <a:pPr algn="l">
              <a:buFont typeface="Wingdings" panose="05000000000000000000" pitchFamily="2" charset="2"/>
              <a:buChar char="§"/>
            </a:pPr>
            <a:r>
              <a:rPr lang="en-US" sz="2800" dirty="0">
                <a:latin typeface="Times New Roman" panose="02020503050405090304" pitchFamily="18" charset="0"/>
                <a:cs typeface="Times New Roman" panose="02020503050405090304" pitchFamily="18" charset="0"/>
              </a:rPr>
              <a:t>Conclusion</a:t>
            </a:r>
            <a:endParaRPr lang="en-US" sz="2800" dirty="0">
              <a:latin typeface="Times New Roman" panose="02020503050405090304" pitchFamily="18" charset="0"/>
              <a:cs typeface="Times New Roman" panose="02020503050405090304" pitchFamily="18" charset="0"/>
            </a:endParaRPr>
          </a:p>
          <a:p>
            <a:pPr algn="l">
              <a:buFont typeface="Wingdings" panose="05000000000000000000" pitchFamily="2" charset="2"/>
              <a:buChar char="§"/>
            </a:pPr>
            <a:endParaRPr lang="en-US" sz="2800" dirty="0">
              <a:latin typeface="Times New Roman" panose="02020503050405090304" pitchFamily="18" charset="0"/>
              <a:cs typeface="Times New Roman" panose="02020503050405090304" pitchFamily="18" charset="0"/>
            </a:endParaRPr>
          </a:p>
          <a:p>
            <a:pPr>
              <a:buFont typeface="Wingdings" panose="05000000000000000000" pitchFamily="2" charset="2"/>
              <a:buChar char="§"/>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4784"/>
            <a:ext cx="10515600" cy="1325563"/>
          </a:xfrm>
        </p:spPr>
        <p:txBody>
          <a:bodyPr/>
          <a:lstStyle/>
          <a:p>
            <a:r>
              <a:rPr lang="en-US" dirty="0"/>
              <a:t>Introduction </a:t>
            </a:r>
            <a:endParaRPr lang="en-US" dirty="0"/>
          </a:p>
        </p:txBody>
      </p:sp>
      <p:sp>
        <p:nvSpPr>
          <p:cNvPr id="3" name="Content Placeholder 2"/>
          <p:cNvSpPr>
            <a:spLocks noGrp="1"/>
          </p:cNvSpPr>
          <p:nvPr>
            <p:ph idx="1"/>
          </p:nvPr>
        </p:nvSpPr>
        <p:spPr>
          <a:xfrm>
            <a:off x="838200" y="1865966"/>
            <a:ext cx="10515600" cy="4351338"/>
          </a:xfrm>
        </p:spPr>
        <p:txBody>
          <a:bodyPr/>
          <a:lstStyle/>
          <a:p>
            <a:pPr>
              <a:buFont typeface="Wingdings" panose="05000000000000000000" pitchFamily="2" charset="2"/>
              <a:buChar char="§"/>
            </a:pPr>
            <a:r>
              <a:rPr lang="en-US" b="0" i="0" dirty="0">
                <a:effectLst/>
                <a:latin typeface="Söhne"/>
              </a:rPr>
              <a:t>Disease detection is an important aspect of modern healthcare. Early detection and diagnosis of diseases can significantly improve patient outcomes and reduce healthcare costs. </a:t>
            </a:r>
            <a:endParaRPr lang="en-US" b="0" i="0" dirty="0">
              <a:effectLst/>
              <a:latin typeface="Söhne"/>
            </a:endParaRPr>
          </a:p>
          <a:p>
            <a:pPr>
              <a:buFont typeface="Wingdings" panose="05000000000000000000" pitchFamily="2" charset="2"/>
              <a:buChar char="§"/>
            </a:pPr>
            <a:r>
              <a:rPr lang="en-US" b="0" i="0" dirty="0">
                <a:effectLst/>
                <a:latin typeface="Söhne"/>
              </a:rPr>
              <a:t>Traditional methods of disease detection, such as manual diagnosis by medical professionals, have limitations in terms of accuracy and efficiency. </a:t>
            </a:r>
            <a:endParaRPr lang="en-US" b="0" i="0" dirty="0">
              <a:effectLst/>
              <a:latin typeface="Söhne"/>
            </a:endParaRPr>
          </a:p>
          <a:p>
            <a:pPr>
              <a:buFont typeface="Wingdings" panose="05000000000000000000" pitchFamily="2" charset="2"/>
              <a:buChar char="§"/>
            </a:pPr>
            <a:r>
              <a:rPr lang="en-US" b="0" i="0" dirty="0">
                <a:effectLst/>
                <a:latin typeface="Söhne"/>
              </a:rPr>
              <a:t>With the emergence of machine learning (ML) technology, there is an opportunity to develop more effective disease detection methods that can leverage large datasets and advanced algorithms to improve accuracy and efficiency.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US" dirty="0"/>
          </a:p>
        </p:txBody>
      </p:sp>
      <p:sp>
        <p:nvSpPr>
          <p:cNvPr id="3" name="Content Placeholder 2"/>
          <p:cNvSpPr>
            <a:spLocks noGrp="1"/>
          </p:cNvSpPr>
          <p:nvPr>
            <p:ph idx="1"/>
          </p:nvPr>
        </p:nvSpPr>
        <p:spPr/>
        <p:txBody>
          <a:bodyPr/>
          <a:lstStyle/>
          <a:p>
            <a:r>
              <a:rPr lang="en-US" dirty="0">
                <a:latin typeface="Söhne"/>
              </a:rPr>
              <a:t>W</a:t>
            </a:r>
            <a:r>
              <a:rPr lang="en-US" b="0" i="0" dirty="0">
                <a:effectLst/>
                <a:latin typeface="Söhne"/>
              </a:rPr>
              <a:t>e propose a model that uses ML algorithms to detect diseases accurately and efficiently. We have trained our model on a dataset of medical records and have tested it on real-world data. The results have shown that our model has achieved high accuracy and has the potential to be used in clinical settings. The use of ML in disease detection can greatly improve the efficiency and accuracy of the diagnosis, enabling early detection and treatment, and ultimately improving patient outcomes.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Problem Statement</a:t>
            </a:r>
            <a:endParaRPr lang="en-IN" b="1" dirty="0"/>
          </a:p>
        </p:txBody>
      </p:sp>
      <p:sp>
        <p:nvSpPr>
          <p:cNvPr id="3" name="Content Placeholder 2"/>
          <p:cNvSpPr>
            <a:spLocks noGrp="1"/>
          </p:cNvSpPr>
          <p:nvPr>
            <p:ph idx="1"/>
          </p:nvPr>
        </p:nvSpPr>
        <p:spPr>
          <a:xfrm>
            <a:off x="838200" y="1784985"/>
            <a:ext cx="10515600" cy="4351338"/>
          </a:xfrm>
        </p:spPr>
        <p:txBody>
          <a:bodyPr>
            <a:normAutofit fontScale="92500" lnSpcReduction="20000"/>
          </a:bodyPr>
          <a:lstStyle/>
          <a:p>
            <a:pPr>
              <a:buFont typeface="Wingdings" panose="05000000000000000000" pitchFamily="2" charset="2"/>
              <a:buChar char="§"/>
            </a:pPr>
            <a:endParaRPr lang="en-US" sz="3200" dirty="0"/>
          </a:p>
          <a:p>
            <a:pPr>
              <a:buFont typeface="Wingdings" panose="05000000000000000000" pitchFamily="2" charset="2"/>
              <a:buChar char="§"/>
            </a:pPr>
            <a:r>
              <a:rPr lang="en-US" sz="3200" dirty="0"/>
              <a:t>The current healthcare system faces challenges in accurately and efficiently detecting diseases. This can lead to delayed treatment, incorrect diagnoses, and poor patient outcomes.</a:t>
            </a:r>
            <a:endParaRPr lang="en-US" sz="3200" dirty="0"/>
          </a:p>
          <a:p>
            <a:pPr>
              <a:buFont typeface="Wingdings" panose="05000000000000000000" pitchFamily="2" charset="2"/>
              <a:buChar char="§"/>
            </a:pPr>
            <a:endParaRPr lang="en-US" sz="3200" dirty="0"/>
          </a:p>
          <a:p>
            <a:pPr>
              <a:buFont typeface="Wingdings" panose="05000000000000000000" pitchFamily="2" charset="2"/>
              <a:buChar char="§"/>
            </a:pPr>
            <a:r>
              <a:rPr lang="en-US" sz="3200" dirty="0"/>
              <a:t>Our project aims to address these challenges by leveraging the power of machine learning algorithms to automate the analysis of patient data and provide fast and accurate disease detection.</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endParaRPr lang="en-US" dirty="0"/>
          </a:p>
        </p:txBody>
      </p:sp>
      <p:sp>
        <p:nvSpPr>
          <p:cNvPr id="3" name="Content Placeholder 2"/>
          <p:cNvSpPr>
            <a:spLocks noGrp="1"/>
          </p:cNvSpPr>
          <p:nvPr>
            <p:ph idx="1"/>
          </p:nvPr>
        </p:nvSpPr>
        <p:spPr/>
        <p:txBody>
          <a:bodyPr>
            <a:normAutofit/>
          </a:bodyPr>
          <a:lstStyle/>
          <a:p>
            <a:pPr algn="l">
              <a:buFont typeface="Arial" panose="020B0604020202090204" pitchFamily="34" charset="0"/>
              <a:buChar char="•"/>
            </a:pPr>
            <a:r>
              <a:rPr lang="en-US" b="0" i="0" dirty="0">
                <a:effectLst/>
                <a:latin typeface="Söhne"/>
              </a:rPr>
              <a:t>Accurate and efficient detection of diseases in patients</a:t>
            </a:r>
            <a:endParaRPr lang="en-US" b="0" i="0" dirty="0">
              <a:effectLst/>
              <a:latin typeface="Söhne"/>
            </a:endParaRPr>
          </a:p>
          <a:p>
            <a:pPr algn="l">
              <a:buFont typeface="Arial" panose="020B0604020202090204" pitchFamily="34" charset="0"/>
              <a:buChar char="•"/>
            </a:pPr>
            <a:r>
              <a:rPr lang="en-US" b="0" i="0" dirty="0">
                <a:effectLst/>
                <a:latin typeface="Söhne"/>
              </a:rPr>
              <a:t>Early detection and diagnosis of diseases, leading to improved patient outcomes</a:t>
            </a:r>
            <a:endParaRPr lang="en-US" b="0" i="0" dirty="0">
              <a:effectLst/>
              <a:latin typeface="Söhne"/>
            </a:endParaRPr>
          </a:p>
          <a:p>
            <a:pPr algn="l">
              <a:buFont typeface="Arial" panose="020B0604020202090204" pitchFamily="34" charset="0"/>
              <a:buChar char="•"/>
            </a:pPr>
            <a:r>
              <a:rPr lang="en-US" b="0" i="0" dirty="0">
                <a:effectLst/>
                <a:latin typeface="Söhne"/>
              </a:rPr>
              <a:t>Incorporation of various factors such as medical history, lifestyle, and genetic predisposition into disease detection models, leading to more accurate predictions</a:t>
            </a:r>
            <a:endParaRPr lang="en-US" b="0" i="0" dirty="0">
              <a:effectLst/>
              <a:latin typeface="Söhne"/>
            </a:endParaRPr>
          </a:p>
          <a:p>
            <a:pPr algn="l">
              <a:buFont typeface="Arial" panose="020B0604020202090204" pitchFamily="34" charset="0"/>
              <a:buChar char="•"/>
            </a:pPr>
            <a:r>
              <a:rPr lang="en-US" b="0" i="0" dirty="0">
                <a:effectLst/>
                <a:latin typeface="Söhne"/>
              </a:rPr>
              <a:t>A user-friendly interface that medical professionals can use to input patient data and receive disease predictions from the model</a:t>
            </a:r>
            <a:endParaRPr lang="en-US" b="0" i="0" dirty="0">
              <a:effectLst/>
              <a:latin typeface="Söhne"/>
            </a:endParaRPr>
          </a:p>
          <a:p>
            <a:pPr algn="l">
              <a:buFont typeface="Arial" panose="020B0604020202090204" pitchFamily="34" charset="0"/>
              <a:buChar char="•"/>
            </a:pPr>
            <a:r>
              <a:rPr lang="en-US" b="0" i="0" dirty="0">
                <a:effectLst/>
                <a:latin typeface="Söhne"/>
              </a:rPr>
              <a:t>Potential to revolutionize healthcare and improve clinical practice by leveraging machine learning technology for disease detection.</a:t>
            </a:r>
            <a:endParaRPr lang="en-US" b="0" i="0" dirty="0">
              <a:effectLst/>
              <a:latin typeface="Söhne"/>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560" y="703729"/>
            <a:ext cx="10013078" cy="1320800"/>
          </a:xfrm>
        </p:spPr>
        <p:txBody>
          <a:bodyPr/>
          <a:lstStyle/>
          <a:p>
            <a:r>
              <a:rPr lang="en-IN" b="1" dirty="0"/>
              <a:t>        Hardware and Software Specification</a:t>
            </a:r>
            <a:endParaRPr lang="en-IN" b="1"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IN" dirty="0"/>
              <a:t>Python Programming language.</a:t>
            </a:r>
            <a:endParaRPr lang="en-IN" dirty="0"/>
          </a:p>
          <a:p>
            <a:pPr>
              <a:buFont typeface="Wingdings" panose="05000000000000000000" pitchFamily="2" charset="2"/>
              <a:buChar char="§"/>
            </a:pPr>
            <a:r>
              <a:rPr lang="en-IN" dirty="0"/>
              <a:t>Libraries of python: Tkinter, pandas, numpy, sklearn.</a:t>
            </a:r>
            <a:endParaRPr lang="en-IN" dirty="0"/>
          </a:p>
          <a:p>
            <a:pPr>
              <a:buFont typeface="Wingdings" panose="05000000000000000000" pitchFamily="2" charset="2"/>
              <a:buChar char="§"/>
            </a:pPr>
            <a:r>
              <a:rPr lang="en-IN" dirty="0"/>
              <a:t>MongoDB as the data platform.</a:t>
            </a:r>
            <a:endParaRPr lang="en-IN" dirty="0"/>
          </a:p>
          <a:p>
            <a:pPr>
              <a:buFont typeface="Wingdings" panose="05000000000000000000" pitchFamily="2" charset="2"/>
              <a:buChar char="§"/>
            </a:pPr>
            <a:endParaRPr lang="en-IN" dirty="0"/>
          </a:p>
          <a:p>
            <a:pPr>
              <a:buFont typeface="Wingdings" panose="05000000000000000000" pitchFamily="2" charset="2"/>
              <a:buChar char="§"/>
            </a:pPr>
            <a:r>
              <a:rPr lang="en-IN" dirty="0"/>
              <a:t>Operating System- Microsoft Windows(any)</a:t>
            </a:r>
            <a:endParaRPr lang="en-IN" dirty="0"/>
          </a:p>
          <a:p>
            <a:pPr>
              <a:buFont typeface="Wingdings" panose="05000000000000000000" pitchFamily="2" charset="2"/>
              <a:buChar char="§"/>
            </a:pPr>
            <a:r>
              <a:rPr lang="en-IN" dirty="0"/>
              <a:t>RAM – 2GB Minimum</a:t>
            </a:r>
            <a:endParaRPr lang="en-IN" dirty="0"/>
          </a:p>
          <a:p>
            <a:pPr>
              <a:buFont typeface="Wingdings" panose="05000000000000000000" pitchFamily="2" charset="2"/>
              <a:buChar char="§"/>
            </a:pPr>
            <a:r>
              <a:rPr lang="en-IN" dirty="0"/>
              <a:t>Processor- 1 Ghz Minimum with Dual Core.</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3365"/>
            <a:ext cx="10515600" cy="1325563"/>
          </a:xfrm>
        </p:spPr>
        <p:txBody>
          <a:bodyPr/>
          <a:lstStyle/>
          <a:p>
            <a:pPr algn="ctr"/>
            <a:r>
              <a:rPr lang="en-IN" b="1" dirty="0"/>
              <a:t>Tools and Technology</a:t>
            </a:r>
            <a:endParaRPr lang="en-IN" b="1" dirty="0"/>
          </a:p>
        </p:txBody>
      </p:sp>
      <p:sp>
        <p:nvSpPr>
          <p:cNvPr id="3" name="Content Placeholder 2"/>
          <p:cNvSpPr>
            <a:spLocks noGrp="1"/>
          </p:cNvSpPr>
          <p:nvPr>
            <p:ph idx="1"/>
          </p:nvPr>
        </p:nvSpPr>
        <p:spPr>
          <a:xfrm>
            <a:off x="838200" y="1896745"/>
            <a:ext cx="10515600" cy="4351338"/>
          </a:xfrm>
        </p:spPr>
        <p:txBody>
          <a:bodyPr/>
          <a:lstStyle/>
          <a:p>
            <a:pPr>
              <a:buFont typeface="Wingdings" panose="05000000000000000000" pitchFamily="2" charset="2"/>
              <a:buChar char="§"/>
            </a:pPr>
            <a:r>
              <a:rPr lang="en-US" dirty="0"/>
              <a:t>VS Code: It is a versatile code editor that supports multiple programming languages and integrates with popular machine learning frameworks. It offers intelligent suggestions, debugging tools, and extensions, making it efficient for coding.</a:t>
            </a:r>
            <a:endParaRPr lang="en-US" dirty="0"/>
          </a:p>
          <a:p>
            <a:pPr>
              <a:buFont typeface="Wingdings" panose="05000000000000000000" pitchFamily="2" charset="2"/>
              <a:buChar char="§"/>
            </a:pPr>
            <a:endParaRPr lang="en-US" dirty="0"/>
          </a:p>
          <a:p>
            <a:pPr>
              <a:buFont typeface="Wingdings" panose="05000000000000000000" pitchFamily="2" charset="2"/>
              <a:buChar char="§"/>
            </a:pPr>
            <a:r>
              <a:rPr lang="en-US" dirty="0"/>
              <a:t>MongoDB: In our project, MongoDB can be used to store patient data in a document-oriented format, enabling efficient retrieval and processing of large volumes of unstructured data for machine learning algorithms.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The Purpose of our Project</a:t>
            </a:r>
            <a:endParaRPr lang="en-IN" b="1" dirty="0"/>
          </a:p>
        </p:txBody>
      </p:sp>
      <p:sp>
        <p:nvSpPr>
          <p:cNvPr id="3" name="Content Placeholder 2"/>
          <p:cNvSpPr>
            <a:spLocks noGrp="1"/>
          </p:cNvSpPr>
          <p:nvPr>
            <p:ph idx="1"/>
          </p:nvPr>
        </p:nvSpPr>
        <p:spPr/>
        <p:txBody>
          <a:bodyPr>
            <a:normAutofit/>
          </a:bodyPr>
          <a:lstStyle/>
          <a:p>
            <a:pPr marL="0" indent="0">
              <a:buNone/>
            </a:pPr>
            <a:endParaRPr lang="en-US" dirty="0"/>
          </a:p>
          <a:p>
            <a:r>
              <a:rPr lang="en-US" dirty="0"/>
              <a:t>Use machine learning algorithms to quickly and accurately analyze patient data.</a:t>
            </a:r>
            <a:endParaRPr lang="en-US" dirty="0"/>
          </a:p>
          <a:p>
            <a:r>
              <a:rPr lang="en-US" dirty="0"/>
              <a:t>Assist medical professionals in making informed decisions and providing better care for their patients.</a:t>
            </a:r>
            <a:endParaRPr lang="en-US" dirty="0"/>
          </a:p>
          <a:p>
            <a:r>
              <a:rPr lang="en-US" dirty="0"/>
              <a:t>Reduce the number of unnecessary tests and procedures, thus lowering healthcare costs.</a:t>
            </a:r>
            <a:endParaRPr lang="en-US" dirty="0"/>
          </a:p>
          <a:p>
            <a:r>
              <a:rPr lang="en-US" dirty="0"/>
              <a:t>Increase the accuracy of diagnoses and reduce the likelihood of misdiagnoses and subsequent complications.</a:t>
            </a:r>
            <a:endParaRPr lang="en-US" dirty="0"/>
          </a:p>
          <a:p>
            <a:r>
              <a:rPr lang="en-US" dirty="0"/>
              <a:t>Make healthcare more efficient and accessible for all.</a:t>
            </a:r>
            <a:endParaRPr lang="en-IN"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5178</Words>
  <Application>WPS Presentation</Application>
  <PresentationFormat>Widescreen</PresentationFormat>
  <Paragraphs>95</Paragraphs>
  <Slides>14</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14</vt:i4>
      </vt:variant>
    </vt:vector>
  </HeadingPairs>
  <TitlesOfParts>
    <vt:vector size="30" baseType="lpstr">
      <vt:lpstr>Arial</vt:lpstr>
      <vt:lpstr>SimSun</vt:lpstr>
      <vt:lpstr>Wingdings</vt:lpstr>
      <vt:lpstr>Wingdings 3</vt:lpstr>
      <vt:lpstr>Arial</vt:lpstr>
      <vt:lpstr>Times New Roman</vt:lpstr>
      <vt:lpstr>Söhne</vt:lpstr>
      <vt:lpstr>Thonburi</vt:lpstr>
      <vt:lpstr>Trebuchet MS</vt:lpstr>
      <vt:lpstr>Microsoft YaHei</vt:lpstr>
      <vt:lpstr>汉仪旗黑</vt:lpstr>
      <vt:lpstr>Arial Unicode MS</vt:lpstr>
      <vt:lpstr>Calibri</vt:lpstr>
      <vt:lpstr>Helvetica Neue</vt:lpstr>
      <vt:lpstr>宋体-简</vt:lpstr>
      <vt:lpstr>Facet</vt:lpstr>
      <vt:lpstr>Disease Detection using ML</vt:lpstr>
      <vt:lpstr>Content</vt:lpstr>
      <vt:lpstr>Introduction </vt:lpstr>
      <vt:lpstr>Abstract</vt:lpstr>
      <vt:lpstr>                       Problem Statement</vt:lpstr>
      <vt:lpstr>Objectives</vt:lpstr>
      <vt:lpstr>        Hardware and Software Specification</vt:lpstr>
      <vt:lpstr>Tools and Technology</vt:lpstr>
      <vt:lpstr>The Purpose of our Project</vt:lpstr>
      <vt:lpstr>PowerPoint 演示文稿</vt:lpstr>
      <vt:lpstr>PowerPoint 演示文稿</vt:lpstr>
      <vt:lpstr>Future Scope</vt:lpstr>
      <vt:lpstr>                              Conclusions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Disease Detection using ML.</dc:title>
  <dc:creator>Mudit Saraswat</dc:creator>
  <cp:lastModifiedBy>ikrrishnchauhan</cp:lastModifiedBy>
  <cp:revision>11</cp:revision>
  <dcterms:created xsi:type="dcterms:W3CDTF">2024-11-20T05:04:08Z</dcterms:created>
  <dcterms:modified xsi:type="dcterms:W3CDTF">2024-11-20T05:04:08Z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CB739BE011E8B7E5C86D3D672F34C9B3_42</vt:lpwstr>
  </property>
  <property fmtid="{D5CDD505-2E9C-101B-9397-08002B2CF9AE}" pid="3" name="KSOProductBuildVer">
    <vt:lpwstr>1033-6.10.1.8197</vt:lpwstr>
  </property>
</Properties>
</file>