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8" r:id="rId5"/>
    <p:sldId id="269" r:id="rId6"/>
    <p:sldId id="267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1048-65EE-47A7-A9F7-D18529E4DD78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9DBC-5FAA-4C51-B723-793728358D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77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Personel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: </a:t>
            </a:r>
            <a:r>
              <a:rPr lang="de-DE" dirty="0" err="1" smtClean="0"/>
              <a:t>Camel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applications</a:t>
            </a:r>
            <a:r>
              <a:rPr lang="de-DE" baseline="0" dirty="0" smtClean="0"/>
              <a:t> – Spring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integrating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89DBC-5FAA-4C51-B723-793728358D0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84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Prozessoren können neue Routen zu Kontext zufügen und neues Camel-Routing starten</a:t>
            </a:r>
          </a:p>
          <a:p>
            <a:r>
              <a:rPr lang="de-DE" dirty="0" smtClean="0"/>
              <a:t>Routing basiert auf „Sprung-Anweisungen“ zu Routen-URIs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89DBC-5FAA-4C51-B723-793728358D0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25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14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0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5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1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1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50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3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4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91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6515-3D51-450C-B96D-5E0F813738E7}" type="datetimeFigureOut">
              <a:rPr lang="de-DE" smtClean="0"/>
              <a:t>14.08.2020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96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tivia.com/apache-camel-an-integration-framewor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287525" y="170080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lussdiagramm: Prozess 5"/>
          <p:cNvSpPr/>
          <p:nvPr/>
        </p:nvSpPr>
        <p:spPr>
          <a:xfrm>
            <a:off x="6084168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7596336" y="1945978"/>
            <a:ext cx="864096" cy="64807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H2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4" idx="6"/>
            <a:endCxn id="36" idx="1"/>
          </p:cNvCxnSpPr>
          <p:nvPr/>
        </p:nvCxnSpPr>
        <p:spPr>
          <a:xfrm>
            <a:off x="1079613" y="2060848"/>
            <a:ext cx="13321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2411761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&lt;&lt;OhoFrontend&gt;&gt;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65" idx="6"/>
            <a:endCxn id="14" idx="1"/>
          </p:cNvCxnSpPr>
          <p:nvPr/>
        </p:nvCxnSpPr>
        <p:spPr>
          <a:xfrm>
            <a:off x="971602" y="4581128"/>
            <a:ext cx="144015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/>
          <p:cNvSpPr/>
          <p:nvPr/>
        </p:nvSpPr>
        <p:spPr>
          <a:xfrm>
            <a:off x="2411761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&lt;&lt;FilemanFontend&gt;&gt;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/>
          <p:cNvCxnSpPr>
            <a:stCxn id="14" idx="3"/>
            <a:endCxn id="53" idx="1"/>
          </p:cNvCxnSpPr>
          <p:nvPr/>
        </p:nvCxnSpPr>
        <p:spPr>
          <a:xfrm>
            <a:off x="5076057" y="458112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6" idx="3"/>
            <a:endCxn id="6" idx="1"/>
          </p:cNvCxnSpPr>
          <p:nvPr/>
        </p:nvCxnSpPr>
        <p:spPr>
          <a:xfrm>
            <a:off x="5076057" y="206084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Prozess 52"/>
          <p:cNvSpPr/>
          <p:nvPr/>
        </p:nvSpPr>
        <p:spPr>
          <a:xfrm>
            <a:off x="6084168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5" name="Smiley 64"/>
          <p:cNvSpPr/>
          <p:nvPr/>
        </p:nvSpPr>
        <p:spPr>
          <a:xfrm>
            <a:off x="179514" y="422108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1187624" y="2060848"/>
            <a:ext cx="11360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files</a:t>
            </a:r>
            <a:endParaRPr lang="de-DE" sz="1400" b="1" i="1" dirty="0" smtClean="0">
              <a:solidFill>
                <a:schemeClr val="tx2"/>
              </a:solidFill>
            </a:endParaRP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(e.g. Groovy </a:t>
            </a: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Scripts*)</a:t>
            </a:r>
            <a:endParaRPr lang="de-DE" sz="1400" b="1" i="1" dirty="0" smtClean="0">
              <a:solidFill>
                <a:schemeClr val="tx2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1172890" y="4581128"/>
            <a:ext cx="950838" cy="45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request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endParaRPr lang="de-DE" sz="1400" b="1" i="1" dirty="0" smtClean="0">
              <a:solidFill>
                <a:schemeClr val="tx2"/>
              </a:solidFill>
            </a:endParaRPr>
          </a:p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622289" y="315832"/>
            <a:ext cx="332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Fileman</a:t>
            </a:r>
            <a:r>
              <a:rPr lang="de-DE" sz="2400" b="1" dirty="0" smtClean="0"/>
              <a:t>-Oho-Interaction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452320" y="3119109"/>
            <a:ext cx="134216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Request 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  <a:endParaRPr lang="de-DE" sz="1400" b="1" i="1" dirty="0" smtClean="0">
              <a:solidFill>
                <a:schemeClr val="tx2"/>
              </a:solidFill>
            </a:endParaRPr>
          </a:p>
        </p:txBody>
      </p:sp>
      <p:cxnSp>
        <p:nvCxnSpPr>
          <p:cNvPr id="20" name="Gerade Verbindung mit Pfeil 19"/>
          <p:cNvCxnSpPr>
            <a:stCxn id="53" idx="0"/>
            <a:endCxn id="6" idx="2"/>
          </p:cNvCxnSpPr>
          <p:nvPr/>
        </p:nvCxnSpPr>
        <p:spPr>
          <a:xfrm flipV="1">
            <a:off x="7416316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092280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750117" y="3140968"/>
            <a:ext cx="1342163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Send</a:t>
            </a:r>
          </a:p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  <a:endParaRPr lang="de-DE" sz="1400" b="1" i="1" dirty="0" smtClean="0">
              <a:solidFill>
                <a:schemeClr val="tx2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399770" y="6021288"/>
            <a:ext cx="5613396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* </a:t>
            </a:r>
            <a:r>
              <a:rPr lang="de-DE" sz="1400" b="1" i="1" dirty="0" smtClean="0">
                <a:solidFill>
                  <a:schemeClr val="tx2"/>
                </a:solidFill>
              </a:rPr>
              <a:t>Groovy Scripts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contain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part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of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generation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   This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may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change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frequently</a:t>
            </a:r>
            <a:r>
              <a:rPr lang="de-DE" sz="1400" b="1" i="1" dirty="0" smtClean="0">
                <a:solidFill>
                  <a:schemeClr val="tx2"/>
                </a:solidFill>
              </a:rPr>
              <a:t>!</a:t>
            </a:r>
            <a:endParaRPr lang="de-DE" sz="1400" b="1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323528" y="1295757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/>
          <p:cNvCxnSpPr>
            <a:stCxn id="18" idx="6"/>
            <a:endCxn id="36" idx="1"/>
          </p:cNvCxnSpPr>
          <p:nvPr/>
        </p:nvCxnSpPr>
        <p:spPr>
          <a:xfrm flipV="1">
            <a:off x="1115616" y="3356992"/>
            <a:ext cx="1800200" cy="145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/>
          <p:cNvSpPr/>
          <p:nvPr/>
        </p:nvSpPr>
        <p:spPr>
          <a:xfrm>
            <a:off x="2915816" y="1340768"/>
            <a:ext cx="3240360" cy="40324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1348968" y="3129212"/>
            <a:ext cx="95410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files</a:t>
            </a:r>
          </a:p>
        </p:txBody>
      </p:sp>
      <p:sp>
        <p:nvSpPr>
          <p:cNvPr id="18" name="Smiley 17"/>
          <p:cNvSpPr/>
          <p:nvPr/>
        </p:nvSpPr>
        <p:spPr>
          <a:xfrm>
            <a:off x="323528" y="3011524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Smiley 19"/>
          <p:cNvSpPr/>
          <p:nvPr/>
        </p:nvSpPr>
        <p:spPr>
          <a:xfrm>
            <a:off x="363725" y="4465635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flipH="1">
            <a:off x="363725" y="5147900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Reader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 flipH="1">
            <a:off x="346872" y="3698115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Writer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 flipH="1">
            <a:off x="342241" y="1988840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Admin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403648" y="1833215"/>
            <a:ext cx="1426994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users, files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445283" y="4453275"/>
            <a:ext cx="132651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>
                <a:solidFill>
                  <a:schemeClr val="tx2"/>
                </a:solidFill>
              </a:rPr>
              <a:t>v</a:t>
            </a:r>
            <a:r>
              <a:rPr lang="de-DE" sz="1400" b="1" i="1" dirty="0" smtClean="0">
                <a:solidFill>
                  <a:schemeClr val="tx2"/>
                </a:solidFill>
              </a:rPr>
              <a:t>iew, fetch files</a:t>
            </a:r>
          </a:p>
        </p:txBody>
      </p:sp>
      <p:cxnSp>
        <p:nvCxnSpPr>
          <p:cNvPr id="28" name="Gerade Verbindung mit Pfeil 27"/>
          <p:cNvCxnSpPr>
            <a:stCxn id="44" idx="1"/>
            <a:endCxn id="36" idx="3"/>
          </p:cNvCxnSpPr>
          <p:nvPr/>
        </p:nvCxnSpPr>
        <p:spPr>
          <a:xfrm flipH="1">
            <a:off x="6156176" y="2230450"/>
            <a:ext cx="1476163" cy="11265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6"/>
            <a:endCxn id="36" idx="1"/>
          </p:cNvCxnSpPr>
          <p:nvPr/>
        </p:nvCxnSpPr>
        <p:spPr>
          <a:xfrm>
            <a:off x="1115616" y="1655797"/>
            <a:ext cx="1800200" cy="17011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6"/>
            <a:endCxn id="36" idx="1"/>
          </p:cNvCxnSpPr>
          <p:nvPr/>
        </p:nvCxnSpPr>
        <p:spPr>
          <a:xfrm flipV="1">
            <a:off x="1155813" y="3356992"/>
            <a:ext cx="1760003" cy="14686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Prozess 43"/>
          <p:cNvSpPr/>
          <p:nvPr/>
        </p:nvSpPr>
        <p:spPr>
          <a:xfrm>
            <a:off x="7632339" y="1319931"/>
            <a:ext cx="1367067" cy="182103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&lt;&lt;App1</a:t>
            </a:r>
            <a:r>
              <a:rPr lang="de-DE" b="1" dirty="0" smtClean="0">
                <a:solidFill>
                  <a:schemeClr val="tx1"/>
                </a:solidFill>
              </a:rPr>
              <a:t>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5" name="Flussdiagramm: Prozess 44"/>
          <p:cNvSpPr/>
          <p:nvPr/>
        </p:nvSpPr>
        <p:spPr>
          <a:xfrm>
            <a:off x="7632338" y="3552179"/>
            <a:ext cx="1367067" cy="182103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</a:t>
            </a:r>
            <a:r>
              <a:rPr lang="de-DE" b="1" dirty="0" smtClean="0">
                <a:solidFill>
                  <a:schemeClr val="tx1"/>
                </a:solidFill>
              </a:rPr>
              <a:t>App</a:t>
            </a:r>
            <a:r>
              <a:rPr lang="de-DE" b="1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>
            <a:stCxn id="45" idx="1"/>
            <a:endCxn id="36" idx="3"/>
          </p:cNvCxnSpPr>
          <p:nvPr/>
        </p:nvCxnSpPr>
        <p:spPr>
          <a:xfrm flipH="1" flipV="1">
            <a:off x="6156176" y="3356992"/>
            <a:ext cx="1476162" cy="110570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444678" y="4110739"/>
            <a:ext cx="89915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fetch files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444677" y="2310539"/>
            <a:ext cx="89915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fetch files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30642" y="315832"/>
            <a:ext cx="340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Fileman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Context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Diagram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9880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r Verbinder 72"/>
          <p:cNvCxnSpPr/>
          <p:nvPr/>
        </p:nvCxnSpPr>
        <p:spPr>
          <a:xfrm flipH="1">
            <a:off x="4596766" y="2550646"/>
            <a:ext cx="4109" cy="4118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4375682" y="4105945"/>
            <a:ext cx="432048" cy="107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ussdiagramm: Prozess 3"/>
          <p:cNvSpPr/>
          <p:nvPr/>
        </p:nvSpPr>
        <p:spPr>
          <a:xfrm>
            <a:off x="1259632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5" name="Flussdiagramm: Prozess 4"/>
          <p:cNvSpPr/>
          <p:nvPr/>
        </p:nvSpPr>
        <p:spPr>
          <a:xfrm>
            <a:off x="30502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6" name="Flussdiagramm: Prozess 5"/>
          <p:cNvSpPr/>
          <p:nvPr/>
        </p:nvSpPr>
        <p:spPr>
          <a:xfrm>
            <a:off x="5187479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7" name="Flussdiagramm: Prozess 6"/>
          <p:cNvSpPr/>
          <p:nvPr/>
        </p:nvSpPr>
        <p:spPr>
          <a:xfrm>
            <a:off x="66506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8" name="Smiley 7"/>
          <p:cNvSpPr/>
          <p:nvPr/>
        </p:nvSpPr>
        <p:spPr>
          <a:xfrm>
            <a:off x="179512" y="83671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Smiley 8"/>
          <p:cNvSpPr/>
          <p:nvPr/>
        </p:nvSpPr>
        <p:spPr>
          <a:xfrm>
            <a:off x="8421020" y="325922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>
            <a:stCxn id="4" idx="2"/>
          </p:cNvCxnSpPr>
          <p:nvPr/>
        </p:nvCxnSpPr>
        <p:spPr>
          <a:xfrm flipH="1">
            <a:off x="1685816" y="692696"/>
            <a:ext cx="22161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5" idx="2"/>
          </p:cNvCxnSpPr>
          <p:nvPr/>
        </p:nvCxnSpPr>
        <p:spPr>
          <a:xfrm flipH="1">
            <a:off x="3462549" y="692696"/>
            <a:ext cx="36003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6" idx="2"/>
          </p:cNvCxnSpPr>
          <p:nvPr/>
        </p:nvCxnSpPr>
        <p:spPr>
          <a:xfrm flipH="1">
            <a:off x="5626715" y="692696"/>
            <a:ext cx="9109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2"/>
          </p:cNvCxnSpPr>
          <p:nvPr/>
        </p:nvCxnSpPr>
        <p:spPr>
          <a:xfrm flipH="1">
            <a:off x="7076425" y="692696"/>
            <a:ext cx="22527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87078" y="937594"/>
            <a:ext cx="229617" cy="227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stCxn id="8" idx="6"/>
          </p:cNvCxnSpPr>
          <p:nvPr/>
        </p:nvCxnSpPr>
        <p:spPr>
          <a:xfrm flipV="1">
            <a:off x="539552" y="1003232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383868" y="981118"/>
            <a:ext cx="199949" cy="208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1763688" y="1169755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014304" y="937595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567297" y="1209464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3567297" y="1393526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3792888" y="970995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525048" y="1660249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3573513" y="1723253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>
            <a:off x="3573513" y="1916832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773639" y="1504034"/>
            <a:ext cx="15711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r</a:t>
            </a:r>
            <a:r>
              <a:rPr lang="de-DE" sz="1200" b="1" i="1" dirty="0" smtClean="0">
                <a:solidFill>
                  <a:schemeClr val="tx2"/>
                </a:solidFill>
              </a:rPr>
              <a:t>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1803103" y="2976823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982563" y="3304234"/>
            <a:ext cx="2140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7" name="Gerade Verbindung mit Pfeil 46"/>
          <p:cNvCxnSpPr>
            <a:stCxn id="9" idx="2"/>
          </p:cNvCxnSpPr>
          <p:nvPr/>
        </p:nvCxnSpPr>
        <p:spPr>
          <a:xfrm flipH="1">
            <a:off x="7201997" y="3425744"/>
            <a:ext cx="121902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8045" y="3193617"/>
            <a:ext cx="101675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u</a:t>
            </a:r>
            <a:r>
              <a:rPr lang="de-DE" sz="1200" b="1" i="1" dirty="0" smtClean="0">
                <a:solidFill>
                  <a:schemeClr val="tx2"/>
                </a:solidFill>
              </a:rPr>
              <a:t>pdate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g</a:t>
            </a:r>
            <a:r>
              <a:rPr lang="de-DE" sz="1200" b="1" i="1" dirty="0" smtClean="0">
                <a:solidFill>
                  <a:schemeClr val="tx2"/>
                </a:solidFill>
              </a:rPr>
              <a:t>roovy </a:t>
            </a: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5523636" y="3304234"/>
            <a:ext cx="214278" cy="34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5746282" y="3407343"/>
            <a:ext cx="1236281" cy="97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021788" y="3198720"/>
            <a:ext cx="710452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ave file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215662" y="2761570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507654" y="2694103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3576466" y="2736000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 flipH="1" flipV="1">
            <a:off x="3583143" y="2912618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ssdiagramm: Prozess 91"/>
          <p:cNvSpPr/>
          <p:nvPr/>
        </p:nvSpPr>
        <p:spPr>
          <a:xfrm>
            <a:off x="4179367" y="2060848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Groovy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Runtime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571906" y="2559067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860859" y="2883627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4" name="Smiley 103"/>
          <p:cNvSpPr/>
          <p:nvPr/>
        </p:nvSpPr>
        <p:spPr>
          <a:xfrm>
            <a:off x="179512" y="4005064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Rechteck 104"/>
          <p:cNvSpPr/>
          <p:nvPr/>
        </p:nvSpPr>
        <p:spPr>
          <a:xfrm>
            <a:off x="1596704" y="4105946"/>
            <a:ext cx="172133" cy="214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6" name="Gerade Verbindung mit Pfeil 105"/>
          <p:cNvCxnSpPr>
            <a:stCxn id="104" idx="6"/>
          </p:cNvCxnSpPr>
          <p:nvPr/>
        </p:nvCxnSpPr>
        <p:spPr>
          <a:xfrm flipV="1">
            <a:off x="539552" y="4171584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683365" y="3942681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3383868" y="4234500"/>
            <a:ext cx="205942" cy="185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9" name="Gerade Verbindung mit Pfeil 108"/>
          <p:cNvCxnSpPr/>
          <p:nvPr/>
        </p:nvCxnSpPr>
        <p:spPr>
          <a:xfrm>
            <a:off x="1763688" y="4338107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2014304" y="4105947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567297" y="4377816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3567297" y="4581128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707904" y="4158597"/>
            <a:ext cx="160646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5525048" y="482860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6" name="Gerade Verbindung mit Pfeil 115"/>
          <p:cNvCxnSpPr/>
          <p:nvPr/>
        </p:nvCxnSpPr>
        <p:spPr>
          <a:xfrm>
            <a:off x="3573513" y="4891605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H="1">
            <a:off x="3573513" y="5085184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3808046" y="4672386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9" name="Gerade Verbindung mit Pfeil 118"/>
          <p:cNvCxnSpPr/>
          <p:nvPr/>
        </p:nvCxnSpPr>
        <p:spPr>
          <a:xfrm flipH="1">
            <a:off x="1783853" y="6015776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2215662" y="5800523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5517729" y="1124744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527354" y="432197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89" name="Gruppieren 188"/>
          <p:cNvGrpSpPr/>
          <p:nvPr/>
        </p:nvGrpSpPr>
        <p:grpSpPr>
          <a:xfrm>
            <a:off x="2466276" y="1993365"/>
            <a:ext cx="928218" cy="476146"/>
            <a:chOff x="2466276" y="1993365"/>
            <a:chExt cx="928218" cy="476146"/>
          </a:xfrm>
        </p:grpSpPr>
        <p:grpSp>
          <p:nvGrpSpPr>
            <p:cNvPr id="186" name="Gruppieren 185"/>
            <p:cNvGrpSpPr/>
            <p:nvPr/>
          </p:nvGrpSpPr>
          <p:grpSpPr>
            <a:xfrm>
              <a:off x="3131842" y="2025039"/>
              <a:ext cx="262652" cy="444472"/>
              <a:chOff x="7908259" y="1429936"/>
              <a:chExt cx="262652" cy="444472"/>
            </a:xfrm>
          </p:grpSpPr>
          <p:cxnSp>
            <p:nvCxnSpPr>
              <p:cNvPr id="149" name="Gewinkelte Verbindung 148"/>
              <p:cNvCxnSpPr>
                <a:stCxn id="30" idx="1"/>
              </p:cNvCxnSpPr>
              <p:nvPr/>
            </p:nvCxnSpPr>
            <p:spPr>
              <a:xfrm rot="10800000" flipV="1">
                <a:off x="7908259" y="1429936"/>
                <a:ext cx="252027" cy="444472"/>
              </a:xfrm>
              <a:prstGeom prst="bentConnector2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mit Pfeil 173"/>
              <p:cNvCxnSpPr/>
              <p:nvPr/>
            </p:nvCxnSpPr>
            <p:spPr>
              <a:xfrm>
                <a:off x="7918911" y="1855158"/>
                <a:ext cx="252000" cy="9625"/>
              </a:xfrm>
              <a:prstGeom prst="straightConnector1">
                <a:avLst/>
              </a:prstGeom>
              <a:ln>
                <a:solidFill>
                  <a:schemeClr val="accent1">
                    <a:shade val="95000"/>
                    <a:satMod val="105000"/>
                    <a:alpha val="93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hteck 187"/>
            <p:cNvSpPr/>
            <p:nvPr/>
          </p:nvSpPr>
          <p:spPr>
            <a:xfrm>
              <a:off x="2466276" y="1993365"/>
              <a:ext cx="729879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combine</a:t>
              </a:r>
            </a:p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scripts</a:t>
              </a:r>
              <a:endParaRPr lang="de-DE" sz="1200" b="1" i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87" y="5172966"/>
            <a:ext cx="1060796" cy="603556"/>
          </a:xfrm>
          <a:prstGeom prst="rect">
            <a:avLst/>
          </a:prstGeom>
        </p:spPr>
      </p:pic>
      <p:sp>
        <p:nvSpPr>
          <p:cNvPr id="191" name="Rechteck 190"/>
          <p:cNvSpPr/>
          <p:nvPr/>
        </p:nvSpPr>
        <p:spPr>
          <a:xfrm>
            <a:off x="4504701" y="5703911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2" name="Gerade Verbindung mit Pfeil 191"/>
          <p:cNvCxnSpPr/>
          <p:nvPr/>
        </p:nvCxnSpPr>
        <p:spPr>
          <a:xfrm>
            <a:off x="3573513" y="5745808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 flipH="1" flipV="1">
            <a:off x="3580190" y="5932051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hteck 193"/>
          <p:cNvSpPr/>
          <p:nvPr/>
        </p:nvSpPr>
        <p:spPr>
          <a:xfrm>
            <a:off x="3877156" y="5893435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3594308" y="5591874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702646" y="767904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Camel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i="1" dirty="0" smtClean="0"/>
              <a:t>An integration </a:t>
            </a:r>
            <a:r>
              <a:rPr lang="en-US" sz="2400" i="1" dirty="0"/>
              <a:t>framework, which implements all </a:t>
            </a:r>
            <a:r>
              <a:rPr lang="en-US" sz="2400" i="1" dirty="0" smtClean="0"/>
              <a:t>known Enterprise </a:t>
            </a:r>
            <a:r>
              <a:rPr lang="en-US" sz="2400" i="1" dirty="0"/>
              <a:t>Integration Patterns </a:t>
            </a:r>
            <a:r>
              <a:rPr lang="en-US" sz="2400" i="1" dirty="0" smtClean="0"/>
              <a:t>in order to integrate different applications    </a:t>
            </a:r>
            <a:r>
              <a:rPr lang="de-DE" sz="1600" i="1" dirty="0" smtClean="0">
                <a:hlinkClick r:id="rId3"/>
              </a:rPr>
              <a:t>https</a:t>
            </a:r>
            <a:r>
              <a:rPr lang="de-DE" sz="1600" i="1" dirty="0">
                <a:hlinkClick r:id="rId3"/>
              </a:rPr>
              <a:t>://www.xtivia.com/apache-camel-an-integration-framework</a:t>
            </a:r>
            <a:r>
              <a:rPr lang="de-DE" sz="1600" i="1" dirty="0" smtClean="0">
                <a:hlinkClick r:id="rId3"/>
              </a:rPr>
              <a:t>/</a:t>
            </a:r>
            <a:endParaRPr lang="de-DE" sz="1600" i="1" dirty="0" smtClean="0"/>
          </a:p>
          <a:p>
            <a:pPr marL="457200" lvl="1" indent="0">
              <a:buNone/>
            </a:pPr>
            <a:endParaRPr lang="de-DE" sz="1600" i="1" dirty="0"/>
          </a:p>
          <a:p>
            <a:pPr marL="457200" lvl="1" indent="0">
              <a:buNone/>
            </a:pP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775006" y="2924944"/>
            <a:ext cx="7973458" cy="2868570"/>
            <a:chOff x="333243" y="3255367"/>
            <a:chExt cx="7973458" cy="2868570"/>
          </a:xfrm>
        </p:grpSpPr>
        <p:sp>
          <p:nvSpPr>
            <p:cNvPr id="4" name="Ellipse 3"/>
            <p:cNvSpPr/>
            <p:nvPr/>
          </p:nvSpPr>
          <p:spPr>
            <a:xfrm>
              <a:off x="2411760" y="3717032"/>
              <a:ext cx="1944216" cy="1800200"/>
            </a:xfrm>
            <a:prstGeom prst="ellipse">
              <a:avLst/>
            </a:prstGeom>
            <a:solidFill>
              <a:srgbClr val="4F81BD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3357896" y="3717032"/>
              <a:ext cx="1944216" cy="1800200"/>
            </a:xfrm>
            <a:prstGeom prst="ellipse">
              <a:avLst/>
            </a:prstGeom>
            <a:solidFill>
              <a:srgbClr val="C00000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23928" y="3255367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Spring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771800" y="3255367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4F81BD"/>
                  </a:solidFill>
                </a:rPr>
                <a:t>Camel</a:t>
              </a:r>
              <a:endParaRPr lang="de-DE" sz="24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3923928" y="4797152"/>
              <a:ext cx="0" cy="1047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 flipH="1">
              <a:off x="3515606" y="5754605"/>
              <a:ext cx="2798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e.g. </a:t>
              </a:r>
              <a:r>
                <a:rPr lang="de-DE" dirty="0" err="1" smtClean="0"/>
                <a:t>Dependency</a:t>
              </a:r>
              <a:r>
                <a:rPr lang="de-DE" dirty="0" smtClean="0"/>
                <a:t> </a:t>
              </a:r>
              <a:r>
                <a:rPr lang="de-DE" dirty="0" err="1" smtClean="0"/>
                <a:t>Injection</a:t>
              </a:r>
              <a:endParaRPr lang="de-DE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4788024" y="4617132"/>
              <a:ext cx="792088" cy="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 flipH="1">
              <a:off x="5508104" y="4293096"/>
              <a:ext cx="27985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e.g. Spring Boot („Just </a:t>
              </a:r>
              <a:r>
                <a:rPr lang="de-DE" dirty="0" err="1" smtClean="0"/>
                <a:t>run</a:t>
              </a:r>
              <a:r>
                <a:rPr lang="de-DE" dirty="0" smtClean="0"/>
                <a:t> stand-</a:t>
              </a:r>
              <a:r>
                <a:rPr lang="de-DE" dirty="0" err="1" smtClean="0"/>
                <a:t>alone</a:t>
              </a:r>
              <a:r>
                <a:rPr lang="de-DE" dirty="0" smtClean="0"/>
                <a:t>“)</a:t>
              </a:r>
              <a:endParaRPr lang="de-DE" dirty="0"/>
            </a:p>
          </p:txBody>
        </p:sp>
        <p:cxnSp>
          <p:nvCxnSpPr>
            <p:cNvPr id="16" name="Gerader Verbinder 15"/>
            <p:cNvCxnSpPr/>
            <p:nvPr/>
          </p:nvCxnSpPr>
          <p:spPr>
            <a:xfrm flipV="1">
              <a:off x="2195736" y="4617132"/>
              <a:ext cx="768474" cy="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 flipH="1">
              <a:off x="333243" y="4161854"/>
              <a:ext cx="27985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e.g. Support </a:t>
              </a:r>
              <a:r>
                <a:rPr lang="de-DE" dirty="0" err="1" smtClean="0"/>
                <a:t>of</a:t>
              </a:r>
              <a:r>
                <a:rPr lang="de-DE" dirty="0" smtClean="0"/>
                <a:t> </a:t>
              </a:r>
            </a:p>
            <a:p>
              <a:r>
                <a:rPr lang="de-DE" dirty="0" err="1" smtClean="0"/>
                <a:t>various</a:t>
              </a:r>
              <a:r>
                <a:rPr lang="de-DE" dirty="0" smtClean="0"/>
                <a:t> </a:t>
              </a:r>
              <a:r>
                <a:rPr lang="de-DE" dirty="0" err="1" smtClean="0"/>
                <a:t>langauges</a:t>
              </a:r>
              <a:r>
                <a:rPr lang="de-DE" dirty="0" smtClean="0"/>
                <a:t> </a:t>
              </a:r>
            </a:p>
            <a:p>
              <a:r>
                <a:rPr lang="de-DE" dirty="0" smtClean="0"/>
                <a:t>(e.g. Groovy)</a:t>
              </a:r>
              <a:endParaRPr lang="de-DE" dirty="0"/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755576" y="60212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Camel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frequently</a:t>
            </a:r>
            <a:r>
              <a:rPr lang="de-DE" dirty="0" smtClean="0"/>
              <a:t> </a:t>
            </a:r>
            <a:r>
              <a:rPr lang="de-DE" dirty="0" err="1" smtClean="0"/>
              <a:t>preferred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technologies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Camel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Spring also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2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Camel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OHO?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de-DE" sz="2400" i="1" dirty="0" err="1" smtClean="0"/>
              <a:t>Executing</a:t>
            </a:r>
            <a:r>
              <a:rPr lang="de-DE" sz="2400" i="1" dirty="0" smtClean="0"/>
              <a:t> groovy </a:t>
            </a:r>
            <a:r>
              <a:rPr lang="de-DE" sz="2400" i="1" dirty="0" err="1" smtClean="0"/>
              <a:t>scripts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during</a:t>
            </a:r>
            <a:r>
              <a:rPr lang="de-DE" sz="2400" i="1" dirty="0" smtClean="0"/>
              <a:t> OHO </a:t>
            </a:r>
            <a:r>
              <a:rPr lang="de-DE" sz="2400" i="1" dirty="0" err="1" smtClean="0"/>
              <a:t>runtime</a:t>
            </a:r>
            <a:r>
              <a:rPr lang="de-DE" sz="2400" i="1" dirty="0" smtClean="0"/>
              <a:t> in JVM</a:t>
            </a:r>
          </a:p>
          <a:p>
            <a:pPr lvl="1">
              <a:buFontTx/>
              <a:buChar char="-"/>
            </a:pPr>
            <a:r>
              <a:rPr lang="de-DE" sz="2400" i="1" dirty="0" smtClean="0"/>
              <a:t>Building a </a:t>
            </a:r>
            <a:r>
              <a:rPr lang="de-DE" sz="2400" i="1" dirty="0" err="1" smtClean="0"/>
              <a:t>Camel</a:t>
            </a:r>
            <a:r>
              <a:rPr lang="de-DE" sz="2400" i="1" dirty="0" smtClean="0"/>
              <a:t> Route (a </a:t>
            </a:r>
            <a:r>
              <a:rPr lang="de-DE" sz="2400" i="1" dirty="0" err="1" smtClean="0"/>
              <a:t>processing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pipeline</a:t>
            </a:r>
            <a:r>
              <a:rPr lang="de-DE" sz="2400" i="1" dirty="0" smtClean="0"/>
              <a:t>)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dynamically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build</a:t>
            </a:r>
            <a:r>
              <a:rPr lang="de-DE" sz="2400" i="1" dirty="0" smtClean="0"/>
              <a:t> a groovy </a:t>
            </a:r>
            <a:r>
              <a:rPr lang="de-DE" sz="2400" i="1" dirty="0" err="1" smtClean="0"/>
              <a:t>script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from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several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pieces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executing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result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script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with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request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input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data</a:t>
            </a:r>
            <a:endParaRPr lang="de-DE" sz="2400" i="1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37170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/>
              <a:t> </a:t>
            </a:r>
            <a:r>
              <a:rPr lang="de-DE" sz="2400" dirty="0" smtClean="0"/>
              <a:t>     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Camel</a:t>
            </a:r>
            <a:r>
              <a:rPr lang="de-DE" sz="2400" dirty="0" smtClean="0"/>
              <a:t> not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?</a:t>
            </a:r>
            <a:endParaRPr lang="de-DE" sz="2400" dirty="0"/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67544" y="4581128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de-DE" sz="2400" i="1" dirty="0" err="1" smtClean="0"/>
              <a:t>Fetching</a:t>
            </a:r>
            <a:r>
              <a:rPr lang="de-DE" sz="2400" i="1" dirty="0" smtClean="0"/>
              <a:t> Groovy Scripts </a:t>
            </a:r>
            <a:r>
              <a:rPr lang="de-DE" sz="2400" i="1" dirty="0" err="1" smtClean="0"/>
              <a:t>from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Fileman</a:t>
            </a:r>
            <a:endParaRPr lang="de-DE" sz="2400" i="1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66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/>
          <p:cNvSpPr/>
          <p:nvPr/>
        </p:nvSpPr>
        <p:spPr>
          <a:xfrm>
            <a:off x="251520" y="332656"/>
            <a:ext cx="2806274" cy="1532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ussdiagramm: Prozess 3"/>
          <p:cNvSpPr/>
          <p:nvPr/>
        </p:nvSpPr>
        <p:spPr>
          <a:xfrm>
            <a:off x="5431815" y="3770381"/>
            <a:ext cx="940385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Camel-Context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Flussdiagramm: Dokument 5"/>
          <p:cNvSpPr/>
          <p:nvPr/>
        </p:nvSpPr>
        <p:spPr>
          <a:xfrm>
            <a:off x="4355976" y="1054914"/>
            <a:ext cx="1080120" cy="1093624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Route 1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" name="Flussdiagramm: Dokument 6"/>
          <p:cNvSpPr/>
          <p:nvPr/>
        </p:nvSpPr>
        <p:spPr>
          <a:xfrm>
            <a:off x="6372200" y="1052413"/>
            <a:ext cx="1080120" cy="1096125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Route X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9" name="Flussdiagramm: Prozess 8"/>
          <p:cNvSpPr/>
          <p:nvPr/>
        </p:nvSpPr>
        <p:spPr>
          <a:xfrm>
            <a:off x="4220523" y="5640411"/>
            <a:ext cx="1359589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Processor 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" name="Flussdiagramm: Prozess 9"/>
          <p:cNvSpPr/>
          <p:nvPr/>
        </p:nvSpPr>
        <p:spPr>
          <a:xfrm>
            <a:off x="6228184" y="5640410"/>
            <a:ext cx="1359589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Processor Y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>
            <a:stCxn id="7" idx="2"/>
            <a:endCxn id="4" idx="0"/>
          </p:cNvCxnSpPr>
          <p:nvPr/>
        </p:nvCxnSpPr>
        <p:spPr>
          <a:xfrm flipH="1">
            <a:off x="5902008" y="2076072"/>
            <a:ext cx="1010252" cy="169430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2"/>
            <a:endCxn id="4" idx="0"/>
          </p:cNvCxnSpPr>
          <p:nvPr/>
        </p:nvCxnSpPr>
        <p:spPr>
          <a:xfrm>
            <a:off x="4896036" y="2076237"/>
            <a:ext cx="1005972" cy="169414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  <a:endCxn id="4" idx="2"/>
          </p:cNvCxnSpPr>
          <p:nvPr/>
        </p:nvCxnSpPr>
        <p:spPr>
          <a:xfrm flipH="1" flipV="1">
            <a:off x="5902008" y="4439290"/>
            <a:ext cx="1005971" cy="120112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0"/>
            <a:endCxn id="4" idx="2"/>
          </p:cNvCxnSpPr>
          <p:nvPr/>
        </p:nvCxnSpPr>
        <p:spPr>
          <a:xfrm flipV="1">
            <a:off x="4900318" y="4439290"/>
            <a:ext cx="1001690" cy="120112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652120" y="5485902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5642495" y="982906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34" name="Flussdiagramm: Prozess 33"/>
          <p:cNvSpPr/>
          <p:nvPr/>
        </p:nvSpPr>
        <p:spPr>
          <a:xfrm>
            <a:off x="1715460" y="4226925"/>
            <a:ext cx="1632404" cy="74098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Exchange </a:t>
            </a:r>
          </a:p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(Camel-</a:t>
            </a:r>
            <a:r>
              <a:rPr lang="de-DE" sz="1200" b="1" dirty="0" err="1" smtClean="0">
                <a:solidFill>
                  <a:schemeClr val="tx1"/>
                </a:solidFill>
              </a:rPr>
              <a:t>DataTransferObject</a:t>
            </a:r>
            <a:r>
              <a:rPr lang="de-DE" sz="1200" b="1" dirty="0" smtClean="0">
                <a:solidFill>
                  <a:schemeClr val="tx1"/>
                </a:solidFill>
              </a:rPr>
              <a:t>)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194729" y="335917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InputData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3"/>
            <a:endCxn id="34" idx="0"/>
          </p:cNvCxnSpPr>
          <p:nvPr/>
        </p:nvCxnSpPr>
        <p:spPr>
          <a:xfrm>
            <a:off x="1562881" y="3647202"/>
            <a:ext cx="968781" cy="579723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>
            <a:off x="251520" y="551941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OutputData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34" idx="2"/>
            <a:endCxn id="45" idx="3"/>
          </p:cNvCxnSpPr>
          <p:nvPr/>
        </p:nvCxnSpPr>
        <p:spPr>
          <a:xfrm flipH="1">
            <a:off x="1619672" y="4967906"/>
            <a:ext cx="911990" cy="839536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4" idx="2"/>
            <a:endCxn id="4" idx="0"/>
          </p:cNvCxnSpPr>
          <p:nvPr/>
        </p:nvCxnSpPr>
        <p:spPr>
          <a:xfrm flipH="1">
            <a:off x="5902008" y="1690792"/>
            <a:ext cx="15563" cy="207958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2" idx="0"/>
            <a:endCxn id="4" idx="2"/>
          </p:cNvCxnSpPr>
          <p:nvPr/>
        </p:nvCxnSpPr>
        <p:spPr>
          <a:xfrm flipH="1" flipV="1">
            <a:off x="5902008" y="4439290"/>
            <a:ext cx="25188" cy="104661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29389" y="719445"/>
            <a:ext cx="2242411" cy="4670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67544" y="388291"/>
            <a:ext cx="214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2"/>
                </a:solidFill>
              </a:rPr>
              <a:t>Java </a:t>
            </a:r>
            <a:r>
              <a:rPr lang="de-DE" dirty="0" err="1" smtClean="0">
                <a:solidFill>
                  <a:schemeClr val="tx2"/>
                </a:solidFill>
              </a:rPr>
              <a:t>Method</a:t>
            </a:r>
            <a:r>
              <a:rPr lang="de-DE" dirty="0" smtClean="0">
                <a:solidFill>
                  <a:schemeClr val="tx2"/>
                </a:solidFill>
              </a:rPr>
              <a:t> Calls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 flipV="1">
            <a:off x="625642" y="1189670"/>
            <a:ext cx="2104618" cy="141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683568" y="892347"/>
            <a:ext cx="16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tx2"/>
                </a:solidFill>
              </a:rPr>
              <a:t>r</a:t>
            </a:r>
            <a:r>
              <a:rPr lang="de-DE" dirty="0" smtClean="0">
                <a:solidFill>
                  <a:schemeClr val="tx2"/>
                </a:solidFill>
              </a:rPr>
              <a:t>egistered at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85" name="Gerade Verbindung mit Pfeil 84"/>
          <p:cNvCxnSpPr>
            <a:stCxn id="6" idx="3"/>
            <a:endCxn id="7" idx="1"/>
          </p:cNvCxnSpPr>
          <p:nvPr/>
        </p:nvCxnSpPr>
        <p:spPr>
          <a:xfrm flipV="1">
            <a:off x="5436096" y="1600476"/>
            <a:ext cx="936104" cy="1250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" idx="2"/>
            <a:endCxn id="10" idx="0"/>
          </p:cNvCxnSpPr>
          <p:nvPr/>
        </p:nvCxnSpPr>
        <p:spPr>
          <a:xfrm flipH="1">
            <a:off x="6907979" y="2076072"/>
            <a:ext cx="4281" cy="3564338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33137" y="1691508"/>
            <a:ext cx="2297123" cy="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23528" y="136289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rgbClr val="FFC000"/>
                </a:solidFill>
              </a:rPr>
              <a:t>Camel Routing </a:t>
            </a:r>
            <a:r>
              <a:rPr lang="de-DE" dirty="0" err="1" smtClean="0">
                <a:solidFill>
                  <a:srgbClr val="FFC000"/>
                </a:solidFill>
              </a:rPr>
              <a:t>Process</a:t>
            </a:r>
            <a:endParaRPr lang="de-DE" dirty="0">
              <a:solidFill>
                <a:srgbClr val="FFC000"/>
              </a:solidFill>
            </a:endParaRPr>
          </a:p>
        </p:txBody>
      </p:sp>
      <p:cxnSp>
        <p:nvCxnSpPr>
          <p:cNvPr id="101" name="Gerade Verbindung mit Pfeil 100"/>
          <p:cNvCxnSpPr>
            <a:stCxn id="34" idx="0"/>
            <a:endCxn id="139" idx="2"/>
          </p:cNvCxnSpPr>
          <p:nvPr/>
        </p:nvCxnSpPr>
        <p:spPr>
          <a:xfrm flipH="1" flipV="1">
            <a:off x="2507525" y="3273760"/>
            <a:ext cx="24137" cy="953165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ussdiagramm: Prozess 138"/>
          <p:cNvSpPr/>
          <p:nvPr/>
        </p:nvSpPr>
        <p:spPr>
          <a:xfrm>
            <a:off x="1811201" y="2604851"/>
            <a:ext cx="1392647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Camel-Producer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2483768" y="3575194"/>
            <a:ext cx="131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2"/>
                </a:solidFill>
              </a:rPr>
              <a:t>s</a:t>
            </a:r>
            <a:r>
              <a:rPr lang="de-DE" sz="1400" i="1" dirty="0" smtClean="0">
                <a:solidFill>
                  <a:schemeClr val="tx2"/>
                </a:solidFill>
              </a:rPr>
              <a:t>end to</a:t>
            </a:r>
            <a:endParaRPr lang="de-DE" sz="1400" i="1" dirty="0">
              <a:solidFill>
                <a:schemeClr val="tx2"/>
              </a:solidFill>
            </a:endParaRPr>
          </a:p>
        </p:txBody>
      </p:sp>
      <p:cxnSp>
        <p:nvCxnSpPr>
          <p:cNvPr id="168" name="Gewinkelte Verbindung 167"/>
          <p:cNvCxnSpPr>
            <a:stCxn id="4" idx="1"/>
            <a:endCxn id="34" idx="3"/>
          </p:cNvCxnSpPr>
          <p:nvPr/>
        </p:nvCxnSpPr>
        <p:spPr>
          <a:xfrm rot="10800000" flipV="1">
            <a:off x="3347865" y="4104836"/>
            <a:ext cx="2083951" cy="492580"/>
          </a:xfrm>
          <a:prstGeom prst="bentConnector3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4168827" y="4059505"/>
            <a:ext cx="78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2"/>
                </a:solidFill>
              </a:rPr>
              <a:t>i</a:t>
            </a:r>
            <a:r>
              <a:rPr lang="de-DE" sz="1400" i="1" dirty="0" smtClean="0">
                <a:solidFill>
                  <a:schemeClr val="tx2"/>
                </a:solidFill>
              </a:rPr>
              <a:t>s set to</a:t>
            </a:r>
            <a:endParaRPr lang="de-DE" sz="1400" i="1" dirty="0">
              <a:solidFill>
                <a:schemeClr val="tx2"/>
              </a:solidFill>
            </a:endParaRPr>
          </a:p>
        </p:txBody>
      </p:sp>
      <p:cxnSp>
        <p:nvCxnSpPr>
          <p:cNvPr id="171" name="Gerade Verbindung mit Pfeil 170"/>
          <p:cNvCxnSpPr>
            <a:stCxn id="6" idx="2"/>
            <a:endCxn id="9" idx="0"/>
          </p:cNvCxnSpPr>
          <p:nvPr/>
        </p:nvCxnSpPr>
        <p:spPr>
          <a:xfrm>
            <a:off x="4896036" y="2076237"/>
            <a:ext cx="4282" cy="3564174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/>
          <p:nvPr/>
        </p:nvCxnSpPr>
        <p:spPr>
          <a:xfrm flipH="1">
            <a:off x="5584393" y="6095474"/>
            <a:ext cx="64379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winkelte Verbindung 188"/>
          <p:cNvCxnSpPr>
            <a:stCxn id="4" idx="1"/>
            <a:endCxn id="139" idx="3"/>
          </p:cNvCxnSpPr>
          <p:nvPr/>
        </p:nvCxnSpPr>
        <p:spPr>
          <a:xfrm rot="10800000">
            <a:off x="3203849" y="2939306"/>
            <a:ext cx="2227967" cy="1165530"/>
          </a:xfrm>
          <a:prstGeom prst="bentConnector3">
            <a:avLst>
              <a:gd name="adj1" fmla="val 40496"/>
            </a:avLst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feld 192"/>
          <p:cNvSpPr txBox="1"/>
          <p:nvPr/>
        </p:nvSpPr>
        <p:spPr>
          <a:xfrm>
            <a:off x="3896972" y="2927122"/>
            <a:ext cx="74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chemeClr val="tx2"/>
                </a:solidFill>
              </a:rPr>
              <a:t>creates</a:t>
            </a:r>
            <a:endParaRPr lang="de-DE" sz="1400" i="1" dirty="0">
              <a:solidFill>
                <a:schemeClr val="tx2"/>
              </a:solidFill>
            </a:endParaRPr>
          </a:p>
        </p:txBody>
      </p:sp>
      <p:sp>
        <p:nvSpPr>
          <p:cNvPr id="202" name="Flussdiagramm: Prozess 201"/>
          <p:cNvSpPr/>
          <p:nvPr/>
        </p:nvSpPr>
        <p:spPr>
          <a:xfrm>
            <a:off x="7940206" y="3768183"/>
            <a:ext cx="1096290" cy="66890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Context-Handler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3" name="Gerade Verbindung mit Pfeil 202"/>
          <p:cNvCxnSpPr>
            <a:stCxn id="202" idx="1"/>
            <a:endCxn id="4" idx="3"/>
          </p:cNvCxnSpPr>
          <p:nvPr/>
        </p:nvCxnSpPr>
        <p:spPr>
          <a:xfrm flipH="1">
            <a:off x="6372200" y="4102638"/>
            <a:ext cx="1568006" cy="2198"/>
          </a:xfrm>
          <a:prstGeom prst="straightConnector1">
            <a:avLst/>
          </a:prstGeom>
          <a:ln w="158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7074586" y="3811886"/>
            <a:ext cx="95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chemeClr val="tx2"/>
                </a:solidFill>
              </a:rPr>
              <a:t>creates /</a:t>
            </a:r>
          </a:p>
          <a:p>
            <a:r>
              <a:rPr lang="de-DE" sz="1400" i="1" dirty="0" smtClean="0">
                <a:solidFill>
                  <a:schemeClr val="tx2"/>
                </a:solidFill>
              </a:rPr>
              <a:t>configures</a:t>
            </a:r>
            <a:endParaRPr lang="de-DE" sz="1400" i="1" dirty="0">
              <a:solidFill>
                <a:schemeClr val="tx2"/>
              </a:solidFill>
            </a:endParaRPr>
          </a:p>
        </p:txBody>
      </p:sp>
      <p:cxnSp>
        <p:nvCxnSpPr>
          <p:cNvPr id="212" name="Gerade Verbindung mit Pfeil 211"/>
          <p:cNvCxnSpPr>
            <a:stCxn id="9" idx="0"/>
          </p:cNvCxnSpPr>
          <p:nvPr/>
        </p:nvCxnSpPr>
        <p:spPr>
          <a:xfrm flipH="1" flipV="1">
            <a:off x="3264560" y="3257764"/>
            <a:ext cx="1635758" cy="2382647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39" idx="2"/>
            <a:endCxn id="6" idx="2"/>
          </p:cNvCxnSpPr>
          <p:nvPr/>
        </p:nvCxnSpPr>
        <p:spPr>
          <a:xfrm flipV="1">
            <a:off x="2507525" y="2076237"/>
            <a:ext cx="2388511" cy="11975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5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ussdiagramm: Prozess 35"/>
          <p:cNvSpPr/>
          <p:nvPr/>
        </p:nvSpPr>
        <p:spPr>
          <a:xfrm>
            <a:off x="1268742" y="404664"/>
            <a:ext cx="7695746" cy="6226194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4726" y="980728"/>
            <a:ext cx="1296144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REST-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Controller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771801" y="980727"/>
            <a:ext cx="5976664" cy="46365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dirty="0" smtClean="0">
                <a:solidFill>
                  <a:schemeClr val="tx1"/>
                </a:solidFill>
              </a:rPr>
              <a:t>Camel-Service</a:t>
            </a:r>
            <a:endParaRPr lang="de-DE" sz="2000" b="1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endCxn id="2" idx="1"/>
          </p:cNvCxnSpPr>
          <p:nvPr/>
        </p:nvCxnSpPr>
        <p:spPr>
          <a:xfrm>
            <a:off x="44606" y="1484783"/>
            <a:ext cx="108012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179274" y="1285314"/>
            <a:ext cx="87344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600" b="1" dirty="0" smtClean="0">
                <a:solidFill>
                  <a:schemeClr val="tx2"/>
                </a:solidFill>
              </a:rPr>
              <a:t>REST</a:t>
            </a:r>
          </a:p>
          <a:p>
            <a:pPr algn="ctr">
              <a:lnSpc>
                <a:spcPts val="1400"/>
              </a:lnSpc>
            </a:pPr>
            <a:r>
              <a:rPr lang="de-DE" sz="1600" b="1" dirty="0" smtClean="0">
                <a:solidFill>
                  <a:schemeClr val="tx2"/>
                </a:solidFill>
              </a:rPr>
              <a:t>Request</a:t>
            </a:r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213473" y="1059666"/>
            <a:ext cx="2016224" cy="12055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OhoMainProcessor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84367" y="2852936"/>
            <a:ext cx="2287284" cy="8710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CamelContextHandler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CamelContext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Flussdiagramm: Dokument 9"/>
          <p:cNvSpPr/>
          <p:nvPr/>
        </p:nvSpPr>
        <p:spPr>
          <a:xfrm>
            <a:off x="3213419" y="4417333"/>
            <a:ext cx="2014521" cy="903651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OhoInitRoute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449745" y="1483015"/>
            <a:ext cx="1015349" cy="17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Dokument 40"/>
          <p:cNvSpPr/>
          <p:nvPr/>
        </p:nvSpPr>
        <p:spPr>
          <a:xfrm>
            <a:off x="6373693" y="1939528"/>
            <a:ext cx="2157044" cy="1633488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GroovyExecRoute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46" name="Gerade Verbindung mit Pfeil 45"/>
          <p:cNvCxnSpPr>
            <a:stCxn id="32" idx="2"/>
            <a:endCxn id="10" idx="0"/>
          </p:cNvCxnSpPr>
          <p:nvPr/>
        </p:nvCxnSpPr>
        <p:spPr>
          <a:xfrm flipH="1">
            <a:off x="4220680" y="3723961"/>
            <a:ext cx="7329" cy="6933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164695" y="3861048"/>
            <a:ext cx="109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registers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5876528" y="4427518"/>
            <a:ext cx="2007840" cy="8710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GroovyScript-RouteProcessor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81149" y="5396841"/>
            <a:ext cx="1296144" cy="105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Fileman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Client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4" name="Gerade Verbindung mit Pfeil 63"/>
          <p:cNvCxnSpPr>
            <a:stCxn id="63" idx="1"/>
          </p:cNvCxnSpPr>
          <p:nvPr/>
        </p:nvCxnSpPr>
        <p:spPr>
          <a:xfrm flipH="1" flipV="1">
            <a:off x="35496" y="5925088"/>
            <a:ext cx="114565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60630" y="5713899"/>
            <a:ext cx="87344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600" b="1" dirty="0" smtClean="0">
                <a:solidFill>
                  <a:schemeClr val="tx2"/>
                </a:solidFill>
              </a:rPr>
              <a:t>REST</a:t>
            </a:r>
          </a:p>
          <a:p>
            <a:pPr algn="ctr">
              <a:lnSpc>
                <a:spcPts val="1400"/>
              </a:lnSpc>
            </a:pPr>
            <a:r>
              <a:rPr lang="de-DE" sz="1600" b="1" dirty="0" smtClean="0">
                <a:solidFill>
                  <a:schemeClr val="tx2"/>
                </a:solidFill>
              </a:rPr>
              <a:t>Request</a:t>
            </a:r>
            <a:endParaRPr lang="de-DE" sz="1600" b="1" dirty="0">
              <a:solidFill>
                <a:schemeClr val="tx2"/>
              </a:solidFill>
            </a:endParaRPr>
          </a:p>
        </p:txBody>
      </p:sp>
      <p:cxnSp>
        <p:nvCxnSpPr>
          <p:cNvPr id="69" name="Gewinkelte Verbindung 68"/>
          <p:cNvCxnSpPr>
            <a:stCxn id="50" idx="2"/>
            <a:endCxn id="63" idx="3"/>
          </p:cNvCxnSpPr>
          <p:nvPr/>
        </p:nvCxnSpPr>
        <p:spPr>
          <a:xfrm rot="5400000">
            <a:off x="4365598" y="3410239"/>
            <a:ext cx="626546" cy="440315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921162" y="5903872"/>
            <a:ext cx="16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0070C0"/>
                </a:solidFill>
              </a:rPr>
              <a:t>f</a:t>
            </a:r>
            <a:r>
              <a:rPr lang="de-DE" sz="1400" i="1" dirty="0" smtClean="0">
                <a:solidFill>
                  <a:srgbClr val="0070C0"/>
                </a:solidFill>
              </a:rPr>
              <a:t>etch Groovy scripts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grpSp>
        <p:nvGrpSpPr>
          <p:cNvPr id="114" name="Gruppieren 113"/>
          <p:cNvGrpSpPr/>
          <p:nvPr/>
        </p:nvGrpSpPr>
        <p:grpSpPr>
          <a:xfrm rot="5400000">
            <a:off x="4991011" y="4384424"/>
            <a:ext cx="172498" cy="2018631"/>
            <a:chOff x="7888201" y="4160788"/>
            <a:chExt cx="290672" cy="564356"/>
          </a:xfrm>
        </p:grpSpPr>
        <p:cxnSp>
          <p:nvCxnSpPr>
            <p:cNvPr id="76" name="Gewinkelte Verbindung 75"/>
            <p:cNvCxnSpPr/>
            <p:nvPr/>
          </p:nvCxnSpPr>
          <p:spPr>
            <a:xfrm rot="10800000" flipH="1">
              <a:off x="7899959" y="4167972"/>
              <a:ext cx="278914" cy="5571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/>
            <p:nvPr/>
          </p:nvCxnSpPr>
          <p:spPr>
            <a:xfrm flipH="1" flipV="1">
              <a:off x="7888201" y="4160788"/>
              <a:ext cx="278884" cy="12066"/>
            </a:xfrm>
            <a:prstGeom prst="straightConnector1">
              <a:avLst/>
            </a:prstGeom>
            <a:ln>
              <a:solidFill>
                <a:schemeClr val="accent1">
                  <a:shade val="95000"/>
                  <a:satMod val="105000"/>
                  <a:alpha val="93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hteck 74"/>
          <p:cNvSpPr/>
          <p:nvPr/>
        </p:nvSpPr>
        <p:spPr>
          <a:xfrm>
            <a:off x="8015838" y="4655864"/>
            <a:ext cx="805157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i="1" dirty="0">
                <a:solidFill>
                  <a:srgbClr val="0070C0"/>
                </a:solidFill>
              </a:rPr>
              <a:t>combine</a:t>
            </a:r>
          </a:p>
          <a:p>
            <a:pPr>
              <a:lnSpc>
                <a:spcPts val="1400"/>
              </a:lnSpc>
            </a:pPr>
            <a:r>
              <a:rPr lang="de-DE" sz="1400" i="1" dirty="0">
                <a:solidFill>
                  <a:srgbClr val="0070C0"/>
                </a:solidFill>
              </a:rPr>
              <a:t>scripts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2906550" y="2380818"/>
            <a:ext cx="141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400" i="1" dirty="0" smtClean="0">
                <a:solidFill>
                  <a:srgbClr val="0070C0"/>
                </a:solidFill>
              </a:rPr>
              <a:t>directs </a:t>
            </a:r>
          </a:p>
          <a:p>
            <a:pPr>
              <a:lnSpc>
                <a:spcPts val="1200"/>
              </a:lnSpc>
            </a:pPr>
            <a:r>
              <a:rPr lang="de-DE" sz="1400" i="1" dirty="0" smtClean="0">
                <a:solidFill>
                  <a:srgbClr val="0070C0"/>
                </a:solidFill>
              </a:rPr>
              <a:t>to</a:t>
            </a:r>
            <a:endParaRPr lang="de-DE" sz="1400" i="1" dirty="0">
              <a:solidFill>
                <a:srgbClr val="0070C0"/>
              </a:solidFill>
            </a:endParaRPr>
          </a:p>
        </p:txBody>
      </p:sp>
      <p:cxnSp>
        <p:nvCxnSpPr>
          <p:cNvPr id="102" name="Gewinkelte Verbindung 101"/>
          <p:cNvCxnSpPr>
            <a:stCxn id="10" idx="3"/>
            <a:endCxn id="41" idx="1"/>
          </p:cNvCxnSpPr>
          <p:nvPr/>
        </p:nvCxnSpPr>
        <p:spPr>
          <a:xfrm flipV="1">
            <a:off x="5227940" y="2756272"/>
            <a:ext cx="1145753" cy="2112887"/>
          </a:xfrm>
          <a:prstGeom prst="bentConnector3">
            <a:avLst>
              <a:gd name="adj1" fmla="val 3739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5603153" y="3553271"/>
            <a:ext cx="14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directs </a:t>
            </a:r>
          </a:p>
          <a:p>
            <a:r>
              <a:rPr lang="de-DE" sz="1400" i="1" dirty="0" smtClean="0">
                <a:solidFill>
                  <a:srgbClr val="0070C0"/>
                </a:solidFill>
              </a:rPr>
              <a:t>to</a:t>
            </a:r>
            <a:endParaRPr lang="de-DE" sz="1400" i="1" dirty="0">
              <a:solidFill>
                <a:srgbClr val="0070C0"/>
              </a:solidFill>
            </a:endParaRPr>
          </a:p>
        </p:txBody>
      </p:sp>
      <p:sp>
        <p:nvSpPr>
          <p:cNvPr id="113" name="Flussdiagramm: Dokument 112"/>
          <p:cNvSpPr/>
          <p:nvPr/>
        </p:nvSpPr>
        <p:spPr>
          <a:xfrm>
            <a:off x="6605195" y="2474194"/>
            <a:ext cx="1688402" cy="738782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Combined</a:t>
            </a:r>
          </a:p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Groovy Script</a:t>
            </a:r>
            <a:endParaRPr lang="de-DE" sz="1400" b="1" dirty="0">
              <a:solidFill>
                <a:schemeClr val="bg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 flipH="1">
            <a:off x="2400968" y="1582446"/>
            <a:ext cx="1080000" cy="78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/>
          <p:cNvSpPr txBox="1"/>
          <p:nvPr/>
        </p:nvSpPr>
        <p:spPr>
          <a:xfrm>
            <a:off x="5675161" y="1307260"/>
            <a:ext cx="1417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0070C0"/>
                </a:solidFill>
              </a:rPr>
              <a:t>w</a:t>
            </a:r>
            <a:r>
              <a:rPr lang="de-DE" sz="1400" i="1" dirty="0" smtClean="0">
                <a:solidFill>
                  <a:srgbClr val="0070C0"/>
                </a:solidFill>
              </a:rPr>
              <a:t>rites result to</a:t>
            </a:r>
            <a:endParaRPr lang="de-DE" sz="1400" i="1" dirty="0">
              <a:solidFill>
                <a:srgbClr val="0070C0"/>
              </a:solidFill>
            </a:endParaRPr>
          </a:p>
        </p:txBody>
      </p:sp>
      <p:cxnSp>
        <p:nvCxnSpPr>
          <p:cNvPr id="148" name="Gerade Verbindung mit Pfeil 147"/>
          <p:cNvCxnSpPr>
            <a:stCxn id="2" idx="3"/>
          </p:cNvCxnSpPr>
          <p:nvPr/>
        </p:nvCxnSpPr>
        <p:spPr>
          <a:xfrm flipV="1">
            <a:off x="2420870" y="1483015"/>
            <a:ext cx="789336" cy="17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>
            <a:off x="2438520" y="1472297"/>
            <a:ext cx="362432" cy="107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/>
          <p:nvPr/>
        </p:nvCxnSpPr>
        <p:spPr>
          <a:xfrm flipH="1" flipV="1">
            <a:off x="6874709" y="3552789"/>
            <a:ext cx="5739" cy="8645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6804248" y="3861048"/>
            <a:ext cx="182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creates &amp; registers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4920324" y="5242963"/>
            <a:ext cx="602123" cy="31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calls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cxnSp>
        <p:nvCxnSpPr>
          <p:cNvPr id="163" name="Gerade Verbindung mit Pfeil 162"/>
          <p:cNvCxnSpPr>
            <a:stCxn id="32" idx="0"/>
            <a:endCxn id="30" idx="2"/>
          </p:cNvCxnSpPr>
          <p:nvPr/>
        </p:nvCxnSpPr>
        <p:spPr>
          <a:xfrm flipH="1" flipV="1">
            <a:off x="4221585" y="2265235"/>
            <a:ext cx="6424" cy="587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/>
          <p:cNvSpPr txBox="1"/>
          <p:nvPr/>
        </p:nvSpPr>
        <p:spPr>
          <a:xfrm>
            <a:off x="4168248" y="2390896"/>
            <a:ext cx="109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registers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grpSp>
        <p:nvGrpSpPr>
          <p:cNvPr id="177" name="Gruppieren 176"/>
          <p:cNvGrpSpPr/>
          <p:nvPr/>
        </p:nvGrpSpPr>
        <p:grpSpPr>
          <a:xfrm flipV="1">
            <a:off x="7884368" y="4647027"/>
            <a:ext cx="200565" cy="510165"/>
            <a:chOff x="5580112" y="1705838"/>
            <a:chExt cx="326260" cy="2397751"/>
          </a:xfrm>
        </p:grpSpPr>
        <p:cxnSp>
          <p:nvCxnSpPr>
            <p:cNvPr id="178" name="Gewinkelte Verbindung 177"/>
            <p:cNvCxnSpPr/>
            <p:nvPr/>
          </p:nvCxnSpPr>
          <p:spPr>
            <a:xfrm rot="10800000" flipH="1" flipV="1">
              <a:off x="5593309" y="1705838"/>
              <a:ext cx="313063" cy="2397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/>
            <p:cNvCxnSpPr/>
            <p:nvPr/>
          </p:nvCxnSpPr>
          <p:spPr>
            <a:xfrm flipH="1" flipV="1">
              <a:off x="5580112" y="4094928"/>
              <a:ext cx="316636" cy="1394"/>
            </a:xfrm>
            <a:prstGeom prst="straightConnector1">
              <a:avLst/>
            </a:prstGeom>
            <a:ln>
              <a:solidFill>
                <a:schemeClr val="accent1">
                  <a:shade val="95000"/>
                  <a:satMod val="105000"/>
                  <a:alpha val="93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Rechteck 179"/>
          <p:cNvSpPr/>
          <p:nvPr/>
        </p:nvSpPr>
        <p:spPr>
          <a:xfrm>
            <a:off x="7164288" y="5934705"/>
            <a:ext cx="1325555" cy="5906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OHO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Utilities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2" name="Gewinkelte Verbindung 181"/>
          <p:cNvCxnSpPr>
            <a:stCxn id="113" idx="3"/>
            <a:endCxn id="180" idx="3"/>
          </p:cNvCxnSpPr>
          <p:nvPr/>
        </p:nvCxnSpPr>
        <p:spPr>
          <a:xfrm>
            <a:off x="8293597" y="2843585"/>
            <a:ext cx="196246" cy="3386440"/>
          </a:xfrm>
          <a:prstGeom prst="bentConnector3">
            <a:avLst>
              <a:gd name="adj1" fmla="val 28515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/>
          <p:cNvSpPr txBox="1"/>
          <p:nvPr/>
        </p:nvSpPr>
        <p:spPr>
          <a:xfrm>
            <a:off x="8465622" y="5701720"/>
            <a:ext cx="602123" cy="31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calls</a:t>
            </a:r>
            <a:endParaRPr lang="de-DE" sz="1400" i="1" dirty="0">
              <a:solidFill>
                <a:srgbClr val="0070C0"/>
              </a:solidFill>
            </a:endParaRPr>
          </a:p>
        </p:txBody>
      </p:sp>
      <p:cxnSp>
        <p:nvCxnSpPr>
          <p:cNvPr id="201" name="Gewinkelte Verbindung 200"/>
          <p:cNvCxnSpPr>
            <a:stCxn id="41" idx="0"/>
            <a:endCxn id="226" idx="3"/>
          </p:cNvCxnSpPr>
          <p:nvPr/>
        </p:nvCxnSpPr>
        <p:spPr>
          <a:xfrm rot="16200000" flipV="1">
            <a:off x="5948653" y="435965"/>
            <a:ext cx="403577" cy="260354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hteck 225"/>
          <p:cNvSpPr/>
          <p:nvPr/>
        </p:nvSpPr>
        <p:spPr>
          <a:xfrm>
            <a:off x="3482744" y="1412776"/>
            <a:ext cx="1365922" cy="24634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Exchange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3491880" y="1955453"/>
            <a:ext cx="1365922" cy="23016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Producer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237" name="Gewinkelte Verbindung 236"/>
          <p:cNvCxnSpPr>
            <a:stCxn id="231" idx="1"/>
            <a:endCxn id="10" idx="1"/>
          </p:cNvCxnSpPr>
          <p:nvPr/>
        </p:nvCxnSpPr>
        <p:spPr>
          <a:xfrm rot="10800000" flipV="1">
            <a:off x="3213420" y="2070533"/>
            <a:ext cx="278461" cy="2798625"/>
          </a:xfrm>
          <a:prstGeom prst="bentConnector3">
            <a:avLst>
              <a:gd name="adj1" fmla="val 18209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/>
          <p:cNvCxnSpPr>
            <a:stCxn id="226" idx="2"/>
            <a:endCxn id="231" idx="0"/>
          </p:cNvCxnSpPr>
          <p:nvPr/>
        </p:nvCxnSpPr>
        <p:spPr>
          <a:xfrm>
            <a:off x="4165705" y="1659125"/>
            <a:ext cx="9136" cy="2963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/>
          <p:cNvSpPr txBox="1"/>
          <p:nvPr/>
        </p:nvSpPr>
        <p:spPr>
          <a:xfrm>
            <a:off x="4137543" y="1633020"/>
            <a:ext cx="78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is set to</a:t>
            </a:r>
            <a:endParaRPr lang="de-DE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212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Bildschirmpräsentation (4:3)</PresentationFormat>
  <Paragraphs>145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What is Camel ?</vt:lpstr>
      <vt:lpstr>How is Camel used in OHO?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Reik</dc:creator>
  <cp:lastModifiedBy>Oberrath, Reik</cp:lastModifiedBy>
  <cp:revision>61</cp:revision>
  <dcterms:created xsi:type="dcterms:W3CDTF">2020-01-26T15:16:19Z</dcterms:created>
  <dcterms:modified xsi:type="dcterms:W3CDTF">2020-08-20T12:33:43Z</dcterms:modified>
</cp:coreProperties>
</file>