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3" r:id="rId2"/>
    <p:sldId id="282" r:id="rId3"/>
    <p:sldId id="267" r:id="rId4"/>
    <p:sldId id="276" r:id="rId5"/>
    <p:sldId id="277" r:id="rId6"/>
    <p:sldId id="272" r:id="rId7"/>
    <p:sldId id="273" r:id="rId8"/>
    <p:sldId id="274" r:id="rId9"/>
    <p:sldId id="275" r:id="rId10"/>
    <p:sldId id="256" r:id="rId11"/>
    <p:sldId id="268" r:id="rId12"/>
    <p:sldId id="269" r:id="rId13"/>
    <p:sldId id="270" r:id="rId14"/>
    <p:sldId id="271" r:id="rId15"/>
    <p:sldId id="289" r:id="rId16"/>
    <p:sldId id="278" r:id="rId17"/>
    <p:sldId id="279" r:id="rId18"/>
    <p:sldId id="280" r:id="rId19"/>
    <p:sldId id="281" r:id="rId20"/>
    <p:sldId id="284" r:id="rId21"/>
    <p:sldId id="287" r:id="rId22"/>
    <p:sldId id="288" r:id="rId23"/>
    <p:sldId id="285" r:id="rId24"/>
    <p:sldId id="286" r:id="rId25"/>
    <p:sldId id="290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66928" y="1112520"/>
            <a:ext cx="9701784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Behaviour</a:t>
            </a:r>
            <a:r>
              <a:rPr lang="en-US" dirty="0" smtClean="0"/>
              <a:t>: </a:t>
            </a:r>
            <a:r>
              <a:rPr lang="en-US" dirty="0"/>
              <a:t>Order </a:t>
            </a:r>
            <a:r>
              <a:rPr lang="en-US" dirty="0" smtClean="0"/>
              <a:t>Management</a:t>
            </a:r>
          </a:p>
          <a:p>
            <a:r>
              <a:rPr lang="en-US" dirty="0"/>
              <a:t>The order management view allows to create new orders and to modify or cancel them.</a:t>
            </a:r>
          </a:p>
          <a:p>
            <a:r>
              <a:rPr lang="en-US" dirty="0"/>
              <a:t>User story: As a customer, I wish to </a:t>
            </a:r>
            <a:r>
              <a:rPr lang="en-US" dirty="0" smtClean="0"/>
              <a:t>modify an existing order </a:t>
            </a:r>
            <a:r>
              <a:rPr lang="en-US" dirty="0"/>
              <a:t>in order to </a:t>
            </a:r>
            <a:r>
              <a:rPr lang="en-US" dirty="0" smtClean="0"/>
              <a:t>adapt to changing conditions.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XXID</a:t>
            </a:r>
            <a:r>
              <a:rPr lang="en-US" dirty="0" smtClean="0"/>
              <a:t>: </a:t>
            </a:r>
            <a:r>
              <a:rPr lang="en-US" dirty="0"/>
              <a:t>Modify existing order</a:t>
            </a:r>
          </a:p>
          <a:p>
            <a:r>
              <a:rPr lang="en-US" dirty="0"/>
              <a:t>    </a:t>
            </a:r>
          </a:p>
          <a:p>
            <a:r>
              <a:rPr lang="en-US" b="1" dirty="0" smtClean="0"/>
              <a:t>Test-Phase:</a:t>
            </a:r>
            <a:r>
              <a:rPr lang="en-US" dirty="0" smtClean="0"/>
              <a:t> Arrange</a:t>
            </a:r>
            <a:endParaRPr lang="en-US" dirty="0"/>
          </a:p>
          <a:p>
            <a:r>
              <a:rPr lang="en-US" dirty="0"/>
              <a:t>Click main menu "</a:t>
            </a:r>
            <a:r>
              <a:rPr lang="en-US" b="1" dirty="0"/>
              <a:t>Order Management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OldDueDate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/>
              <a:t>"New"</a:t>
            </a:r>
            <a:r>
              <a:rPr lang="en-US" dirty="0"/>
              <a:t>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</a:t>
            </a:r>
            <a:r>
              <a:rPr lang="en-US" dirty="0"/>
              <a:t>Act</a:t>
            </a:r>
          </a:p>
          <a:p>
            <a:r>
              <a:rPr lang="en-US" dirty="0" smtClean="0"/>
              <a:t>Increase the value in field "</a:t>
            </a:r>
            <a:r>
              <a:rPr lang="en-US" b="1" dirty="0" smtClean="0"/>
              <a:t>Due </a:t>
            </a:r>
            <a:r>
              <a:rPr lang="en-US" b="1" dirty="0"/>
              <a:t>Date</a:t>
            </a:r>
            <a:r>
              <a:rPr lang="en-US" dirty="0"/>
              <a:t>" </a:t>
            </a:r>
            <a:r>
              <a:rPr lang="en-US" dirty="0" smtClean="0"/>
              <a:t>by "</a:t>
            </a:r>
            <a:r>
              <a:rPr lang="en-US" b="1" dirty="0" smtClean="0"/>
              <a:t>7</a:t>
            </a:r>
            <a:r>
              <a:rPr lang="en-US" dirty="0"/>
              <a:t>" </a:t>
            </a:r>
            <a:r>
              <a:rPr lang="en-US" dirty="0" smtClean="0"/>
              <a:t>days.</a:t>
            </a:r>
            <a:endParaRPr lang="en-US" dirty="0"/>
          </a:p>
          <a:p>
            <a:r>
              <a:rPr lang="en-US" dirty="0" smtClean="0"/>
              <a:t>Press </a:t>
            </a:r>
            <a:r>
              <a:rPr lang="en-US" dirty="0"/>
              <a:t>"Save"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Assert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Do the date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differ by "</a:t>
            </a:r>
            <a:r>
              <a:rPr lang="en-US" b="1" dirty="0"/>
              <a:t>7</a:t>
            </a:r>
            <a:r>
              <a:rPr lang="en-US" dirty="0"/>
              <a:t>" days?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58803" y="2228148"/>
            <a:ext cx="2491591" cy="1006257"/>
            <a:chOff x="8409630" y="448574"/>
            <a:chExt cx="3017494" cy="1621766"/>
          </a:xfrm>
        </p:grpSpPr>
        <p:sp>
          <p:nvSpPr>
            <p:cNvPr id="22" name="Rechteck 21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409631" y="507355"/>
              <a:ext cx="30031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189136" y="2228148"/>
            <a:ext cx="2949712" cy="1006257"/>
            <a:chOff x="8349127" y="448574"/>
            <a:chExt cx="3077997" cy="1621766"/>
          </a:xfrm>
        </p:grpSpPr>
        <p:sp>
          <p:nvSpPr>
            <p:cNvPr id="29" name="Rechteck 28"/>
            <p:cNvSpPr/>
            <p:nvPr/>
          </p:nvSpPr>
          <p:spPr>
            <a:xfrm>
              <a:off x="8349127" y="448574"/>
              <a:ext cx="307799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349127" y="507355"/>
              <a:ext cx="306361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189136" y="3749957"/>
            <a:ext cx="2949712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861649" y="507355"/>
              <a:ext cx="2551098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49431" y="507355"/>
              <a:ext cx="17633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758802" y="3817195"/>
            <a:ext cx="2491591" cy="1006257"/>
            <a:chOff x="8409630" y="448574"/>
            <a:chExt cx="3017494" cy="1621766"/>
          </a:xfrm>
        </p:grpSpPr>
        <p:sp>
          <p:nvSpPr>
            <p:cNvPr id="38" name="Rechteck 37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765520" y="507355"/>
              <a:ext cx="2647226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758803" y="584104"/>
            <a:ext cx="2483027" cy="1006257"/>
            <a:chOff x="8616422" y="448574"/>
            <a:chExt cx="2810702" cy="1621766"/>
          </a:xfrm>
        </p:grpSpPr>
        <p:sp>
          <p:nvSpPr>
            <p:cNvPr id="41" name="Rechteck 40"/>
            <p:cNvSpPr/>
            <p:nvPr/>
          </p:nvSpPr>
          <p:spPr>
            <a:xfrm>
              <a:off x="8616422" y="448574"/>
              <a:ext cx="2810702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16423" y="507355"/>
              <a:ext cx="2796322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sysnat.quality.assurance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3868615" y="558102"/>
            <a:ext cx="3732453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84234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004598" y="1578875"/>
            <a:ext cx="3976472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588068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413598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  <a:endCxn id="32" idx="0"/>
          </p:cNvCxnSpPr>
          <p:nvPr/>
        </p:nvCxnSpPr>
        <p:spPr>
          <a:xfrm>
            <a:off x="9663992" y="3234405"/>
            <a:ext cx="0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374001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634951" y="507355"/>
              <a:ext cx="175237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20" cy="7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626785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>
            <a:off x="2000316" y="1590361"/>
            <a:ext cx="4283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000317" y="1590361"/>
            <a:ext cx="2360751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000317" y="1590361"/>
            <a:ext cx="7663675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23772" y="448574"/>
            <a:ext cx="31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27736" y="5523250"/>
            <a:ext cx="1874139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25255" y="5527540"/>
            <a:ext cx="2074203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14968" y="1481491"/>
            <a:ext cx="1584425" cy="3843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 flipH="1">
            <a:off x="5562357" y="1481491"/>
            <a:ext cx="337036" cy="404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1865413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86723" y="4881592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CommandLibraryCreator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86723" y="3472807"/>
            <a:ext cx="3115487" cy="875628"/>
            <a:chOff x="8316257" y="448574"/>
            <a:chExt cx="3115487" cy="1621766"/>
          </a:xfrm>
        </p:grpSpPr>
        <p:sp>
          <p:nvSpPr>
            <p:cNvPr id="48" name="Rechteck 47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8203979" y="4297794"/>
            <a:ext cx="1995098" cy="875628"/>
            <a:chOff x="8695426" y="448574"/>
            <a:chExt cx="2731698" cy="1621766"/>
          </a:xfrm>
        </p:grpSpPr>
        <p:sp>
          <p:nvSpPr>
            <p:cNvPr id="51" name="Rechteck 5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XXGroupBuilder</a:t>
              </a:r>
              <a:endParaRPr lang="de-DE" sz="1400" dirty="0"/>
            </a:p>
          </p:txBody>
        </p:sp>
      </p:grpSp>
      <p:cxnSp>
        <p:nvCxnSpPr>
          <p:cNvPr id="53" name="Gerade Verbindung mit Pfeil 52"/>
          <p:cNvCxnSpPr>
            <a:stCxn id="41" idx="2"/>
            <a:endCxn id="48" idx="3"/>
          </p:cNvCxnSpPr>
          <p:nvPr/>
        </p:nvCxnSpPr>
        <p:spPr>
          <a:xfrm flipH="1">
            <a:off x="3997590" y="1481491"/>
            <a:ext cx="1901803" cy="2429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1" idx="2"/>
            <a:endCxn id="51" idx="1"/>
          </p:cNvCxnSpPr>
          <p:nvPr/>
        </p:nvCxnSpPr>
        <p:spPr>
          <a:xfrm>
            <a:off x="5899393" y="1481491"/>
            <a:ext cx="2304586" cy="325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5224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536239" y="253243"/>
            <a:ext cx="37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705353"/>
            <a:chOff x="8695426" y="438226"/>
            <a:chExt cx="2731698" cy="1398837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6"/>
              <a:ext cx="2731698" cy="1388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723855" cy="137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8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5255902" y="2854059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abstract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LanguageTemplateBasics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15361" y="1349358"/>
            <a:ext cx="2146827" cy="764165"/>
            <a:chOff x="8316257" y="448574"/>
            <a:chExt cx="3115487" cy="1415323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6" cy="141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2959004" y="1481491"/>
            <a:ext cx="2940389" cy="24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702656"/>
            <a:chOff x="8732750" y="438226"/>
            <a:chExt cx="2731698" cy="1301402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291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672863"/>
            <a:ext cx="9661" cy="101117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53213" y="5173353"/>
            <a:ext cx="2566871" cy="795552"/>
            <a:chOff x="8732750" y="448574"/>
            <a:chExt cx="2731698" cy="147345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473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LanguageTemplatesCommon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3564480" y="5173352"/>
            <a:ext cx="3991077" cy="795553"/>
            <a:chOff x="8732750" y="448574"/>
            <a:chExt cx="2731698" cy="1361175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361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9"/>
              <a:ext cx="2731698" cy="895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LanguageTemplatesBasics_HelloWorldSpringBoot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7674851" y="5175929"/>
            <a:ext cx="3230568" cy="792976"/>
            <a:chOff x="8732750" y="448574"/>
            <a:chExt cx="2731698" cy="1468685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468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/>
                <a:t>LanguageTemplatesBasics_HomePageIKS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5560019" y="3729687"/>
            <a:ext cx="1061732" cy="144771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6621751" y="3729687"/>
            <a:ext cx="2668384" cy="14499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41" idx="2"/>
            <a:endCxn id="53" idx="3"/>
          </p:cNvCxnSpPr>
          <p:nvPr/>
        </p:nvCxnSpPr>
        <p:spPr>
          <a:xfrm flipH="1">
            <a:off x="3420084" y="1481491"/>
            <a:ext cx="2479309" cy="3957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832741" y="2525137"/>
            <a:ext cx="2566871" cy="677888"/>
            <a:chOff x="8732750" y="448574"/>
            <a:chExt cx="2731698" cy="1255528"/>
          </a:xfrm>
        </p:grpSpPr>
        <p:sp>
          <p:nvSpPr>
            <p:cNvPr id="39" name="Rechteck 38"/>
            <p:cNvSpPr/>
            <p:nvPr/>
          </p:nvSpPr>
          <p:spPr>
            <a:xfrm>
              <a:off x="8732750" y="448574"/>
              <a:ext cx="2731698" cy="12555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LanguageTemplatesDownload</a:t>
              </a:r>
              <a:endParaRPr lang="de-DE" sz="1400" dirty="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891695" y="3745038"/>
            <a:ext cx="2672785" cy="875628"/>
            <a:chOff x="8732750" y="448574"/>
            <a:chExt cx="2731698" cy="1621766"/>
          </a:xfrm>
        </p:grpSpPr>
        <p:sp>
          <p:nvSpPr>
            <p:cNvPr id="54" name="Rechteck 53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8732750" y="455508"/>
              <a:ext cx="273169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LanguageTemplatesPDFValidation</a:t>
              </a:r>
              <a:endParaRPr lang="de-DE" sz="1400" dirty="0"/>
            </a:p>
          </p:txBody>
        </p:sp>
      </p:grpSp>
      <p:cxnSp>
        <p:nvCxnSpPr>
          <p:cNvPr id="65" name="Gerade Verbindung mit Pfeil 64"/>
          <p:cNvCxnSpPr>
            <a:endCxn id="44" idx="3"/>
          </p:cNvCxnSpPr>
          <p:nvPr/>
        </p:nvCxnSpPr>
        <p:spPr>
          <a:xfrm flipH="1">
            <a:off x="3399612" y="1481183"/>
            <a:ext cx="2518757" cy="1309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1" idx="2"/>
            <a:endCxn id="64" idx="3"/>
          </p:cNvCxnSpPr>
          <p:nvPr/>
        </p:nvCxnSpPr>
        <p:spPr>
          <a:xfrm flipH="1">
            <a:off x="3564480" y="1481491"/>
            <a:ext cx="2334913" cy="2636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371434" y="253243"/>
            <a:ext cx="487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342294" y="253243"/>
            <a:ext cx="290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sysnat.quality.assurance</a:t>
            </a:r>
            <a:r>
              <a:rPr lang="de-DE" dirty="0" smtClean="0"/>
              <a:t>&gt;&gt;</a:t>
            </a:r>
            <a:endParaRPr lang="de-DE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1500992" y="3106635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ModuleLevelTestExecutor</a:t>
              </a:r>
              <a:endParaRPr lang="de-DE" sz="14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500992" y="1560567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ClassLevelTestExecutor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1500993" y="4688250"/>
            <a:ext cx="2731698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SystemLevelTestExecutor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932095" y="3106635"/>
            <a:ext cx="3013620" cy="875628"/>
            <a:chOff x="8695426" y="448574"/>
            <a:chExt cx="2734690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6101748" y="3279095"/>
            <a:ext cx="3013620" cy="875628"/>
            <a:chOff x="8695426" y="448574"/>
            <a:chExt cx="2734690" cy="1621766"/>
          </a:xfrm>
        </p:grpSpPr>
        <p:sp>
          <p:nvSpPr>
            <p:cNvPr id="39" name="Rechteck 3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6302909" y="3456347"/>
            <a:ext cx="3013620" cy="875628"/>
            <a:chOff x="8695426" y="448574"/>
            <a:chExt cx="2734690" cy="1621766"/>
          </a:xfrm>
        </p:grpSpPr>
        <p:sp>
          <p:nvSpPr>
            <p:cNvPr id="45" name="Rechteck 4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695428" y="455508"/>
              <a:ext cx="273468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TestcaseGeneration_ModuleLevelTest</a:t>
              </a:r>
              <a:endParaRPr lang="de-DE" sz="1400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928798" y="4688250"/>
            <a:ext cx="3013620" cy="875628"/>
            <a:chOff x="8695426" y="448574"/>
            <a:chExt cx="2734690" cy="1621766"/>
          </a:xfrm>
        </p:grpSpPr>
        <p:sp>
          <p:nvSpPr>
            <p:cNvPr id="48" name="Rechteck 4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098451" y="4860710"/>
            <a:ext cx="3013620" cy="875628"/>
            <a:chOff x="8695426" y="448574"/>
            <a:chExt cx="2734690" cy="1621766"/>
          </a:xfrm>
        </p:grpSpPr>
        <p:sp>
          <p:nvSpPr>
            <p:cNvPr id="51" name="Rechteck 5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6299612" y="5037962"/>
            <a:ext cx="3013620" cy="875628"/>
            <a:chOff x="8695426" y="448574"/>
            <a:chExt cx="2734690" cy="1621766"/>
          </a:xfrm>
        </p:grpSpPr>
        <p:sp>
          <p:nvSpPr>
            <p:cNvPr id="54" name="Rechteck 53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HelloWorldSpringBootSystemLevelTest</a:t>
              </a:r>
              <a:endParaRPr lang="de-DE" sz="1400" dirty="0"/>
            </a:p>
          </p:txBody>
        </p:sp>
      </p:grpSp>
      <p:cxnSp>
        <p:nvCxnSpPr>
          <p:cNvPr id="56" name="Gerade Verbindung mit Pfeil 55"/>
          <p:cNvCxnSpPr>
            <a:stCxn id="42" idx="3"/>
            <a:endCxn id="23" idx="1"/>
          </p:cNvCxnSpPr>
          <p:nvPr/>
        </p:nvCxnSpPr>
        <p:spPr>
          <a:xfrm>
            <a:off x="4232690" y="3371989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311015" y="3080042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4229393" y="4966822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4307718" y="4674875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4229393" y="1852514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4307718" y="1560567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grpSp>
        <p:nvGrpSpPr>
          <p:cNvPr id="63" name="Gruppieren 62"/>
          <p:cNvGrpSpPr/>
          <p:nvPr/>
        </p:nvGrpSpPr>
        <p:grpSpPr>
          <a:xfrm>
            <a:off x="5963730" y="1542375"/>
            <a:ext cx="3013620" cy="875628"/>
            <a:chOff x="8695426" y="448574"/>
            <a:chExt cx="2734690" cy="1621766"/>
          </a:xfrm>
        </p:grpSpPr>
        <p:sp>
          <p:nvSpPr>
            <p:cNvPr id="64" name="Rechteck 63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133383" y="1714835"/>
            <a:ext cx="3013620" cy="875628"/>
            <a:chOff x="8695426" y="448574"/>
            <a:chExt cx="2734690" cy="1621766"/>
          </a:xfrm>
        </p:grpSpPr>
        <p:sp>
          <p:nvSpPr>
            <p:cNvPr id="67" name="Rechteck 66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6334544" y="1892087"/>
            <a:ext cx="3013620" cy="875628"/>
            <a:chOff x="8695426" y="448574"/>
            <a:chExt cx="2734690" cy="1621766"/>
          </a:xfrm>
        </p:grpSpPr>
        <p:sp>
          <p:nvSpPr>
            <p:cNvPr id="70" name="Rechteck 69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8695428" y="455508"/>
              <a:ext cx="273468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TestcaseGeneration_ModuleLevelTest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29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 smtClean="0"/>
              <a:t>Create </a:t>
            </a:r>
            <a:r>
              <a:rPr lang="de-DE" altLang="de-DE" sz="1400" i="1" kern="0" dirty="0" err="1" smtClean="0"/>
              <a:t>new</a:t>
            </a:r>
            <a:r>
              <a:rPr lang="de-DE" altLang="de-DE" sz="1400" i="1" kern="0" dirty="0" smtClean="0"/>
              <a:t> </a:t>
            </a:r>
            <a:r>
              <a:rPr lang="de-DE" altLang="de-DE" sz="1400" i="1" kern="0" dirty="0" err="1" smtClean="0"/>
              <a:t>order</a:t>
            </a:r>
            <a:endParaRPr lang="de-DE" altLang="de-DE" sz="1400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/>
              <a:t>Go </a:t>
            </a:r>
            <a:r>
              <a:rPr lang="de-DE" altLang="de-DE" sz="1400" i="1" kern="0" dirty="0" err="1"/>
              <a:t>to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order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management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i="1" kern="0" dirty="0"/>
              <a:t>a </a:t>
            </a:r>
            <a:r>
              <a:rPr lang="de-DE" altLang="de-DE" sz="1200" i="1" kern="0" dirty="0" err="1"/>
              <a:t>new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order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has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been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created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for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the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selected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66042" y="3066916"/>
            <a:ext cx="1839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r>
              <a:rPr lang="de-DE" sz="2000" b="1" dirty="0" smtClean="0"/>
              <a:t> System </a:t>
            </a:r>
          </a:p>
          <a:p>
            <a:pPr algn="ctr"/>
            <a:r>
              <a:rPr lang="de-DE" sz="2000" b="1" dirty="0" err="1" smtClean="0"/>
              <a:t>Documentation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94882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latin typeface="Arial" charset="0"/>
                <a:cs typeface="Arial" charset="0"/>
              </a:rPr>
              <a:t>Documentation</a:t>
            </a:r>
            <a:r>
              <a:rPr lang="de-DE" sz="1400" dirty="0" smtClean="0">
                <a:latin typeface="Arial" charset="0"/>
                <a:cs typeface="Arial" charset="0"/>
              </a:rPr>
              <a:t>, </a:t>
            </a:r>
            <a:r>
              <a:rPr lang="de-DE" sz="1400" dirty="0">
                <a:latin typeface="Arial" charset="0"/>
                <a:cs typeface="Arial" charset="0"/>
              </a:rPr>
              <a:t>Tests </a:t>
            </a:r>
            <a:r>
              <a:rPr lang="de-DE" sz="1400" dirty="0" err="1">
                <a:latin typeface="Arial" charset="0"/>
                <a:cs typeface="Arial" charset="0"/>
              </a:rPr>
              <a:t>and</a:t>
            </a:r>
            <a:endParaRPr lang="de-DE" sz="1400" dirty="0"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latin typeface="Arial" charset="0"/>
                <a:cs typeface="Arial" charset="0"/>
              </a:rPr>
              <a:t>Domain </a:t>
            </a:r>
            <a:r>
              <a:rPr lang="de-DE" sz="1400" dirty="0" err="1">
                <a:latin typeface="Arial" charset="0"/>
                <a:cs typeface="Arial" charset="0"/>
              </a:rPr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Documentation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latin typeface="Arial" charset="0"/>
                <a:cs typeface="Arial" charset="0"/>
              </a:rPr>
              <a:t>always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up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to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date</a:t>
            </a:r>
            <a:r>
              <a:rPr lang="de-DE" sz="1400" dirty="0"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8328" y="274320"/>
            <a:ext cx="8695944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Feature:</a:t>
            </a:r>
            <a:r>
              <a:rPr lang="en-US" dirty="0"/>
              <a:t> Managing orders</a:t>
            </a:r>
          </a:p>
          <a:p>
            <a:r>
              <a:rPr lang="en-US" dirty="0"/>
              <a:t>The order management view allows to create new orders and to modify or cancel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User story: As a customer, I wish to create an order in order to start a business process.</a:t>
            </a:r>
          </a:p>
          <a:p>
            <a:endParaRPr lang="en-US" dirty="0"/>
          </a:p>
          <a:p>
            <a:r>
              <a:rPr lang="en-US" b="1" dirty="0"/>
              <a:t>Scenario: </a:t>
            </a:r>
            <a:r>
              <a:rPr lang="en-US" dirty="0"/>
              <a:t>Create new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b="1" dirty="0"/>
              <a:t>Given</a:t>
            </a:r>
            <a:r>
              <a:rPr lang="en-US" dirty="0"/>
              <a:t> the </a:t>
            </a:r>
            <a:r>
              <a:rPr lang="en-US" dirty="0" smtClean="0"/>
              <a:t>page </a:t>
            </a:r>
            <a:r>
              <a:rPr lang="en-US" i="1" dirty="0" smtClean="0"/>
              <a:t>Order Management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visible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a new order is created</a:t>
            </a:r>
          </a:p>
          <a:p>
            <a:endParaRPr lang="en-US" b="1" dirty="0" smtClean="0"/>
          </a:p>
          <a:p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the overview table contains </a:t>
            </a:r>
            <a:r>
              <a:rPr lang="en-US" dirty="0" smtClean="0"/>
              <a:t>a new entry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the creation date of the new order is today.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2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5953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862642" y="336430"/>
            <a:ext cx="3046951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32785" y="336430"/>
            <a:ext cx="3088257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165609" y="974690"/>
            <a:ext cx="2280975" cy="198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err="1" smtClean="0"/>
              <a:t>Instructions</a:t>
            </a:r>
            <a:endParaRPr lang="de-DE" dirty="0" smtClean="0"/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nls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1154896" y="3602524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Data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dat</a:t>
            </a:r>
            <a:r>
              <a:rPr lang="de-DE" dirty="0" smtClean="0"/>
              <a:t>, </a:t>
            </a:r>
            <a:r>
              <a:rPr lang="de-DE" dirty="0" err="1" smtClean="0"/>
              <a:t>xlsx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8201130" y="986416"/>
            <a:ext cx="2450123" cy="2118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Language</a:t>
            </a:r>
          </a:p>
          <a:p>
            <a:pPr algn="ctr"/>
            <a:r>
              <a:rPr lang="de-DE" dirty="0"/>
              <a:t>Template</a:t>
            </a:r>
          </a:p>
          <a:p>
            <a:pPr algn="ctr"/>
            <a:r>
              <a:rPr lang="de-DE" dirty="0"/>
              <a:t>Implementation</a:t>
            </a:r>
          </a:p>
        </p:txBody>
      </p:sp>
      <p:sp>
        <p:nvSpPr>
          <p:cNvPr id="8" name="Ellipse 7"/>
          <p:cNvSpPr/>
          <p:nvPr/>
        </p:nvSpPr>
        <p:spPr>
          <a:xfrm>
            <a:off x="8190417" y="3714731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Page </a:t>
            </a:r>
            <a:r>
              <a:rPr lang="de-DE" dirty="0" err="1" smtClean="0"/>
              <a:t>Object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6"/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2"/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6"/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8" idx="2"/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054322" y="5084670"/>
            <a:ext cx="1519475" cy="1170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smtClean="0"/>
              <a:t>Report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2" idx="4"/>
            <a:endCxn id="15" idx="0"/>
          </p:cNvCxnSpPr>
          <p:nvPr/>
        </p:nvCxnSpPr>
        <p:spPr>
          <a:xfrm>
            <a:off x="5809507" y="4114802"/>
            <a:ext cx="4553" cy="969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7832785" y="3407432"/>
            <a:ext cx="3088257" cy="8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815534" y="311413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hase</a:t>
            </a:r>
            <a:r>
              <a:rPr lang="de-DE" sz="1400" dirty="0" smtClean="0"/>
              <a:t> 1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9328738" y="3376587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349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1381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9287" y="336430"/>
            <a:ext cx="3840038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796209" y="336430"/>
            <a:ext cx="4328735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2" idx="4"/>
          </p:cNvCxnSpPr>
          <p:nvPr/>
        </p:nvCxnSpPr>
        <p:spPr>
          <a:xfrm>
            <a:off x="5809507" y="4114802"/>
            <a:ext cx="13010" cy="1811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6" y="4577115"/>
            <a:ext cx="2419100" cy="117188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1" y="2306311"/>
            <a:ext cx="3740421" cy="74332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61" y="5962202"/>
            <a:ext cx="3995399" cy="66296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829" y="1188361"/>
            <a:ext cx="4183826" cy="102204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649" y="4562487"/>
            <a:ext cx="4151006" cy="57255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986" y="1057014"/>
            <a:ext cx="2265660" cy="961956"/>
          </a:xfrm>
          <a:prstGeom prst="rect">
            <a:avLst/>
          </a:prstGeom>
        </p:spPr>
      </p:pic>
      <p:cxnSp>
        <p:nvCxnSpPr>
          <p:cNvPr id="35" name="Gerade Verbindung mit Pfeil 34"/>
          <p:cNvCxnSpPr>
            <a:stCxn id="22" idx="3"/>
            <a:endCxn id="2" idx="1"/>
          </p:cNvCxnSpPr>
          <p:nvPr/>
        </p:nvCxnSpPr>
        <p:spPr>
          <a:xfrm>
            <a:off x="3885402" y="2677975"/>
            <a:ext cx="1317175" cy="266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7832785" y="3407432"/>
            <a:ext cx="4292159" cy="14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815534" y="311413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hase</a:t>
            </a:r>
            <a:r>
              <a:rPr lang="de-DE" sz="1400" dirty="0" smtClean="0"/>
              <a:t> 1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10519177" y="3376587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9024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430" y="3190587"/>
            <a:ext cx="1980367" cy="1309561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2627534" y="2115365"/>
            <a:ext cx="2575430" cy="1247613"/>
            <a:chOff x="3761390" y="2115365"/>
            <a:chExt cx="2575430" cy="1247613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1390" y="2115365"/>
              <a:ext cx="2575430" cy="1247613"/>
            </a:xfrm>
            <a:prstGeom prst="rect">
              <a:avLst/>
            </a:prstGeom>
          </p:spPr>
        </p:pic>
        <p:sp>
          <p:nvSpPr>
            <p:cNvPr id="18" name="Ellipse 17"/>
            <p:cNvSpPr/>
            <p:nvPr/>
          </p:nvSpPr>
          <p:spPr>
            <a:xfrm>
              <a:off x="4294632" y="2554482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49680" y="3803905"/>
            <a:ext cx="5659550" cy="1124712"/>
            <a:chOff x="2150648" y="2103121"/>
            <a:chExt cx="5659550" cy="1124712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0648" y="2103121"/>
              <a:ext cx="5659550" cy="1124712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3685032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6418070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64855" y="5408636"/>
            <a:ext cx="7766114" cy="1085553"/>
            <a:chOff x="1789366" y="3399326"/>
            <a:chExt cx="8448675" cy="124777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9366" y="3399326"/>
              <a:ext cx="8448675" cy="1247775"/>
            </a:xfrm>
            <a:prstGeom prst="rect">
              <a:avLst/>
            </a:prstGeom>
          </p:spPr>
        </p:pic>
        <p:sp>
          <p:nvSpPr>
            <p:cNvPr id="23" name="Ellipse 22"/>
            <p:cNvSpPr/>
            <p:nvPr/>
          </p:nvSpPr>
          <p:spPr>
            <a:xfrm>
              <a:off x="3284615" y="402920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" name="Gerader Verbinder 6"/>
          <p:cNvCxnSpPr>
            <a:stCxn id="21" idx="3"/>
            <a:endCxn id="23" idx="7"/>
          </p:cNvCxnSpPr>
          <p:nvPr/>
        </p:nvCxnSpPr>
        <p:spPr>
          <a:xfrm flipH="1">
            <a:off x="4579763" y="4637958"/>
            <a:ext cx="3412878" cy="1388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8" idx="5"/>
            <a:endCxn id="5" idx="1"/>
          </p:cNvCxnSpPr>
          <p:nvPr/>
        </p:nvCxnSpPr>
        <p:spPr>
          <a:xfrm>
            <a:off x="4183891" y="3022776"/>
            <a:ext cx="1075712" cy="1227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4864" y="2194560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key-value-pairs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4864" y="3904596"/>
            <a:ext cx="209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3. Tell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/>
              <a:t>.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99910" y="5408636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4.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GUI.</a:t>
            </a:r>
            <a:endParaRPr lang="de-DE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2451484" y="62111"/>
            <a:ext cx="3409950" cy="1447800"/>
            <a:chOff x="3585340" y="52967"/>
            <a:chExt cx="3409950" cy="1447800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5340" y="52967"/>
              <a:ext cx="3409950" cy="1447800"/>
            </a:xfrm>
            <a:prstGeom prst="rect">
              <a:avLst/>
            </a:prstGeom>
          </p:spPr>
        </p:pic>
        <p:sp>
          <p:nvSpPr>
            <p:cNvPr id="41" name="Ellipse 40"/>
            <p:cNvSpPr/>
            <p:nvPr/>
          </p:nvSpPr>
          <p:spPr>
            <a:xfrm>
              <a:off x="4930665" y="714995"/>
              <a:ext cx="2064625" cy="4390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r Verbinder 43"/>
          <p:cNvCxnSpPr>
            <a:stCxn id="20" idx="0"/>
            <a:endCxn id="41" idx="4"/>
          </p:cNvCxnSpPr>
          <p:nvPr/>
        </p:nvCxnSpPr>
        <p:spPr>
          <a:xfrm flipV="1">
            <a:off x="3915249" y="1163187"/>
            <a:ext cx="913873" cy="952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864" y="422930"/>
            <a:ext cx="233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Assure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6978158" y="146713"/>
            <a:ext cx="1808997" cy="720070"/>
          </a:xfrm>
          <a:prstGeom prst="wedgeRoundRectCallout">
            <a:avLst>
              <a:gd name="adj1" fmla="val -123125"/>
              <a:gd name="adj2" fmla="val -32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24" name="Abgerundete rechteckige Legende 23"/>
          <p:cNvSpPr/>
          <p:nvPr/>
        </p:nvSpPr>
        <p:spPr>
          <a:xfrm>
            <a:off x="6912603" y="1302790"/>
            <a:ext cx="1808997" cy="535154"/>
          </a:xfrm>
          <a:prstGeom prst="wedgeRoundRectCallout">
            <a:avLst>
              <a:gd name="adj1" fmla="val -152948"/>
              <a:gd name="adj2" fmla="val 135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 Data File</a:t>
            </a:r>
            <a:endParaRPr lang="de-DE" dirty="0"/>
          </a:p>
        </p:txBody>
      </p:sp>
      <p:sp>
        <p:nvSpPr>
          <p:cNvPr id="26" name="Abgerundete rechteckige Legende 25"/>
          <p:cNvSpPr/>
          <p:nvPr/>
        </p:nvSpPr>
        <p:spPr>
          <a:xfrm>
            <a:off x="6407002" y="2367860"/>
            <a:ext cx="2074401" cy="720070"/>
          </a:xfrm>
          <a:prstGeom prst="wedgeRoundRectCallout">
            <a:avLst>
              <a:gd name="adj1" fmla="val -87849"/>
              <a:gd name="adj2" fmla="val 169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 Language</a:t>
            </a:r>
          </a:p>
          <a:p>
            <a:pPr algn="ctr"/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28" name="Abgerundete rechteckige Legende 27"/>
          <p:cNvSpPr/>
          <p:nvPr/>
        </p:nvSpPr>
        <p:spPr>
          <a:xfrm>
            <a:off x="10653928" y="5445212"/>
            <a:ext cx="1299209" cy="517904"/>
          </a:xfrm>
          <a:prstGeom prst="wedgeRoundRectCallout">
            <a:avLst>
              <a:gd name="adj1" fmla="val -126090"/>
              <a:gd name="adj2" fmla="val -26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PageObject</a:t>
            </a:r>
            <a:endParaRPr lang="de-DE" dirty="0"/>
          </a:p>
        </p:txBody>
      </p:sp>
      <p:sp>
        <p:nvSpPr>
          <p:cNvPr id="37" name="Ellipse 36"/>
          <p:cNvSpPr/>
          <p:nvPr/>
        </p:nvSpPr>
        <p:spPr>
          <a:xfrm>
            <a:off x="5893834" y="6022004"/>
            <a:ext cx="1110570" cy="345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10468905" y="4169664"/>
            <a:ext cx="658159" cy="233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>
            <a:stCxn id="32" idx="3"/>
            <a:endCxn id="37" idx="7"/>
          </p:cNvCxnSpPr>
          <p:nvPr/>
        </p:nvCxnSpPr>
        <p:spPr>
          <a:xfrm flipH="1">
            <a:off x="6841765" y="4369273"/>
            <a:ext cx="3723525" cy="17032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9888807" y="1647790"/>
            <a:ext cx="2074401" cy="720070"/>
          </a:xfrm>
          <a:prstGeom prst="wedgeRoundRectCallout">
            <a:avLst>
              <a:gd name="adj1" fmla="val -16880"/>
              <a:gd name="adj2" fmla="val 217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Der Webseite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02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5195003" y="602900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mit Pfeil 17"/>
          <p:cNvCxnSpPr>
            <a:endCxn id="61" idx="0"/>
          </p:cNvCxnSpPr>
          <p:nvPr/>
        </p:nvCxnSpPr>
        <p:spPr>
          <a:xfrm>
            <a:off x="5467973" y="2090058"/>
            <a:ext cx="0" cy="7393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97" y="3004678"/>
            <a:ext cx="3430231" cy="137955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243543" y="446461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4" y="588619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24" idx="0"/>
          </p:cNvCxnSpPr>
          <p:nvPr/>
        </p:nvCxnSpPr>
        <p:spPr>
          <a:xfrm flipH="1" flipV="1">
            <a:off x="9362662" y="2201434"/>
            <a:ext cx="3151" cy="80324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8731670" y="1875246"/>
            <a:ext cx="127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557" y="2829363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endCxn id="24" idx="1"/>
          </p:cNvCxnSpPr>
          <p:nvPr/>
        </p:nvCxnSpPr>
        <p:spPr>
          <a:xfrm>
            <a:off x="6524048" y="3694453"/>
            <a:ext cx="1126649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089937" y="4474662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SysNatTestCaseGenerator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5467973" y="2201434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504632" y="3380746"/>
            <a:ext cx="10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9362662" y="2456654"/>
            <a:ext cx="249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reates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being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executed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35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7" y="2541879"/>
            <a:ext cx="2264768" cy="1553736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1468395" y="248893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633979" y="4095615"/>
            <a:ext cx="226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SettingConfigDialogue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81" y="5057703"/>
            <a:ext cx="2990799" cy="1202822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4416790" y="6289046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216" y="239011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61" idx="0"/>
            <a:endCxn id="33" idx="2"/>
          </p:cNvCxnSpPr>
          <p:nvPr/>
        </p:nvCxnSpPr>
        <p:spPr>
          <a:xfrm flipH="1" flipV="1">
            <a:off x="5350586" y="1599773"/>
            <a:ext cx="9048" cy="8505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23" idx="0"/>
          </p:cNvCxnSpPr>
          <p:nvPr/>
        </p:nvCxnSpPr>
        <p:spPr>
          <a:xfrm>
            <a:off x="1739701" y="1688417"/>
            <a:ext cx="0" cy="85346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716729" y="187375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opens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218" y="2450316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stCxn id="71" idx="2"/>
            <a:endCxn id="24" idx="0"/>
          </p:cNvCxnSpPr>
          <p:nvPr/>
        </p:nvCxnSpPr>
        <p:spPr>
          <a:xfrm>
            <a:off x="5310454" y="4464947"/>
            <a:ext cx="8527" cy="5927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575958" y="4095615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SysNatTesting</a:t>
            </a:r>
            <a:endParaRPr lang="de-DE" dirty="0"/>
          </a:p>
        </p:txBody>
      </p:sp>
      <p:sp>
        <p:nvSpPr>
          <p:cNvPr id="74" name="Textfeld 73"/>
          <p:cNvSpPr txBox="1"/>
          <p:nvPr/>
        </p:nvSpPr>
        <p:spPr>
          <a:xfrm>
            <a:off x="4062546" y="4485561"/>
            <a:ext cx="1319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1.2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342400" y="1865531"/>
            <a:ext cx="113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2.2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creates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201907" y="3011747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Gerade Verbindung mit Pfeil 20"/>
          <p:cNvCxnSpPr>
            <a:stCxn id="23" idx="3"/>
            <a:endCxn id="61" idx="1"/>
          </p:cNvCxnSpPr>
          <p:nvPr/>
        </p:nvCxnSpPr>
        <p:spPr>
          <a:xfrm>
            <a:off x="2872085" y="3318747"/>
            <a:ext cx="1370133" cy="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31" y="3103213"/>
            <a:ext cx="2112082" cy="53122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29" y="4824115"/>
            <a:ext cx="891917" cy="1688696"/>
          </a:xfrm>
          <a:prstGeom prst="rect">
            <a:avLst/>
          </a:prstGeom>
        </p:spPr>
      </p:pic>
      <p:cxnSp>
        <p:nvCxnSpPr>
          <p:cNvPr id="47" name="Gerade Verbindung mit Pfeil 46"/>
          <p:cNvCxnSpPr/>
          <p:nvPr/>
        </p:nvCxnSpPr>
        <p:spPr>
          <a:xfrm flipV="1">
            <a:off x="6274179" y="3307175"/>
            <a:ext cx="1244678" cy="82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426096" y="3006494"/>
            <a:ext cx="85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2.1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calls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5" name="Gerade Verbindung mit Pfeil 54"/>
          <p:cNvCxnSpPr>
            <a:stCxn id="11" idx="2"/>
            <a:endCxn id="13" idx="0"/>
          </p:cNvCxnSpPr>
          <p:nvPr/>
        </p:nvCxnSpPr>
        <p:spPr>
          <a:xfrm flipH="1">
            <a:off x="8706688" y="3634434"/>
            <a:ext cx="3584" cy="11896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7619204" y="3849839"/>
            <a:ext cx="105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a) </a:t>
            </a:r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compile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Gerade Verbindung mit Pfeil 57"/>
          <p:cNvCxnSpPr>
            <a:stCxn id="11" idx="3"/>
            <a:endCxn id="43" idx="1"/>
          </p:cNvCxnSpPr>
          <p:nvPr/>
        </p:nvCxnSpPr>
        <p:spPr>
          <a:xfrm flipV="1">
            <a:off x="9766313" y="3368823"/>
            <a:ext cx="674895" cy="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08" y="3043675"/>
            <a:ext cx="1625741" cy="650296"/>
          </a:xfrm>
          <a:prstGeom prst="rect">
            <a:avLst/>
          </a:prstGeom>
        </p:spPr>
      </p:pic>
      <p:sp>
        <p:nvSpPr>
          <p:cNvPr id="65" name="Textfeld 64"/>
          <p:cNvSpPr txBox="1"/>
          <p:nvPr/>
        </p:nvSpPr>
        <p:spPr>
          <a:xfrm>
            <a:off x="9556275" y="3379758"/>
            <a:ext cx="1033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b)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uses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6" name="Grafik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6" y="5131078"/>
            <a:ext cx="3402644" cy="1157968"/>
          </a:xfrm>
          <a:prstGeom prst="rect">
            <a:avLst/>
          </a:prstGeom>
        </p:spPr>
      </p:pic>
      <p:cxnSp>
        <p:nvCxnSpPr>
          <p:cNvPr id="80" name="Gerade Verbindung mit Pfeil 79"/>
          <p:cNvCxnSpPr>
            <a:stCxn id="20" idx="2"/>
            <a:endCxn id="76" idx="0"/>
          </p:cNvCxnSpPr>
          <p:nvPr/>
        </p:nvCxnSpPr>
        <p:spPr>
          <a:xfrm>
            <a:off x="1766148" y="4464947"/>
            <a:ext cx="2090" cy="6661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759797" y="4531041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1.1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reads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5458" y="1544076"/>
            <a:ext cx="737239" cy="662582"/>
          </a:xfrm>
          <a:prstGeom prst="rect">
            <a:avLst/>
          </a:prstGeom>
        </p:spPr>
      </p:pic>
      <p:cxnSp>
        <p:nvCxnSpPr>
          <p:cNvPr id="42" name="Gerade Verbindung mit Pfeil 41"/>
          <p:cNvCxnSpPr>
            <a:stCxn id="43" idx="0"/>
            <a:endCxn id="6" idx="2"/>
          </p:cNvCxnSpPr>
          <p:nvPr/>
        </p:nvCxnSpPr>
        <p:spPr>
          <a:xfrm flipH="1" flipV="1">
            <a:off x="11254078" y="2206658"/>
            <a:ext cx="1" cy="83701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8764956" y="1458094"/>
            <a:ext cx="2261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Used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combination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geckodriver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web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6" idx="0"/>
            <a:endCxn id="22" idx="2"/>
          </p:cNvCxnSpPr>
          <p:nvPr/>
        </p:nvCxnSpPr>
        <p:spPr>
          <a:xfrm flipV="1">
            <a:off x="11254078" y="751312"/>
            <a:ext cx="2492" cy="79276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0420704" y="223772"/>
            <a:ext cx="1671732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</a:t>
            </a:r>
          </a:p>
          <a:p>
            <a:pPr algn="ctr"/>
            <a:r>
              <a:rPr lang="de-DE" dirty="0" err="1" smtClean="0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48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894080" y="839216"/>
            <a:ext cx="3510000" cy="2001520"/>
            <a:chOff x="345440" y="3190240"/>
            <a:chExt cx="3510000" cy="2001520"/>
          </a:xfrm>
        </p:grpSpPr>
        <p:sp>
          <p:nvSpPr>
            <p:cNvPr id="3" name="Gleichschenkliges Dreieck 2"/>
            <p:cNvSpPr/>
            <p:nvPr/>
          </p:nvSpPr>
          <p:spPr>
            <a:xfrm>
              <a:off x="1351280" y="3190240"/>
              <a:ext cx="1493520" cy="873760"/>
            </a:xfrm>
            <a:prstGeom prst="triangle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50" b="1" dirty="0" smtClean="0">
                  <a:solidFill>
                    <a:srgbClr val="000000"/>
                  </a:solidFill>
                </a:rPr>
                <a:t>System-Tests</a:t>
              </a:r>
              <a:endParaRPr lang="de-DE" sz="135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43280" y="4064000"/>
              <a:ext cx="2509520" cy="568960"/>
            </a:xfrm>
            <a:prstGeom prst="trapezoid">
              <a:avLst>
                <a:gd name="adj" fmla="val 89286"/>
              </a:avLst>
            </a:prstGeom>
            <a:solidFill>
              <a:srgbClr val="6699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</a:rPr>
                <a:t>Integrationstests</a:t>
              </a:r>
            </a:p>
          </p:txBody>
        </p:sp>
        <p:sp>
          <p:nvSpPr>
            <p:cNvPr id="5" name="Trapezoid 4"/>
            <p:cNvSpPr/>
            <p:nvPr/>
          </p:nvSpPr>
          <p:spPr>
            <a:xfrm>
              <a:off x="345440" y="4622800"/>
              <a:ext cx="3510000" cy="568960"/>
            </a:xfrm>
            <a:prstGeom prst="trapezoid">
              <a:avLst>
                <a:gd name="adj" fmla="val 89286"/>
              </a:avLst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</a:rPr>
                <a:t>Unit-Tests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89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2165</Words>
  <Application>Microsoft Office PowerPoint</Application>
  <PresentationFormat>Breitbild</PresentationFormat>
  <Paragraphs>664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Arial</vt:lpstr>
      <vt:lpstr>Bradley Hand ITC</vt:lpstr>
      <vt:lpstr>Calibri</vt:lpstr>
      <vt:lpstr>Calibri Light</vt:lpstr>
      <vt:lpstr>Segoe MDL2 Assets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97</cp:revision>
  <dcterms:created xsi:type="dcterms:W3CDTF">2018-07-16T07:50:34Z</dcterms:created>
  <dcterms:modified xsi:type="dcterms:W3CDTF">2019-07-12T09:07:13Z</dcterms:modified>
</cp:coreProperties>
</file>