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82" r:id="rId3"/>
    <p:sldId id="267" r:id="rId4"/>
    <p:sldId id="276" r:id="rId5"/>
    <p:sldId id="277" r:id="rId6"/>
    <p:sldId id="272" r:id="rId7"/>
    <p:sldId id="273" r:id="rId8"/>
    <p:sldId id="274" r:id="rId9"/>
    <p:sldId id="275" r:id="rId10"/>
    <p:sldId id="256" r:id="rId11"/>
    <p:sldId id="268" r:id="rId12"/>
    <p:sldId id="269" r:id="rId13"/>
    <p:sldId id="270" r:id="rId14"/>
    <p:sldId id="271" r:id="rId15"/>
    <p:sldId id="278" r:id="rId16"/>
    <p:sldId id="279" r:id="rId17"/>
    <p:sldId id="280" r:id="rId18"/>
    <p:sldId id="281" r:id="rId19"/>
    <p:sldId id="284" r:id="rId20"/>
    <p:sldId id="287" r:id="rId21"/>
    <p:sldId id="288" r:id="rId22"/>
    <p:sldId id="285" r:id="rId23"/>
    <p:sldId id="286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8FD3E0-D5CD-407F-964D-13945A388FD8}" type="slidenum">
              <a:rPr lang="de-DE" altLang="de-DE"/>
              <a:pPr/>
              <a:t>4</a:t>
            </a:fld>
            <a:endParaRPr lang="de-DE" altLang="de-D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181100" y="0"/>
            <a:ext cx="9461500" cy="5322888"/>
          </a:xfrm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4669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04.07.2019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66928" y="1112520"/>
            <a:ext cx="9701784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Behaviour</a:t>
            </a:r>
            <a:r>
              <a:rPr lang="en-US" dirty="0" smtClean="0"/>
              <a:t>: </a:t>
            </a:r>
            <a:r>
              <a:rPr lang="en-US" dirty="0"/>
              <a:t>Order </a:t>
            </a:r>
            <a:r>
              <a:rPr lang="en-US" dirty="0" smtClean="0"/>
              <a:t>Management</a:t>
            </a:r>
          </a:p>
          <a:p>
            <a:r>
              <a:rPr lang="en-US" dirty="0"/>
              <a:t>The order management view allows to create new orders and to modify or cancel them.</a:t>
            </a:r>
          </a:p>
          <a:p>
            <a:r>
              <a:rPr lang="en-US" dirty="0"/>
              <a:t>User story: As a customer, I wish to </a:t>
            </a:r>
            <a:r>
              <a:rPr lang="en-US" dirty="0" smtClean="0"/>
              <a:t>modify an existing order </a:t>
            </a:r>
            <a:r>
              <a:rPr lang="en-US" dirty="0"/>
              <a:t>in order to </a:t>
            </a:r>
            <a:r>
              <a:rPr lang="en-US" dirty="0" smtClean="0"/>
              <a:t>adapt to changing conditions.</a:t>
            </a:r>
            <a:endParaRPr lang="en-US" dirty="0"/>
          </a:p>
          <a:p>
            <a:endParaRPr lang="en-US" b="1" dirty="0"/>
          </a:p>
          <a:p>
            <a:r>
              <a:rPr lang="en-US" b="1" dirty="0" smtClean="0"/>
              <a:t>XXID</a:t>
            </a:r>
            <a:r>
              <a:rPr lang="en-US" dirty="0" smtClean="0"/>
              <a:t>: </a:t>
            </a:r>
            <a:r>
              <a:rPr lang="en-US" dirty="0"/>
              <a:t>Modify existing order</a:t>
            </a:r>
          </a:p>
          <a:p>
            <a:r>
              <a:rPr lang="en-US" dirty="0"/>
              <a:t>    </a:t>
            </a:r>
          </a:p>
          <a:p>
            <a:r>
              <a:rPr lang="en-US" b="1" dirty="0" smtClean="0"/>
              <a:t>Test-Phase:</a:t>
            </a:r>
            <a:r>
              <a:rPr lang="en-US" dirty="0" smtClean="0"/>
              <a:t> Arrange</a:t>
            </a:r>
            <a:endParaRPr lang="en-US" dirty="0"/>
          </a:p>
          <a:p>
            <a:r>
              <a:rPr lang="en-US" dirty="0"/>
              <a:t>Click main menu "</a:t>
            </a:r>
            <a:r>
              <a:rPr lang="en-US" b="1" dirty="0"/>
              <a:t>Order Management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OldDueDate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Press </a:t>
            </a:r>
            <a:r>
              <a:rPr lang="en-US" b="1" dirty="0"/>
              <a:t>"New"</a:t>
            </a:r>
            <a:r>
              <a:rPr lang="en-US" dirty="0"/>
              <a:t>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</a:t>
            </a:r>
            <a:r>
              <a:rPr lang="en-US" dirty="0"/>
              <a:t>Act</a:t>
            </a:r>
          </a:p>
          <a:p>
            <a:r>
              <a:rPr lang="en-US" dirty="0" smtClean="0"/>
              <a:t>Increase the value in field "</a:t>
            </a:r>
            <a:r>
              <a:rPr lang="en-US" b="1" dirty="0" smtClean="0"/>
              <a:t>Due </a:t>
            </a:r>
            <a:r>
              <a:rPr lang="en-US" b="1" dirty="0"/>
              <a:t>Date</a:t>
            </a:r>
            <a:r>
              <a:rPr lang="en-US" dirty="0"/>
              <a:t>" </a:t>
            </a:r>
            <a:r>
              <a:rPr lang="en-US" dirty="0" smtClean="0"/>
              <a:t>by "</a:t>
            </a:r>
            <a:r>
              <a:rPr lang="en-US" b="1" dirty="0" smtClean="0"/>
              <a:t>7</a:t>
            </a:r>
            <a:r>
              <a:rPr lang="en-US" dirty="0"/>
              <a:t>" </a:t>
            </a:r>
            <a:r>
              <a:rPr lang="en-US" dirty="0" smtClean="0"/>
              <a:t>days.</a:t>
            </a:r>
            <a:endParaRPr lang="en-US" dirty="0"/>
          </a:p>
          <a:p>
            <a:r>
              <a:rPr lang="en-US" dirty="0" smtClean="0"/>
              <a:t>Press </a:t>
            </a:r>
            <a:r>
              <a:rPr lang="en-US" dirty="0"/>
              <a:t>"Save" button.</a:t>
            </a:r>
          </a:p>
          <a:p>
            <a:endParaRPr lang="en-US" dirty="0"/>
          </a:p>
          <a:p>
            <a:r>
              <a:rPr lang="en-US" b="1" dirty="0" smtClean="0"/>
              <a:t>Test-Phase:</a:t>
            </a:r>
            <a:r>
              <a:rPr lang="en-US" dirty="0" smtClean="0"/>
              <a:t> Assert</a:t>
            </a:r>
            <a:endParaRPr lang="en-US" dirty="0"/>
          </a:p>
          <a:p>
            <a:r>
              <a:rPr lang="en-US" dirty="0"/>
              <a:t>The value of "</a:t>
            </a:r>
            <a:r>
              <a:rPr lang="en-US" b="1" dirty="0"/>
              <a:t>Due Date</a:t>
            </a:r>
            <a:r>
              <a:rPr lang="en-US" dirty="0"/>
              <a:t>" in the most recently created or modified order is stored as &lt;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 smtClean="0"/>
              <a:t>&gt;.</a:t>
            </a:r>
            <a:endParaRPr lang="en-US" dirty="0"/>
          </a:p>
          <a:p>
            <a:r>
              <a:rPr lang="en-US" dirty="0"/>
              <a:t>Do the date values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'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NewDueDate</a:t>
            </a:r>
            <a:r>
              <a:rPr lang="en-US" dirty="0"/>
              <a:t>' differ by "</a:t>
            </a:r>
            <a:r>
              <a:rPr lang="en-US" b="1" dirty="0"/>
              <a:t>7</a:t>
            </a:r>
            <a:r>
              <a:rPr lang="en-US" dirty="0"/>
              <a:t>" days?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78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Report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Natural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Language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Instructions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Test Data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616696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58803" y="2228148"/>
            <a:ext cx="2491591" cy="1006257"/>
            <a:chOff x="8409630" y="448574"/>
            <a:chExt cx="3017494" cy="1621766"/>
          </a:xfrm>
        </p:grpSpPr>
        <p:sp>
          <p:nvSpPr>
            <p:cNvPr id="22" name="Rechteck 21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09631" y="507355"/>
              <a:ext cx="30031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189136" y="2228148"/>
            <a:ext cx="2949712" cy="1006257"/>
            <a:chOff x="8349127" y="448574"/>
            <a:chExt cx="3077997" cy="1621766"/>
          </a:xfrm>
        </p:grpSpPr>
        <p:sp>
          <p:nvSpPr>
            <p:cNvPr id="29" name="Rechteck 28"/>
            <p:cNvSpPr/>
            <p:nvPr/>
          </p:nvSpPr>
          <p:spPr>
            <a:xfrm>
              <a:off x="8349127" y="448574"/>
              <a:ext cx="307799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349127" y="507355"/>
              <a:ext cx="306361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189136" y="3749957"/>
            <a:ext cx="2949712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861649" y="507355"/>
              <a:ext cx="2551098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49431" y="507355"/>
              <a:ext cx="1763315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758802" y="3817195"/>
            <a:ext cx="2491591" cy="1006257"/>
            <a:chOff x="8409630" y="448574"/>
            <a:chExt cx="3017494" cy="1621766"/>
          </a:xfrm>
        </p:grpSpPr>
        <p:sp>
          <p:nvSpPr>
            <p:cNvPr id="38" name="Rechteck 37"/>
            <p:cNvSpPr/>
            <p:nvPr/>
          </p:nvSpPr>
          <p:spPr>
            <a:xfrm>
              <a:off x="8409630" y="448574"/>
              <a:ext cx="3017494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765520" y="507355"/>
              <a:ext cx="2647226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758803" y="584104"/>
            <a:ext cx="2483027" cy="1006257"/>
            <a:chOff x="8616422" y="448574"/>
            <a:chExt cx="2810702" cy="1621766"/>
          </a:xfrm>
        </p:grpSpPr>
        <p:sp>
          <p:nvSpPr>
            <p:cNvPr id="41" name="Rechteck 40"/>
            <p:cNvSpPr/>
            <p:nvPr/>
          </p:nvSpPr>
          <p:spPr>
            <a:xfrm>
              <a:off x="8616422" y="448574"/>
              <a:ext cx="2810702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16423" y="507355"/>
              <a:ext cx="2796322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sysnat.quality.assurance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868615" y="558102"/>
            <a:ext cx="3732453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84234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004598" y="1578875"/>
            <a:ext cx="3976472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588068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413598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  <a:endCxn id="32" idx="0"/>
          </p:cNvCxnSpPr>
          <p:nvPr/>
        </p:nvCxnSpPr>
        <p:spPr>
          <a:xfrm>
            <a:off x="9663992" y="3234405"/>
            <a:ext cx="0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374001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634951" y="507355"/>
              <a:ext cx="1752379" cy="496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/>
                <a:t>&lt;&lt;</a:t>
              </a:r>
              <a:r>
                <a:rPr lang="de-DE" sz="1400" dirty="0" err="1"/>
                <a:t>sysnat.test.execution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20" cy="7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626785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>
            <a:off x="2000316" y="1590361"/>
            <a:ext cx="4283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000317" y="1590361"/>
            <a:ext cx="2360751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000317" y="1590361"/>
            <a:ext cx="7663675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23772" y="448574"/>
            <a:ext cx="3123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6827736" y="5523250"/>
            <a:ext cx="1874139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25255" y="5527540"/>
            <a:ext cx="2074203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14968" y="1481491"/>
            <a:ext cx="1584425" cy="3843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 flipH="1">
            <a:off x="5562357" y="1481491"/>
            <a:ext cx="337036" cy="4046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1865413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86723" y="4881592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CommandLibraryCreator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86723" y="3472807"/>
            <a:ext cx="3115487" cy="875628"/>
            <a:chOff x="8316257" y="448574"/>
            <a:chExt cx="3115487" cy="1621766"/>
          </a:xfrm>
        </p:grpSpPr>
        <p:sp>
          <p:nvSpPr>
            <p:cNvPr id="48" name="Rechteck 47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8203979" y="4297794"/>
            <a:ext cx="1995098" cy="875628"/>
            <a:chOff x="8695426" y="448574"/>
            <a:chExt cx="2731698" cy="1621766"/>
          </a:xfrm>
        </p:grpSpPr>
        <p:sp>
          <p:nvSpPr>
            <p:cNvPr id="51" name="Rechteck 5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XXGroupBuilder</a:t>
              </a:r>
              <a:endParaRPr lang="de-DE" sz="1400" dirty="0"/>
            </a:p>
          </p:txBody>
        </p:sp>
      </p:grpSp>
      <p:cxnSp>
        <p:nvCxnSpPr>
          <p:cNvPr id="53" name="Gerade Verbindung mit Pfeil 52"/>
          <p:cNvCxnSpPr>
            <a:stCxn id="41" idx="2"/>
            <a:endCxn id="48" idx="3"/>
          </p:cNvCxnSpPr>
          <p:nvPr/>
        </p:nvCxnSpPr>
        <p:spPr>
          <a:xfrm flipH="1">
            <a:off x="3997590" y="1481491"/>
            <a:ext cx="1901803" cy="24291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1" idx="2"/>
            <a:endCxn id="51" idx="1"/>
          </p:cNvCxnSpPr>
          <p:nvPr/>
        </p:nvCxnSpPr>
        <p:spPr>
          <a:xfrm>
            <a:off x="5899393" y="1481491"/>
            <a:ext cx="2304586" cy="325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5224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36239" y="253243"/>
            <a:ext cx="3711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705353"/>
            <a:chOff x="8695426" y="438226"/>
            <a:chExt cx="2731698" cy="1398837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6"/>
              <a:ext cx="2731698" cy="1388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723855" cy="13763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841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5255902" y="2854059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abstract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LanguageTemplateBasics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15361" y="1349358"/>
            <a:ext cx="2146827" cy="764165"/>
            <a:chOff x="8316257" y="448574"/>
            <a:chExt cx="3115487" cy="1415323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6" cy="141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2959004" y="1481491"/>
            <a:ext cx="2940389" cy="249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702656"/>
            <a:chOff x="8732750" y="438226"/>
            <a:chExt cx="2731698" cy="1301402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291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672863"/>
            <a:ext cx="9661" cy="101117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853213" y="5173353"/>
            <a:ext cx="2566871" cy="795552"/>
            <a:chOff x="8732750" y="448574"/>
            <a:chExt cx="2731698" cy="147345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473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LanguageTemplatesCommon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3564480" y="5173352"/>
            <a:ext cx="3991077" cy="795553"/>
            <a:chOff x="8732750" y="448574"/>
            <a:chExt cx="2731698" cy="1361175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3611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9"/>
              <a:ext cx="2731698" cy="895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LanguageTemplatesBasics_HelloWorldSpringBoot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7674851" y="5175929"/>
            <a:ext cx="3230568" cy="792976"/>
            <a:chOff x="8732750" y="448574"/>
            <a:chExt cx="2731698" cy="1468685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468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/>
                <a:t>LanguageTemplatesBasics_HomePageIKS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5560019" y="3729687"/>
            <a:ext cx="1061732" cy="144771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6621751" y="3729687"/>
            <a:ext cx="2668384" cy="144998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41" idx="2"/>
            <a:endCxn id="53" idx="3"/>
          </p:cNvCxnSpPr>
          <p:nvPr/>
        </p:nvCxnSpPr>
        <p:spPr>
          <a:xfrm flipH="1">
            <a:off x="3420084" y="1481491"/>
            <a:ext cx="2479309" cy="395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uppieren 37"/>
          <p:cNvGrpSpPr/>
          <p:nvPr/>
        </p:nvGrpSpPr>
        <p:grpSpPr>
          <a:xfrm>
            <a:off x="832741" y="2525137"/>
            <a:ext cx="2566871" cy="677888"/>
            <a:chOff x="8732750" y="448574"/>
            <a:chExt cx="2731698" cy="1255528"/>
          </a:xfrm>
        </p:grpSpPr>
        <p:sp>
          <p:nvSpPr>
            <p:cNvPr id="39" name="Rechteck 38"/>
            <p:cNvSpPr/>
            <p:nvPr/>
          </p:nvSpPr>
          <p:spPr>
            <a:xfrm>
              <a:off x="8732750" y="448574"/>
              <a:ext cx="2731698" cy="12555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LanguageTemplatesDownload</a:t>
              </a:r>
              <a:endParaRPr lang="de-DE" sz="1400" dirty="0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891695" y="3745038"/>
            <a:ext cx="2672785" cy="875628"/>
            <a:chOff x="8732750" y="448574"/>
            <a:chExt cx="2731698" cy="1621766"/>
          </a:xfrm>
        </p:grpSpPr>
        <p:sp>
          <p:nvSpPr>
            <p:cNvPr id="54" name="Rechteck 53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8732750" y="455508"/>
              <a:ext cx="2731698" cy="1368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LanguageTemplatesPDFValidation</a:t>
              </a:r>
              <a:endParaRPr lang="de-DE" sz="1400" dirty="0"/>
            </a:p>
          </p:txBody>
        </p:sp>
      </p:grpSp>
      <p:cxnSp>
        <p:nvCxnSpPr>
          <p:cNvPr id="65" name="Gerade Verbindung mit Pfeil 64"/>
          <p:cNvCxnSpPr>
            <a:endCxn id="44" idx="3"/>
          </p:cNvCxnSpPr>
          <p:nvPr/>
        </p:nvCxnSpPr>
        <p:spPr>
          <a:xfrm flipH="1">
            <a:off x="3399612" y="1481183"/>
            <a:ext cx="2518757" cy="1309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41" idx="2"/>
            <a:endCxn id="64" idx="3"/>
          </p:cNvCxnSpPr>
          <p:nvPr/>
        </p:nvCxnSpPr>
        <p:spPr>
          <a:xfrm flipH="1">
            <a:off x="3564480" y="1481491"/>
            <a:ext cx="2334913" cy="2636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71434" y="253243"/>
            <a:ext cx="487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 smtClean="0"/>
              <a:t>&lt;&lt;</a:t>
            </a:r>
            <a:r>
              <a:rPr lang="de-DE" dirty="0" err="1" smtClean="0"/>
              <a:t>sysnat.natural.language.executable.examples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888900" y="1366837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endParaRPr lang="de-DE" altLang="de-DE" sz="800" b="0" kern="0" dirty="0"/>
          </a:p>
          <a:p>
            <a:pPr>
              <a:lnSpc>
                <a:spcPts val="800"/>
              </a:lnSpc>
            </a:pPr>
            <a:endParaRPr lang="de-DE" altLang="de-DE" sz="800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XXID: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b="0" kern="0" dirty="0" err="1" smtClean="0"/>
              <a:t>Tes</a:t>
            </a:r>
            <a:r>
              <a:rPr lang="de-DE" altLang="de-DE" b="0" kern="0" dirty="0" err="1"/>
              <a:t>t</a:t>
            </a:r>
            <a:r>
              <a:rPr lang="de-DE" altLang="de-DE" b="0" kern="0" dirty="0" err="1" smtClean="0"/>
              <a:t>Data</a:t>
            </a:r>
            <a:r>
              <a:rPr lang="de-DE" altLang="de-DE" b="0" kern="0" dirty="0" smtClean="0"/>
              <a:t>: XX10</a:t>
            </a:r>
          </a:p>
          <a:p>
            <a:pPr>
              <a:lnSpc>
                <a:spcPts val="800"/>
              </a:lnSpc>
            </a:pPr>
            <a:endParaRPr lang="de-DE" altLang="de-DE" sz="800" kern="0" dirty="0" smtClean="0"/>
          </a:p>
          <a:p>
            <a:pPr>
              <a:lnSpc>
                <a:spcPts val="800"/>
              </a:lnSpc>
            </a:pPr>
            <a:endParaRPr lang="de-DE" altLang="de-DE" sz="200" kern="0" dirty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Test-Phase</a:t>
            </a:r>
            <a:r>
              <a:rPr lang="de-DE" altLang="de-DE" kern="0" dirty="0"/>
              <a:t>: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Arrange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Go </a:t>
            </a:r>
            <a:r>
              <a:rPr lang="de-DE" altLang="de-DE" b="0" kern="0" dirty="0" err="1" smtClean="0"/>
              <a:t>to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Act</a:t>
            </a:r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.</a:t>
            </a:r>
            <a:endParaRPr lang="de-DE" altLang="de-DE" kern="0" dirty="0"/>
          </a:p>
          <a:p>
            <a:pPr>
              <a:lnSpc>
                <a:spcPts val="800"/>
              </a:lnSpc>
            </a:pPr>
            <a:endParaRPr lang="de-DE" altLang="de-DE" sz="900" b="0" kern="0" dirty="0"/>
          </a:p>
          <a:p>
            <a:pPr>
              <a:lnSpc>
                <a:spcPts val="800"/>
              </a:lnSpc>
            </a:pPr>
            <a:r>
              <a:rPr lang="de-DE" altLang="de-DE" kern="0" dirty="0"/>
              <a:t>Test-Phase:</a:t>
            </a:r>
            <a:r>
              <a:rPr lang="de-DE" altLang="de-DE" b="0" kern="0" dirty="0"/>
              <a:t> </a:t>
            </a:r>
            <a:r>
              <a:rPr lang="de-DE" altLang="de-DE" b="0" kern="0" dirty="0" err="1"/>
              <a:t>Assert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b="0" kern="0" dirty="0" smtClean="0"/>
              <a:t>.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sp>
        <p:nvSpPr>
          <p:cNvPr id="5" name="Rechteck 4"/>
          <p:cNvSpPr/>
          <p:nvPr/>
        </p:nvSpPr>
        <p:spPr bwMode="auto">
          <a:xfrm>
            <a:off x="5028523" y="3598886"/>
            <a:ext cx="3721523" cy="151116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 smtClean="0"/>
              <a:t>Create </a:t>
            </a:r>
            <a:r>
              <a:rPr lang="de-DE" altLang="de-DE" sz="1400" i="1" kern="0" dirty="0" err="1" smtClean="0"/>
              <a:t>new</a:t>
            </a:r>
            <a:r>
              <a:rPr lang="de-DE" altLang="de-DE" sz="1400" i="1" kern="0" dirty="0" smtClean="0"/>
              <a:t> </a:t>
            </a:r>
            <a:r>
              <a:rPr lang="de-DE" altLang="de-DE" sz="1400" i="1" kern="0" dirty="0" err="1" smtClean="0"/>
              <a:t>order</a:t>
            </a:r>
            <a:endParaRPr lang="de-DE" altLang="de-DE" sz="1400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Select in </a:t>
            </a:r>
            <a:r>
              <a:rPr lang="de-DE" altLang="de-DE" sz="1400" kern="0" dirty="0" err="1" smtClean="0"/>
              <a:t>field</a:t>
            </a:r>
            <a:r>
              <a:rPr lang="de-DE" altLang="de-DE" sz="1400" kern="0" dirty="0" smtClean="0"/>
              <a:t> „Customer“ </a:t>
            </a:r>
            <a:r>
              <a:rPr lang="de-DE" altLang="de-DE" sz="1400" kern="0" dirty="0" err="1" smtClean="0"/>
              <a:t>value</a:t>
            </a:r>
            <a:r>
              <a:rPr lang="de-DE" altLang="de-DE" sz="1400" kern="0" dirty="0" smtClean="0"/>
              <a:t> „XX10:Customer“</a:t>
            </a:r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/>
              <a:t>b</a:t>
            </a:r>
            <a:r>
              <a:rPr lang="de-DE" altLang="de-DE" sz="1400" kern="0" dirty="0" err="1" smtClean="0"/>
              <a:t>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</a:t>
            </a:r>
            <a:r>
              <a:rPr lang="de-DE" altLang="de-DE" sz="14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Select in </a:t>
            </a:r>
            <a:r>
              <a:rPr lang="de-DE" altLang="de-DE" sz="1400" kern="0" dirty="0" err="1"/>
              <a:t>field</a:t>
            </a:r>
            <a:r>
              <a:rPr lang="de-DE" altLang="de-DE" sz="1400" kern="0" dirty="0"/>
              <a:t> “Type“ </a:t>
            </a:r>
            <a:r>
              <a:rPr lang="de-DE" altLang="de-DE" sz="1400" kern="0" dirty="0" err="1"/>
              <a:t>value</a:t>
            </a:r>
            <a:r>
              <a:rPr lang="de-DE" altLang="de-DE" sz="1400" kern="0" dirty="0"/>
              <a:t> “Standard</a:t>
            </a:r>
            <a:r>
              <a:rPr lang="de-DE" altLang="de-DE" sz="1400" kern="0" dirty="0" smtClean="0"/>
              <a:t>“.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…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</a:t>
            </a:r>
            <a:r>
              <a:rPr lang="de-DE" altLang="de-DE" sz="1400" kern="0" dirty="0" smtClean="0"/>
              <a:t>lick </a:t>
            </a:r>
            <a:r>
              <a:rPr lang="de-DE" altLang="de-DE" sz="1400" kern="0" dirty="0" err="1" smtClean="0"/>
              <a:t>button</a:t>
            </a:r>
            <a:r>
              <a:rPr lang="de-DE" altLang="de-DE" sz="1400" kern="0" dirty="0" smtClean="0"/>
              <a:t> </a:t>
            </a:r>
            <a:r>
              <a:rPr lang="de-DE" altLang="de-DE" sz="14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/>
          </a:p>
        </p:txBody>
      </p:sp>
      <p:sp>
        <p:nvSpPr>
          <p:cNvPr id="6" name="Geschweifte Klammer links 5"/>
          <p:cNvSpPr/>
          <p:nvPr/>
        </p:nvSpPr>
        <p:spPr bwMode="auto">
          <a:xfrm rot="16200000">
            <a:off x="2238045" y="3729619"/>
            <a:ext cx="382742" cy="3261040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 bwMode="auto">
          <a:xfrm flipV="1">
            <a:off x="2465701" y="4128275"/>
            <a:ext cx="2562823" cy="3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1031346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High-Level </a:t>
            </a:r>
          </a:p>
          <a:p>
            <a:pPr algn="ctr"/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test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formulation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493332" y="5555776"/>
            <a:ext cx="2800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Low-Level </a:t>
            </a:r>
          </a:p>
          <a:p>
            <a:pPr algn="ctr"/>
            <a:r>
              <a:rPr lang="de-DE" b="1" dirty="0" err="1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etailed</a:t>
            </a:r>
            <a:r>
              <a:rPr lang="de-DE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b="1" dirty="0" err="1" smtClean="0">
                <a:solidFill>
                  <a:schemeClr val="accent1">
                    <a:lumMod val="75000"/>
                  </a:schemeClr>
                </a:solidFill>
              </a:rPr>
              <a:t>instructions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28523" y="2694812"/>
            <a:ext cx="3721523" cy="74913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400" kern="0" dirty="0"/>
          </a:p>
          <a:p>
            <a:pPr>
              <a:lnSpc>
                <a:spcPts val="800"/>
              </a:lnSpc>
            </a:pPr>
            <a:r>
              <a:rPr lang="de-DE" altLang="de-DE" sz="1400" b="1" kern="0" dirty="0" smtClean="0"/>
              <a:t>Script</a:t>
            </a:r>
            <a:r>
              <a:rPr lang="de-DE" altLang="de-DE" sz="1400" b="1" kern="0" dirty="0"/>
              <a:t>: </a:t>
            </a:r>
            <a:r>
              <a:rPr lang="de-DE" altLang="de-DE" sz="1400" i="1" kern="0" dirty="0"/>
              <a:t>Go </a:t>
            </a:r>
            <a:r>
              <a:rPr lang="de-DE" altLang="de-DE" sz="1400" i="1" kern="0" dirty="0" err="1"/>
              <a:t>to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order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management</a:t>
            </a:r>
            <a:r>
              <a:rPr lang="de-DE" altLang="de-DE" sz="1400" i="1" kern="0" dirty="0"/>
              <a:t> </a:t>
            </a:r>
            <a:r>
              <a:rPr lang="de-DE" altLang="de-DE" sz="1400" i="1" kern="0" dirty="0" err="1"/>
              <a:t>page</a:t>
            </a:r>
            <a:endParaRPr lang="de-DE" altLang="de-DE" sz="1400" b="1" i="1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/>
              <a:t>Click </a:t>
            </a:r>
            <a:r>
              <a:rPr lang="de-DE" altLang="de-DE" sz="1400" kern="0" dirty="0" err="1"/>
              <a:t>main</a:t>
            </a:r>
            <a:r>
              <a:rPr lang="de-DE" altLang="de-DE" sz="1400" kern="0" dirty="0"/>
              <a:t> </a:t>
            </a:r>
            <a:r>
              <a:rPr lang="de-DE" altLang="de-DE" sz="1400" kern="0" dirty="0" err="1"/>
              <a:t>menu</a:t>
            </a:r>
            <a:r>
              <a:rPr lang="de-DE" altLang="de-DE" sz="1400" kern="0" dirty="0"/>
              <a:t> item </a:t>
            </a:r>
            <a:r>
              <a:rPr lang="de-DE" altLang="de-DE" sz="1400" kern="0" dirty="0" smtClean="0"/>
              <a:t>“Management“</a:t>
            </a:r>
            <a:endParaRPr lang="de-DE" altLang="de-DE" sz="1400" kern="0" dirty="0"/>
          </a:p>
          <a:p>
            <a:pPr>
              <a:lnSpc>
                <a:spcPts val="800"/>
              </a:lnSpc>
            </a:pPr>
            <a:endParaRPr lang="de-DE" altLang="de-DE" sz="1400" kern="0" dirty="0" smtClean="0"/>
          </a:p>
          <a:p>
            <a:pPr>
              <a:lnSpc>
                <a:spcPts val="800"/>
              </a:lnSpc>
            </a:pPr>
            <a:r>
              <a:rPr lang="de-DE" altLang="de-DE" sz="1400" kern="0" dirty="0" smtClean="0"/>
              <a:t>Click </a:t>
            </a:r>
            <a:r>
              <a:rPr lang="de-DE" altLang="de-DE" sz="1400" kern="0" dirty="0" err="1" smtClean="0"/>
              <a:t>submenu</a:t>
            </a:r>
            <a:r>
              <a:rPr lang="de-DE" altLang="de-DE" sz="1400" kern="0" dirty="0" smtClean="0"/>
              <a:t> item “Orders“</a:t>
            </a:r>
            <a:endParaRPr lang="de-DE" altLang="de-DE" sz="1400" kern="0" dirty="0"/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3599878" y="3286093"/>
            <a:ext cx="1428646" cy="292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Geschweifte Klammer links 12"/>
          <p:cNvSpPr/>
          <p:nvPr/>
        </p:nvSpPr>
        <p:spPr bwMode="auto">
          <a:xfrm rot="16200000">
            <a:off x="6678219" y="3509932"/>
            <a:ext cx="403848" cy="3721521"/>
          </a:xfrm>
          <a:prstGeom prst="leftBrace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802272" y="903988"/>
            <a:ext cx="7575550" cy="476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sz="1600" b="1">
                <a:solidFill>
                  <a:srgbClr val="373D41"/>
                </a:solidFill>
                <a:latin typeface="+mn-lt"/>
                <a:ea typeface="+mn-ea"/>
                <a:cs typeface="+mn-cs"/>
              </a:defRPr>
            </a:lvl1pPr>
            <a:lvl2pPr marL="180975" indent="-179388" algn="l" rtl="0" fontAlgn="base">
              <a:spcBef>
                <a:spcPct val="6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2pPr>
            <a:lvl3pPr marL="530225" indent="-169863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3pPr>
            <a:lvl4pPr marL="901700" indent="-179388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4pPr>
            <a:lvl5pPr marL="12684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5pPr>
            <a:lvl6pPr marL="17256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6pPr>
            <a:lvl7pPr marL="21828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7pPr>
            <a:lvl8pPr marL="26400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8pPr>
            <a:lvl9pPr marL="3097213" indent="-187325" algn="l" rtl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rgbClr val="373D4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800"/>
              </a:lnSpc>
            </a:pPr>
            <a:endParaRPr lang="de-DE" altLang="de-DE" b="0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smtClean="0"/>
              <a:t>Scenario:</a:t>
            </a:r>
            <a:r>
              <a:rPr lang="de-DE" altLang="de-DE" b="0" kern="0" dirty="0" smtClean="0"/>
              <a:t> Create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Given</a:t>
            </a:r>
            <a:r>
              <a:rPr lang="de-DE" altLang="de-DE" b="0" kern="0" dirty="0" smtClean="0"/>
              <a:t> The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management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page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displayed</a:t>
            </a:r>
            <a:r>
              <a:rPr lang="de-DE" altLang="de-DE" b="0" kern="0" dirty="0" smtClean="0"/>
              <a:t>.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When</a:t>
            </a:r>
            <a:r>
              <a:rPr lang="de-DE" altLang="de-DE" b="0" kern="0" dirty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 „Miller“ </a:t>
            </a:r>
            <a:r>
              <a:rPr lang="de-DE" altLang="de-DE" b="0" kern="0" dirty="0" err="1" smtClean="0"/>
              <a:t>is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endParaRPr lang="de-DE" altLang="de-DE" kern="0" dirty="0" smtClean="0"/>
          </a:p>
          <a:p>
            <a:pPr>
              <a:lnSpc>
                <a:spcPts val="800"/>
              </a:lnSpc>
            </a:pPr>
            <a:r>
              <a:rPr lang="de-DE" altLang="de-DE" kern="0" dirty="0" err="1"/>
              <a:t>A</a:t>
            </a:r>
            <a:r>
              <a:rPr lang="de-DE" altLang="de-DE" kern="0" dirty="0" err="1" smtClean="0"/>
              <a:t>nd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has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been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created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endParaRPr lang="de-DE" altLang="de-DE" b="0" kern="0" dirty="0"/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order</a:t>
            </a:r>
            <a:r>
              <a:rPr lang="de-DE" altLang="de-DE" b="0" kern="0" dirty="0" smtClean="0"/>
              <a:t>  </a:t>
            </a:r>
            <a:r>
              <a:rPr lang="de-DE" altLang="de-DE" b="0" kern="0" dirty="0" err="1" smtClean="0"/>
              <a:t>table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contains</a:t>
            </a:r>
            <a:r>
              <a:rPr lang="de-DE" altLang="de-DE" b="0" kern="0" dirty="0" smtClean="0"/>
              <a:t> a </a:t>
            </a:r>
            <a:r>
              <a:rPr lang="de-DE" altLang="de-DE" b="0" kern="0" dirty="0" err="1" smtClean="0"/>
              <a:t>new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entry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for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the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selected</a:t>
            </a:r>
            <a:r>
              <a:rPr lang="de-DE" altLang="de-DE" b="0" kern="0" dirty="0" smtClean="0"/>
              <a:t> </a:t>
            </a:r>
            <a:r>
              <a:rPr lang="de-DE" altLang="de-DE" b="0" kern="0" dirty="0" err="1" smtClean="0"/>
              <a:t>customer</a:t>
            </a:r>
            <a:r>
              <a:rPr lang="de-DE" altLang="de-DE" b="0" kern="0" dirty="0" smtClean="0"/>
              <a:t>.</a:t>
            </a:r>
          </a:p>
          <a:p>
            <a:pPr>
              <a:lnSpc>
                <a:spcPts val="800"/>
              </a:lnSpc>
            </a:pPr>
            <a:r>
              <a:rPr lang="de-DE" altLang="de-DE" kern="0" dirty="0" err="1" smtClean="0"/>
              <a:t>Then</a:t>
            </a:r>
            <a:r>
              <a:rPr lang="de-DE" altLang="de-DE" b="0" kern="0" dirty="0" smtClean="0"/>
              <a:t> …</a:t>
            </a:r>
          </a:p>
          <a:p>
            <a:pPr>
              <a:lnSpc>
                <a:spcPts val="800"/>
              </a:lnSpc>
            </a:pPr>
            <a:endParaRPr lang="de-DE" altLang="de-DE" b="0" kern="0" dirty="0"/>
          </a:p>
        </p:txBody>
      </p:sp>
      <p:cxnSp>
        <p:nvCxnSpPr>
          <p:cNvPr id="4" name="Gerade Verbindung mit Pfeil 3"/>
          <p:cNvCxnSpPr/>
          <p:nvPr/>
        </p:nvCxnSpPr>
        <p:spPr bwMode="auto">
          <a:xfrm flipV="1">
            <a:off x="6023008" y="2121408"/>
            <a:ext cx="664626" cy="9144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hteck 11"/>
          <p:cNvSpPr/>
          <p:nvPr/>
        </p:nvSpPr>
        <p:spPr bwMode="auto">
          <a:xfrm>
            <a:off x="6715066" y="1819657"/>
            <a:ext cx="2566094" cy="813815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7200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</a:t>
            </a:r>
            <a:r>
              <a:rPr lang="de-DE" altLang="de-DE" sz="1200" kern="0" dirty="0" smtClean="0"/>
              <a:t>New“</a:t>
            </a:r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Select in </a:t>
            </a:r>
            <a:r>
              <a:rPr lang="de-DE" altLang="de-DE" sz="1200" kern="0" dirty="0" err="1" smtClean="0"/>
              <a:t>field</a:t>
            </a:r>
            <a:r>
              <a:rPr lang="de-DE" altLang="de-DE" sz="1200" kern="0" dirty="0" smtClean="0"/>
              <a:t> “Type“ </a:t>
            </a:r>
            <a:r>
              <a:rPr lang="de-DE" altLang="de-DE" sz="1200" kern="0" dirty="0" err="1" smtClean="0"/>
              <a:t>value</a:t>
            </a:r>
            <a:r>
              <a:rPr lang="de-DE" altLang="de-DE" sz="1200" kern="0" dirty="0" smtClean="0"/>
              <a:t> “Standard“.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…</a:t>
            </a: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r>
              <a:rPr lang="de-DE" altLang="de-DE" sz="1200" kern="0" dirty="0" smtClean="0"/>
              <a:t>Click </a:t>
            </a:r>
            <a:r>
              <a:rPr lang="de-DE" altLang="de-DE" sz="1200" kern="0" dirty="0" err="1"/>
              <a:t>b</a:t>
            </a:r>
            <a:r>
              <a:rPr lang="de-DE" altLang="de-DE" sz="1200" kern="0" dirty="0" err="1" smtClean="0"/>
              <a:t>utton</a:t>
            </a:r>
            <a:r>
              <a:rPr lang="de-DE" altLang="de-DE" sz="1200" kern="0" dirty="0" smtClean="0"/>
              <a:t> </a:t>
            </a:r>
            <a:r>
              <a:rPr lang="de-DE" altLang="de-DE" sz="1200" kern="0" dirty="0"/>
              <a:t>“OK“.</a:t>
            </a:r>
          </a:p>
          <a:p>
            <a:pPr>
              <a:lnSpc>
                <a:spcPts val="800"/>
              </a:lnSpc>
            </a:pPr>
            <a:endParaRPr lang="de-DE" altLang="de-DE" sz="1200" kern="0" dirty="0"/>
          </a:p>
          <a:p>
            <a:pPr>
              <a:lnSpc>
                <a:spcPts val="800"/>
              </a:lnSpc>
            </a:pPr>
            <a:endParaRPr lang="de-DE" altLang="de-DE" sz="1200" kern="0" dirty="0"/>
          </a:p>
        </p:txBody>
      </p:sp>
      <p:sp>
        <p:nvSpPr>
          <p:cNvPr id="8" name="Rechteck 7"/>
          <p:cNvSpPr/>
          <p:nvPr/>
        </p:nvSpPr>
        <p:spPr bwMode="auto">
          <a:xfrm>
            <a:off x="5107648" y="1537478"/>
            <a:ext cx="4173512" cy="282179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36000" tIns="0" rIns="0" bIns="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800"/>
              </a:lnSpc>
            </a:pPr>
            <a:endParaRPr lang="de-DE" altLang="de-DE" sz="1200" kern="0" dirty="0" smtClean="0"/>
          </a:p>
          <a:p>
            <a:pPr>
              <a:lnSpc>
                <a:spcPts val="800"/>
              </a:lnSpc>
            </a:pPr>
            <a:r>
              <a:rPr lang="de-DE" altLang="de-DE" sz="1200" b="1" kern="0" dirty="0" smtClean="0"/>
              <a:t>Script</a:t>
            </a:r>
            <a:r>
              <a:rPr lang="de-DE" altLang="de-DE" sz="1200" b="1" kern="0" dirty="0"/>
              <a:t>: </a:t>
            </a:r>
            <a:r>
              <a:rPr lang="de-DE" altLang="de-DE" sz="1200" i="1" kern="0" dirty="0"/>
              <a:t>a </a:t>
            </a:r>
            <a:r>
              <a:rPr lang="de-DE" altLang="de-DE" sz="1200" i="1" kern="0" dirty="0" err="1"/>
              <a:t>new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order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has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been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created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for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the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/>
              <a:t>selected</a:t>
            </a:r>
            <a:r>
              <a:rPr lang="de-DE" altLang="de-DE" sz="1200" i="1" kern="0" dirty="0"/>
              <a:t> </a:t>
            </a:r>
            <a:r>
              <a:rPr lang="de-DE" altLang="de-DE" sz="1200" i="1" kern="0" dirty="0" err="1" smtClean="0"/>
              <a:t>customer</a:t>
            </a:r>
            <a:endParaRPr lang="de-DE" altLang="de-DE" sz="1200" b="1" i="1" kern="0" dirty="0"/>
          </a:p>
        </p:txBody>
      </p:sp>
    </p:spTree>
    <p:extLst>
      <p:ext uri="{BB962C8B-B14F-4D97-AF65-F5344CB8AC3E}">
        <p14:creationId xmlns:p14="http://schemas.microsoft.com/office/powerpoint/2010/main" val="144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 bwMode="auto">
          <a:xfrm>
            <a:off x="1418887" y="1804625"/>
            <a:ext cx="4002339" cy="3612407"/>
          </a:xfrm>
          <a:prstGeom prst="ellipse">
            <a:avLst/>
          </a:prstGeom>
          <a:solidFill>
            <a:srgbClr val="00B0F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2674883" y="1231811"/>
            <a:ext cx="4002339" cy="3612407"/>
          </a:xfrm>
          <a:prstGeom prst="ellipse">
            <a:avLst/>
          </a:prstGeom>
          <a:solidFill>
            <a:srgbClr val="00B05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Ellipse 3"/>
          <p:cNvSpPr/>
          <p:nvPr/>
        </p:nvSpPr>
        <p:spPr bwMode="auto">
          <a:xfrm>
            <a:off x="2611821" y="2335397"/>
            <a:ext cx="4002339" cy="3612407"/>
          </a:xfrm>
          <a:prstGeom prst="ellipse">
            <a:avLst/>
          </a:prstGeom>
          <a:solidFill>
            <a:srgbClr val="FF0000">
              <a:alpha val="50000"/>
            </a:srgb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5221968" y="1450682"/>
            <a:ext cx="1667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Automated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Acceptance</a:t>
            </a:r>
            <a:endParaRPr lang="de-DE" sz="2000" b="1" dirty="0" smtClean="0"/>
          </a:p>
          <a:p>
            <a:pPr algn="ctr"/>
            <a:r>
              <a:rPr lang="de-DE" sz="2000" b="1" dirty="0" smtClean="0"/>
              <a:t>Tests</a:t>
            </a:r>
            <a:endParaRPr lang="de-DE" sz="20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2868195" y="4642134"/>
            <a:ext cx="167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Living</a:t>
            </a:r>
          </a:p>
          <a:p>
            <a:pPr algn="ctr"/>
            <a:r>
              <a:rPr lang="de-DE" sz="1600" b="1" i="1" dirty="0" err="1" smtClean="0"/>
              <a:t>Documentation</a:t>
            </a:r>
            <a:endParaRPr lang="de-DE" sz="1600" b="1" i="1" dirty="0"/>
          </a:p>
        </p:txBody>
      </p:sp>
      <p:sp>
        <p:nvSpPr>
          <p:cNvPr id="7" name="Textfeld 6"/>
          <p:cNvSpPr txBox="1"/>
          <p:nvPr/>
        </p:nvSpPr>
        <p:spPr>
          <a:xfrm>
            <a:off x="4484931" y="5239918"/>
            <a:ext cx="3304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Specification-by</a:t>
            </a:r>
            <a:r>
              <a:rPr lang="de-DE" sz="2000" b="1" dirty="0" err="1"/>
              <a:t>-</a:t>
            </a:r>
            <a:r>
              <a:rPr lang="de-DE" sz="2000" b="1" dirty="0" err="1" smtClean="0"/>
              <a:t>Example</a:t>
            </a:r>
            <a:endParaRPr lang="de-DE" sz="2000" b="1" dirty="0" smtClean="0"/>
          </a:p>
          <a:p>
            <a:pPr algn="ctr"/>
            <a:r>
              <a:rPr lang="de-DE" sz="2000" b="1" dirty="0" err="1" smtClean="0"/>
              <a:t>Requirements</a:t>
            </a:r>
            <a:endParaRPr lang="de-DE" sz="2000" b="1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3195573" y="3118671"/>
            <a:ext cx="2183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2000" b="1"/>
            </a:lvl1pPr>
          </a:lstStyle>
          <a:p>
            <a:r>
              <a:rPr lang="de-DE" sz="2800" dirty="0" err="1"/>
              <a:t>Executable</a:t>
            </a:r>
            <a:r>
              <a:rPr lang="de-DE" sz="2800" dirty="0"/>
              <a:t> </a:t>
            </a:r>
          </a:p>
          <a:p>
            <a:r>
              <a:rPr lang="de-DE" sz="2800" dirty="0" err="1"/>
              <a:t>Examples</a:t>
            </a:r>
            <a:endParaRPr lang="de-DE" sz="2800" dirty="0"/>
          </a:p>
        </p:txBody>
      </p:sp>
      <p:sp>
        <p:nvSpPr>
          <p:cNvPr id="9" name="Textfeld 8"/>
          <p:cNvSpPr txBox="1"/>
          <p:nvPr/>
        </p:nvSpPr>
        <p:spPr>
          <a:xfrm>
            <a:off x="5398329" y="3267293"/>
            <a:ext cx="1092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dirty="0" smtClean="0"/>
              <a:t>Domain</a:t>
            </a:r>
          </a:p>
          <a:p>
            <a:pPr algn="ctr"/>
            <a:r>
              <a:rPr lang="de-DE" sz="1600" b="1" dirty="0" smtClean="0"/>
              <a:t>Test Data</a:t>
            </a:r>
            <a:endParaRPr lang="de-DE" sz="16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466042" y="3066916"/>
            <a:ext cx="1839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err="1" smtClean="0"/>
              <a:t>Actual</a:t>
            </a:r>
            <a:r>
              <a:rPr lang="de-DE" sz="2000" b="1" dirty="0" smtClean="0"/>
              <a:t> System </a:t>
            </a:r>
          </a:p>
          <a:p>
            <a:pPr algn="ctr"/>
            <a:r>
              <a:rPr lang="de-DE" sz="2000" b="1" dirty="0" err="1" smtClean="0"/>
              <a:t>Documentation</a:t>
            </a:r>
            <a:endParaRPr lang="de-DE" sz="2000" b="1" dirty="0"/>
          </a:p>
        </p:txBody>
      </p:sp>
      <p:sp>
        <p:nvSpPr>
          <p:cNvPr id="11" name="Textfeld 10"/>
          <p:cNvSpPr txBox="1"/>
          <p:nvPr/>
        </p:nvSpPr>
        <p:spPr>
          <a:xfrm>
            <a:off x="2941981" y="1887278"/>
            <a:ext cx="1428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b="1" i="1" dirty="0" smtClean="0"/>
              <a:t>Single Point </a:t>
            </a:r>
          </a:p>
          <a:p>
            <a:pPr algn="ctr"/>
            <a:r>
              <a:rPr lang="de-DE" sz="1600" b="1" i="1" dirty="0" err="1" smtClean="0"/>
              <a:t>of</a:t>
            </a:r>
            <a:r>
              <a:rPr lang="de-DE" sz="1600" b="1" i="1" dirty="0" smtClean="0"/>
              <a:t> </a:t>
            </a:r>
            <a:r>
              <a:rPr lang="de-DE" sz="1600" b="1" i="1" dirty="0" err="1" smtClean="0"/>
              <a:t>Truth</a:t>
            </a:r>
            <a:endParaRPr lang="de-DE" sz="1600" b="1" i="1" dirty="0"/>
          </a:p>
        </p:txBody>
      </p:sp>
      <p:sp>
        <p:nvSpPr>
          <p:cNvPr id="12" name="Rechteckige Legende 11"/>
          <p:cNvSpPr/>
          <p:nvPr/>
        </p:nvSpPr>
        <p:spPr bwMode="auto">
          <a:xfrm>
            <a:off x="267811" y="1245889"/>
            <a:ext cx="2194882" cy="694064"/>
          </a:xfrm>
          <a:prstGeom prst="wedgeRectCallout">
            <a:avLst>
              <a:gd name="adj1" fmla="val 88210"/>
              <a:gd name="adj2" fmla="val 88389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Divergence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between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 smtClean="0">
                <a:latin typeface="Arial" charset="0"/>
                <a:cs typeface="Arial" charset="0"/>
              </a:rPr>
              <a:t>Documentation</a:t>
            </a:r>
            <a:r>
              <a:rPr lang="de-DE" sz="1400" dirty="0" smtClean="0">
                <a:latin typeface="Arial" charset="0"/>
                <a:cs typeface="Arial" charset="0"/>
              </a:rPr>
              <a:t>, </a:t>
            </a:r>
            <a:r>
              <a:rPr lang="de-DE" sz="1400" dirty="0">
                <a:latin typeface="Arial" charset="0"/>
                <a:cs typeface="Arial" charset="0"/>
              </a:rPr>
              <a:t>Tests </a:t>
            </a:r>
            <a:r>
              <a:rPr lang="de-DE" sz="1400" dirty="0" err="1">
                <a:latin typeface="Arial" charset="0"/>
                <a:cs typeface="Arial" charset="0"/>
              </a:rPr>
              <a:t>and</a:t>
            </a:r>
            <a:endParaRPr lang="de-DE" sz="1400" dirty="0"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System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behaviour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hteckige Legende 12"/>
          <p:cNvSpPr/>
          <p:nvPr/>
        </p:nvSpPr>
        <p:spPr bwMode="auto">
          <a:xfrm>
            <a:off x="6889412" y="3323372"/>
            <a:ext cx="1857297" cy="530798"/>
          </a:xfrm>
          <a:prstGeom prst="wedgeRectCallout">
            <a:avLst>
              <a:gd name="adj1" fmla="val -77476"/>
              <a:gd name="adj2" fmla="val -1870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 Data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defined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by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latin typeface="Arial" charset="0"/>
                <a:cs typeface="Arial" charset="0"/>
              </a:rPr>
              <a:t>Domain </a:t>
            </a:r>
            <a:r>
              <a:rPr lang="de-DE" sz="1400" dirty="0" err="1">
                <a:latin typeface="Arial" charset="0"/>
                <a:cs typeface="Arial" charset="0"/>
              </a:rPr>
              <a:t>Experts</a:t>
            </a:r>
            <a:r>
              <a:rPr lang="de-DE" dirty="0" smtClean="0"/>
              <a:t>.</a:t>
            </a:r>
            <a:endParaRPr kumimoji="0" 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hteckige Legende 13"/>
          <p:cNvSpPr/>
          <p:nvPr/>
        </p:nvSpPr>
        <p:spPr bwMode="auto">
          <a:xfrm>
            <a:off x="712602" y="5587300"/>
            <a:ext cx="2642300" cy="539179"/>
          </a:xfrm>
          <a:prstGeom prst="wedgeRectCallout">
            <a:avLst>
              <a:gd name="adj1" fmla="val 49707"/>
              <a:gd name="adj2" fmla="val -108572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Documentation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de-DE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Requirements</a:t>
            </a:r>
            <a:endParaRPr kumimoji="0" lang="de-DE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latin typeface="Arial" charset="0"/>
                <a:cs typeface="Arial" charset="0"/>
              </a:rPr>
              <a:t>always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up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to</a:t>
            </a:r>
            <a:r>
              <a:rPr lang="de-DE" sz="1400" dirty="0">
                <a:latin typeface="Arial" charset="0"/>
                <a:cs typeface="Arial" charset="0"/>
              </a:rPr>
              <a:t> </a:t>
            </a:r>
            <a:r>
              <a:rPr lang="de-DE" sz="1400" dirty="0" err="1">
                <a:latin typeface="Arial" charset="0"/>
                <a:cs typeface="Arial" charset="0"/>
              </a:rPr>
              <a:t>date</a:t>
            </a:r>
            <a:r>
              <a:rPr lang="de-DE" sz="1400" dirty="0">
                <a:latin typeface="Arial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8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37052"/>
              </p:ext>
            </p:extLst>
          </p:nvPr>
        </p:nvGraphicFramePr>
        <p:xfrm>
          <a:off x="690427" y="1814192"/>
          <a:ext cx="7575550" cy="1438766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Declarative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Imperative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de-DE" altLang="de-DE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  <a:endParaRPr kumimoji="0" lang="de-DE" altLang="de-DE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User „Smith“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is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de-DE" sz="14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logged</a:t>
                      </a:r>
                      <a:r>
                        <a:rPr kumimoji="0" lang="de-DE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 in.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„Smith“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UserId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Enter „12345“ in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field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“.</a:t>
                      </a:r>
                    </a:p>
                    <a:p>
                      <a:pPr algn="ctr">
                        <a:lnSpc>
                          <a:spcPts val="600"/>
                        </a:lnSpc>
                      </a:pP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Press </a:t>
                      </a:r>
                      <a:r>
                        <a:rPr lang="de-DE" sz="1000" dirty="0" err="1" smtClean="0">
                          <a:solidFill>
                            <a:schemeClr val="tx1"/>
                          </a:solidFill>
                        </a:rPr>
                        <a:t>button</a:t>
                      </a:r>
                      <a:r>
                        <a:rPr lang="de-DE" sz="1000" dirty="0" smtClean="0">
                          <a:solidFill>
                            <a:schemeClr val="tx1"/>
                          </a:solidFill>
                        </a:rPr>
                        <a:t> „Login“.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Definition</a:t>
                      </a:r>
                      <a:endParaRPr kumimoji="0" lang="de-DE" altLang="de-DE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Description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a </a:t>
                      </a:r>
                      <a:r>
                        <a:rPr lang="de-DE" sz="1400" b="0" dirty="0" err="1" smtClean="0"/>
                        <a:t>state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400" b="0" dirty="0" smtClean="0"/>
                        <a:t>List </a:t>
                      </a:r>
                      <a:r>
                        <a:rPr lang="de-DE" sz="1400" b="0" dirty="0" err="1" smtClean="0"/>
                        <a:t>of</a:t>
                      </a:r>
                      <a:r>
                        <a:rPr lang="de-DE" sz="1400" b="0" dirty="0" smtClean="0"/>
                        <a:t> </a:t>
                      </a:r>
                      <a:r>
                        <a:rPr lang="de-DE" sz="1400" b="0" dirty="0" err="1" smtClean="0"/>
                        <a:t>instructions</a:t>
                      </a:r>
                      <a:r>
                        <a:rPr lang="de-DE" sz="1400" b="0" dirty="0" smtClean="0"/>
                        <a:t>.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2389"/>
              </p:ext>
            </p:extLst>
          </p:nvPr>
        </p:nvGraphicFramePr>
        <p:xfrm>
          <a:off x="691887" y="3250630"/>
          <a:ext cx="7575550" cy="1972800"/>
        </p:xfrm>
        <a:graphic>
          <a:graphicData uri="http://schemas.openxmlformats.org/drawingml/2006/table">
            <a:tbl>
              <a:tblPr/>
              <a:tblGrid>
                <a:gridCol w="1245585"/>
                <a:gridCol w="2989142"/>
                <a:gridCol w="3340823"/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de-DE" sz="1400" b="1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Properties</a:t>
                      </a:r>
                      <a:endParaRPr kumimoji="0" lang="de-DE" altLang="de-DE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Short, Compact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Few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Details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Data Values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Abstract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Strongly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Specific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Hard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reuse</a:t>
                      </a:r>
                      <a:endParaRPr lang="de-DE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Intransparent </a:t>
                      </a:r>
                      <a:r>
                        <a:rPr lang="de-DE" sz="1200" b="0" dirty="0" err="1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200" b="0" dirty="0" smtClean="0">
                          <a:solidFill>
                            <a:schemeClr val="tx1"/>
                          </a:solidFill>
                        </a:rPr>
                        <a:t> Non-Developers</a:t>
                      </a:r>
                      <a:endParaRPr kumimoji="0" lang="de-DE" altLang="de-DE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 b="1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6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2pPr>
                      <a:lvl3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3pPr>
                      <a:lvl4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4pPr>
                      <a:lvl5pPr>
                        <a:spcBef>
                          <a:spcPct val="3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Wingdings" pitchFamily="2" charset="2"/>
                        <a:defRPr sz="1400">
                          <a:solidFill>
                            <a:srgbClr val="373D4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Wordy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, Extensive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Many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Details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and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Data Values</a:t>
                      </a: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Concrete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Moderate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Context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Specific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Good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reuse</a:t>
                      </a:r>
                      <a:endParaRPr lang="de-DE" sz="1200" b="0" kern="1200" dirty="0" smtClean="0">
                        <a:solidFill>
                          <a:schemeClr val="tx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  <a:p>
                      <a:pPr marL="0" algn="ctr" defTabSz="914400" rtl="0" eaLnBrk="1" latinLnBrk="0" hangingPunct="1">
                        <a:spcBef>
                          <a:spcPct val="80000"/>
                        </a:spcBef>
                        <a:buClr>
                          <a:schemeClr val="tx1"/>
                        </a:buClr>
                        <a:buFont typeface="Wingdings" pitchFamily="2" charset="2"/>
                      </a:pP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Transparent </a:t>
                      </a:r>
                      <a:r>
                        <a:rPr lang="de-DE" sz="1200" b="0" kern="1200" dirty="0" err="1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for</a:t>
                      </a:r>
                      <a:r>
                        <a:rPr lang="de-DE" sz="1200" b="0" kern="1200" dirty="0" smtClean="0">
                          <a:solidFill>
                            <a:schemeClr val="tx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Non-Developers</a:t>
                      </a:r>
                    </a:p>
                  </a:txBody>
                  <a:tcPr marL="72000" marR="72000" marT="72000" marB="72000" anchor="ctr" horzOverflow="overflow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886085" y="4522832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968381" y="322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404245" y="352283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7145824" y="452283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7682272" y="485811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00CC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</a:t>
            </a:r>
            <a:endParaRPr lang="de-DE" sz="2400" b="1" dirty="0">
              <a:solidFill>
                <a:srgbClr val="00CC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4486541" y="484896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7145824" y="318755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54256" y="35411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>
                <a:solidFill>
                  <a:srgbClr val="FF0000"/>
                </a:solidFill>
                <a:latin typeface="Segoe MDL2 Assets" panose="050A0102010101010101" pitchFamily="18" charset="0"/>
                <a:sym typeface="Wingdings 2" panose="05020102010507070707" pitchFamily="18" charset="2"/>
              </a:rPr>
              <a:t>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704087" y="1814192"/>
            <a:ext cx="7561889" cy="34092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/>
          <p:cNvCxnSpPr/>
          <p:nvPr/>
        </p:nvCxnSpPr>
        <p:spPr>
          <a:xfrm>
            <a:off x="690427" y="2221992"/>
            <a:ext cx="7575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5953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862642" y="336430"/>
            <a:ext cx="3046951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832785" y="336430"/>
            <a:ext cx="3088257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65609" y="974690"/>
            <a:ext cx="2280975" cy="198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err="1" smtClean="0"/>
              <a:t>Instructions</a:t>
            </a:r>
            <a:endParaRPr lang="de-DE" dirty="0" smtClean="0"/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nls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Ellipse 5"/>
          <p:cNvSpPr/>
          <p:nvPr/>
        </p:nvSpPr>
        <p:spPr>
          <a:xfrm>
            <a:off x="1154896" y="3602524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nlxx</a:t>
            </a:r>
            <a:r>
              <a:rPr lang="de-DE" dirty="0" smtClean="0"/>
              <a:t>, </a:t>
            </a:r>
            <a:r>
              <a:rPr lang="de-DE" dirty="0" err="1" smtClean="0"/>
              <a:t>dat</a:t>
            </a:r>
            <a:r>
              <a:rPr lang="de-DE" dirty="0" smtClean="0"/>
              <a:t>, </a:t>
            </a:r>
            <a:r>
              <a:rPr lang="de-DE" dirty="0" err="1" smtClean="0"/>
              <a:t>xlsx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8201130" y="986416"/>
            <a:ext cx="2450123" cy="2118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Language</a:t>
            </a:r>
          </a:p>
          <a:p>
            <a:pPr algn="ctr"/>
            <a:r>
              <a:rPr lang="de-DE" dirty="0"/>
              <a:t>Template</a:t>
            </a:r>
          </a:p>
          <a:p>
            <a:pPr algn="ctr"/>
            <a:r>
              <a:rPr lang="de-DE" dirty="0"/>
              <a:t>Implementation</a:t>
            </a:r>
          </a:p>
        </p:txBody>
      </p:sp>
      <p:sp>
        <p:nvSpPr>
          <p:cNvPr id="8" name="Ellipse 7"/>
          <p:cNvSpPr/>
          <p:nvPr/>
        </p:nvSpPr>
        <p:spPr>
          <a:xfrm>
            <a:off x="8190417" y="3714731"/>
            <a:ext cx="2331217" cy="19795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Page </a:t>
            </a:r>
            <a:r>
              <a:rPr lang="de-DE" dirty="0" err="1" smtClean="0"/>
              <a:t>Object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5" idx="6"/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2"/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6" idx="6"/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8" idx="2"/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5054322" y="5084670"/>
            <a:ext cx="1519475" cy="11706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</a:t>
            </a:r>
          </a:p>
          <a:p>
            <a:pPr algn="ctr"/>
            <a:r>
              <a:rPr lang="de-DE" dirty="0" smtClean="0"/>
              <a:t>Language</a:t>
            </a:r>
          </a:p>
          <a:p>
            <a:pPr algn="ctr"/>
            <a:r>
              <a:rPr lang="de-DE" dirty="0" smtClean="0"/>
              <a:t>Report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2" idx="4"/>
            <a:endCxn id="15" idx="0"/>
          </p:cNvCxnSpPr>
          <p:nvPr/>
        </p:nvCxnSpPr>
        <p:spPr>
          <a:xfrm>
            <a:off x="5809507" y="4114802"/>
            <a:ext cx="4553" cy="96986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98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38328" y="274320"/>
            <a:ext cx="8695944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Feature:</a:t>
            </a:r>
            <a:r>
              <a:rPr lang="en-US" dirty="0"/>
              <a:t> Managing orders</a:t>
            </a:r>
          </a:p>
          <a:p>
            <a:r>
              <a:rPr lang="en-US" dirty="0"/>
              <a:t>The order management view allows to create new orders and to modify or cancel them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story: As a customer, I wish to create an order in order to start a business process.</a:t>
            </a:r>
          </a:p>
          <a:p>
            <a:endParaRPr lang="en-US" dirty="0"/>
          </a:p>
          <a:p>
            <a:r>
              <a:rPr lang="en-US" b="1" dirty="0"/>
              <a:t>Scenario: </a:t>
            </a:r>
            <a:r>
              <a:rPr lang="en-US" dirty="0"/>
              <a:t>Create new </a:t>
            </a:r>
            <a:r>
              <a:rPr lang="en-US" dirty="0" smtClean="0"/>
              <a:t>order</a:t>
            </a:r>
          </a:p>
          <a:p>
            <a:endParaRPr lang="en-US" dirty="0"/>
          </a:p>
          <a:p>
            <a:r>
              <a:rPr lang="en-US" b="1" dirty="0"/>
              <a:t>Given</a:t>
            </a:r>
            <a:r>
              <a:rPr lang="en-US" dirty="0"/>
              <a:t> the </a:t>
            </a:r>
            <a:r>
              <a:rPr lang="en-US" dirty="0" smtClean="0"/>
              <a:t>page </a:t>
            </a:r>
            <a:r>
              <a:rPr lang="en-US" i="1" dirty="0" smtClean="0"/>
              <a:t>Order Management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visible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a new order is created</a:t>
            </a:r>
          </a:p>
          <a:p>
            <a:endParaRPr lang="en-US" b="1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</a:t>
            </a:r>
            <a:r>
              <a:rPr lang="en-US" dirty="0"/>
              <a:t>the overview table contains </a:t>
            </a:r>
            <a:r>
              <a:rPr lang="en-US" dirty="0" smtClean="0"/>
              <a:t>a new entry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the creation date of the new order is today.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29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4013814" y="1188360"/>
            <a:ext cx="3617407" cy="3433883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de-DE" sz="4000" b="1" dirty="0" err="1" smtClean="0"/>
              <a:t>SysNat</a:t>
            </a:r>
            <a:endParaRPr lang="de-DE" sz="4000" b="1" dirty="0"/>
          </a:p>
        </p:txBody>
      </p:sp>
      <p:sp>
        <p:nvSpPr>
          <p:cNvPr id="2" name="Ellipse 1"/>
          <p:cNvSpPr/>
          <p:nvPr/>
        </p:nvSpPr>
        <p:spPr>
          <a:xfrm>
            <a:off x="4951179" y="2743202"/>
            <a:ext cx="1716656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9287" y="336430"/>
            <a:ext cx="3840038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Domain User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7796209" y="336430"/>
            <a:ext cx="4328735" cy="55899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Developer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endCxn id="2" idx="1"/>
          </p:cNvCxnSpPr>
          <p:nvPr/>
        </p:nvCxnSpPr>
        <p:spPr>
          <a:xfrm>
            <a:off x="3446584" y="1969477"/>
            <a:ext cx="1755993" cy="974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endCxn id="2" idx="7"/>
          </p:cNvCxnSpPr>
          <p:nvPr/>
        </p:nvCxnSpPr>
        <p:spPr>
          <a:xfrm flipH="1">
            <a:off x="6416437" y="2045680"/>
            <a:ext cx="1784693" cy="898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2" idx="3"/>
          </p:cNvCxnSpPr>
          <p:nvPr/>
        </p:nvCxnSpPr>
        <p:spPr>
          <a:xfrm flipV="1">
            <a:off x="3486113" y="3913936"/>
            <a:ext cx="1716464" cy="6783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" idx="5"/>
          </p:cNvCxnSpPr>
          <p:nvPr/>
        </p:nvCxnSpPr>
        <p:spPr>
          <a:xfrm flipH="1" flipV="1">
            <a:off x="6416437" y="3913936"/>
            <a:ext cx="1773980" cy="790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2" idx="4"/>
          </p:cNvCxnSpPr>
          <p:nvPr/>
        </p:nvCxnSpPr>
        <p:spPr>
          <a:xfrm>
            <a:off x="5809507" y="4114802"/>
            <a:ext cx="13010" cy="1811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46" y="4577115"/>
            <a:ext cx="2419100" cy="1171882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1" y="2306311"/>
            <a:ext cx="3740421" cy="743327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461" y="5962202"/>
            <a:ext cx="3995399" cy="662966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829" y="1188361"/>
            <a:ext cx="4183826" cy="1022042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649" y="4562487"/>
            <a:ext cx="4151006" cy="57255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986" y="1057014"/>
            <a:ext cx="2265660" cy="961956"/>
          </a:xfrm>
          <a:prstGeom prst="rect">
            <a:avLst/>
          </a:prstGeom>
        </p:spPr>
      </p:pic>
      <p:cxnSp>
        <p:nvCxnSpPr>
          <p:cNvPr id="35" name="Gerade Verbindung mit Pfeil 34"/>
          <p:cNvCxnSpPr>
            <a:stCxn id="22" idx="3"/>
            <a:endCxn id="2" idx="1"/>
          </p:cNvCxnSpPr>
          <p:nvPr/>
        </p:nvCxnSpPr>
        <p:spPr>
          <a:xfrm>
            <a:off x="3885402" y="2677975"/>
            <a:ext cx="1317175" cy="266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4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430" y="3190587"/>
            <a:ext cx="1980367" cy="1309561"/>
          </a:xfrm>
          <a:prstGeom prst="rect">
            <a:avLst/>
          </a:prstGeom>
        </p:spPr>
      </p:pic>
      <p:grpSp>
        <p:nvGrpSpPr>
          <p:cNvPr id="42" name="Gruppieren 41"/>
          <p:cNvGrpSpPr/>
          <p:nvPr/>
        </p:nvGrpSpPr>
        <p:grpSpPr>
          <a:xfrm>
            <a:off x="2627534" y="2115365"/>
            <a:ext cx="2575430" cy="1247613"/>
            <a:chOff x="3761390" y="2115365"/>
            <a:chExt cx="2575430" cy="1247613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1390" y="2115365"/>
              <a:ext cx="2575430" cy="1247613"/>
            </a:xfrm>
            <a:prstGeom prst="rect">
              <a:avLst/>
            </a:prstGeom>
          </p:spPr>
        </p:pic>
        <p:sp>
          <p:nvSpPr>
            <p:cNvPr id="18" name="Ellipse 17"/>
            <p:cNvSpPr/>
            <p:nvPr/>
          </p:nvSpPr>
          <p:spPr>
            <a:xfrm>
              <a:off x="4294632" y="2554482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549680" y="3803905"/>
            <a:ext cx="5659550" cy="1124712"/>
            <a:chOff x="2150648" y="2103121"/>
            <a:chExt cx="5659550" cy="1124712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50648" y="2103121"/>
              <a:ext cx="5659550" cy="1124712"/>
            </a:xfrm>
            <a:prstGeom prst="rect">
              <a:avLst/>
            </a:prstGeom>
          </p:spPr>
        </p:pic>
        <p:sp>
          <p:nvSpPr>
            <p:cNvPr id="5" name="Ellipse 4"/>
            <p:cNvSpPr/>
            <p:nvPr/>
          </p:nvSpPr>
          <p:spPr>
            <a:xfrm>
              <a:off x="3685032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6418070" y="246888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64855" y="5408636"/>
            <a:ext cx="7766114" cy="1085553"/>
            <a:chOff x="1789366" y="3399326"/>
            <a:chExt cx="8448675" cy="1247775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9366" y="3399326"/>
              <a:ext cx="8448675" cy="1247775"/>
            </a:xfrm>
            <a:prstGeom prst="rect">
              <a:avLst/>
            </a:prstGeom>
          </p:spPr>
        </p:pic>
        <p:sp>
          <p:nvSpPr>
            <p:cNvPr id="23" name="Ellipse 22"/>
            <p:cNvSpPr/>
            <p:nvPr/>
          </p:nvSpPr>
          <p:spPr>
            <a:xfrm>
              <a:off x="3284615" y="4029200"/>
              <a:ext cx="1198654" cy="5486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" name="Gerader Verbinder 6"/>
          <p:cNvCxnSpPr>
            <a:stCxn id="21" idx="3"/>
            <a:endCxn id="23" idx="7"/>
          </p:cNvCxnSpPr>
          <p:nvPr/>
        </p:nvCxnSpPr>
        <p:spPr>
          <a:xfrm flipH="1">
            <a:off x="4579763" y="4637958"/>
            <a:ext cx="3412878" cy="13885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18" idx="5"/>
            <a:endCxn id="5" idx="1"/>
          </p:cNvCxnSpPr>
          <p:nvPr/>
        </p:nvCxnSpPr>
        <p:spPr>
          <a:xfrm>
            <a:off x="4183891" y="3022776"/>
            <a:ext cx="1075712" cy="1227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4864" y="2194560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2.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key-value-pairs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54864" y="3904596"/>
            <a:ext cx="2093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3. Tell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/>
              <a:t>.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99910" y="5408636"/>
            <a:ext cx="2093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4.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smtClean="0"/>
              <a:t>GUI.</a:t>
            </a:r>
            <a:endParaRPr lang="de-DE" dirty="0"/>
          </a:p>
        </p:txBody>
      </p:sp>
      <p:grpSp>
        <p:nvGrpSpPr>
          <p:cNvPr id="61" name="Gruppieren 60"/>
          <p:cNvGrpSpPr/>
          <p:nvPr/>
        </p:nvGrpSpPr>
        <p:grpSpPr>
          <a:xfrm>
            <a:off x="2451484" y="62111"/>
            <a:ext cx="3409950" cy="1447800"/>
            <a:chOff x="3585340" y="52967"/>
            <a:chExt cx="3409950" cy="1447800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5340" y="52967"/>
              <a:ext cx="3409950" cy="1447800"/>
            </a:xfrm>
            <a:prstGeom prst="rect">
              <a:avLst/>
            </a:prstGeom>
          </p:spPr>
        </p:pic>
        <p:sp>
          <p:nvSpPr>
            <p:cNvPr id="41" name="Ellipse 40"/>
            <p:cNvSpPr/>
            <p:nvPr/>
          </p:nvSpPr>
          <p:spPr>
            <a:xfrm>
              <a:off x="4930665" y="714995"/>
              <a:ext cx="2064625" cy="4390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4" name="Gerader Verbinder 43"/>
          <p:cNvCxnSpPr>
            <a:stCxn id="20" idx="0"/>
            <a:endCxn id="41" idx="4"/>
          </p:cNvCxnSpPr>
          <p:nvPr/>
        </p:nvCxnSpPr>
        <p:spPr>
          <a:xfrm flipV="1">
            <a:off x="3915249" y="1163187"/>
            <a:ext cx="913873" cy="9521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864" y="422930"/>
            <a:ext cx="233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1</a:t>
            </a:r>
            <a:r>
              <a:rPr lang="de-DE" dirty="0" smtClean="0"/>
              <a:t>. </a:t>
            </a:r>
            <a:r>
              <a:rPr lang="de-DE" dirty="0" err="1" smtClean="0"/>
              <a:t>Assure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6978158" y="146713"/>
            <a:ext cx="1808997" cy="720070"/>
          </a:xfrm>
          <a:prstGeom prst="wedgeRoundRectCallout">
            <a:avLst>
              <a:gd name="adj1" fmla="val -123125"/>
              <a:gd name="adj2" fmla="val -32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Executable</a:t>
            </a:r>
            <a:endParaRPr lang="de-DE" dirty="0" smtClean="0"/>
          </a:p>
          <a:p>
            <a:pPr algn="ctr"/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6912603" y="1302790"/>
            <a:ext cx="1808997" cy="535154"/>
          </a:xfrm>
          <a:prstGeom prst="wedgeRoundRectCallout">
            <a:avLst>
              <a:gd name="adj1" fmla="val -152948"/>
              <a:gd name="adj2" fmla="val 1359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Import Data File</a:t>
            </a:r>
            <a:endParaRPr lang="de-DE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6407002" y="2367860"/>
            <a:ext cx="2074401" cy="720070"/>
          </a:xfrm>
          <a:prstGeom prst="wedgeRoundRectCallout">
            <a:avLst>
              <a:gd name="adj1" fmla="val -87849"/>
              <a:gd name="adj2" fmla="val 169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Natural Language</a:t>
            </a:r>
          </a:p>
          <a:p>
            <a:pPr algn="ctr"/>
            <a:r>
              <a:rPr lang="de-DE" dirty="0" smtClean="0"/>
              <a:t>Script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10653928" y="5445212"/>
            <a:ext cx="1299209" cy="517904"/>
          </a:xfrm>
          <a:prstGeom prst="wedgeRoundRectCallout">
            <a:avLst>
              <a:gd name="adj1" fmla="val -126090"/>
              <a:gd name="adj2" fmla="val -26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PageObject</a:t>
            </a:r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5893834" y="6022004"/>
            <a:ext cx="1110570" cy="3450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10468905" y="4169664"/>
            <a:ext cx="658159" cy="2338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2" idx="3"/>
            <a:endCxn id="37" idx="7"/>
          </p:cNvCxnSpPr>
          <p:nvPr/>
        </p:nvCxnSpPr>
        <p:spPr>
          <a:xfrm flipH="1">
            <a:off x="6841765" y="4369273"/>
            <a:ext cx="3723525" cy="17032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bgerundete rechteckige Legende 38"/>
          <p:cNvSpPr/>
          <p:nvPr/>
        </p:nvSpPr>
        <p:spPr>
          <a:xfrm>
            <a:off x="9888807" y="1647790"/>
            <a:ext cx="2074401" cy="720070"/>
          </a:xfrm>
          <a:prstGeom prst="wedgeRoundRectCallout">
            <a:avLst>
              <a:gd name="adj1" fmla="val -16880"/>
              <a:gd name="adj2" fmla="val 2176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HTML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</a:p>
          <a:p>
            <a:pPr algn="ctr"/>
            <a:r>
              <a:rPr lang="de-DE" dirty="0" smtClean="0"/>
              <a:t>Der </a:t>
            </a:r>
            <a:r>
              <a:rPr lang="de-DE" dirty="0" smtClean="0"/>
              <a:t>Webseite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028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/>
          <p:cNvGrpSpPr/>
          <p:nvPr/>
        </p:nvGrpSpPr>
        <p:grpSpPr>
          <a:xfrm>
            <a:off x="5195003" y="602900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endCxn id="61" idx="0"/>
          </p:cNvCxnSpPr>
          <p:nvPr/>
        </p:nvCxnSpPr>
        <p:spPr>
          <a:xfrm>
            <a:off x="5467973" y="2090058"/>
            <a:ext cx="0" cy="73930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97" y="3004678"/>
            <a:ext cx="3430231" cy="1379550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8243543" y="446461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354" y="588619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24" idx="0"/>
          </p:cNvCxnSpPr>
          <p:nvPr/>
        </p:nvCxnSpPr>
        <p:spPr>
          <a:xfrm flipH="1" flipV="1">
            <a:off x="9362662" y="2201434"/>
            <a:ext cx="3151" cy="80324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8731670" y="1875246"/>
            <a:ext cx="127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Test </a:t>
            </a:r>
            <a:r>
              <a:rPr lang="de-DE" dirty="0" err="1" smtClean="0"/>
              <a:t>Results</a:t>
            </a:r>
            <a:endParaRPr lang="de-DE" dirty="0"/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557" y="2829363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endCxn id="24" idx="1"/>
          </p:cNvCxnSpPr>
          <p:nvPr/>
        </p:nvCxnSpPr>
        <p:spPr>
          <a:xfrm>
            <a:off x="6524048" y="3694453"/>
            <a:ext cx="1126649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089937" y="4474662"/>
            <a:ext cx="258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SysNatTestCaseGenerator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5467973" y="2201434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6504632" y="3380746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9362662" y="2456654"/>
            <a:ext cx="2497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reates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by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being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executed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35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12" y="2472870"/>
            <a:ext cx="2264768" cy="1553736"/>
          </a:xfrm>
          <a:prstGeom prst="rect">
            <a:avLst/>
          </a:prstGeom>
        </p:spPr>
      </p:pic>
      <p:grpSp>
        <p:nvGrpSpPr>
          <p:cNvPr id="26" name="Gruppieren 25"/>
          <p:cNvGrpSpPr/>
          <p:nvPr/>
        </p:nvGrpSpPr>
        <p:grpSpPr>
          <a:xfrm>
            <a:off x="1796190" y="179884"/>
            <a:ext cx="542611" cy="1376625"/>
            <a:chOff x="763675" y="2964263"/>
            <a:chExt cx="542611" cy="1376625"/>
          </a:xfrm>
        </p:grpSpPr>
        <p:sp>
          <p:nvSpPr>
            <p:cNvPr id="2" name="Smiley 1"/>
            <p:cNvSpPr/>
            <p:nvPr/>
          </p:nvSpPr>
          <p:spPr>
            <a:xfrm>
              <a:off x="844062" y="2964263"/>
              <a:ext cx="401935" cy="411985"/>
            </a:xfrm>
            <a:prstGeom prst="smileyFac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045029" y="3366198"/>
              <a:ext cx="10048" cy="5426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1045029" y="3828422"/>
              <a:ext cx="261257" cy="5124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763675" y="3878665"/>
              <a:ext cx="281354" cy="43207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1045029" y="3466682"/>
              <a:ext cx="261257" cy="27130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 flipH="1">
              <a:off x="813919" y="3488455"/>
              <a:ext cx="232786" cy="20934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961774" y="4026606"/>
            <a:ext cx="226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SettingConfigDialogue</a:t>
            </a:r>
            <a:endParaRPr lang="de-DE" dirty="0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76" y="4988694"/>
            <a:ext cx="2990799" cy="1202822"/>
          </a:xfrm>
          <a:prstGeom prst="rect">
            <a:avLst/>
          </a:prstGeom>
        </p:spPr>
      </p:pic>
      <p:sp>
        <p:nvSpPr>
          <p:cNvPr id="25" name="Textfeld 24"/>
          <p:cNvSpPr txBox="1"/>
          <p:nvPr/>
        </p:nvSpPr>
        <p:spPr>
          <a:xfrm>
            <a:off x="4744585" y="622003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JUnit</a:t>
            </a:r>
            <a:r>
              <a:rPr lang="de-DE" dirty="0" smtClean="0"/>
              <a:t>-Java-Code</a:t>
            </a:r>
            <a:endParaRPr lang="de-DE" dirty="0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11" y="170002"/>
            <a:ext cx="2898740" cy="1360762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61" idx="0"/>
            <a:endCxn id="33" idx="2"/>
          </p:cNvCxnSpPr>
          <p:nvPr/>
        </p:nvCxnSpPr>
        <p:spPr>
          <a:xfrm flipH="1" flipV="1">
            <a:off x="5678381" y="1530764"/>
            <a:ext cx="9048" cy="850543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endCxn id="23" idx="0"/>
          </p:cNvCxnSpPr>
          <p:nvPr/>
        </p:nvCxnSpPr>
        <p:spPr>
          <a:xfrm>
            <a:off x="2067496" y="1619408"/>
            <a:ext cx="0" cy="85346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2044524" y="1804750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opens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1" name="Grafik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13" y="2381307"/>
            <a:ext cx="2234832" cy="1742638"/>
          </a:xfrm>
          <a:prstGeom prst="rect">
            <a:avLst/>
          </a:prstGeom>
        </p:spPr>
      </p:pic>
      <p:cxnSp>
        <p:nvCxnSpPr>
          <p:cNvPr id="68" name="Gerade Verbindung mit Pfeil 67"/>
          <p:cNvCxnSpPr>
            <a:stCxn id="71" idx="2"/>
            <a:endCxn id="24" idx="0"/>
          </p:cNvCxnSpPr>
          <p:nvPr/>
        </p:nvCxnSpPr>
        <p:spPr>
          <a:xfrm>
            <a:off x="5638249" y="4395938"/>
            <a:ext cx="8527" cy="5927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903753" y="4026606"/>
            <a:ext cx="14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SysNatTesting</a:t>
            </a:r>
            <a:endParaRPr lang="de-DE" dirty="0"/>
          </a:p>
        </p:txBody>
      </p:sp>
      <p:sp>
        <p:nvSpPr>
          <p:cNvPr id="74" name="Textfeld 73"/>
          <p:cNvSpPr txBox="1"/>
          <p:nvPr/>
        </p:nvSpPr>
        <p:spPr>
          <a:xfrm>
            <a:off x="4485227" y="4416552"/>
            <a:ext cx="1214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generates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670195" y="1796522"/>
            <a:ext cx="1134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creates</a:t>
            </a:r>
            <a:endParaRPr lang="de-DE" sz="1600" i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529702" y="2942738"/>
            <a:ext cx="654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starts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1" name="Gerade Verbindung mit Pfeil 20"/>
          <p:cNvCxnSpPr>
            <a:stCxn id="23" idx="3"/>
            <a:endCxn id="61" idx="1"/>
          </p:cNvCxnSpPr>
          <p:nvPr/>
        </p:nvCxnSpPr>
        <p:spPr>
          <a:xfrm>
            <a:off x="3199880" y="3249738"/>
            <a:ext cx="1370133" cy="288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320" y="3034204"/>
            <a:ext cx="2112082" cy="53122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46" y="4755106"/>
            <a:ext cx="891917" cy="1688696"/>
          </a:xfrm>
          <a:prstGeom prst="rect">
            <a:avLst/>
          </a:prstGeom>
        </p:spPr>
      </p:pic>
      <p:cxnSp>
        <p:nvCxnSpPr>
          <p:cNvPr id="47" name="Gerade Verbindung mit Pfeil 46"/>
          <p:cNvCxnSpPr/>
          <p:nvPr/>
        </p:nvCxnSpPr>
        <p:spPr>
          <a:xfrm>
            <a:off x="6601974" y="3246397"/>
            <a:ext cx="1472178" cy="6669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>
            <a:off x="6866034" y="2937485"/>
            <a:ext cx="74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calls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5" name="Gerade Verbindung mit Pfeil 54"/>
          <p:cNvCxnSpPr>
            <a:stCxn id="11" idx="2"/>
            <a:endCxn id="13" idx="0"/>
          </p:cNvCxnSpPr>
          <p:nvPr/>
        </p:nvCxnSpPr>
        <p:spPr>
          <a:xfrm flipH="1">
            <a:off x="8585905" y="3565425"/>
            <a:ext cx="745456" cy="118968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7937474" y="3780830"/>
            <a:ext cx="1050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2a)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compile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8" name="Gerade Verbindung mit Pfeil 57"/>
          <p:cNvCxnSpPr>
            <a:stCxn id="11" idx="2"/>
            <a:endCxn id="43" idx="0"/>
          </p:cNvCxnSpPr>
          <p:nvPr/>
        </p:nvCxnSpPr>
        <p:spPr>
          <a:xfrm>
            <a:off x="9331361" y="3565425"/>
            <a:ext cx="779614" cy="114766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fik 4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104" y="4713090"/>
            <a:ext cx="1625741" cy="650296"/>
          </a:xfrm>
          <a:prstGeom prst="rect">
            <a:avLst/>
          </a:prstGeom>
        </p:spPr>
      </p:pic>
      <p:sp>
        <p:nvSpPr>
          <p:cNvPr id="65" name="Textfeld 64"/>
          <p:cNvSpPr txBox="1"/>
          <p:nvPr/>
        </p:nvSpPr>
        <p:spPr>
          <a:xfrm>
            <a:off x="9814141" y="3786574"/>
            <a:ext cx="113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2b)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uses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to</a:t>
            </a:r>
            <a:r>
              <a:rPr lang="de-DE" sz="1600" i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execute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6" name="Grafik 7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711" y="5062069"/>
            <a:ext cx="3402644" cy="1157968"/>
          </a:xfrm>
          <a:prstGeom prst="rect">
            <a:avLst/>
          </a:prstGeom>
        </p:spPr>
      </p:pic>
      <p:cxnSp>
        <p:nvCxnSpPr>
          <p:cNvPr id="80" name="Gerade Verbindung mit Pfeil 79"/>
          <p:cNvCxnSpPr>
            <a:stCxn id="20" idx="2"/>
            <a:endCxn id="76" idx="0"/>
          </p:cNvCxnSpPr>
          <p:nvPr/>
        </p:nvCxnSpPr>
        <p:spPr>
          <a:xfrm>
            <a:off x="2093943" y="4395938"/>
            <a:ext cx="2090" cy="6661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087592" y="4462032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read</a:t>
            </a:r>
            <a:r>
              <a:rPr lang="de-DE" sz="1600" i="1" dirty="0" err="1" smtClean="0">
                <a:solidFill>
                  <a:schemeClr val="accent1">
                    <a:lumMod val="50000"/>
                  </a:schemeClr>
                </a:solidFill>
              </a:rPr>
              <a:t>s</a:t>
            </a:r>
            <a:endParaRPr lang="de-DE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8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4064253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4190381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6656274" y="1157223"/>
            <a:ext cx="2614753" cy="3693110"/>
            <a:chOff x="5193436" y="1748901"/>
            <a:chExt cx="2500880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298679" y="5054700"/>
              <a:ext cx="1395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JUnitTest.java</a:t>
              </a:r>
              <a:endParaRPr lang="de-DE" dirty="0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171669" y="3003778"/>
            <a:ext cx="1746921" cy="1060475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5055157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3"/>
          </p:cNvCxnSpPr>
          <p:nvPr/>
        </p:nvCxnSpPr>
        <p:spPr>
          <a:xfrm flipV="1">
            <a:off x="2536865" y="3095648"/>
            <a:ext cx="4119409" cy="226956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1037259" y="224677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4862037" y="2071232"/>
            <a:ext cx="1794237" cy="93254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5365212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533386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878025"/>
            <a:ext cx="1844057" cy="674510"/>
          </a:xfrm>
          <a:prstGeom prst="wedgeEllipseCallout">
            <a:avLst>
              <a:gd name="adj1" fmla="val -94551"/>
              <a:gd name="adj2" fmla="val -76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/>
              <a:t>U</a:t>
            </a:r>
            <a:r>
              <a:rPr lang="de-DE" dirty="0" smtClean="0"/>
              <a:t>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5060935" y="246888"/>
            <a:ext cx="1805651" cy="674510"/>
          </a:xfrm>
          <a:prstGeom prst="wedgeEllipseCallout">
            <a:avLst>
              <a:gd name="adj1" fmla="val -72531"/>
              <a:gd name="adj2" fmla="val 101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17009"/>
              <a:gd name="adj2" fmla="val 17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400" b="1" dirty="0" err="1"/>
              <a:t>How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does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SysNat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work</a:t>
            </a:r>
            <a:r>
              <a:rPr lang="de-DE" altLang="de-DE" sz="2400" b="1" dirty="0"/>
              <a:t>?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gray">
          <a:xfrm>
            <a:off x="2567305" y="5864544"/>
            <a:ext cx="939800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de-DE" altLang="de-DE" sz="800"/>
              <a:t>1	Fußnote / Quelle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3282144" y="1086992"/>
            <a:ext cx="3421789" cy="2961660"/>
            <a:chOff x="1843410" y="1547460"/>
            <a:chExt cx="3308707" cy="2961660"/>
          </a:xfrm>
        </p:grpSpPr>
        <p:sp>
          <p:nvSpPr>
            <p:cNvPr id="9" name="Rechteck 8"/>
            <p:cNvSpPr/>
            <p:nvPr/>
          </p:nvSpPr>
          <p:spPr>
            <a:xfrm>
              <a:off x="2415813" y="1547460"/>
              <a:ext cx="2736304" cy="25922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891700" y="4139788"/>
              <a:ext cx="226041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LanguageTemplateContainer.java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843410" y="210081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415812" y="1547461"/>
              <a:ext cx="2134937" cy="209288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dirty="0"/>
                <a:t> </a:t>
              </a:r>
              <a:r>
                <a:rPr lang="de-DE" sz="1000" dirty="0" err="1"/>
                <a:t>LanguageTemplateContainer</a:t>
              </a:r>
              <a:endParaRPr lang="de-DE" sz="1000" dirty="0"/>
            </a:p>
            <a:p>
              <a:r>
                <a:rPr lang="de-DE" sz="1000" dirty="0"/>
                <a:t>{</a:t>
              </a:r>
            </a:p>
            <a:p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177800" lvl="1" defTabSz="269875"/>
              <a:endParaRPr lang="de-DE" sz="1000" dirty="0"/>
            </a:p>
            <a:p>
              <a:pPr marL="447675" lvl="2" defTabSz="269875"/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endParaRPr lang="de-DE" sz="1000" dirty="0"/>
            </a:p>
            <a:p>
              <a:pPr marL="719138" lvl="3" defTabSz="269875"/>
              <a:r>
                <a:rPr lang="de-DE" sz="1000" dirty="0"/>
                <a:t> </a:t>
              </a:r>
              <a:endParaRPr lang="de-DE" sz="1000" i="1" dirty="0"/>
            </a:p>
            <a:p>
              <a:pPr marL="719138" lvl="3" defTabSz="269875"/>
              <a:endParaRPr lang="de-DE" sz="1000" i="1" dirty="0"/>
            </a:p>
            <a:p>
              <a:pPr marL="447675" lvl="2" defTabSz="269875"/>
              <a:endParaRPr lang="de-DE" sz="1000" dirty="0"/>
            </a:p>
            <a:p>
              <a:pPr defTabSz="177800"/>
              <a:r>
                <a:rPr lang="de-DE" sz="1000" dirty="0"/>
                <a:t>	</a:t>
              </a:r>
            </a:p>
            <a:p>
              <a:endParaRPr lang="de-DE" sz="1000" dirty="0"/>
            </a:p>
            <a:p>
              <a:r>
                <a:rPr lang="de-DE" sz="1000" dirty="0"/>
                <a:t>}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3987653" y="1729016"/>
            <a:ext cx="25122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000" dirty="0"/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System.</a:t>
            </a:r>
            <a:r>
              <a:rPr lang="de-DE" sz="1000" i="1" dirty="0" err="1">
                <a:solidFill>
                  <a:srgbClr val="0000FF"/>
                </a:solidFill>
              </a:rPr>
              <a:t>out</a:t>
            </a:r>
            <a:r>
              <a:rPr lang="de-DE" sz="1000" i="1" dirty="0" err="1"/>
              <a:t>.print</a:t>
            </a:r>
            <a:r>
              <a:rPr lang="de-DE" sz="1000" i="1" dirty="0"/>
              <a:t>( </a:t>
            </a:r>
            <a:r>
              <a:rPr lang="de-DE" sz="1000" i="1" dirty="0" err="1"/>
              <a:t>text</a:t>
            </a:r>
            <a:r>
              <a:rPr lang="de-DE" sz="1000" i="1" dirty="0"/>
              <a:t> );</a:t>
            </a:r>
          </a:p>
          <a:p>
            <a:pPr marL="447675" lvl="2" defTabSz="269875"/>
            <a:endParaRPr lang="de-DE" sz="1000" dirty="0"/>
          </a:p>
          <a:p>
            <a:pPr marL="447675" lvl="2" defTabSz="269875"/>
            <a:r>
              <a:rPr lang="de-DE" sz="1000" dirty="0" err="1"/>
              <a:t>addReportMessage</a:t>
            </a:r>
            <a:r>
              <a:rPr lang="de-DE" sz="1000" dirty="0"/>
              <a:t>(“</a:t>
            </a:r>
            <a:r>
              <a:rPr lang="de-DE" sz="1000" dirty="0">
                <a:solidFill>
                  <a:srgbClr val="3333FF"/>
                </a:solidFill>
              </a:rPr>
              <a:t>Text &lt;b&gt;</a:t>
            </a:r>
            <a:r>
              <a:rPr lang="de-DE" sz="1000" dirty="0"/>
              <a:t>“ </a:t>
            </a:r>
          </a:p>
          <a:p>
            <a:pPr marL="447675" lvl="2" defTabSz="269875"/>
            <a:r>
              <a:rPr lang="de-DE" sz="1000" dirty="0"/>
              <a:t>                                  +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1000" dirty="0"/>
              <a:t>+ “</a:t>
            </a:r>
            <a:r>
              <a:rPr lang="de-DE" sz="1000" dirty="0">
                <a:solidFill>
                  <a:srgbClr val="3333FF"/>
                </a:solidFill>
              </a:rPr>
              <a:t>&lt;/b&gt; </a:t>
            </a:r>
            <a:r>
              <a:rPr lang="de-DE" sz="1000" dirty="0"/>
              <a:t>“ +</a:t>
            </a:r>
          </a:p>
          <a:p>
            <a:pPr marL="447675" lvl="2" defTabSz="269875"/>
            <a:r>
              <a:rPr lang="de-DE" sz="1000" dirty="0"/>
              <a:t>                                  „</a:t>
            </a:r>
            <a:r>
              <a:rPr lang="de-DE" sz="1000" dirty="0">
                <a:solidFill>
                  <a:srgbClr val="3333FF"/>
                </a:solidFill>
              </a:rPr>
              <a:t>was </a:t>
            </a:r>
            <a:r>
              <a:rPr lang="de-DE" sz="1000" dirty="0" err="1">
                <a:solidFill>
                  <a:srgbClr val="3333FF"/>
                </a:solidFill>
              </a:rPr>
              <a:t>written</a:t>
            </a:r>
            <a:r>
              <a:rPr lang="de-DE" sz="1000" dirty="0">
                <a:solidFill>
                  <a:srgbClr val="3333FF"/>
                </a:solidFill>
              </a:rPr>
              <a:t>.</a:t>
            </a:r>
            <a:r>
              <a:rPr lang="de-DE" sz="1000" dirty="0"/>
              <a:t>“)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4046645" y="1439256"/>
            <a:ext cx="220765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Write ^^.</a:t>
            </a:r>
            <a:r>
              <a:rPr lang="de-DE" sz="1000" dirty="0"/>
              <a:t>")</a:t>
            </a:r>
          </a:p>
          <a:p>
            <a:pPr marL="177800" lvl="1" defTabSz="269875"/>
            <a:r>
              <a:rPr lang="de-DE" sz="1000" dirty="0"/>
              <a:t>@</a:t>
            </a:r>
            <a:r>
              <a:rPr lang="de-DE" sz="1000" dirty="0" err="1"/>
              <a:t>LanguageTemplate</a:t>
            </a:r>
            <a:r>
              <a:rPr lang="de-DE" sz="1000" dirty="0"/>
              <a:t>(„</a:t>
            </a:r>
            <a:r>
              <a:rPr lang="de-DE" sz="1000" i="1" dirty="0">
                <a:solidFill>
                  <a:srgbClr val="0000FF"/>
                </a:solidFill>
              </a:rPr>
              <a:t>Output ^^.</a:t>
            </a:r>
            <a:r>
              <a:rPr lang="de-DE" sz="1000" dirty="0"/>
              <a:t>")</a:t>
            </a:r>
            <a:endParaRPr lang="de-DE" sz="1000" b="1" dirty="0">
              <a:solidFill>
                <a:srgbClr val="990000"/>
              </a:solidFill>
            </a:endParaRPr>
          </a:p>
          <a:p>
            <a:pPr marL="177800" lvl="1" defTabSz="269875"/>
            <a:r>
              <a:rPr lang="de-DE" sz="1000" b="1" dirty="0" err="1">
                <a:solidFill>
                  <a:srgbClr val="990000"/>
                </a:solidFill>
              </a:rPr>
              <a:t>public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b="1" dirty="0" err="1">
                <a:solidFill>
                  <a:srgbClr val="990000"/>
                </a:solidFill>
              </a:rPr>
              <a:t>void</a:t>
            </a:r>
            <a:r>
              <a:rPr lang="de-DE" sz="1000" b="1" dirty="0">
                <a:solidFill>
                  <a:srgbClr val="990000"/>
                </a:solidFill>
              </a:rPr>
              <a:t> </a:t>
            </a:r>
            <a:r>
              <a:rPr lang="de-DE" sz="1000" dirty="0" err="1"/>
              <a:t>output</a:t>
            </a:r>
            <a:r>
              <a:rPr lang="de-DE" sz="1000" dirty="0"/>
              <a:t>(String </a:t>
            </a:r>
            <a:r>
              <a:rPr lang="de-DE" sz="1000" dirty="0" err="1">
                <a:solidFill>
                  <a:schemeClr val="accent4">
                    <a:lumMod val="75000"/>
                  </a:schemeClr>
                </a:solidFill>
              </a:rPr>
              <a:t>text</a:t>
            </a:r>
            <a:r>
              <a:rPr lang="de-DE" sz="1000" dirty="0"/>
              <a:t>) </a:t>
            </a:r>
          </a:p>
          <a:p>
            <a:pPr marL="177800" lvl="1" defTabSz="269875"/>
            <a:r>
              <a:rPr lang="de-DE" sz="1000" dirty="0"/>
              <a:t>{</a:t>
            </a:r>
          </a:p>
          <a:p>
            <a:pPr marL="177800" lvl="1" defTabSz="269875"/>
            <a:endParaRPr lang="de-DE" sz="1000" dirty="0"/>
          </a:p>
          <a:p>
            <a:pPr marL="447675" lvl="2" defTabSz="269875"/>
            <a:r>
              <a:rPr lang="de-DE" sz="1000" b="1" dirty="0">
                <a:solidFill>
                  <a:srgbClr val="990000"/>
                </a:solidFill>
              </a:rPr>
              <a:t> </a:t>
            </a:r>
            <a:endParaRPr lang="de-DE" sz="1000" dirty="0"/>
          </a:p>
          <a:p>
            <a:pPr marL="719138" lvl="3" defTabSz="269875"/>
            <a:r>
              <a:rPr lang="de-DE" sz="1000" dirty="0"/>
              <a:t> </a:t>
            </a:r>
            <a:endParaRPr lang="de-DE" sz="1000" i="1" dirty="0"/>
          </a:p>
          <a:p>
            <a:pPr marL="719138" lvl="3" defTabSz="269875"/>
            <a:endParaRPr lang="de-DE" sz="1000" dirty="0">
              <a:solidFill>
                <a:srgbClr val="3333FF"/>
              </a:solidFill>
            </a:endParaRPr>
          </a:p>
          <a:p>
            <a:pPr defTabSz="177800"/>
            <a:r>
              <a:rPr lang="de-DE" sz="1000" dirty="0"/>
              <a:t>      </a:t>
            </a:r>
          </a:p>
          <a:p>
            <a:pPr defTabSz="177800"/>
            <a:r>
              <a:rPr lang="de-DE" sz="1000" dirty="0"/>
              <a:t>     }</a:t>
            </a:r>
          </a:p>
          <a:p>
            <a:endParaRPr lang="de-DE" sz="1000" dirty="0"/>
          </a:p>
        </p:txBody>
      </p:sp>
      <p:sp>
        <p:nvSpPr>
          <p:cNvPr id="15" name="Gefaltete Ecke 14"/>
          <p:cNvSpPr/>
          <p:nvPr/>
        </p:nvSpPr>
        <p:spPr>
          <a:xfrm rot="10800000">
            <a:off x="7970757" y="4628477"/>
            <a:ext cx="2539988" cy="1201721"/>
          </a:xfrm>
          <a:prstGeom prst="foldedCorner">
            <a:avLst>
              <a:gd name="adj" fmla="val 271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524000" y="5718710"/>
            <a:ext cx="6079492" cy="6003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/>
          <p:cNvGrpSpPr/>
          <p:nvPr/>
        </p:nvGrpSpPr>
        <p:grpSpPr>
          <a:xfrm>
            <a:off x="1502468" y="4364678"/>
            <a:ext cx="6186113" cy="1954381"/>
            <a:chOff x="-83584" y="4825145"/>
            <a:chExt cx="6186113" cy="1954381"/>
          </a:xfrm>
        </p:grpSpPr>
        <p:sp>
          <p:nvSpPr>
            <p:cNvPr id="18" name="Textfeld 17"/>
            <p:cNvSpPr txBox="1"/>
            <p:nvPr/>
          </p:nvSpPr>
          <p:spPr>
            <a:xfrm>
              <a:off x="548884" y="4825145"/>
              <a:ext cx="2967479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HelloWorld</a:t>
              </a:r>
              <a:r>
                <a:rPr lang="de-DE" sz="1000" dirty="0"/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extends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ExecutableExample</a:t>
              </a:r>
              <a:r>
                <a:rPr lang="de-DE" sz="1000" dirty="0"/>
                <a:t> {</a:t>
              </a:r>
            </a:p>
            <a:p>
              <a:r>
                <a:rPr lang="de-DE" sz="1000" dirty="0"/>
                <a:t>       </a:t>
              </a:r>
              <a:r>
                <a:rPr lang="en-US" sz="1000" dirty="0"/>
                <a:t>…</a:t>
              </a:r>
            </a:p>
            <a:p>
              <a:endParaRPr lang="de-DE" sz="1000" dirty="0"/>
            </a:p>
            <a:p>
              <a:pPr marL="177800" lvl="1"/>
              <a:r>
                <a:rPr lang="de-DE" sz="1000" dirty="0">
                  <a:solidFill>
                    <a:schemeClr val="bg1">
                      <a:lumMod val="50000"/>
                    </a:schemeClr>
                  </a:solidFill>
                </a:rPr>
                <a:t>@Test</a:t>
              </a:r>
            </a:p>
            <a:p>
              <a:pPr marL="177800" lvl="1"/>
              <a:r>
                <a:rPr lang="en-US" sz="1000" b="1" dirty="0">
                  <a:solidFill>
                    <a:srgbClr val="990000"/>
                  </a:solidFill>
                </a:rPr>
                <a:t>public void</a:t>
              </a:r>
              <a:r>
                <a:rPr lang="en-US" sz="1000" dirty="0">
                  <a:solidFill>
                    <a:srgbClr val="990000"/>
                  </a:solidFill>
                </a:rPr>
                <a:t> </a:t>
              </a:r>
              <a:r>
                <a:rPr lang="en-US" sz="1000" dirty="0" err="1"/>
                <a:t>executeScript</a:t>
              </a:r>
              <a:r>
                <a:rPr lang="en-US" sz="1000" dirty="0"/>
                <a:t>() </a:t>
              </a:r>
              <a:r>
                <a:rPr lang="en-US" sz="1000" b="1" dirty="0">
                  <a:solidFill>
                    <a:srgbClr val="990000"/>
                  </a:solidFill>
                </a:rPr>
                <a:t>throws</a:t>
              </a:r>
              <a:r>
                <a:rPr lang="en-US" sz="1000" dirty="0"/>
                <a:t> Exception </a:t>
              </a:r>
              <a:r>
                <a:rPr lang="en-US" sz="1000" b="1" dirty="0"/>
                <a:t>{</a:t>
              </a:r>
            </a:p>
            <a:p>
              <a:pPr marL="177800" lvl="2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 err="1">
                  <a:solidFill>
                    <a:srgbClr val="0000FF"/>
                  </a:solidFill>
                </a:rPr>
                <a:t>Hello</a:t>
              </a:r>
              <a:r>
                <a:rPr lang="de-DE" sz="1000" i="1" dirty="0">
                  <a:solidFill>
                    <a:srgbClr val="0000FF"/>
                  </a:solidFill>
                </a:rPr>
                <a:t> World</a:t>
              </a:r>
              <a:r>
                <a:rPr lang="de-DE" sz="1000" i="1" dirty="0"/>
                <a:t>");</a:t>
              </a:r>
            </a:p>
            <a:p>
              <a:pPr marL="449263" lvl="3" defTabSz="269875"/>
              <a:endParaRPr lang="de-DE" sz="1000" dirty="0"/>
            </a:p>
            <a:p>
              <a:pPr marL="449263" lvl="3" defTabSz="269875"/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 err="1"/>
                <a:t>.output</a:t>
              </a:r>
              <a:r>
                <a:rPr lang="de-DE" sz="1000" dirty="0"/>
                <a:t>(</a:t>
              </a:r>
              <a:r>
                <a:rPr lang="de-DE" sz="1000" i="1" dirty="0"/>
                <a:t>"</a:t>
              </a:r>
              <a:r>
                <a:rPr lang="de-DE" sz="1000" i="1" dirty="0">
                  <a:solidFill>
                    <a:srgbClr val="0000FF"/>
                  </a:solidFill>
                </a:rPr>
                <a:t>Hi all</a:t>
              </a:r>
              <a:r>
                <a:rPr lang="de-DE" sz="1000" i="1" dirty="0"/>
                <a:t>");</a:t>
              </a:r>
              <a:endParaRPr lang="de-DE" sz="1000" dirty="0"/>
            </a:p>
            <a:p>
              <a:pPr marL="177800" lvl="1"/>
              <a:r>
                <a:rPr lang="de-DE" sz="1000" dirty="0"/>
                <a:t>}</a:t>
              </a:r>
            </a:p>
            <a:p>
              <a:pPr marL="0" lvl="1"/>
              <a:r>
                <a:rPr lang="de-DE" sz="1000" dirty="0"/>
                <a:t>     …</a:t>
              </a:r>
            </a:p>
            <a:p>
              <a:pPr marL="0" lvl="1"/>
              <a:r>
                <a:rPr lang="de-DE" sz="1000" dirty="0"/>
                <a:t>}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548884" y="4865390"/>
              <a:ext cx="4032325" cy="19141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578632" y="6409127"/>
              <a:ext cx="1523897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HelloWorldTest.java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-83584" y="5092922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=</a:t>
              </a:r>
            </a:p>
          </p:txBody>
        </p:sp>
      </p:grpSp>
      <p:sp>
        <p:nvSpPr>
          <p:cNvPr id="22" name="Textfeld 21"/>
          <p:cNvSpPr txBox="1"/>
          <p:nvPr/>
        </p:nvSpPr>
        <p:spPr>
          <a:xfrm>
            <a:off x="1590303" y="1168335"/>
            <a:ext cx="13596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>
                <a:solidFill>
                  <a:srgbClr val="990000"/>
                </a:solidFill>
              </a:rPr>
              <a:t>XXID: </a:t>
            </a:r>
            <a:r>
              <a:rPr lang="de-DE" sz="1000" dirty="0"/>
              <a:t>Test1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Output </a:t>
            </a:r>
            <a:r>
              <a:rPr lang="de-DE" sz="1000" b="1" dirty="0"/>
              <a:t>„</a:t>
            </a:r>
            <a:r>
              <a:rPr lang="de-DE" sz="1000" dirty="0" err="1"/>
              <a:t>Hello</a:t>
            </a:r>
            <a:r>
              <a:rPr lang="de-DE" sz="1000" dirty="0"/>
              <a:t> World“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  <a:p>
            <a:r>
              <a:rPr lang="de-DE" sz="1000" b="1" dirty="0">
                <a:solidFill>
                  <a:srgbClr val="990000"/>
                </a:solidFill>
              </a:rPr>
              <a:t>Write </a:t>
            </a:r>
            <a:r>
              <a:rPr lang="de-DE" sz="1000" b="1" dirty="0"/>
              <a:t>„</a:t>
            </a:r>
            <a:r>
              <a:rPr lang="de-DE" sz="1000" dirty="0"/>
              <a:t>Hi all“</a:t>
            </a:r>
            <a:r>
              <a:rPr lang="de-DE" sz="1000" b="1" dirty="0">
                <a:solidFill>
                  <a:srgbClr val="990000"/>
                </a:solidFill>
              </a:rPr>
              <a:t>.</a:t>
            </a:r>
          </a:p>
          <a:p>
            <a:endParaRPr lang="de-DE" sz="1000" b="1" dirty="0">
              <a:solidFill>
                <a:srgbClr val="99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1616679" y="1096326"/>
            <a:ext cx="1719866" cy="25922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904711" y="3690366"/>
            <a:ext cx="1431834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sz="1100" dirty="0" err="1">
                <a:solidFill>
                  <a:schemeClr val="tx1"/>
                </a:solidFill>
              </a:rPr>
              <a:t>HelloWorld.nlxx</a:t>
            </a:r>
            <a:endParaRPr lang="de-DE" sz="1100" dirty="0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6640407" y="1096326"/>
            <a:ext cx="3981873" cy="3321159"/>
            <a:chOff x="5109388" y="1556793"/>
            <a:chExt cx="3855100" cy="3321159"/>
          </a:xfrm>
        </p:grpSpPr>
        <p:sp>
          <p:nvSpPr>
            <p:cNvPr id="26" name="Textfeld 25"/>
            <p:cNvSpPr txBox="1"/>
            <p:nvPr/>
          </p:nvSpPr>
          <p:spPr>
            <a:xfrm>
              <a:off x="5724128" y="1556793"/>
              <a:ext cx="3093502" cy="3016210"/>
            </a:xfrm>
            <a:prstGeom prst="rect">
              <a:avLst/>
            </a:prstGeom>
            <a:noFill/>
          </p:spPr>
          <p:txBody>
            <a:bodyPr wrap="none" lIns="36000" rtlCol="0">
              <a:spAutoFit/>
            </a:bodyPr>
            <a:lstStyle/>
            <a:p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class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/>
                <a:t> </a:t>
              </a:r>
              <a:r>
                <a:rPr lang="de-DE" sz="1000" dirty="0" err="1"/>
                <a:t>JUnitTemplate</a:t>
              </a:r>
              <a:r>
                <a:rPr lang="de-DE" sz="1000" dirty="0"/>
                <a:t> {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>
                  <a:solidFill>
                    <a:srgbClr val="990000"/>
                  </a:solidFill>
                </a:rPr>
                <a:t>private</a:t>
              </a:r>
              <a:r>
                <a:rPr lang="de-DE" sz="1000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endParaRPr lang="de-DE" sz="1000" dirty="0"/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@Test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executeScript</a:t>
              </a:r>
              <a:r>
                <a:rPr lang="de-DE" sz="1000" dirty="0"/>
                <a:t>() </a:t>
              </a:r>
              <a:r>
                <a:rPr lang="de-DE" sz="1000" b="1" dirty="0" err="1">
                  <a:solidFill>
                    <a:srgbClr val="C00000"/>
                  </a:solidFill>
                </a:rPr>
                <a:t>throws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/>
                <a:t>Exception {</a:t>
              </a:r>
            </a:p>
            <a:p>
              <a:pPr defTabSz="269875"/>
              <a:r>
                <a:rPr lang="de-DE" sz="1000" dirty="0"/>
                <a:t>		/* @</a:t>
              </a:r>
              <a:r>
                <a:rPr lang="de-DE" sz="1000" dirty="0" err="1"/>
                <a:t>MethodBody</a:t>
              </a:r>
              <a:r>
                <a:rPr lang="de-DE" sz="1000" dirty="0"/>
                <a:t> */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</a:t>
              </a:r>
              <a:r>
                <a:rPr lang="de-DE" sz="1000" dirty="0" err="1">
                  <a:solidFill>
                    <a:schemeClr val="bg1">
                      <a:lumMod val="65000"/>
                    </a:schemeClr>
                  </a:solidFill>
                </a:rPr>
                <a:t>Before</a:t>
              </a:r>
              <a:endParaRPr lang="de-DE" sz="10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setUp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 err="1">
                  <a:solidFill>
                    <a:srgbClr val="C00000"/>
                  </a:solidFill>
                </a:rPr>
                <a:t>new</a:t>
              </a:r>
              <a:r>
                <a:rPr lang="de-DE" sz="1000" dirty="0">
                  <a:solidFill>
                    <a:srgbClr val="C00000"/>
                  </a:solidFill>
                </a:rPr>
                <a:t> </a:t>
              </a:r>
              <a:r>
                <a:rPr lang="de-DE" sz="1000" dirty="0" err="1"/>
                <a:t>LanguageTemplateContainer</a:t>
              </a:r>
              <a:r>
                <a:rPr lang="de-DE" sz="1000" dirty="0"/>
                <a:t> ();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pPr defTabSz="269875"/>
              <a:r>
                <a:rPr lang="de-DE" sz="1000" dirty="0"/>
                <a:t>	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dirty="0">
                  <a:solidFill>
                    <a:schemeClr val="bg1">
                      <a:lumMod val="65000"/>
                    </a:schemeClr>
                  </a:solidFill>
                </a:rPr>
                <a:t>@After </a:t>
              </a:r>
            </a:p>
            <a:p>
              <a:pPr defTabSz="269875"/>
              <a:r>
                <a:rPr lang="de-DE" sz="1000" dirty="0"/>
                <a:t>	</a:t>
              </a:r>
              <a:r>
                <a:rPr lang="de-DE" sz="1000" b="1" dirty="0" err="1">
                  <a:solidFill>
                    <a:srgbClr val="990000"/>
                  </a:solidFill>
                </a:rPr>
                <a:t>public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b="1" dirty="0" err="1">
                  <a:solidFill>
                    <a:srgbClr val="990000"/>
                  </a:solidFill>
                </a:rPr>
                <a:t>void</a:t>
              </a:r>
              <a:r>
                <a:rPr lang="de-DE" sz="1000" b="1" dirty="0">
                  <a:solidFill>
                    <a:srgbClr val="990000"/>
                  </a:solidFill>
                </a:rPr>
                <a:t> </a:t>
              </a:r>
              <a:r>
                <a:rPr lang="de-DE" sz="1000" dirty="0" err="1"/>
                <a:t>shutdown</a:t>
              </a:r>
              <a:r>
                <a:rPr lang="de-DE" sz="1000" dirty="0"/>
                <a:t>() {</a:t>
              </a:r>
            </a:p>
            <a:p>
              <a:pPr defTabSz="269875"/>
              <a:r>
                <a:rPr lang="de-DE" sz="1000" dirty="0"/>
                <a:t>		</a:t>
              </a:r>
              <a:r>
                <a:rPr lang="de-DE" sz="1000" b="1" dirty="0" err="1">
                  <a:solidFill>
                    <a:srgbClr val="C00000"/>
                  </a:solidFill>
                </a:rPr>
                <a:t>if</a:t>
              </a:r>
              <a:r>
                <a:rPr lang="de-DE" sz="1000" dirty="0"/>
                <a:t> (</a:t>
              </a:r>
              <a:r>
                <a:rPr lang="de-DE" sz="1000" dirty="0" err="1">
                  <a:solidFill>
                    <a:srgbClr val="0000FF"/>
                  </a:solidFill>
                </a:rPr>
                <a:t>container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!=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) </a:t>
              </a:r>
              <a:r>
                <a:rPr lang="de-DE" sz="1000" dirty="0" err="1">
                  <a:solidFill>
                    <a:srgbClr val="0000FF"/>
                  </a:solidFill>
                </a:rPr>
                <a:t>testSupport</a:t>
              </a:r>
              <a:r>
                <a:rPr lang="de-DE" sz="1000" dirty="0">
                  <a:solidFill>
                    <a:srgbClr val="0000FF"/>
                  </a:solidFill>
                </a:rPr>
                <a:t> </a:t>
              </a:r>
              <a:r>
                <a:rPr lang="de-DE" sz="1000" dirty="0"/>
                <a:t>= </a:t>
              </a:r>
              <a:r>
                <a:rPr lang="de-DE" sz="1000" b="1" dirty="0">
                  <a:solidFill>
                    <a:srgbClr val="C00000"/>
                  </a:solidFill>
                </a:rPr>
                <a:t>null</a:t>
              </a:r>
              <a:r>
                <a:rPr lang="de-DE" sz="1000" dirty="0"/>
                <a:t>;</a:t>
              </a:r>
            </a:p>
            <a:p>
              <a:pPr defTabSz="269875"/>
              <a:r>
                <a:rPr lang="de-DE" sz="1000" dirty="0"/>
                <a:t>	}</a:t>
              </a:r>
            </a:p>
            <a:p>
              <a:r>
                <a:rPr lang="de-DE" sz="1000" dirty="0"/>
                <a:t>}</a:t>
              </a:r>
            </a:p>
            <a:p>
              <a:endParaRPr lang="de-DE" sz="100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5724128" y="1556793"/>
              <a:ext cx="3240360" cy="2952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171820" y="4508620"/>
              <a:ext cx="1792667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100" dirty="0">
                  <a:solidFill>
                    <a:schemeClr val="tx1"/>
                  </a:solidFill>
                </a:rPr>
                <a:t>JUnitTemplate.java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109388" y="2096230"/>
              <a:ext cx="6447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200" dirty="0">
                  <a:solidFill>
                    <a:srgbClr val="000000"/>
                  </a:solidFill>
                </a:rPr>
                <a:t>+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066064" y="4899037"/>
            <a:ext cx="2444683" cy="1384995"/>
            <a:chOff x="6887686" y="5224780"/>
            <a:chExt cx="1788769" cy="1384995"/>
          </a:xfrm>
        </p:grpSpPr>
        <p:sp>
          <p:nvSpPr>
            <p:cNvPr id="35" name="Textfeld 34"/>
            <p:cNvSpPr txBox="1"/>
            <p:nvPr/>
          </p:nvSpPr>
          <p:spPr>
            <a:xfrm>
              <a:off x="6887686" y="5224780"/>
              <a:ext cx="172240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…</a:t>
              </a:r>
            </a:p>
            <a:p>
              <a:r>
                <a:rPr lang="de-DE" sz="1400" b="1">
                  <a:solidFill>
                    <a:srgbClr val="00B050"/>
                  </a:solidFill>
                </a:rPr>
                <a:t>Test1:</a:t>
              </a:r>
            </a:p>
            <a:p>
              <a:r>
                <a:rPr lang="de-DE" sz="1400"/>
                <a:t>Text </a:t>
              </a:r>
              <a:r>
                <a:rPr lang="de-DE" sz="1400" b="1"/>
                <a:t>Hello World </a:t>
              </a:r>
              <a:r>
                <a:rPr lang="de-DE" sz="1400"/>
                <a:t>was written.</a:t>
              </a:r>
              <a:endParaRPr lang="de-DE" sz="1400" dirty="0"/>
            </a:p>
            <a:p>
              <a:r>
                <a:rPr lang="de-DE" sz="1400"/>
                <a:t>Text </a:t>
              </a:r>
              <a:r>
                <a:rPr lang="de-DE" sz="1400" b="1"/>
                <a:t>Hi all </a:t>
              </a:r>
              <a:r>
                <a:rPr lang="de-DE" sz="1400"/>
                <a:t>was written.</a:t>
              </a:r>
            </a:p>
            <a:p>
              <a:endParaRPr lang="de-DE" sz="1400" b="1" dirty="0"/>
            </a:p>
            <a:p>
              <a:endParaRPr lang="de-DE" sz="1400" b="1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668344" y="6157012"/>
              <a:ext cx="10081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200" dirty="0">
                  <a:solidFill>
                    <a:schemeClr val="tx1"/>
                  </a:solidFill>
                </a:rPr>
                <a:t>report.html</a:t>
              </a:r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6659131" y="5016694"/>
            <a:ext cx="1143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  <a:latin typeface="Bradley Hand ITC" panose="03070402050302030203" pitchFamily="66" charset="0"/>
              </a:rPr>
              <a:t>Run</a:t>
            </a:r>
          </a:p>
        </p:txBody>
      </p:sp>
      <p:cxnSp>
        <p:nvCxnSpPr>
          <p:cNvPr id="38" name="Gerade Verbindung mit Pfeil 37"/>
          <p:cNvCxnSpPr>
            <a:stCxn id="19" idx="3"/>
          </p:cNvCxnSpPr>
          <p:nvPr/>
        </p:nvCxnSpPr>
        <p:spPr>
          <a:xfrm>
            <a:off x="6167261" y="5361990"/>
            <a:ext cx="1846051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8769369" y="4613135"/>
            <a:ext cx="103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i="1" dirty="0">
                <a:solidFill>
                  <a:srgbClr val="3333FF"/>
                </a:solidFill>
              </a:rPr>
              <a:t>Test-Report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657941" y="1439256"/>
            <a:ext cx="4506742" cy="584622"/>
            <a:chOff x="263706" y="1892104"/>
            <a:chExt cx="4105688" cy="584622"/>
          </a:xfrm>
        </p:grpSpPr>
        <p:sp>
          <p:nvSpPr>
            <p:cNvPr id="41" name="Ellipse 40"/>
            <p:cNvSpPr/>
            <p:nvPr/>
          </p:nvSpPr>
          <p:spPr>
            <a:xfrm>
              <a:off x="263706" y="2215116"/>
              <a:ext cx="7617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/>
            <p:cNvSpPr/>
            <p:nvPr/>
          </p:nvSpPr>
          <p:spPr>
            <a:xfrm>
              <a:off x="3817773" y="1892104"/>
              <a:ext cx="551621" cy="25009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3" name="Gerade Verbindung 19"/>
            <p:cNvCxnSpPr>
              <a:stCxn id="41" idx="6"/>
              <a:endCxn id="42" idx="2"/>
            </p:cNvCxnSpPr>
            <p:nvPr/>
          </p:nvCxnSpPr>
          <p:spPr>
            <a:xfrm flipV="1">
              <a:off x="1025439" y="2017149"/>
              <a:ext cx="2792334" cy="328772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4614639" y="1105786"/>
            <a:ext cx="5050179" cy="386807"/>
            <a:chOff x="2974751" y="1584245"/>
            <a:chExt cx="5050179" cy="386807"/>
          </a:xfrm>
        </p:grpSpPr>
        <p:sp>
          <p:nvSpPr>
            <p:cNvPr id="45" name="Ellipse 44"/>
            <p:cNvSpPr/>
            <p:nvPr/>
          </p:nvSpPr>
          <p:spPr>
            <a:xfrm>
              <a:off x="2974751" y="1584245"/>
              <a:ext cx="1723436" cy="230659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6353730" y="1727638"/>
              <a:ext cx="1671200" cy="243414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7" name="Gerade Verbindung 20"/>
            <p:cNvCxnSpPr>
              <a:stCxn id="45" idx="6"/>
              <a:endCxn id="46" idx="2"/>
            </p:cNvCxnSpPr>
            <p:nvPr/>
          </p:nvCxnSpPr>
          <p:spPr>
            <a:xfrm>
              <a:off x="4698187" y="1699575"/>
              <a:ext cx="1655543" cy="14977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2625498" y="1230983"/>
            <a:ext cx="7646849" cy="4307835"/>
            <a:chOff x="945500" y="1188460"/>
            <a:chExt cx="7646849" cy="4307835"/>
          </a:xfrm>
        </p:grpSpPr>
        <p:sp>
          <p:nvSpPr>
            <p:cNvPr id="49" name="Ellipse 48"/>
            <p:cNvSpPr/>
            <p:nvPr/>
          </p:nvSpPr>
          <p:spPr>
            <a:xfrm>
              <a:off x="945500" y="5234685"/>
              <a:ext cx="581274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997716" y="1188460"/>
              <a:ext cx="594633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4"/>
            <p:cNvCxnSpPr>
              <a:stCxn id="49" idx="6"/>
              <a:endCxn id="50" idx="2"/>
            </p:cNvCxnSpPr>
            <p:nvPr/>
          </p:nvCxnSpPr>
          <p:spPr>
            <a:xfrm flipV="1">
              <a:off x="1526774" y="1319265"/>
              <a:ext cx="6470942" cy="4046225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2104881" y="3745182"/>
            <a:ext cx="1536575" cy="879534"/>
            <a:chOff x="272483" y="3550260"/>
            <a:chExt cx="1536575" cy="879534"/>
          </a:xfrm>
        </p:grpSpPr>
        <p:sp>
          <p:nvSpPr>
            <p:cNvPr id="31" name="Ellipse 30"/>
            <p:cNvSpPr/>
            <p:nvPr/>
          </p:nvSpPr>
          <p:spPr>
            <a:xfrm>
              <a:off x="1125751" y="4168184"/>
              <a:ext cx="683307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72483" y="3550260"/>
              <a:ext cx="747926" cy="26161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 Verbindung 59"/>
            <p:cNvCxnSpPr>
              <a:stCxn id="31" idx="0"/>
              <a:endCxn id="32" idx="5"/>
            </p:cNvCxnSpPr>
            <p:nvPr/>
          </p:nvCxnSpPr>
          <p:spPr>
            <a:xfrm flipH="1" flipV="1">
              <a:off x="910878" y="3773558"/>
              <a:ext cx="556527" cy="394626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2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5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18" name="Gerade Verbindung mit Pfeil 17"/>
          <p:cNvCxnSpPr>
            <a:stCxn id="17" idx="3"/>
            <a:endCxn id="10" idx="1"/>
          </p:cNvCxnSpPr>
          <p:nvPr/>
        </p:nvCxnSpPr>
        <p:spPr>
          <a:xfrm>
            <a:off x="8660237" y="2678615"/>
            <a:ext cx="444278" cy="20133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/>
          <p:cNvGrpSpPr/>
          <p:nvPr/>
        </p:nvGrpSpPr>
        <p:grpSpPr>
          <a:xfrm>
            <a:off x="1540138" y="4476404"/>
            <a:ext cx="706237" cy="646331"/>
            <a:chOff x="445029" y="2969035"/>
            <a:chExt cx="1093890" cy="646331"/>
          </a:xfrm>
        </p:grpSpPr>
        <p:sp>
          <p:nvSpPr>
            <p:cNvPr id="20" name="Textfeld 19"/>
            <p:cNvSpPr txBox="1"/>
            <p:nvPr/>
          </p:nvSpPr>
          <p:spPr>
            <a:xfrm>
              <a:off x="445029" y="2969035"/>
              <a:ext cx="109389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1" name="Gerade Verbindung mit Pfeil 20"/>
            <p:cNvCxnSpPr/>
            <p:nvPr/>
          </p:nvCxnSpPr>
          <p:spPr>
            <a:xfrm>
              <a:off x="478361" y="3215473"/>
              <a:ext cx="898263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cxnSp>
        <p:nvCxnSpPr>
          <p:cNvPr id="26" name="Gerade Verbindung mit Pfeil 25"/>
          <p:cNvCxnSpPr>
            <a:stCxn id="24" idx="3"/>
            <a:endCxn id="17" idx="1"/>
          </p:cNvCxnSpPr>
          <p:nvPr/>
        </p:nvCxnSpPr>
        <p:spPr>
          <a:xfrm>
            <a:off x="6905584" y="2674316"/>
            <a:ext cx="237439" cy="42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3" idx="3"/>
            <a:endCxn id="10" idx="1"/>
          </p:cNvCxnSpPr>
          <p:nvPr/>
        </p:nvCxnSpPr>
        <p:spPr>
          <a:xfrm>
            <a:off x="3556623" y="4682747"/>
            <a:ext cx="5547892" cy="923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747009" y="4803100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Feels</a:t>
            </a:r>
            <a:r>
              <a:rPr lang="de-DE" dirty="0">
                <a:solidFill>
                  <a:srgbClr val="FFC000"/>
                </a:solidFill>
              </a:rPr>
              <a:t> like </a:t>
            </a:r>
            <a:r>
              <a:rPr lang="de-DE" dirty="0" err="1">
                <a:solidFill>
                  <a:srgbClr val="FFC000"/>
                </a:solidFill>
              </a:rPr>
              <a:t>executing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natural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language</a:t>
            </a:r>
            <a:r>
              <a:rPr lang="de-DE" dirty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29" name="Ovale Legende 28"/>
          <p:cNvSpPr/>
          <p:nvPr/>
        </p:nvSpPr>
        <p:spPr>
          <a:xfrm>
            <a:off x="3825422" y="5193250"/>
            <a:ext cx="1289985" cy="604302"/>
          </a:xfrm>
          <a:prstGeom prst="wedgeEllipseCallout">
            <a:avLst>
              <a:gd name="adj1" fmla="val -76780"/>
              <a:gd name="adj2" fmla="val -484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Written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r>
              <a:rPr lang="de-DE" sz="1000" dirty="0"/>
              <a:t> </a:t>
            </a:r>
            <a:r>
              <a:rPr lang="de-DE" sz="1000" dirty="0" err="1"/>
              <a:t>user</a:t>
            </a:r>
            <a:endParaRPr lang="de-DE" sz="1000" dirty="0"/>
          </a:p>
        </p:txBody>
      </p:sp>
      <p:sp>
        <p:nvSpPr>
          <p:cNvPr id="30" name="Ovale Legende 29"/>
          <p:cNvSpPr/>
          <p:nvPr/>
        </p:nvSpPr>
        <p:spPr>
          <a:xfrm>
            <a:off x="2091560" y="1496291"/>
            <a:ext cx="1521727" cy="604302"/>
          </a:xfrm>
          <a:prstGeom prst="wedgeEllipseCallout">
            <a:avLst>
              <a:gd name="adj1" fmla="val 60994"/>
              <a:gd name="adj2" fmla="val 3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Implemented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Developer</a:t>
            </a:r>
          </a:p>
        </p:txBody>
      </p:sp>
      <p:sp>
        <p:nvSpPr>
          <p:cNvPr id="31" name="Ovale Legende 30"/>
          <p:cNvSpPr/>
          <p:nvPr/>
        </p:nvSpPr>
        <p:spPr>
          <a:xfrm>
            <a:off x="8895467" y="2078859"/>
            <a:ext cx="1500417" cy="898304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Generazted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sp>
        <p:nvSpPr>
          <p:cNvPr id="32" name="Ovale Legende 31"/>
          <p:cNvSpPr/>
          <p:nvPr/>
        </p:nvSpPr>
        <p:spPr>
          <a:xfrm>
            <a:off x="8897396" y="2080788"/>
            <a:ext cx="1500417" cy="898304"/>
          </a:xfrm>
          <a:prstGeom prst="wedgeEllipseCallout">
            <a:avLst>
              <a:gd name="adj1" fmla="val 1771"/>
              <a:gd name="adj2" fmla="val 119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Generated</a:t>
            </a:r>
            <a:r>
              <a:rPr lang="de-DE" sz="1000" dirty="0"/>
              <a:t> </a:t>
            </a:r>
          </a:p>
          <a:p>
            <a:pPr algn="ctr"/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SysNat</a:t>
            </a:r>
            <a:endParaRPr lang="de-DE" sz="1000" dirty="0"/>
          </a:p>
        </p:txBody>
      </p:sp>
      <p:cxnSp>
        <p:nvCxnSpPr>
          <p:cNvPr id="22" name="Gerade Verbindung mit Pfeil 21"/>
          <p:cNvCxnSpPr>
            <a:stCxn id="13" idx="3"/>
            <a:endCxn id="25" idx="1"/>
          </p:cNvCxnSpPr>
          <p:nvPr/>
        </p:nvCxnSpPr>
        <p:spPr>
          <a:xfrm flipV="1">
            <a:off x="3556624" y="3955663"/>
            <a:ext cx="537597" cy="72708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de-DE" altLang="de-DE" dirty="0"/>
              <a:t>Wie funktioniert </a:t>
            </a:r>
            <a:r>
              <a:rPr lang="de-DE" altLang="de-DE" dirty="0" err="1" smtClean="0"/>
              <a:t>SysNat</a:t>
            </a:r>
            <a:r>
              <a:rPr lang="de-DE" altLang="de-DE" dirty="0" smtClean="0"/>
              <a:t>?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6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8" name="Ellipse 37"/>
          <p:cNvSpPr/>
          <p:nvPr/>
        </p:nvSpPr>
        <p:spPr>
          <a:xfrm>
            <a:off x="2221389" y="5054774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166069" y="2731409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9040698" y="4452939"/>
            <a:ext cx="1377046" cy="446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>
          <a:xfrm>
            <a:off x="4369168" y="2888463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/>
          <p:cNvCxnSpPr>
            <a:stCxn id="39" idx="3"/>
            <a:endCxn id="38" idx="7"/>
          </p:cNvCxnSpPr>
          <p:nvPr/>
        </p:nvCxnSpPr>
        <p:spPr bwMode="auto">
          <a:xfrm flipH="1">
            <a:off x="2823353" y="2918060"/>
            <a:ext cx="2445997" cy="216873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Ellipse 45"/>
          <p:cNvSpPr/>
          <p:nvPr/>
        </p:nvSpPr>
        <p:spPr>
          <a:xfrm>
            <a:off x="4937549" y="3198011"/>
            <a:ext cx="1761221" cy="3734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r Verbinder 46"/>
          <p:cNvCxnSpPr>
            <a:endCxn id="40" idx="2"/>
          </p:cNvCxnSpPr>
          <p:nvPr/>
        </p:nvCxnSpPr>
        <p:spPr bwMode="auto">
          <a:xfrm>
            <a:off x="6413634" y="3499811"/>
            <a:ext cx="2627064" cy="1176289"/>
          </a:xfrm>
          <a:prstGeom prst="line">
            <a:avLst/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Ellipse 50"/>
          <p:cNvSpPr/>
          <p:nvPr/>
        </p:nvSpPr>
        <p:spPr>
          <a:xfrm>
            <a:off x="7339240" y="2435727"/>
            <a:ext cx="705245" cy="2186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winkelte Verbindung 56"/>
          <p:cNvCxnSpPr>
            <a:stCxn id="51" idx="2"/>
          </p:cNvCxnSpPr>
          <p:nvPr/>
        </p:nvCxnSpPr>
        <p:spPr bwMode="auto">
          <a:xfrm rot="10800000" flipV="1">
            <a:off x="4730736" y="2545064"/>
            <a:ext cx="2608505" cy="308905"/>
          </a:xfrm>
          <a:prstGeom prst="bentConnector3">
            <a:avLst>
              <a:gd name="adj1" fmla="val 99814"/>
            </a:avLst>
          </a:prstGeom>
          <a:solidFill>
            <a:schemeClr val="bg1"/>
          </a:solidFill>
          <a:ln w="63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985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7</a:t>
            </a:fld>
            <a:endParaRPr lang="de-DE" altLang="de-DE"/>
          </a:p>
        </p:txBody>
      </p:sp>
      <p:grpSp>
        <p:nvGrpSpPr>
          <p:cNvPr id="9" name="Gruppieren 8"/>
          <p:cNvGrpSpPr/>
          <p:nvPr/>
        </p:nvGrpSpPr>
        <p:grpSpPr>
          <a:xfrm>
            <a:off x="9104516" y="3571430"/>
            <a:ext cx="1704422" cy="2243793"/>
            <a:chOff x="5186686" y="3012823"/>
            <a:chExt cx="2220623" cy="1779937"/>
          </a:xfrm>
        </p:grpSpPr>
        <p:sp>
          <p:nvSpPr>
            <p:cNvPr id="10" name="Flussdiagramm: Dokument 9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042523" y="4499779"/>
              <a:ext cx="1364786" cy="292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2150408" y="3513222"/>
            <a:ext cx="1501114" cy="2617090"/>
            <a:chOff x="5193436" y="2947530"/>
            <a:chExt cx="1824062" cy="2462507"/>
          </a:xfrm>
        </p:grpSpPr>
        <p:sp>
          <p:nvSpPr>
            <p:cNvPr id="13" name="Flussdiagramm: Dokument 12"/>
            <p:cNvSpPr/>
            <p:nvPr/>
          </p:nvSpPr>
          <p:spPr>
            <a:xfrm>
              <a:off x="5193436" y="2947530"/>
              <a:ext cx="1708746" cy="2200891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Test 1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817998" y="5062520"/>
              <a:ext cx="1199500" cy="34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7143049" y="1205628"/>
            <a:ext cx="1771926" cy="2945973"/>
            <a:chOff x="4520683" y="2172209"/>
            <a:chExt cx="1694753" cy="2945973"/>
          </a:xfrm>
          <a:solidFill>
            <a:schemeClr val="bg1">
              <a:lumMod val="95000"/>
            </a:schemeClr>
          </a:solidFill>
        </p:grpSpPr>
        <p:sp>
          <p:nvSpPr>
            <p:cNvPr id="16" name="Textfeld 15"/>
            <p:cNvSpPr txBox="1"/>
            <p:nvPr/>
          </p:nvSpPr>
          <p:spPr>
            <a:xfrm>
              <a:off x="5272096" y="4738509"/>
              <a:ext cx="943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Test.java</a:t>
              </a:r>
            </a:p>
          </p:txBody>
        </p:sp>
        <p:sp>
          <p:nvSpPr>
            <p:cNvPr id="17" name="Flussdiagramm: Dokument 16"/>
            <p:cNvSpPr/>
            <p:nvPr/>
          </p:nvSpPr>
          <p:spPr>
            <a:xfrm>
              <a:off x="4520683" y="2172209"/>
              <a:ext cx="1451111" cy="2945973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execute</a:t>
              </a:r>
              <a:r>
                <a:rPr lang="de-DE" sz="1000" dirty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(30, “Age“);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…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3722537" y="1197032"/>
            <a:ext cx="3679190" cy="2954569"/>
            <a:chOff x="4991571" y="2164511"/>
            <a:chExt cx="2608980" cy="2954569"/>
          </a:xfrm>
        </p:grpSpPr>
        <p:sp>
          <p:nvSpPr>
            <p:cNvPr id="24" name="Flussdiagramm: Dokument 23"/>
            <p:cNvSpPr/>
            <p:nvPr/>
          </p:nvSpPr>
          <p:spPr>
            <a:xfrm>
              <a:off x="4991571" y="2164511"/>
              <a:ext cx="2257155" cy="295456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(“Enter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(“Set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enterText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, String 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guiControl.enterTextInField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fieldName</a:t>
              </a:r>
              <a:r>
                <a:rPr lang="de-DE" sz="1000" dirty="0">
                  <a:solidFill>
                    <a:schemeClr val="tx1"/>
                  </a:solidFill>
                </a:rPr>
                <a:t>,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(„Value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value</a:t>
              </a:r>
              <a:r>
                <a:rPr lang="de-DE" sz="1000" dirty="0">
                  <a:solidFill>
                    <a:schemeClr val="tx1"/>
                  </a:solidFill>
                </a:rPr>
                <a:t> + „&lt;/b&gt;“ +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“ +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„&lt;b&gt;“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+ „&lt;/b&gt;.“);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@ </a:t>
              </a:r>
              <a:r>
                <a:rPr lang="de-DE" sz="10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000" dirty="0">
                  <a:solidFill>
                    <a:schemeClr val="tx1"/>
                  </a:solidFill>
                </a:rPr>
                <a:t>(“Click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>
                  <a:solidFill>
                    <a:schemeClr val="tx1"/>
                  </a:solidFill>
                </a:rPr>
                <a:t>^^</a:t>
              </a:r>
              <a:r>
                <a:rPr lang="de-DE" sz="10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public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void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clickButton</a:t>
              </a:r>
              <a:r>
                <a:rPr lang="de-DE" sz="1000" dirty="0">
                  <a:solidFill>
                    <a:schemeClr val="tx1"/>
                  </a:solidFill>
                </a:rPr>
                <a:t>(String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 {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guiControl.clickButton</a:t>
              </a:r>
              <a:r>
                <a:rPr lang="de-DE" sz="1000" dirty="0">
                  <a:solidFill>
                    <a:schemeClr val="tx1"/>
                  </a:solidFill>
                </a:rPr>
                <a:t>(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r>
                <a:rPr lang="de-DE" sz="1000" dirty="0">
                  <a:solidFill>
                    <a:schemeClr val="tx1"/>
                  </a:solidFill>
                </a:rPr>
                <a:t>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    </a:t>
              </a:r>
              <a:r>
                <a:rPr lang="de-DE" sz="1000" dirty="0" err="1">
                  <a:solidFill>
                    <a:schemeClr val="tx1"/>
                  </a:solidFill>
                </a:rPr>
                <a:t>addReportMessage</a:t>
              </a:r>
              <a:r>
                <a:rPr lang="de-DE" sz="1000" dirty="0">
                  <a:solidFill>
                    <a:schemeClr val="tx1"/>
                  </a:solidFill>
                </a:rPr>
                <a:t>(„Button &lt;b&gt;“ + </a:t>
              </a:r>
              <a:r>
                <a:rPr lang="de-DE" sz="1000" dirty="0" err="1">
                  <a:solidFill>
                    <a:schemeClr val="tx1"/>
                  </a:solidFill>
                </a:rPr>
                <a:t>buttonName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                                     „&lt;/b&gt;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5255138" y="47384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/>
                <a:t>LanguageTemplateContainer.java</a:t>
              </a:r>
            </a:p>
          </p:txBody>
        </p:sp>
      </p:grpSp>
      <p:sp>
        <p:nvSpPr>
          <p:cNvPr id="33" name="Ellipse 32"/>
          <p:cNvSpPr/>
          <p:nvPr/>
        </p:nvSpPr>
        <p:spPr>
          <a:xfrm>
            <a:off x="2434750" y="4613620"/>
            <a:ext cx="49188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>
          <a:xfrm>
            <a:off x="5315071" y="1687465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7816378" y="2143715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19"/>
          <p:cNvCxnSpPr>
            <a:stCxn id="33" idx="7"/>
            <a:endCxn id="34" idx="3"/>
          </p:cNvCxnSpPr>
          <p:nvPr/>
        </p:nvCxnSpPr>
        <p:spPr>
          <a:xfrm flipV="1">
            <a:off x="2854600" y="1842019"/>
            <a:ext cx="2522193" cy="279811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19"/>
          <p:cNvCxnSpPr>
            <a:stCxn id="34" idx="6"/>
            <a:endCxn id="35" idx="2"/>
          </p:cNvCxnSpPr>
          <p:nvPr/>
        </p:nvCxnSpPr>
        <p:spPr>
          <a:xfrm>
            <a:off x="5736536" y="1778000"/>
            <a:ext cx="2079843" cy="4562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5390471" y="1368231"/>
            <a:ext cx="421465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 Verbindung 19"/>
          <p:cNvCxnSpPr>
            <a:stCxn id="38" idx="4"/>
            <a:endCxn id="34" idx="0"/>
          </p:cNvCxnSpPr>
          <p:nvPr/>
        </p:nvCxnSpPr>
        <p:spPr>
          <a:xfrm flipH="1">
            <a:off x="5525803" y="1549301"/>
            <a:ext cx="75400" cy="13816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9441440" y="4057541"/>
            <a:ext cx="338434" cy="181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19"/>
          <p:cNvCxnSpPr>
            <a:stCxn id="41" idx="1"/>
            <a:endCxn id="35" idx="5"/>
          </p:cNvCxnSpPr>
          <p:nvPr/>
        </p:nvCxnSpPr>
        <p:spPr>
          <a:xfrm flipH="1" flipV="1">
            <a:off x="8105249" y="2298268"/>
            <a:ext cx="1385754" cy="178579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Präsentationstitel, Ort, Datum</a:t>
            </a:r>
            <a:endParaRPr lang="de-DE" alt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8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5976304" y="1434162"/>
            <a:ext cx="3393070" cy="2160079"/>
            <a:chOff x="5186686" y="3012823"/>
            <a:chExt cx="1948027" cy="1811135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1777810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rgbClr val="00B050"/>
                  </a:solidFill>
                </a:rPr>
                <a:t>XXID:</a:t>
              </a:r>
              <a:r>
                <a:rPr lang="de-DE" sz="1000">
                  <a:solidFill>
                    <a:srgbClr val="00B050"/>
                  </a:solidFill>
                </a:rPr>
                <a:t> Create new member</a:t>
              </a: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1. Main menu item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2. Button </a:t>
              </a:r>
              <a:r>
                <a:rPr lang="de-DE" sz="1000" b="1">
                  <a:solidFill>
                    <a:schemeClr val="tx1"/>
                  </a:solidFill>
                </a:rPr>
                <a:t>New Member</a:t>
              </a:r>
              <a:r>
                <a:rPr lang="de-DE" sz="1000">
                  <a:solidFill>
                    <a:schemeClr val="tx1"/>
                  </a:solidFill>
                </a:rPr>
                <a:t> clicked.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5. Button </a:t>
              </a:r>
              <a:r>
                <a:rPr lang="de-DE" sz="1000" b="1">
                  <a:solidFill>
                    <a:schemeClr val="tx1"/>
                  </a:solidFill>
                </a:rPr>
                <a:t>OK</a:t>
              </a:r>
              <a:r>
                <a:rPr lang="de-DE" sz="1000">
                  <a:solidFill>
                    <a:schemeClr val="tx1"/>
                  </a:solidFill>
                </a:rPr>
                <a:t> 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6. Is a new member displayed? – </a:t>
              </a:r>
              <a:r>
                <a:rPr lang="de-DE" sz="1000" b="1">
                  <a:solidFill>
                    <a:srgbClr val="00B050"/>
                  </a:solidFill>
                </a:rPr>
                <a:t>Yes! </a:t>
              </a:r>
              <a:r>
                <a:rPr lang="de-DE" sz="1000" b="1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>
                  <a:solidFill>
                    <a:schemeClr val="tx1"/>
                  </a:solidFill>
                </a:rPr>
                <a:t> 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4514289"/>
              <a:ext cx="601408" cy="309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8" y="1434162"/>
            <a:ext cx="2578540" cy="2262879"/>
            <a:chOff x="5193436" y="2947530"/>
            <a:chExt cx="3133284" cy="2776444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6" y="2947530"/>
              <a:ext cx="3086822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>
                  <a:solidFill>
                    <a:schemeClr val="tx1"/>
                  </a:solidFill>
                </a:rPr>
                <a:t>XXID:</a:t>
              </a:r>
              <a:r>
                <a:rPr lang="de-DE" sz="1000">
                  <a:solidFill>
                    <a:schemeClr val="tx1"/>
                  </a:solidFill>
                </a:rPr>
                <a:t> Create new 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main menu „</a:t>
              </a:r>
              <a:r>
                <a:rPr lang="de-DE" sz="1000" b="1">
                  <a:solidFill>
                    <a:schemeClr val="tx1"/>
                  </a:solidFill>
                </a:rPr>
                <a:t>Members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>
                  <a:solidFill>
                    <a:schemeClr val="tx1"/>
                  </a:solidFill>
                </a:rPr>
                <a:t>Click button „</a:t>
              </a:r>
              <a:r>
                <a:rPr lang="de-DE" sz="1000" b="1">
                  <a:solidFill>
                    <a:schemeClr val="tx1"/>
                  </a:solidFill>
                </a:rPr>
                <a:t>New Member“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Set </a:t>
              </a:r>
              <a:r>
                <a:rPr lang="de-DE" sz="1000" dirty="0">
                  <a:solidFill>
                    <a:schemeClr val="tx1"/>
                  </a:solidFill>
                </a:rPr>
                <a:t>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Name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>
                  <a:solidFill>
                    <a:schemeClr val="tx1"/>
                  </a:solidFill>
                </a:rPr>
                <a:t>Age</a:t>
              </a:r>
              <a:r>
                <a:rPr lang="de-DE" sz="1000">
                  <a:solidFill>
                    <a:schemeClr val="tx1"/>
                  </a:solidFill>
                </a:rPr>
                <a:t>“.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b="1">
                  <a:solidFill>
                    <a:schemeClr val="tx1"/>
                  </a:solidFill>
                </a:rPr>
                <a:t>“</a:t>
              </a:r>
              <a:r>
                <a:rPr lang="de-DE" sz="100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>
                  <a:solidFill>
                    <a:schemeClr val="tx1"/>
                  </a:solidFill>
                </a:rPr>
                <a:t>Is the a new member displayed?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127220" y="5270821"/>
              <a:ext cx="1199500" cy="45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4939297" y="2144328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67790" y="491850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337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B19895-050B-4551-86EB-C4C7752F7EE1}" type="slidenum">
              <a:rPr lang="de-DE" altLang="de-DE" smtClean="0"/>
              <a:pPr/>
              <a:t>9</a:t>
            </a:fld>
            <a:endParaRPr lang="de-DE" altLang="de-DE"/>
          </a:p>
        </p:txBody>
      </p:sp>
      <p:grpSp>
        <p:nvGrpSpPr>
          <p:cNvPr id="26" name="Gruppieren 25"/>
          <p:cNvGrpSpPr/>
          <p:nvPr/>
        </p:nvGrpSpPr>
        <p:grpSpPr>
          <a:xfrm>
            <a:off x="7475920" y="1434162"/>
            <a:ext cx="3393070" cy="4532546"/>
            <a:chOff x="5186686" y="3012823"/>
            <a:chExt cx="1948027" cy="2720126"/>
          </a:xfrm>
        </p:grpSpPr>
        <p:sp>
          <p:nvSpPr>
            <p:cNvPr id="27" name="Flussdiagramm: Dokument 26"/>
            <p:cNvSpPr/>
            <p:nvPr/>
          </p:nvSpPr>
          <p:spPr>
            <a:xfrm>
              <a:off x="5186686" y="3012823"/>
              <a:ext cx="1870384" cy="2720126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Create </a:t>
              </a:r>
              <a:r>
                <a:rPr lang="de-DE" sz="1000" dirty="0" err="1">
                  <a:solidFill>
                    <a:srgbClr val="00B050"/>
                  </a:solidFill>
                </a:rPr>
                <a:t>new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Button </a:t>
              </a:r>
              <a:r>
                <a:rPr lang="de-DE" sz="1000" b="1" dirty="0">
                  <a:solidFill>
                    <a:schemeClr val="tx1"/>
                  </a:solidFill>
                </a:rPr>
                <a:t>New 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Value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Value </a:t>
              </a:r>
              <a:r>
                <a:rPr lang="de-DE" sz="1000" b="1" dirty="0">
                  <a:solidFill>
                    <a:schemeClr val="tx1"/>
                  </a:solidFill>
                </a:rPr>
                <a:t>30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person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rgbClr val="00B050"/>
                  </a:solidFill>
                </a:rPr>
                <a:t>XXID:</a:t>
              </a:r>
              <a:r>
                <a:rPr lang="de-DE" sz="1000" dirty="0">
                  <a:solidFill>
                    <a:srgbClr val="00B050"/>
                  </a:solidFill>
                </a:rPr>
                <a:t> Modify </a:t>
              </a:r>
              <a:r>
                <a:rPr lang="de-DE" sz="1000" dirty="0" err="1">
                  <a:solidFill>
                    <a:srgbClr val="00B050"/>
                  </a:solidFill>
                </a:rPr>
                <a:t>existing</a:t>
              </a:r>
              <a:r>
                <a:rPr lang="de-DE" sz="1000" dirty="0">
                  <a:solidFill>
                    <a:srgbClr val="00B050"/>
                  </a:solidFill>
                </a:rPr>
                <a:t> </a:t>
              </a:r>
              <a:r>
                <a:rPr lang="de-DE" sz="1000" dirty="0" err="1">
                  <a:solidFill>
                    <a:srgbClr val="00B050"/>
                  </a:solidFill>
                </a:rPr>
                <a:t>member</a:t>
              </a:r>
              <a:endParaRPr lang="de-DE" sz="1000" dirty="0">
                <a:solidFill>
                  <a:srgbClr val="00B050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1. Main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item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2. 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3.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(30)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4. Button </a:t>
              </a:r>
              <a:r>
                <a:rPr lang="de-DE" sz="1000" b="1" dirty="0">
                  <a:solidFill>
                    <a:schemeClr val="tx1"/>
                  </a:solidFill>
                </a:rPr>
                <a:t>Edit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 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5. Value 29 </a:t>
              </a:r>
              <a:r>
                <a:rPr lang="de-DE" sz="1000" dirty="0" err="1">
                  <a:solidFill>
                    <a:schemeClr val="tx1"/>
                  </a:solidFill>
                </a:rPr>
                <a:t>entered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6. Button </a:t>
              </a:r>
              <a:r>
                <a:rPr lang="de-DE" sz="1000" b="1" dirty="0">
                  <a:solidFill>
                    <a:schemeClr val="tx1"/>
                  </a:solidFill>
                </a:rPr>
                <a:t>OK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has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been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clicked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7. Age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(29)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8. Do 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 – </a:t>
              </a:r>
              <a:r>
                <a:rPr lang="de-DE" sz="1000" b="1" dirty="0">
                  <a:solidFill>
                    <a:srgbClr val="00B050"/>
                  </a:solidFill>
                </a:rPr>
                <a:t>Yes! </a:t>
              </a:r>
              <a:r>
                <a:rPr lang="de-DE" sz="10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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Member 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deleted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533305" y="5439284"/>
              <a:ext cx="601408" cy="221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Test.html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2150407" y="1434163"/>
            <a:ext cx="3533022" cy="4784859"/>
            <a:chOff x="5193435" y="2947530"/>
            <a:chExt cx="3817489" cy="2671739"/>
          </a:xfrm>
        </p:grpSpPr>
        <p:sp>
          <p:nvSpPr>
            <p:cNvPr id="30" name="Flussdiagramm: Dokument 29"/>
            <p:cNvSpPr/>
            <p:nvPr/>
          </p:nvSpPr>
          <p:spPr>
            <a:xfrm>
              <a:off x="5193435" y="2947530"/>
              <a:ext cx="3817489" cy="2671739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000" b="1" dirty="0" err="1">
                  <a:solidFill>
                    <a:schemeClr val="tx1"/>
                  </a:solidFill>
                </a:rPr>
                <a:t>Behaviour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Manage </a:t>
              </a:r>
              <a:r>
                <a:rPr lang="de-DE" sz="1000" dirty="0" err="1">
                  <a:solidFill>
                    <a:schemeClr val="tx1"/>
                  </a:solidFill>
                </a:rPr>
                <a:t>members</a:t>
              </a:r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A simple </a:t>
              </a:r>
              <a:r>
                <a:rPr lang="de-DE" sz="1000" dirty="0" err="1">
                  <a:solidFill>
                    <a:schemeClr val="tx1"/>
                  </a:solidFill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for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demo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purpose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illustrate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use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SysNat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nlxx</a:t>
              </a:r>
              <a:r>
                <a:rPr lang="de-DE" sz="1000" dirty="0">
                  <a:solidFill>
                    <a:schemeClr val="tx1"/>
                  </a:solidFill>
                </a:rPr>
                <a:t>-files.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Precondition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Click </a:t>
              </a:r>
              <a:r>
                <a:rPr lang="de-DE" sz="1000" dirty="0" err="1">
                  <a:solidFill>
                    <a:schemeClr val="tx1"/>
                  </a:solidFill>
                </a:rPr>
                <a:t>main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menu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Members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b="1" dirty="0" err="1">
                  <a:solidFill>
                    <a:schemeClr val="tx1"/>
                  </a:solidFill>
                </a:rPr>
                <a:t>OneTimeCleanup</a:t>
              </a:r>
              <a:r>
                <a:rPr lang="de-DE" sz="1000" b="1" dirty="0">
                  <a:solidFill>
                    <a:schemeClr val="tx1"/>
                  </a:solidFill>
                </a:rPr>
                <a:t>:</a:t>
              </a:r>
              <a:r>
                <a:rPr lang="de-DE" sz="1000" dirty="0">
                  <a:solidFill>
                    <a:schemeClr val="tx1"/>
                  </a:solidFill>
                </a:rPr>
                <a:t> Delete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Create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New Member“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Set „</a:t>
              </a:r>
              <a:r>
                <a:rPr lang="de-DE" sz="1000" b="1" dirty="0">
                  <a:solidFill>
                    <a:schemeClr val="tx1"/>
                  </a:solidFill>
                </a:rPr>
                <a:t>Bob“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Name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30“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</a:rPr>
                <a:t>new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displayed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b="1" dirty="0">
                  <a:solidFill>
                    <a:schemeClr val="tx1"/>
                  </a:solidFill>
                </a:rPr>
                <a:t>XXID:</a:t>
              </a:r>
              <a:r>
                <a:rPr lang="de-DE" sz="1000" dirty="0">
                  <a:solidFill>
                    <a:schemeClr val="tx1"/>
                  </a:solidFill>
                </a:rPr>
                <a:t> Modify </a:t>
              </a:r>
              <a:r>
                <a:rPr lang="de-DE" sz="1000" dirty="0" err="1">
                  <a:solidFill>
                    <a:schemeClr val="tx1"/>
                  </a:solidFill>
                </a:rPr>
                <a:t>existing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endParaRPr lang="de-DE" sz="10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  <a:p>
              <a:r>
                <a:rPr lang="de-DE" sz="1000" dirty="0">
                  <a:solidFill>
                    <a:schemeClr val="tx1"/>
                  </a:solidFill>
                </a:rPr>
                <a:t>Select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Bob</a:t>
              </a:r>
              <a:r>
                <a:rPr lang="de-DE" sz="1000" dirty="0">
                  <a:solidFill>
                    <a:schemeClr val="tx1"/>
                  </a:solidFill>
                </a:rPr>
                <a:t>“ in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list</a:t>
              </a:r>
              <a:r>
                <a:rPr lang="de-DE" sz="1000" dirty="0">
                  <a:solidFill>
                    <a:schemeClr val="tx1"/>
                  </a:solidFill>
                </a:rPr>
                <a:t>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Edit“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Enter „</a:t>
              </a:r>
              <a:r>
                <a:rPr lang="de-DE" sz="1000" b="1" dirty="0">
                  <a:solidFill>
                    <a:schemeClr val="tx1"/>
                  </a:solidFill>
                </a:rPr>
                <a:t>29“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into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field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“.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Click </a:t>
              </a:r>
              <a:r>
                <a:rPr lang="de-DE" sz="1000" dirty="0" err="1">
                  <a:solidFill>
                    <a:schemeClr val="tx1"/>
                  </a:solidFill>
                </a:rPr>
                <a:t>button</a:t>
              </a:r>
              <a:r>
                <a:rPr lang="de-DE" sz="1000" dirty="0">
                  <a:solidFill>
                    <a:schemeClr val="tx1"/>
                  </a:solidFill>
                </a:rPr>
                <a:t> „</a:t>
              </a:r>
              <a:r>
                <a:rPr lang="de-DE" sz="1000" b="1" dirty="0">
                  <a:solidFill>
                    <a:schemeClr val="tx1"/>
                  </a:solidFill>
                </a:rPr>
                <a:t>OK“</a:t>
              </a:r>
              <a:r>
                <a:rPr lang="de-DE" sz="1000" dirty="0">
                  <a:solidFill>
                    <a:schemeClr val="tx1"/>
                  </a:solidFill>
                </a:rPr>
                <a:t> 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The </a:t>
              </a:r>
              <a:r>
                <a:rPr lang="de-DE" sz="1000" dirty="0" err="1">
                  <a:solidFill>
                    <a:schemeClr val="tx1"/>
                  </a:solidFill>
                </a:rPr>
                <a:t>age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of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the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selected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member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is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stored</a:t>
              </a:r>
              <a:r>
                <a:rPr lang="de-DE" sz="1000" dirty="0">
                  <a:solidFill>
                    <a:schemeClr val="tx1"/>
                  </a:solidFill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</a:rPr>
                <a:t>as</a:t>
              </a:r>
              <a:r>
                <a:rPr lang="de-DE" sz="1000" dirty="0">
                  <a:solidFill>
                    <a:schemeClr val="tx1"/>
                  </a:solidFill>
                </a:rPr>
                <a:t> &lt;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&gt;.</a:t>
              </a:r>
            </a:p>
            <a:p>
              <a:r>
                <a:rPr lang="de-DE" sz="1000" dirty="0">
                  <a:solidFill>
                    <a:schemeClr val="tx1"/>
                  </a:solidFill>
                </a:rPr>
                <a:t>Do ‚</a:t>
              </a:r>
              <a:r>
                <a:rPr lang="de-DE" sz="1000" b="1" dirty="0" err="1">
                  <a:solidFill>
                    <a:schemeClr val="tx1"/>
                  </a:solidFill>
                </a:rPr>
                <a:t>OldAge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and</a:t>
              </a:r>
              <a:r>
                <a:rPr lang="de-DE" sz="1000" dirty="0">
                  <a:solidFill>
                    <a:schemeClr val="tx1"/>
                  </a:solidFill>
                </a:rPr>
                <a:t> ‚</a:t>
              </a:r>
              <a:r>
                <a:rPr lang="de-DE" sz="1000" b="1" dirty="0" err="1">
                  <a:solidFill>
                    <a:schemeClr val="tx1"/>
                  </a:solidFill>
                </a:rPr>
                <a:t>NewAge</a:t>
              </a:r>
              <a:r>
                <a:rPr lang="de-DE" sz="1000" dirty="0">
                  <a:solidFill>
                    <a:schemeClr val="tx1"/>
                  </a:solidFill>
                </a:rPr>
                <a:t>‘ </a:t>
              </a:r>
              <a:r>
                <a:rPr lang="de-DE" sz="1000" dirty="0" err="1">
                  <a:solidFill>
                    <a:schemeClr val="tx1"/>
                  </a:solidFill>
                </a:rPr>
                <a:t>differ</a:t>
              </a:r>
              <a:r>
                <a:rPr lang="de-DE" sz="1000" dirty="0">
                  <a:solidFill>
                    <a:schemeClr val="tx1"/>
                  </a:solidFill>
                </a:rPr>
                <a:t>?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917640" y="5270821"/>
              <a:ext cx="1066610" cy="206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Test.nlxx</a:t>
              </a:r>
              <a:endParaRPr lang="de-DE" dirty="0"/>
            </a:p>
          </p:txBody>
        </p:sp>
      </p:grpSp>
      <p:sp>
        <p:nvSpPr>
          <p:cNvPr id="32" name="Pfeil nach rechts 31"/>
          <p:cNvSpPr/>
          <p:nvPr/>
        </p:nvSpPr>
        <p:spPr bwMode="auto">
          <a:xfrm>
            <a:off x="6182881" y="3397057"/>
            <a:ext cx="744132" cy="283779"/>
          </a:xfrm>
          <a:prstGeom prst="rightArrow">
            <a:avLst>
              <a:gd name="adj1" fmla="val 50000"/>
              <a:gd name="adj2" fmla="val 123333"/>
            </a:avLst>
          </a:prstGeom>
          <a:solidFill>
            <a:schemeClr val="accent1"/>
          </a:solidFill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Arial" charset="0"/>
              <a:cs typeface="Arial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475920" y="578961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Test Report</a:t>
            </a:r>
            <a:endParaRPr lang="de-DE" sz="28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147359" y="462719"/>
            <a:ext cx="353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smtClean="0"/>
              <a:t>Natural Language</a:t>
            </a:r>
          </a:p>
          <a:p>
            <a:r>
              <a:rPr lang="de-DE" sz="2800" b="1" dirty="0" err="1" smtClean="0"/>
              <a:t>eXecutable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eXample</a:t>
            </a:r>
            <a:endParaRPr lang="de-DE" sz="2800" b="1" dirty="0"/>
          </a:p>
        </p:txBody>
      </p:sp>
      <p:sp>
        <p:nvSpPr>
          <p:cNvPr id="2" name="Abgerundete rechteckige Legende 1"/>
          <p:cNvSpPr/>
          <p:nvPr/>
        </p:nvSpPr>
        <p:spPr>
          <a:xfrm>
            <a:off x="5808725" y="2069583"/>
            <a:ext cx="1548323" cy="435874"/>
          </a:xfrm>
          <a:prstGeom prst="wedgeRoundRectCallout">
            <a:avLst>
              <a:gd name="adj1" fmla="val -123950"/>
              <a:gd name="adj2" fmla="val -668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These </a:t>
            </a:r>
            <a:r>
              <a:rPr lang="de-DE" sz="1200" dirty="0" err="1" smtClean="0">
                <a:solidFill>
                  <a:schemeClr val="tx1"/>
                </a:solidFill>
              </a:rPr>
              <a:t>are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</a:t>
            </a:r>
            <a:r>
              <a:rPr lang="de-DE" sz="1200" dirty="0" err="1" smtClean="0">
                <a:solidFill>
                  <a:schemeClr val="tx1"/>
                </a:solidFill>
              </a:rPr>
              <a:t>ehaviour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>
                <a:solidFill>
                  <a:schemeClr val="tx1"/>
                </a:solidFill>
              </a:rPr>
              <a:t>L</a:t>
            </a:r>
            <a:r>
              <a:rPr lang="de-DE" sz="1200" dirty="0" smtClean="0">
                <a:solidFill>
                  <a:schemeClr val="tx1"/>
                </a:solidFill>
              </a:rPr>
              <a:t>evel </a:t>
            </a:r>
            <a:r>
              <a:rPr lang="de-DE" sz="1200" dirty="0" err="1">
                <a:solidFill>
                  <a:schemeClr val="tx1"/>
                </a:solidFill>
              </a:rPr>
              <a:t>I</a:t>
            </a:r>
            <a:r>
              <a:rPr lang="de-DE" sz="1200" dirty="0" err="1" smtClean="0">
                <a:solidFill>
                  <a:schemeClr val="tx1"/>
                </a:solidFill>
              </a:rPr>
              <a:t>nstructions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Abgerundete rechteckige Legende 13"/>
          <p:cNvSpPr/>
          <p:nvPr/>
        </p:nvSpPr>
        <p:spPr>
          <a:xfrm>
            <a:off x="5946472" y="4781729"/>
            <a:ext cx="1344966" cy="435874"/>
          </a:xfrm>
          <a:prstGeom prst="wedgeRoundRectCallout">
            <a:avLst>
              <a:gd name="adj1" fmla="val -128638"/>
              <a:gd name="adj2" fmla="val -12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This </a:t>
            </a:r>
            <a:r>
              <a:rPr lang="de-DE" sz="1200" dirty="0" err="1" smtClean="0">
                <a:solidFill>
                  <a:schemeClr val="tx1"/>
                </a:solidFill>
              </a:rPr>
              <a:t>is</a:t>
            </a:r>
            <a:r>
              <a:rPr lang="de-DE" sz="1200" dirty="0" smtClean="0">
                <a:solidFill>
                  <a:schemeClr val="tx1"/>
                </a:solidFill>
              </a:rPr>
              <a:t> a Dynamic Test </a:t>
            </a:r>
            <a:r>
              <a:rPr lang="de-DE" sz="1200" dirty="0" err="1" smtClean="0">
                <a:solidFill>
                  <a:schemeClr val="tx1"/>
                </a:solidFill>
              </a:rPr>
              <a:t>Object</a:t>
            </a:r>
            <a:r>
              <a:rPr lang="de-DE" sz="1200" dirty="0" smtClean="0">
                <a:solidFill>
                  <a:schemeClr val="tx1"/>
                </a:solidFill>
              </a:rPr>
              <a:t>.</a:t>
            </a:r>
            <a:endParaRPr lang="de-DE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Microsoft Office PowerPoint</Application>
  <PresentationFormat>Breitbild</PresentationFormat>
  <Paragraphs>632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1" baseType="lpstr">
      <vt:lpstr>Arial</vt:lpstr>
      <vt:lpstr>Bradley Hand ITC</vt:lpstr>
      <vt:lpstr>Calibri</vt:lpstr>
      <vt:lpstr>Calibri Light</vt:lpstr>
      <vt:lpstr>Segoe MDL2 Assets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How does SysNat work?</vt:lpstr>
      <vt:lpstr>Wie funktioniert SysNat?</vt:lpstr>
      <vt:lpstr>Wie funktioniert SysNat?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92</cp:revision>
  <dcterms:created xsi:type="dcterms:W3CDTF">2018-07-16T07:50:34Z</dcterms:created>
  <dcterms:modified xsi:type="dcterms:W3CDTF">2019-07-05T05:07:18Z</dcterms:modified>
</cp:coreProperties>
</file>