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82" r:id="rId3"/>
    <p:sldId id="267" r:id="rId4"/>
    <p:sldId id="276" r:id="rId5"/>
    <p:sldId id="277" r:id="rId6"/>
    <p:sldId id="272" r:id="rId7"/>
    <p:sldId id="273" r:id="rId8"/>
    <p:sldId id="274" r:id="rId9"/>
    <p:sldId id="275" r:id="rId10"/>
    <p:sldId id="256" r:id="rId11"/>
    <p:sldId id="268" r:id="rId12"/>
    <p:sldId id="269" r:id="rId13"/>
    <p:sldId id="270" r:id="rId14"/>
    <p:sldId id="271" r:id="rId15"/>
    <p:sldId id="289" r:id="rId16"/>
    <p:sldId id="278" r:id="rId17"/>
    <p:sldId id="279" r:id="rId18"/>
    <p:sldId id="280" r:id="rId19"/>
    <p:sldId id="281" r:id="rId20"/>
    <p:sldId id="284" r:id="rId21"/>
    <p:sldId id="287" r:id="rId22"/>
    <p:sldId id="288" r:id="rId23"/>
    <p:sldId id="285" r:id="rId24"/>
    <p:sldId id="286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27.08.2020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66928" y="1112520"/>
            <a:ext cx="970178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Behaviour</a:t>
            </a:r>
            <a:r>
              <a:rPr lang="en-US" dirty="0" smtClean="0"/>
              <a:t>: </a:t>
            </a:r>
            <a:r>
              <a:rPr lang="en-US" dirty="0"/>
              <a:t>Order </a:t>
            </a:r>
            <a:r>
              <a:rPr lang="en-US" dirty="0" smtClean="0"/>
              <a:t>Management</a:t>
            </a:r>
          </a:p>
          <a:p>
            <a:r>
              <a:rPr lang="en-US" dirty="0"/>
              <a:t>The order management view allows to create new orders and to modify or cancel them.</a:t>
            </a:r>
          </a:p>
          <a:p>
            <a:r>
              <a:rPr lang="en-US" dirty="0"/>
              <a:t>User story: As a customer, I wish to </a:t>
            </a:r>
            <a:r>
              <a:rPr lang="en-US" dirty="0" smtClean="0"/>
              <a:t>modify an existing order </a:t>
            </a:r>
            <a:r>
              <a:rPr lang="en-US" dirty="0"/>
              <a:t>in order to </a:t>
            </a:r>
            <a:r>
              <a:rPr lang="en-US" dirty="0" smtClean="0"/>
              <a:t>adapt to changing conditions.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XXID</a:t>
            </a:r>
            <a:r>
              <a:rPr lang="en-US" dirty="0" smtClean="0"/>
              <a:t>: </a:t>
            </a:r>
            <a:r>
              <a:rPr lang="en-US" dirty="0"/>
              <a:t>Modify existing order</a:t>
            </a:r>
          </a:p>
          <a:p>
            <a:r>
              <a:rPr lang="en-US" dirty="0"/>
              <a:t>    </a:t>
            </a:r>
          </a:p>
          <a:p>
            <a:r>
              <a:rPr lang="en-US" b="1" dirty="0" smtClean="0"/>
              <a:t>Test-Phase:</a:t>
            </a:r>
            <a:r>
              <a:rPr lang="en-US" dirty="0" smtClean="0"/>
              <a:t> Arrange</a:t>
            </a:r>
            <a:endParaRPr lang="en-US" dirty="0"/>
          </a:p>
          <a:p>
            <a:r>
              <a:rPr lang="en-US" dirty="0"/>
              <a:t>Click main menu "</a:t>
            </a:r>
            <a:r>
              <a:rPr lang="en-US" b="1" dirty="0"/>
              <a:t>Order Management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OldDueDate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/>
              <a:t>"New"</a:t>
            </a:r>
            <a:r>
              <a:rPr lang="en-US" dirty="0"/>
              <a:t>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</a:t>
            </a:r>
            <a:r>
              <a:rPr lang="en-US" dirty="0"/>
              <a:t>Act</a:t>
            </a:r>
          </a:p>
          <a:p>
            <a:r>
              <a:rPr lang="en-US" dirty="0" smtClean="0"/>
              <a:t>Increase the value in field "</a:t>
            </a:r>
            <a:r>
              <a:rPr lang="en-US" b="1" dirty="0" smtClean="0"/>
              <a:t>Due </a:t>
            </a:r>
            <a:r>
              <a:rPr lang="en-US" b="1" dirty="0"/>
              <a:t>Date</a:t>
            </a:r>
            <a:r>
              <a:rPr lang="en-US" dirty="0"/>
              <a:t>" </a:t>
            </a:r>
            <a:r>
              <a:rPr lang="en-US" dirty="0" smtClean="0"/>
              <a:t>by "</a:t>
            </a:r>
            <a:r>
              <a:rPr lang="en-US" b="1" dirty="0" smtClean="0"/>
              <a:t>7</a:t>
            </a:r>
            <a:r>
              <a:rPr lang="en-US" dirty="0"/>
              <a:t>" </a:t>
            </a:r>
            <a:r>
              <a:rPr lang="en-US" dirty="0" smtClean="0"/>
              <a:t>days.</a:t>
            </a:r>
            <a:endParaRPr lang="en-US" dirty="0"/>
          </a:p>
          <a:p>
            <a:r>
              <a:rPr lang="en-US" dirty="0" smtClean="0"/>
              <a:t>Press </a:t>
            </a:r>
            <a:r>
              <a:rPr lang="en-US" dirty="0"/>
              <a:t>"Save"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Assert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Do the date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differ by "</a:t>
            </a:r>
            <a:r>
              <a:rPr lang="en-US" b="1" dirty="0"/>
              <a:t>7</a:t>
            </a:r>
            <a:r>
              <a:rPr lang="en-US" dirty="0"/>
              <a:t>" days?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58803" y="2228148"/>
            <a:ext cx="2491591" cy="1006257"/>
            <a:chOff x="8409630" y="448574"/>
            <a:chExt cx="3017494" cy="1621766"/>
          </a:xfrm>
        </p:grpSpPr>
        <p:sp>
          <p:nvSpPr>
            <p:cNvPr id="22" name="Rechteck 21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409631" y="507355"/>
              <a:ext cx="30031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189136" y="2228148"/>
            <a:ext cx="2949712" cy="1006257"/>
            <a:chOff x="8349127" y="448574"/>
            <a:chExt cx="3077997" cy="1621766"/>
          </a:xfrm>
        </p:grpSpPr>
        <p:sp>
          <p:nvSpPr>
            <p:cNvPr id="29" name="Rechteck 28"/>
            <p:cNvSpPr/>
            <p:nvPr/>
          </p:nvSpPr>
          <p:spPr>
            <a:xfrm>
              <a:off x="8349127" y="448574"/>
              <a:ext cx="307799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349127" y="507355"/>
              <a:ext cx="306361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189136" y="3749957"/>
            <a:ext cx="2949712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861649" y="507355"/>
              <a:ext cx="2551098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49431" y="507355"/>
              <a:ext cx="17633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758802" y="3817195"/>
            <a:ext cx="2491591" cy="1006257"/>
            <a:chOff x="8409630" y="448574"/>
            <a:chExt cx="3017494" cy="1621766"/>
          </a:xfrm>
        </p:grpSpPr>
        <p:sp>
          <p:nvSpPr>
            <p:cNvPr id="38" name="Rechteck 37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765520" y="507355"/>
              <a:ext cx="2647226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758803" y="584104"/>
            <a:ext cx="2483027" cy="1006257"/>
            <a:chOff x="8616422" y="448574"/>
            <a:chExt cx="2810702" cy="1621766"/>
          </a:xfrm>
        </p:grpSpPr>
        <p:sp>
          <p:nvSpPr>
            <p:cNvPr id="41" name="Rechteck 40"/>
            <p:cNvSpPr/>
            <p:nvPr/>
          </p:nvSpPr>
          <p:spPr>
            <a:xfrm>
              <a:off x="8616422" y="448574"/>
              <a:ext cx="2810702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16423" y="507355"/>
              <a:ext cx="2796322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sysnat.quality.assurance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3868615" y="558102"/>
            <a:ext cx="3732453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8423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004598" y="1578875"/>
            <a:ext cx="3976472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588068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413598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  <a:endCxn id="32" idx="0"/>
          </p:cNvCxnSpPr>
          <p:nvPr/>
        </p:nvCxnSpPr>
        <p:spPr>
          <a:xfrm>
            <a:off x="9663992" y="3234405"/>
            <a:ext cx="0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374001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634951" y="507355"/>
              <a:ext cx="175237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20" cy="7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626785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>
            <a:off x="2000316" y="1590361"/>
            <a:ext cx="4283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000317" y="1590361"/>
            <a:ext cx="2360751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000317" y="1590361"/>
            <a:ext cx="7663675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23772" y="448574"/>
            <a:ext cx="31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27736" y="5523250"/>
            <a:ext cx="1874139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25255" y="5527540"/>
            <a:ext cx="2074203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14968" y="1481491"/>
            <a:ext cx="1584425" cy="3843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 flipH="1">
            <a:off x="5562357" y="1481491"/>
            <a:ext cx="337036" cy="404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1865413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86723" y="4881592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CommandLibraryCreator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86723" y="3472807"/>
            <a:ext cx="3115487" cy="875628"/>
            <a:chOff x="8316257" y="448574"/>
            <a:chExt cx="3115487" cy="1621766"/>
          </a:xfrm>
        </p:grpSpPr>
        <p:sp>
          <p:nvSpPr>
            <p:cNvPr id="48" name="Rechteck 47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8203979" y="4297794"/>
            <a:ext cx="1995098" cy="875628"/>
            <a:chOff x="8695426" y="448574"/>
            <a:chExt cx="2731698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XXGroupBuilder</a:t>
              </a:r>
              <a:endParaRPr lang="de-DE" sz="1400" dirty="0"/>
            </a:p>
          </p:txBody>
        </p:sp>
      </p:grpSp>
      <p:cxnSp>
        <p:nvCxnSpPr>
          <p:cNvPr id="53" name="Gerade Verbindung mit Pfeil 52"/>
          <p:cNvCxnSpPr>
            <a:stCxn id="41" idx="2"/>
            <a:endCxn id="48" idx="3"/>
          </p:cNvCxnSpPr>
          <p:nvPr/>
        </p:nvCxnSpPr>
        <p:spPr>
          <a:xfrm flipH="1">
            <a:off x="3997590" y="1481491"/>
            <a:ext cx="1901803" cy="2429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1" idx="2"/>
            <a:endCxn id="51" idx="1"/>
          </p:cNvCxnSpPr>
          <p:nvPr/>
        </p:nvCxnSpPr>
        <p:spPr>
          <a:xfrm>
            <a:off x="5899393" y="1481491"/>
            <a:ext cx="2304586" cy="325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5224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36239" y="253243"/>
            <a:ext cx="37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705353"/>
            <a:chOff x="8695426" y="438226"/>
            <a:chExt cx="2731698" cy="1398837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6"/>
              <a:ext cx="2731698" cy="1388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723855" cy="137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8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5255902" y="2854059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abstract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LanguageTemplateBasics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15361" y="1349358"/>
            <a:ext cx="2146827" cy="764165"/>
            <a:chOff x="8316257" y="448574"/>
            <a:chExt cx="3115487" cy="1415323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6" cy="141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2959004" y="1481491"/>
            <a:ext cx="2940389" cy="24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702656"/>
            <a:chOff x="8732750" y="438226"/>
            <a:chExt cx="2731698" cy="1301402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291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672863"/>
            <a:ext cx="9661" cy="101117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53213" y="5173353"/>
            <a:ext cx="2566871" cy="795552"/>
            <a:chOff x="8732750" y="448574"/>
            <a:chExt cx="2731698" cy="147345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473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LanguageTemplatesCommon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3564480" y="5173352"/>
            <a:ext cx="3991077" cy="795553"/>
            <a:chOff x="8732750" y="448574"/>
            <a:chExt cx="2731698" cy="1361175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361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9"/>
              <a:ext cx="2731698" cy="895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LanguageTemplatesBasics_HelloWorldSpringBoot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7674851" y="5175929"/>
            <a:ext cx="3230568" cy="792976"/>
            <a:chOff x="8732750" y="448574"/>
            <a:chExt cx="2731698" cy="1468685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468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/>
                <a:t>LanguageTemplatesBasics_HomePageIKS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5560019" y="3729687"/>
            <a:ext cx="1061732" cy="144771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6621751" y="3729687"/>
            <a:ext cx="2668384" cy="14499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41" idx="2"/>
            <a:endCxn id="53" idx="3"/>
          </p:cNvCxnSpPr>
          <p:nvPr/>
        </p:nvCxnSpPr>
        <p:spPr>
          <a:xfrm flipH="1">
            <a:off x="3420084" y="1481491"/>
            <a:ext cx="2479309" cy="3957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832741" y="2525137"/>
            <a:ext cx="2566871" cy="677888"/>
            <a:chOff x="8732750" y="448574"/>
            <a:chExt cx="2731698" cy="1255528"/>
          </a:xfrm>
        </p:grpSpPr>
        <p:sp>
          <p:nvSpPr>
            <p:cNvPr id="39" name="Rechteck 38"/>
            <p:cNvSpPr/>
            <p:nvPr/>
          </p:nvSpPr>
          <p:spPr>
            <a:xfrm>
              <a:off x="8732750" y="448574"/>
              <a:ext cx="2731698" cy="1255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LanguageTemplatesDownload</a:t>
              </a:r>
              <a:endParaRPr lang="de-DE" sz="1400" dirty="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891695" y="3745038"/>
            <a:ext cx="2672785" cy="875628"/>
            <a:chOff x="8732750" y="448574"/>
            <a:chExt cx="2731698" cy="1621766"/>
          </a:xfrm>
        </p:grpSpPr>
        <p:sp>
          <p:nvSpPr>
            <p:cNvPr id="54" name="Rechteck 53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732750" y="455508"/>
              <a:ext cx="273169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LanguageTemplatesPDFValidation</a:t>
              </a:r>
              <a:endParaRPr lang="de-DE" sz="1400" dirty="0"/>
            </a:p>
          </p:txBody>
        </p:sp>
      </p:grpSp>
      <p:cxnSp>
        <p:nvCxnSpPr>
          <p:cNvPr id="65" name="Gerade Verbindung mit Pfeil 64"/>
          <p:cNvCxnSpPr>
            <a:endCxn id="44" idx="3"/>
          </p:cNvCxnSpPr>
          <p:nvPr/>
        </p:nvCxnSpPr>
        <p:spPr>
          <a:xfrm flipH="1">
            <a:off x="3399612" y="1481183"/>
            <a:ext cx="2518757" cy="1309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1" idx="2"/>
            <a:endCxn id="64" idx="3"/>
          </p:cNvCxnSpPr>
          <p:nvPr/>
        </p:nvCxnSpPr>
        <p:spPr>
          <a:xfrm flipH="1">
            <a:off x="3564480" y="1481491"/>
            <a:ext cx="2334913" cy="2636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371434" y="253243"/>
            <a:ext cx="487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342294" y="253243"/>
            <a:ext cx="290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sysnat.quality.assurance</a:t>
            </a:r>
            <a:r>
              <a:rPr lang="de-DE" dirty="0" smtClean="0"/>
              <a:t>&gt;&gt;</a:t>
            </a:r>
            <a:endParaRPr lang="de-DE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1500992" y="3106635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ModuleLevelTestExecutor</a:t>
              </a:r>
              <a:endParaRPr lang="de-DE" sz="14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500992" y="1560567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ClassLevelTestExecutor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1500993" y="4688250"/>
            <a:ext cx="2731698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SystemLevelTestExecutor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932095" y="3106635"/>
            <a:ext cx="3013620" cy="875628"/>
            <a:chOff x="8695426" y="448574"/>
            <a:chExt cx="2734690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6101748" y="3279095"/>
            <a:ext cx="3013620" cy="875628"/>
            <a:chOff x="8695426" y="448574"/>
            <a:chExt cx="2734690" cy="1621766"/>
          </a:xfrm>
        </p:grpSpPr>
        <p:sp>
          <p:nvSpPr>
            <p:cNvPr id="39" name="Rechteck 3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6302909" y="3456347"/>
            <a:ext cx="3013620" cy="875628"/>
            <a:chOff x="8695426" y="448574"/>
            <a:chExt cx="2734690" cy="1621766"/>
          </a:xfrm>
        </p:grpSpPr>
        <p:sp>
          <p:nvSpPr>
            <p:cNvPr id="45" name="Rechteck 4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695428" y="455508"/>
              <a:ext cx="273468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TestcaseGeneration_ModuleLevelTest</a:t>
              </a:r>
              <a:endParaRPr lang="de-DE" sz="1400" dirty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928798" y="4688250"/>
            <a:ext cx="3013620" cy="875628"/>
            <a:chOff x="8695426" y="448574"/>
            <a:chExt cx="2734690" cy="1621766"/>
          </a:xfrm>
        </p:grpSpPr>
        <p:sp>
          <p:nvSpPr>
            <p:cNvPr id="48" name="Rechteck 4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098451" y="4860710"/>
            <a:ext cx="3013620" cy="875628"/>
            <a:chOff x="8695426" y="448574"/>
            <a:chExt cx="2734690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6299612" y="5037962"/>
            <a:ext cx="3013620" cy="875628"/>
            <a:chOff x="8695426" y="448574"/>
            <a:chExt cx="2734690" cy="1621766"/>
          </a:xfrm>
        </p:grpSpPr>
        <p:sp>
          <p:nvSpPr>
            <p:cNvPr id="54" name="Rechteck 53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HelloWorldSpringBootSystemLevelTest</a:t>
              </a:r>
              <a:endParaRPr lang="de-DE" sz="1400" dirty="0"/>
            </a:p>
          </p:txBody>
        </p:sp>
      </p:grpSp>
      <p:cxnSp>
        <p:nvCxnSpPr>
          <p:cNvPr id="56" name="Gerade Verbindung mit Pfeil 55"/>
          <p:cNvCxnSpPr>
            <a:stCxn id="42" idx="3"/>
            <a:endCxn id="23" idx="1"/>
          </p:cNvCxnSpPr>
          <p:nvPr/>
        </p:nvCxnSpPr>
        <p:spPr>
          <a:xfrm>
            <a:off x="4232690" y="3371989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311015" y="3080042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4229393" y="4966822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4307718" y="4674875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4229393" y="1852514"/>
            <a:ext cx="169940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4307718" y="1560567"/>
            <a:ext cx="153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finds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executes</a:t>
            </a:r>
            <a:endParaRPr lang="de-DE" sz="1400" dirty="0"/>
          </a:p>
        </p:txBody>
      </p:sp>
      <p:grpSp>
        <p:nvGrpSpPr>
          <p:cNvPr id="63" name="Gruppieren 62"/>
          <p:cNvGrpSpPr/>
          <p:nvPr/>
        </p:nvGrpSpPr>
        <p:grpSpPr>
          <a:xfrm>
            <a:off x="5963730" y="1542375"/>
            <a:ext cx="3013620" cy="875628"/>
            <a:chOff x="8695426" y="448574"/>
            <a:chExt cx="2734690" cy="1621766"/>
          </a:xfrm>
        </p:grpSpPr>
        <p:sp>
          <p:nvSpPr>
            <p:cNvPr id="64" name="Rechteck 63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6133383" y="1714835"/>
            <a:ext cx="3013620" cy="875628"/>
            <a:chOff x="8695426" y="448574"/>
            <a:chExt cx="2734690" cy="1621766"/>
          </a:xfrm>
        </p:grpSpPr>
        <p:sp>
          <p:nvSpPr>
            <p:cNvPr id="67" name="Rechteck 66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endParaRPr lang="de-DE" sz="1400" dirty="0"/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6334544" y="1892087"/>
            <a:ext cx="3013620" cy="875628"/>
            <a:chOff x="8695426" y="448574"/>
            <a:chExt cx="2734690" cy="1621766"/>
          </a:xfrm>
        </p:grpSpPr>
        <p:sp>
          <p:nvSpPr>
            <p:cNvPr id="70" name="Rechteck 69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8695428" y="455508"/>
              <a:ext cx="273468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TestcaseGeneration_ModuleLevelTest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29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2936791" y="1704041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4192787" y="1131227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4129725" y="2234813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739872" y="1350098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4386099" y="4541550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6002835" y="5139334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4713477" y="3018087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6916233" y="3166709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1983946" y="2966332"/>
            <a:ext cx="183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r>
              <a:rPr lang="de-DE" sz="2000" b="1" dirty="0" smtClean="0"/>
              <a:t> System </a:t>
            </a:r>
          </a:p>
          <a:p>
            <a:pPr algn="ctr"/>
            <a:r>
              <a:rPr lang="de-DE" sz="2000" b="1" dirty="0" err="1" smtClean="0"/>
              <a:t>Documentation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459885" y="1786694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4544990" y="335828"/>
            <a:ext cx="2194882" cy="694064"/>
          </a:xfrm>
          <a:prstGeom prst="wedgeRectCallout">
            <a:avLst>
              <a:gd name="adj1" fmla="val -24274"/>
              <a:gd name="adj2" fmla="val 16743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latin typeface="Arial" charset="0"/>
                <a:cs typeface="Arial" charset="0"/>
              </a:rPr>
              <a:t>Documentation</a:t>
            </a:r>
            <a:r>
              <a:rPr lang="de-DE" sz="1400" dirty="0" smtClean="0">
                <a:latin typeface="Arial" charset="0"/>
                <a:cs typeface="Arial" charset="0"/>
              </a:rPr>
              <a:t>, </a:t>
            </a:r>
            <a:r>
              <a:rPr lang="de-DE" sz="1400" dirty="0">
                <a:latin typeface="Arial" charset="0"/>
                <a:cs typeface="Arial" charset="0"/>
              </a:rPr>
              <a:t>Tests </a:t>
            </a:r>
            <a:r>
              <a:rPr lang="de-DE" sz="1400" dirty="0" err="1">
                <a:latin typeface="Arial" charset="0"/>
                <a:cs typeface="Arial" charset="0"/>
              </a:rPr>
              <a:t>and</a:t>
            </a:r>
            <a:endParaRPr lang="de-DE" sz="1400" dirty="0"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8407317" y="3222788"/>
            <a:ext cx="1381444" cy="663412"/>
          </a:xfrm>
          <a:prstGeom prst="wedgeRectCallout">
            <a:avLst>
              <a:gd name="adj1" fmla="val -93503"/>
              <a:gd name="adj2" fmla="val -1742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r>
              <a:rPr lang="de-DE" sz="1400" dirty="0" smtClean="0">
                <a:latin typeface="Arial" charset="0"/>
                <a:cs typeface="Arial" charset="0"/>
              </a:rPr>
              <a:t> </a:t>
            </a:r>
            <a:endParaRPr lang="de-DE" sz="1400" dirty="0" smtClean="0"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latin typeface="Arial" charset="0"/>
                <a:cs typeface="Arial" charset="0"/>
              </a:rPr>
              <a:t>Domain </a:t>
            </a:r>
            <a:r>
              <a:rPr lang="de-DE" sz="1400" dirty="0" err="1" smtClean="0">
                <a:latin typeface="Arial" charset="0"/>
                <a:cs typeface="Arial" charset="0"/>
              </a:rPr>
              <a:t>Experts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4567331" y="5904061"/>
            <a:ext cx="2642300" cy="406427"/>
          </a:xfrm>
          <a:prstGeom prst="wedgeRectCallout">
            <a:avLst>
              <a:gd name="adj1" fmla="val -26081"/>
              <a:gd name="adj2" fmla="val -248745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Documentation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Arial" charset="0"/>
                <a:cs typeface="Arial" charset="0"/>
              </a:rPr>
              <a:t>always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up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to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date</a:t>
            </a:r>
            <a:r>
              <a:rPr lang="de-DE" sz="1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5" name="Geschweifte Klammer rechts 14"/>
          <p:cNvSpPr/>
          <p:nvPr/>
        </p:nvSpPr>
        <p:spPr>
          <a:xfrm>
            <a:off x="9771404" y="1344799"/>
            <a:ext cx="323500" cy="4534328"/>
          </a:xfrm>
          <a:prstGeom prst="rightBrace">
            <a:avLst>
              <a:gd name="adj1" fmla="val 8333"/>
              <a:gd name="adj2" fmla="val 502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0288864" y="3113359"/>
            <a:ext cx="1021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Satisfies</a:t>
            </a:r>
            <a:endParaRPr lang="de-DE" dirty="0" smtClean="0"/>
          </a:p>
          <a:p>
            <a:pPr algn="ctr"/>
            <a:r>
              <a:rPr lang="de-DE" dirty="0" smtClean="0"/>
              <a:t>N</a:t>
            </a:r>
            <a:r>
              <a:rPr lang="de-DE" dirty="0" smtClean="0"/>
              <a:t>eeds </a:t>
            </a:r>
            <a:r>
              <a:rPr lang="de-DE" dirty="0" err="1" smtClean="0"/>
              <a:t>of</a:t>
            </a:r>
            <a:endParaRPr lang="de-DE" dirty="0" smtClean="0"/>
          </a:p>
          <a:p>
            <a:pPr algn="ctr"/>
            <a:r>
              <a:rPr lang="de-DE" dirty="0" smtClean="0"/>
              <a:t> </a:t>
            </a:r>
            <a:r>
              <a:rPr lang="de-DE" dirty="0" smtClean="0"/>
              <a:t>ATDD</a:t>
            </a:r>
            <a:endParaRPr lang="de-DE" dirty="0"/>
          </a:p>
        </p:txBody>
      </p:sp>
      <p:sp>
        <p:nvSpPr>
          <p:cNvPr id="17" name="Geschweifte Klammer rechts 16"/>
          <p:cNvSpPr/>
          <p:nvPr/>
        </p:nvSpPr>
        <p:spPr>
          <a:xfrm rot="7559486">
            <a:off x="3331171" y="3196812"/>
            <a:ext cx="240969" cy="4534328"/>
          </a:xfrm>
          <a:prstGeom prst="rightBrace">
            <a:avLst>
              <a:gd name="adj1" fmla="val 8333"/>
              <a:gd name="adj2" fmla="val 502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98653" y="5542672"/>
            <a:ext cx="3137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Wording </a:t>
            </a:r>
            <a:r>
              <a:rPr lang="de-DE" dirty="0" err="1" smtClean="0"/>
              <a:t>of</a:t>
            </a:r>
            <a:r>
              <a:rPr lang="de-DE" dirty="0" smtClean="0"/>
              <a:t> XX </a:t>
            </a:r>
            <a:r>
              <a:rPr lang="de-DE" dirty="0" err="1" smtClean="0"/>
              <a:t>represents</a:t>
            </a:r>
            <a:r>
              <a:rPr lang="de-DE" dirty="0" smtClean="0"/>
              <a:t> a </a:t>
            </a:r>
            <a:r>
              <a:rPr lang="de-DE" dirty="0" smtClean="0"/>
              <a:t>DSL</a:t>
            </a:r>
          </a:p>
          <a:p>
            <a:pPr algn="ctr"/>
            <a:r>
              <a:rPr lang="de-DE" dirty="0" smtClean="0"/>
              <a:t>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DDD</a:t>
            </a:r>
          </a:p>
          <a:p>
            <a:pPr algn="ctr"/>
            <a:r>
              <a:rPr lang="de-DE" dirty="0" smtClean="0"/>
              <a:t>(</a:t>
            </a:r>
            <a:r>
              <a:rPr lang="de-DE" i="1" dirty="0" err="1" smtClean="0"/>
              <a:t>Ubiquitous</a:t>
            </a:r>
            <a:r>
              <a:rPr lang="de-DE" i="1" dirty="0" smtClean="0"/>
              <a:t> Language</a:t>
            </a:r>
            <a:r>
              <a:rPr lang="de-DE" dirty="0"/>
              <a:t>)</a:t>
            </a:r>
            <a:endParaRPr lang="de-DE" i="1" dirty="0" smtClean="0"/>
          </a:p>
        </p:txBody>
      </p:sp>
      <p:sp>
        <p:nvSpPr>
          <p:cNvPr id="19" name="Geschweifte Klammer rechts 18"/>
          <p:cNvSpPr/>
          <p:nvPr/>
        </p:nvSpPr>
        <p:spPr>
          <a:xfrm rot="14352200">
            <a:off x="2918675" y="-939786"/>
            <a:ext cx="323542" cy="4141798"/>
          </a:xfrm>
          <a:prstGeom prst="rightBrace">
            <a:avLst>
              <a:gd name="adj1" fmla="val 8333"/>
              <a:gd name="adj2" fmla="val 502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246244" y="511959"/>
            <a:ext cx="88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Follows</a:t>
            </a:r>
            <a:endParaRPr lang="de-DE" dirty="0" smtClean="0"/>
          </a:p>
          <a:p>
            <a:pPr algn="ctr"/>
            <a:r>
              <a:rPr lang="de-DE" dirty="0"/>
              <a:t>B</a:t>
            </a:r>
            <a:r>
              <a:rPr lang="de-DE" dirty="0" smtClean="0"/>
              <a:t>DD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328" y="274320"/>
            <a:ext cx="869594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Managing orders</a:t>
            </a:r>
          </a:p>
          <a:p>
            <a:r>
              <a:rPr lang="en-US" dirty="0"/>
              <a:t>The order management view allows to create new orders and to modify or cancel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Create new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b="1" dirty="0"/>
              <a:t>Given</a:t>
            </a:r>
            <a:r>
              <a:rPr lang="en-US" dirty="0"/>
              <a:t> the </a:t>
            </a:r>
            <a:r>
              <a:rPr lang="en-US" dirty="0" smtClean="0"/>
              <a:t>page </a:t>
            </a:r>
            <a:r>
              <a:rPr lang="en-US" i="1" dirty="0" smtClean="0"/>
              <a:t>Order Management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visible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a new order is created</a:t>
            </a:r>
          </a:p>
          <a:p>
            <a:endParaRPr lang="en-US" b="1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the overview table contains </a:t>
            </a:r>
            <a:r>
              <a:rPr lang="en-US" dirty="0" smtClean="0"/>
              <a:t>a new entry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the creation date of the new order is today.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5953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862642" y="336430"/>
            <a:ext cx="3046951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32785" y="336430"/>
            <a:ext cx="3088257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165609" y="974690"/>
            <a:ext cx="2280975" cy="198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err="1" smtClean="0"/>
              <a:t>Instructions</a:t>
            </a:r>
            <a:endParaRPr lang="de-DE" dirty="0" smtClean="0"/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nls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1154896" y="3602524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Data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dat</a:t>
            </a:r>
            <a:r>
              <a:rPr lang="de-DE" dirty="0" smtClean="0"/>
              <a:t>, </a:t>
            </a:r>
            <a:r>
              <a:rPr lang="de-DE" dirty="0" err="1" smtClean="0"/>
              <a:t>xlsx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8201130" y="986416"/>
            <a:ext cx="2450123" cy="2118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Language</a:t>
            </a:r>
          </a:p>
          <a:p>
            <a:pPr algn="ctr"/>
            <a:r>
              <a:rPr lang="de-DE" dirty="0"/>
              <a:t>Template</a:t>
            </a:r>
          </a:p>
          <a:p>
            <a:pPr algn="ctr"/>
            <a:r>
              <a:rPr lang="de-DE" dirty="0"/>
              <a:t>Implementation</a:t>
            </a:r>
          </a:p>
        </p:txBody>
      </p:sp>
      <p:sp>
        <p:nvSpPr>
          <p:cNvPr id="8" name="Ellipse 7"/>
          <p:cNvSpPr/>
          <p:nvPr/>
        </p:nvSpPr>
        <p:spPr>
          <a:xfrm>
            <a:off x="8190417" y="3714731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Page </a:t>
            </a:r>
            <a:r>
              <a:rPr lang="de-DE" dirty="0" err="1" smtClean="0"/>
              <a:t>Object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6"/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2"/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6"/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8" idx="2"/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054322" y="5084670"/>
            <a:ext cx="1519475" cy="1170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smtClean="0"/>
              <a:t>Report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2" idx="4"/>
            <a:endCxn id="15" idx="0"/>
          </p:cNvCxnSpPr>
          <p:nvPr/>
        </p:nvCxnSpPr>
        <p:spPr>
          <a:xfrm>
            <a:off x="5809507" y="4114802"/>
            <a:ext cx="4553" cy="969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7832785" y="3407432"/>
            <a:ext cx="3088257" cy="8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9328738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349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1381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9287" y="336430"/>
            <a:ext cx="3840038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796209" y="336430"/>
            <a:ext cx="4328735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2" idx="4"/>
          </p:cNvCxnSpPr>
          <p:nvPr/>
        </p:nvCxnSpPr>
        <p:spPr>
          <a:xfrm>
            <a:off x="5809507" y="4114802"/>
            <a:ext cx="13010" cy="1811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6" y="4577115"/>
            <a:ext cx="2419100" cy="117188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1" y="2306311"/>
            <a:ext cx="3740421" cy="74332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61" y="5962202"/>
            <a:ext cx="3995399" cy="66296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829" y="1188361"/>
            <a:ext cx="4183826" cy="102204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649" y="4562487"/>
            <a:ext cx="4151006" cy="57255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986" y="1057014"/>
            <a:ext cx="2265660" cy="961956"/>
          </a:xfrm>
          <a:prstGeom prst="rect">
            <a:avLst/>
          </a:prstGeom>
        </p:spPr>
      </p:pic>
      <p:cxnSp>
        <p:nvCxnSpPr>
          <p:cNvPr id="35" name="Gerade Verbindung mit Pfeil 34"/>
          <p:cNvCxnSpPr>
            <a:stCxn id="22" idx="3"/>
            <a:endCxn id="2" idx="1"/>
          </p:cNvCxnSpPr>
          <p:nvPr/>
        </p:nvCxnSpPr>
        <p:spPr>
          <a:xfrm>
            <a:off x="3885402" y="2677975"/>
            <a:ext cx="1317175" cy="266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7832785" y="3407432"/>
            <a:ext cx="4292159" cy="14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815534" y="3114131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/>
              <a:t>p</a:t>
            </a:r>
            <a:r>
              <a:rPr lang="de-DE" sz="1400" dirty="0" err="1" smtClean="0"/>
              <a:t>hase</a:t>
            </a:r>
            <a:r>
              <a:rPr lang="de-DE" sz="1400" dirty="0" smtClean="0"/>
              <a:t> 1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10519177" y="3376587"/>
            <a:ext cx="1665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required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phase</a:t>
            </a:r>
            <a:r>
              <a:rPr lang="de-DE" sz="1400" dirty="0" smtClean="0"/>
              <a:t>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90247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430" y="3190587"/>
            <a:ext cx="1980367" cy="1309561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2627534" y="2115365"/>
            <a:ext cx="2575430" cy="1247613"/>
            <a:chOff x="3761390" y="2115365"/>
            <a:chExt cx="2575430" cy="1247613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1390" y="2115365"/>
              <a:ext cx="2575430" cy="1247613"/>
            </a:xfrm>
            <a:prstGeom prst="rect">
              <a:avLst/>
            </a:prstGeom>
          </p:spPr>
        </p:pic>
        <p:sp>
          <p:nvSpPr>
            <p:cNvPr id="18" name="Ellipse 17"/>
            <p:cNvSpPr/>
            <p:nvPr/>
          </p:nvSpPr>
          <p:spPr>
            <a:xfrm>
              <a:off x="4294632" y="2554482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49680" y="3803905"/>
            <a:ext cx="5659550" cy="1124712"/>
            <a:chOff x="2150648" y="2103121"/>
            <a:chExt cx="5659550" cy="1124712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0648" y="2103121"/>
              <a:ext cx="5659550" cy="1124712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3685032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6418070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64855" y="5408636"/>
            <a:ext cx="7766114" cy="1085553"/>
            <a:chOff x="1789366" y="3399326"/>
            <a:chExt cx="8448675" cy="124777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9366" y="3399326"/>
              <a:ext cx="8448675" cy="1247775"/>
            </a:xfrm>
            <a:prstGeom prst="rect">
              <a:avLst/>
            </a:prstGeom>
          </p:spPr>
        </p:pic>
        <p:sp>
          <p:nvSpPr>
            <p:cNvPr id="23" name="Ellipse 22"/>
            <p:cNvSpPr/>
            <p:nvPr/>
          </p:nvSpPr>
          <p:spPr>
            <a:xfrm>
              <a:off x="3284615" y="402920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" name="Gerader Verbinder 6"/>
          <p:cNvCxnSpPr>
            <a:stCxn id="21" idx="3"/>
            <a:endCxn id="23" idx="7"/>
          </p:cNvCxnSpPr>
          <p:nvPr/>
        </p:nvCxnSpPr>
        <p:spPr>
          <a:xfrm flipH="1">
            <a:off x="4579763" y="4637958"/>
            <a:ext cx="3412878" cy="1388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8" idx="5"/>
            <a:endCxn id="5" idx="1"/>
          </p:cNvCxnSpPr>
          <p:nvPr/>
        </p:nvCxnSpPr>
        <p:spPr>
          <a:xfrm>
            <a:off x="4183891" y="3022776"/>
            <a:ext cx="1075712" cy="1227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4864" y="2194560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key-value-pairs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4864" y="3904596"/>
            <a:ext cx="209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3. Tell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/>
              <a:t>.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99910" y="5408636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4.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GUI.</a:t>
            </a:r>
            <a:endParaRPr lang="de-DE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2451484" y="62111"/>
            <a:ext cx="3409950" cy="1447800"/>
            <a:chOff x="3585340" y="52967"/>
            <a:chExt cx="3409950" cy="1447800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5340" y="52967"/>
              <a:ext cx="3409950" cy="1447800"/>
            </a:xfrm>
            <a:prstGeom prst="rect">
              <a:avLst/>
            </a:prstGeom>
          </p:spPr>
        </p:pic>
        <p:sp>
          <p:nvSpPr>
            <p:cNvPr id="41" name="Ellipse 40"/>
            <p:cNvSpPr/>
            <p:nvPr/>
          </p:nvSpPr>
          <p:spPr>
            <a:xfrm>
              <a:off x="4930665" y="714995"/>
              <a:ext cx="2064625" cy="4390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r Verbinder 43"/>
          <p:cNvCxnSpPr>
            <a:stCxn id="20" idx="0"/>
            <a:endCxn id="41" idx="4"/>
          </p:cNvCxnSpPr>
          <p:nvPr/>
        </p:nvCxnSpPr>
        <p:spPr>
          <a:xfrm flipV="1">
            <a:off x="3915249" y="1163187"/>
            <a:ext cx="913873" cy="952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864" y="422930"/>
            <a:ext cx="233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Assure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6978158" y="146713"/>
            <a:ext cx="1808997" cy="720070"/>
          </a:xfrm>
          <a:prstGeom prst="wedgeRoundRectCallout">
            <a:avLst>
              <a:gd name="adj1" fmla="val -123125"/>
              <a:gd name="adj2" fmla="val -32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6912603" y="1302790"/>
            <a:ext cx="1808997" cy="535154"/>
          </a:xfrm>
          <a:prstGeom prst="wedgeRoundRectCallout">
            <a:avLst>
              <a:gd name="adj1" fmla="val -152948"/>
              <a:gd name="adj2" fmla="val 135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 Data File</a:t>
            </a:r>
            <a:endParaRPr lang="de-DE" dirty="0"/>
          </a:p>
        </p:txBody>
      </p:sp>
      <p:sp>
        <p:nvSpPr>
          <p:cNvPr id="26" name="Abgerundete rechteckige Legende 25"/>
          <p:cNvSpPr/>
          <p:nvPr/>
        </p:nvSpPr>
        <p:spPr>
          <a:xfrm>
            <a:off x="6407002" y="2367860"/>
            <a:ext cx="2074401" cy="720070"/>
          </a:xfrm>
          <a:prstGeom prst="wedgeRoundRectCallout">
            <a:avLst>
              <a:gd name="adj1" fmla="val -87849"/>
              <a:gd name="adj2" fmla="val 169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 Language</a:t>
            </a:r>
          </a:p>
          <a:p>
            <a:pPr algn="ctr"/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28" name="Abgerundete rechteckige Legende 27"/>
          <p:cNvSpPr/>
          <p:nvPr/>
        </p:nvSpPr>
        <p:spPr>
          <a:xfrm>
            <a:off x="10653928" y="5445212"/>
            <a:ext cx="1299209" cy="517904"/>
          </a:xfrm>
          <a:prstGeom prst="wedgeRoundRectCallout">
            <a:avLst>
              <a:gd name="adj1" fmla="val -126090"/>
              <a:gd name="adj2" fmla="val -26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PageObject</a:t>
            </a:r>
            <a:endParaRPr lang="de-DE" dirty="0"/>
          </a:p>
        </p:txBody>
      </p:sp>
      <p:sp>
        <p:nvSpPr>
          <p:cNvPr id="37" name="Ellipse 36"/>
          <p:cNvSpPr/>
          <p:nvPr/>
        </p:nvSpPr>
        <p:spPr>
          <a:xfrm>
            <a:off x="5893834" y="6022004"/>
            <a:ext cx="1110570" cy="345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10468905" y="4169664"/>
            <a:ext cx="658159" cy="233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>
            <a:stCxn id="32" idx="3"/>
            <a:endCxn id="37" idx="7"/>
          </p:cNvCxnSpPr>
          <p:nvPr/>
        </p:nvCxnSpPr>
        <p:spPr>
          <a:xfrm flipH="1">
            <a:off x="6841765" y="4369273"/>
            <a:ext cx="3723525" cy="1703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9888807" y="1647790"/>
            <a:ext cx="2074401" cy="720070"/>
          </a:xfrm>
          <a:prstGeom prst="wedgeRoundRectCallout">
            <a:avLst>
              <a:gd name="adj1" fmla="val -16880"/>
              <a:gd name="adj2" fmla="val 217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Der Webseite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02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5195003" y="602900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mit Pfeil 17"/>
          <p:cNvCxnSpPr>
            <a:endCxn id="61" idx="0"/>
          </p:cNvCxnSpPr>
          <p:nvPr/>
        </p:nvCxnSpPr>
        <p:spPr>
          <a:xfrm>
            <a:off x="5467973" y="2090058"/>
            <a:ext cx="0" cy="7393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97" y="3004678"/>
            <a:ext cx="3430231" cy="137955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243543" y="446461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4" y="588619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24" idx="0"/>
          </p:cNvCxnSpPr>
          <p:nvPr/>
        </p:nvCxnSpPr>
        <p:spPr>
          <a:xfrm flipH="1" flipV="1">
            <a:off x="9362662" y="2201434"/>
            <a:ext cx="3151" cy="80324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8731670" y="1875246"/>
            <a:ext cx="127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557" y="2829363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endCxn id="24" idx="1"/>
          </p:cNvCxnSpPr>
          <p:nvPr/>
        </p:nvCxnSpPr>
        <p:spPr>
          <a:xfrm>
            <a:off x="6524048" y="3694453"/>
            <a:ext cx="1126649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089937" y="4474662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SysNatTestCaseGenerator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5467973" y="2201434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504632" y="3380746"/>
            <a:ext cx="10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9362662" y="2456654"/>
            <a:ext cx="249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reates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being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executed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35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17" y="2541879"/>
            <a:ext cx="2264768" cy="1553736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1468395" y="248893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633979" y="4095615"/>
            <a:ext cx="226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SettingConfigDialogue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81" y="5057703"/>
            <a:ext cx="2990799" cy="1202822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416790" y="6289046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16" y="239011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61" idx="0"/>
            <a:endCxn id="33" idx="2"/>
          </p:cNvCxnSpPr>
          <p:nvPr/>
        </p:nvCxnSpPr>
        <p:spPr>
          <a:xfrm flipH="1" flipV="1">
            <a:off x="5350586" y="1599773"/>
            <a:ext cx="9048" cy="8505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23" idx="0"/>
          </p:cNvCxnSpPr>
          <p:nvPr/>
        </p:nvCxnSpPr>
        <p:spPr>
          <a:xfrm>
            <a:off x="1739701" y="1688417"/>
            <a:ext cx="0" cy="85346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1716729" y="1873759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opens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218" y="2450316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stCxn id="71" idx="2"/>
            <a:endCxn id="24" idx="0"/>
          </p:cNvCxnSpPr>
          <p:nvPr/>
        </p:nvCxnSpPr>
        <p:spPr>
          <a:xfrm>
            <a:off x="5310454" y="4464947"/>
            <a:ext cx="8527" cy="5927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575958" y="4095615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SysNatTesting</a:t>
            </a:r>
            <a:endParaRPr lang="de-DE" dirty="0"/>
          </a:p>
        </p:txBody>
      </p:sp>
      <p:sp>
        <p:nvSpPr>
          <p:cNvPr id="74" name="Textfeld 73"/>
          <p:cNvSpPr txBox="1"/>
          <p:nvPr/>
        </p:nvSpPr>
        <p:spPr>
          <a:xfrm>
            <a:off x="4062546" y="4485561"/>
            <a:ext cx="1319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1.2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342400" y="1865531"/>
            <a:ext cx="113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2.2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creates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201907" y="3011747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Gerade Verbindung mit Pfeil 20"/>
          <p:cNvCxnSpPr>
            <a:stCxn id="23" idx="3"/>
            <a:endCxn id="61" idx="1"/>
          </p:cNvCxnSpPr>
          <p:nvPr/>
        </p:nvCxnSpPr>
        <p:spPr>
          <a:xfrm>
            <a:off x="2872085" y="3318747"/>
            <a:ext cx="1370133" cy="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31" y="3103213"/>
            <a:ext cx="2112082" cy="53122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29" y="4824115"/>
            <a:ext cx="891917" cy="1688696"/>
          </a:xfrm>
          <a:prstGeom prst="rect">
            <a:avLst/>
          </a:prstGeom>
        </p:spPr>
      </p:pic>
      <p:cxnSp>
        <p:nvCxnSpPr>
          <p:cNvPr id="47" name="Gerade Verbindung mit Pfeil 46"/>
          <p:cNvCxnSpPr/>
          <p:nvPr/>
        </p:nvCxnSpPr>
        <p:spPr>
          <a:xfrm flipV="1">
            <a:off x="6274179" y="3307175"/>
            <a:ext cx="1244678" cy="82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426096" y="3006494"/>
            <a:ext cx="85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calls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5" name="Gerade Verbindung mit Pfeil 54"/>
          <p:cNvCxnSpPr>
            <a:stCxn id="11" idx="2"/>
            <a:endCxn id="13" idx="0"/>
          </p:cNvCxnSpPr>
          <p:nvPr/>
        </p:nvCxnSpPr>
        <p:spPr>
          <a:xfrm flipH="1">
            <a:off x="8706688" y="3634434"/>
            <a:ext cx="3584" cy="11896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7619204" y="3849839"/>
            <a:ext cx="105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a) </a:t>
            </a:r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compile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Gerade Verbindung mit Pfeil 57"/>
          <p:cNvCxnSpPr>
            <a:stCxn id="11" idx="3"/>
            <a:endCxn id="43" idx="1"/>
          </p:cNvCxnSpPr>
          <p:nvPr/>
        </p:nvCxnSpPr>
        <p:spPr>
          <a:xfrm flipV="1">
            <a:off x="9766313" y="3368823"/>
            <a:ext cx="674895" cy="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08" y="3043675"/>
            <a:ext cx="1625741" cy="650296"/>
          </a:xfrm>
          <a:prstGeom prst="rect">
            <a:avLst/>
          </a:prstGeom>
        </p:spPr>
      </p:pic>
      <p:sp>
        <p:nvSpPr>
          <p:cNvPr id="65" name="Textfeld 64"/>
          <p:cNvSpPr txBox="1"/>
          <p:nvPr/>
        </p:nvSpPr>
        <p:spPr>
          <a:xfrm>
            <a:off x="9556275" y="3379758"/>
            <a:ext cx="1033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b)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6" name="Grafik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6" y="5131078"/>
            <a:ext cx="3402644" cy="1157968"/>
          </a:xfrm>
          <a:prstGeom prst="rect">
            <a:avLst/>
          </a:prstGeom>
        </p:spPr>
      </p:pic>
      <p:cxnSp>
        <p:nvCxnSpPr>
          <p:cNvPr id="80" name="Gerade Verbindung mit Pfeil 79"/>
          <p:cNvCxnSpPr>
            <a:stCxn id="20" idx="2"/>
            <a:endCxn id="76" idx="0"/>
          </p:cNvCxnSpPr>
          <p:nvPr/>
        </p:nvCxnSpPr>
        <p:spPr>
          <a:xfrm>
            <a:off x="1766148" y="4464947"/>
            <a:ext cx="2090" cy="6661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1759797" y="4531041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1.1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reads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5458" y="1544076"/>
            <a:ext cx="737239" cy="662582"/>
          </a:xfrm>
          <a:prstGeom prst="rect">
            <a:avLst/>
          </a:prstGeom>
        </p:spPr>
      </p:pic>
      <p:cxnSp>
        <p:nvCxnSpPr>
          <p:cNvPr id="42" name="Gerade Verbindung mit Pfeil 41"/>
          <p:cNvCxnSpPr>
            <a:stCxn id="43" idx="0"/>
            <a:endCxn id="6" idx="2"/>
          </p:cNvCxnSpPr>
          <p:nvPr/>
        </p:nvCxnSpPr>
        <p:spPr>
          <a:xfrm flipH="1" flipV="1">
            <a:off x="11254078" y="2206658"/>
            <a:ext cx="1" cy="837017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8764956" y="1458094"/>
            <a:ext cx="2261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Used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combination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with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geckodriver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web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6" idx="0"/>
            <a:endCxn id="22" idx="2"/>
          </p:cNvCxnSpPr>
          <p:nvPr/>
        </p:nvCxnSpPr>
        <p:spPr>
          <a:xfrm flipV="1">
            <a:off x="11254078" y="751312"/>
            <a:ext cx="2492" cy="79276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0420704" y="223772"/>
            <a:ext cx="1671732" cy="52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</a:t>
            </a:r>
          </a:p>
          <a:p>
            <a:pPr algn="ctr"/>
            <a:r>
              <a:rPr lang="de-DE" dirty="0" err="1" smtClean="0"/>
              <a:t>Application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48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894080" y="839216"/>
            <a:ext cx="3510000" cy="2001520"/>
            <a:chOff x="345440" y="3190240"/>
            <a:chExt cx="3510000" cy="2001520"/>
          </a:xfrm>
        </p:grpSpPr>
        <p:sp>
          <p:nvSpPr>
            <p:cNvPr id="3" name="Gleichschenkliges Dreieck 2"/>
            <p:cNvSpPr/>
            <p:nvPr/>
          </p:nvSpPr>
          <p:spPr>
            <a:xfrm>
              <a:off x="1351280" y="3190240"/>
              <a:ext cx="1493520" cy="873760"/>
            </a:xfrm>
            <a:prstGeom prst="triangle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350" b="1" dirty="0" smtClean="0">
                  <a:solidFill>
                    <a:srgbClr val="000000"/>
                  </a:solidFill>
                </a:rPr>
                <a:t>System Tests</a:t>
              </a:r>
            </a:p>
          </p:txBody>
        </p:sp>
        <p:sp>
          <p:nvSpPr>
            <p:cNvPr id="4" name="Trapezoid 3"/>
            <p:cNvSpPr/>
            <p:nvPr/>
          </p:nvSpPr>
          <p:spPr>
            <a:xfrm>
              <a:off x="843280" y="4064000"/>
              <a:ext cx="2509520" cy="568960"/>
            </a:xfrm>
            <a:prstGeom prst="trapezoid">
              <a:avLst>
                <a:gd name="adj" fmla="val 89286"/>
              </a:avLst>
            </a:prstGeom>
            <a:solidFill>
              <a:srgbClr val="6699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b="1" dirty="0" smtClean="0">
                  <a:solidFill>
                    <a:srgbClr val="000000"/>
                  </a:solidFill>
                </a:rPr>
                <a:t>Integration Tests</a:t>
              </a:r>
              <a:endParaRPr lang="de-DE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" name="Trapezoid 4"/>
            <p:cNvSpPr/>
            <p:nvPr/>
          </p:nvSpPr>
          <p:spPr>
            <a:xfrm>
              <a:off x="345440" y="4622800"/>
              <a:ext cx="3510000" cy="568960"/>
            </a:xfrm>
            <a:prstGeom prst="trapezoid">
              <a:avLst>
                <a:gd name="adj" fmla="val 89286"/>
              </a:avLst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400" b="1" dirty="0" smtClean="0">
                  <a:solidFill>
                    <a:srgbClr val="000000"/>
                  </a:solidFill>
                </a:rPr>
                <a:t>Unit Tests</a:t>
              </a:r>
              <a:endParaRPr lang="de-DE" sz="1400" b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89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3833417" y="2354511"/>
            <a:ext cx="2016000" cy="1944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400" b="1" smtClean="0">
                <a:solidFill>
                  <a:srgbClr val="00B050"/>
                </a:solidFill>
              </a:rPr>
              <a:t>Executable</a:t>
            </a:r>
            <a:endParaRPr lang="de-DE" sz="2400" b="1" dirty="0" smtClean="0">
              <a:solidFill>
                <a:srgbClr val="00B050"/>
              </a:solidFill>
            </a:endParaRPr>
          </a:p>
          <a:p>
            <a:pPr algn="ctr"/>
            <a:r>
              <a:rPr lang="de-DE" sz="2400" b="1" smtClean="0">
                <a:solidFill>
                  <a:srgbClr val="009FEE"/>
                </a:solidFill>
              </a:rPr>
              <a:t>Examples</a:t>
            </a:r>
            <a:endParaRPr lang="de-DE" sz="2400" b="1" dirty="0">
              <a:solidFill>
                <a:srgbClr val="009FEE"/>
              </a:solidFill>
            </a:endParaRPr>
          </a:p>
        </p:txBody>
      </p:sp>
      <p:cxnSp>
        <p:nvCxnSpPr>
          <p:cNvPr id="3" name="Gerade Verbindung mit Pfeil 2"/>
          <p:cNvCxnSpPr>
            <a:stCxn id="2" idx="7"/>
            <a:endCxn id="4" idx="3"/>
          </p:cNvCxnSpPr>
          <p:nvPr/>
        </p:nvCxnSpPr>
        <p:spPr>
          <a:xfrm flipV="1">
            <a:off x="5554181" y="2240923"/>
            <a:ext cx="403665" cy="398280"/>
          </a:xfrm>
          <a:prstGeom prst="straightConnector1">
            <a:avLst/>
          </a:prstGeom>
          <a:noFill/>
          <a:ln w="25400" cap="flat" cmpd="sng" algn="ctr">
            <a:solidFill>
              <a:srgbClr val="7CD329">
                <a:lumMod val="75000"/>
              </a:srgbClr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" name="Ellipse 3"/>
          <p:cNvSpPr/>
          <p:nvPr/>
        </p:nvSpPr>
        <p:spPr>
          <a:xfrm>
            <a:off x="5606859" y="1267806"/>
            <a:ext cx="2396691" cy="1140077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rgbClr val="7CD32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7CD32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b="1" kern="0" dirty="0" err="1" smtClean="0">
                <a:latin typeface="Segoe UI"/>
              </a:rPr>
              <a:t>Automated</a:t>
            </a:r>
            <a:endParaRPr lang="de-DE" b="1" kern="0" dirty="0">
              <a:latin typeface="Segoe UI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b="1" kern="0" dirty="0">
                <a:latin typeface="Segoe UI"/>
              </a:rPr>
              <a:t>Tests</a:t>
            </a:r>
          </a:p>
        </p:txBody>
      </p:sp>
      <p:sp>
        <p:nvSpPr>
          <p:cNvPr id="5" name="Ellipse 4"/>
          <p:cNvSpPr/>
          <p:nvPr/>
        </p:nvSpPr>
        <p:spPr>
          <a:xfrm>
            <a:off x="4630625" y="532495"/>
            <a:ext cx="1269504" cy="646829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rgbClr val="7CD32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7CD32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 err="1" smtClean="0">
                <a:solidFill>
                  <a:srgbClr val="082740"/>
                </a:solidFill>
                <a:latin typeface="Segoe UI"/>
              </a:rPr>
              <a:t>for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>
                <a:solidFill>
                  <a:srgbClr val="082740"/>
                </a:solidFill>
                <a:latin typeface="Segoe UI"/>
              </a:rPr>
              <a:t>B</a:t>
            </a:r>
            <a:r>
              <a:rPr lang="de-DE" sz="1400" kern="0" dirty="0" smtClean="0">
                <a:solidFill>
                  <a:srgbClr val="082740"/>
                </a:solidFill>
                <a:latin typeface="Segoe UI"/>
              </a:rPr>
              <a:t>usiness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118410" y="238411"/>
            <a:ext cx="1534151" cy="593537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rgbClr val="7CD32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7CD32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 err="1" smtClean="0">
                <a:solidFill>
                  <a:srgbClr val="082740"/>
                </a:solidFill>
                <a:latin typeface="Segoe UI"/>
              </a:rPr>
              <a:t>for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 smtClean="0">
                <a:solidFill>
                  <a:srgbClr val="082740"/>
                </a:solidFill>
                <a:latin typeface="Segoe UI"/>
              </a:rPr>
              <a:t>Development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8473886" y="1536863"/>
            <a:ext cx="1351469" cy="606524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rgbClr val="7CD32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7CD32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 err="1" smtClean="0">
                <a:solidFill>
                  <a:srgbClr val="082740"/>
                </a:solidFill>
                <a:latin typeface="Segoe UI"/>
              </a:rPr>
              <a:t>for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>
                <a:solidFill>
                  <a:srgbClr val="082740"/>
                </a:solidFill>
                <a:latin typeface="Segoe UI"/>
              </a:rPr>
              <a:t>O</a:t>
            </a:r>
            <a:r>
              <a:rPr lang="de-DE" sz="1400" kern="0" dirty="0" smtClean="0">
                <a:solidFill>
                  <a:srgbClr val="082740"/>
                </a:solidFill>
                <a:latin typeface="Segoe UI"/>
              </a:rPr>
              <a:t>peration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</p:txBody>
      </p:sp>
      <p:cxnSp>
        <p:nvCxnSpPr>
          <p:cNvPr id="8" name="Gerade Verbindung mit Pfeil 7"/>
          <p:cNvCxnSpPr>
            <a:stCxn id="4" idx="1"/>
            <a:endCxn id="5" idx="5"/>
          </p:cNvCxnSpPr>
          <p:nvPr/>
        </p:nvCxnSpPr>
        <p:spPr>
          <a:xfrm flipH="1" flipV="1">
            <a:off x="5714214" y="1084598"/>
            <a:ext cx="243632" cy="350168"/>
          </a:xfrm>
          <a:prstGeom prst="straightConnector1">
            <a:avLst/>
          </a:prstGeom>
          <a:noFill/>
          <a:ln w="25400" cap="flat" cmpd="sng" algn="ctr">
            <a:solidFill>
              <a:srgbClr val="7CD329">
                <a:lumMod val="75000"/>
              </a:srgbClr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Gerade Verbindung mit Pfeil 8"/>
          <p:cNvCxnSpPr>
            <a:stCxn id="4" idx="0"/>
            <a:endCxn id="6" idx="4"/>
          </p:cNvCxnSpPr>
          <p:nvPr/>
        </p:nvCxnSpPr>
        <p:spPr>
          <a:xfrm flipV="1">
            <a:off x="6805205" y="831948"/>
            <a:ext cx="80281" cy="435858"/>
          </a:xfrm>
          <a:prstGeom prst="straightConnector1">
            <a:avLst/>
          </a:prstGeom>
          <a:noFill/>
          <a:ln w="25400" cap="flat" cmpd="sng" algn="ctr">
            <a:solidFill>
              <a:srgbClr val="7CD329">
                <a:lumMod val="75000"/>
              </a:srgbClr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Gerade Verbindung mit Pfeil 9"/>
          <p:cNvCxnSpPr>
            <a:stCxn id="4" idx="6"/>
            <a:endCxn id="7" idx="2"/>
          </p:cNvCxnSpPr>
          <p:nvPr/>
        </p:nvCxnSpPr>
        <p:spPr>
          <a:xfrm>
            <a:off x="8003550" y="1837845"/>
            <a:ext cx="470336" cy="2280"/>
          </a:xfrm>
          <a:prstGeom prst="straightConnector1">
            <a:avLst/>
          </a:prstGeom>
          <a:noFill/>
          <a:ln w="25400" cap="flat" cmpd="sng" algn="ctr">
            <a:solidFill>
              <a:srgbClr val="7CD329">
                <a:lumMod val="75000"/>
              </a:srgbClr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Gerade Verbindung mit Pfeil 10"/>
          <p:cNvCxnSpPr>
            <a:stCxn id="2" idx="5"/>
            <a:endCxn id="12" idx="1"/>
          </p:cNvCxnSpPr>
          <p:nvPr/>
        </p:nvCxnSpPr>
        <p:spPr>
          <a:xfrm>
            <a:off x="5554181" y="4013819"/>
            <a:ext cx="416847" cy="430992"/>
          </a:xfrm>
          <a:prstGeom prst="straightConnector1">
            <a:avLst/>
          </a:prstGeom>
          <a:noFill/>
          <a:ln w="25400" cap="flat" cmpd="sng" algn="ctr">
            <a:solidFill>
              <a:srgbClr val="009FEE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Ellipse 11"/>
          <p:cNvSpPr/>
          <p:nvPr/>
        </p:nvSpPr>
        <p:spPr>
          <a:xfrm>
            <a:off x="5510799" y="4233373"/>
            <a:ext cx="3142641" cy="1443789"/>
          </a:xfrm>
          <a:prstGeom prst="ellipse">
            <a:avLst/>
          </a:prstGeom>
          <a:gradFill flip="none" rotWithShape="1">
            <a:gsLst>
              <a:gs pos="0">
                <a:srgbClr val="009FEE"/>
              </a:gs>
              <a:gs pos="100000">
                <a:srgbClr val="B7E4FF"/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Documentation</a:t>
            </a:r>
            <a:endParaRPr lang="de-DE" b="1" dirty="0">
              <a:solidFill>
                <a:schemeClr val="tx1"/>
              </a:solidFill>
            </a:endParaRPr>
          </a:p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Requirements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851648" y="2738581"/>
            <a:ext cx="2422596" cy="1200379"/>
          </a:xfrm>
          <a:prstGeom prst="ellipse">
            <a:avLst/>
          </a:prstGeom>
          <a:gradFill flip="none" rotWithShape="1">
            <a:gsLst>
              <a:gs pos="0">
                <a:srgbClr val="009FEE"/>
              </a:gs>
              <a:gs pos="100000">
                <a:srgbClr val="B7E4FF"/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System </a:t>
            </a:r>
            <a:r>
              <a:rPr lang="de-DE" b="1" dirty="0" err="1" smtClean="0">
                <a:solidFill>
                  <a:schemeClr val="tx1"/>
                </a:solidFill>
              </a:rPr>
              <a:t>Documentation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2" idx="2"/>
            <a:endCxn id="13" idx="6"/>
          </p:cNvCxnSpPr>
          <p:nvPr/>
        </p:nvCxnSpPr>
        <p:spPr>
          <a:xfrm flipH="1">
            <a:off x="3274244" y="3326511"/>
            <a:ext cx="559173" cy="12260"/>
          </a:xfrm>
          <a:prstGeom prst="straightConnector1">
            <a:avLst/>
          </a:prstGeom>
          <a:noFill/>
          <a:ln w="25400" cap="flat" cmpd="sng" algn="ctr">
            <a:solidFill>
              <a:srgbClr val="009FEE"/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Ellipse 14"/>
          <p:cNvSpPr/>
          <p:nvPr/>
        </p:nvSpPr>
        <p:spPr>
          <a:xfrm>
            <a:off x="7710278" y="688389"/>
            <a:ext cx="1159402" cy="498703"/>
          </a:xfrm>
          <a:prstGeom prst="ellipse">
            <a:avLst/>
          </a:prstGeom>
          <a:gradFill rotWithShape="1">
            <a:gsLst>
              <a:gs pos="0">
                <a:srgbClr val="00B050"/>
              </a:gs>
              <a:gs pos="100000">
                <a:srgbClr val="7CD32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7CD329">
                <a:lumMod val="5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de-DE" sz="1400" kern="0" dirty="0" err="1" smtClean="0">
                <a:solidFill>
                  <a:srgbClr val="082740"/>
                </a:solidFill>
                <a:latin typeface="Segoe UI"/>
              </a:rPr>
              <a:t>For</a:t>
            </a:r>
            <a:r>
              <a:rPr lang="de-DE" sz="1400" kern="0" dirty="0">
                <a:solidFill>
                  <a:srgbClr val="082740"/>
                </a:solidFill>
                <a:latin typeface="Segoe UI"/>
              </a:rPr>
              <a:t> </a:t>
            </a:r>
            <a:r>
              <a:rPr lang="de-DE" sz="1400" kern="0" dirty="0" smtClean="0">
                <a:solidFill>
                  <a:srgbClr val="082740"/>
                </a:solidFill>
                <a:latin typeface="Segoe UI"/>
              </a:rPr>
              <a:t>QA</a:t>
            </a:r>
            <a:endParaRPr lang="de-DE" sz="1400" kern="0" dirty="0">
              <a:solidFill>
                <a:srgbClr val="082740"/>
              </a:solidFill>
              <a:latin typeface="Segoe UI"/>
            </a:endParaRPr>
          </a:p>
        </p:txBody>
      </p:sp>
      <p:cxnSp>
        <p:nvCxnSpPr>
          <p:cNvPr id="16" name="Gerade Verbindung mit Pfeil 15"/>
          <p:cNvCxnSpPr>
            <a:stCxn id="4" idx="7"/>
            <a:endCxn id="15" idx="3"/>
          </p:cNvCxnSpPr>
          <p:nvPr/>
        </p:nvCxnSpPr>
        <p:spPr>
          <a:xfrm flipV="1">
            <a:off x="7652563" y="1114059"/>
            <a:ext cx="227505" cy="320707"/>
          </a:xfrm>
          <a:prstGeom prst="straightConnector1">
            <a:avLst/>
          </a:prstGeom>
          <a:noFill/>
          <a:ln w="25400" cap="flat" cmpd="sng" algn="ctr">
            <a:solidFill>
              <a:srgbClr val="7CD329">
                <a:lumMod val="75000"/>
              </a:srgbClr>
            </a:solidFill>
            <a:prstDash val="solid"/>
            <a:tailEnd type="triangle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Bogen 16"/>
          <p:cNvSpPr/>
          <p:nvPr/>
        </p:nvSpPr>
        <p:spPr>
          <a:xfrm>
            <a:off x="2699246" y="1340888"/>
            <a:ext cx="4379813" cy="4101556"/>
          </a:xfrm>
          <a:prstGeom prst="arc">
            <a:avLst>
              <a:gd name="adj1" fmla="val 20096642"/>
              <a:gd name="adj2" fmla="val 1280627"/>
            </a:avLst>
          </a:prstGeom>
          <a:noFill/>
          <a:ln w="7620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Bogen 17"/>
          <p:cNvSpPr/>
          <p:nvPr/>
        </p:nvSpPr>
        <p:spPr>
          <a:xfrm>
            <a:off x="2710974" y="1370200"/>
            <a:ext cx="4379813" cy="4101556"/>
          </a:xfrm>
          <a:prstGeom prst="arc">
            <a:avLst>
              <a:gd name="adj1" fmla="val 4128397"/>
              <a:gd name="adj2" fmla="val 10063739"/>
            </a:avLst>
          </a:prstGeom>
          <a:noFill/>
          <a:ln w="762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ogen 18"/>
          <p:cNvSpPr/>
          <p:nvPr/>
        </p:nvSpPr>
        <p:spPr>
          <a:xfrm>
            <a:off x="2705118" y="1364344"/>
            <a:ext cx="4379813" cy="4101556"/>
          </a:xfrm>
          <a:prstGeom prst="arc">
            <a:avLst>
              <a:gd name="adj1" fmla="val 11772148"/>
              <a:gd name="adj2" fmla="val 17533941"/>
            </a:avLst>
          </a:prstGeom>
          <a:noFill/>
          <a:ln w="7620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576055" y="1261076"/>
            <a:ext cx="112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>
                <a:solidFill>
                  <a:srgbClr val="FF6600"/>
                </a:solidFill>
              </a:rPr>
              <a:t>c</a:t>
            </a:r>
            <a:r>
              <a:rPr lang="de-DE" sz="1400" dirty="0" err="1" smtClean="0">
                <a:solidFill>
                  <a:srgbClr val="FF6600"/>
                </a:solidFill>
              </a:rPr>
              <a:t>ontinuously</a:t>
            </a:r>
            <a:endParaRPr lang="de-DE" sz="1400" dirty="0" smtClean="0">
              <a:solidFill>
                <a:srgbClr val="FF6600"/>
              </a:solidFill>
            </a:endParaRPr>
          </a:p>
          <a:p>
            <a:pPr algn="ctr"/>
            <a:r>
              <a:rPr lang="de-DE" sz="1400" dirty="0" err="1">
                <a:solidFill>
                  <a:srgbClr val="FF6600"/>
                </a:solidFill>
              </a:rPr>
              <a:t>t</a:t>
            </a:r>
            <a:r>
              <a:rPr lang="de-DE" sz="1400" dirty="0" err="1" smtClean="0">
                <a:solidFill>
                  <a:srgbClr val="FF6600"/>
                </a:solidFill>
              </a:rPr>
              <a:t>ested</a:t>
            </a:r>
            <a:r>
              <a:rPr lang="de-DE" sz="1400" dirty="0" smtClean="0">
                <a:solidFill>
                  <a:srgbClr val="FF6600"/>
                </a:solidFill>
              </a:rPr>
              <a:t> </a:t>
            </a:r>
            <a:r>
              <a:rPr lang="de-DE" sz="1400" dirty="0" err="1" smtClean="0">
                <a:solidFill>
                  <a:srgbClr val="FF6600"/>
                </a:solidFill>
              </a:rPr>
              <a:t>by</a:t>
            </a:r>
            <a:endParaRPr lang="de-DE" sz="1400" dirty="0">
              <a:solidFill>
                <a:srgbClr val="FF66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7080282" y="2987300"/>
            <a:ext cx="1680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6600"/>
                </a:solidFill>
              </a:rPr>
              <a:t>i</a:t>
            </a:r>
            <a:r>
              <a:rPr lang="de-DE" sz="1400" dirty="0" err="1" smtClean="0">
                <a:solidFill>
                  <a:srgbClr val="FF6600"/>
                </a:solidFill>
              </a:rPr>
              <a:t>llustrate</a:t>
            </a:r>
            <a:r>
              <a:rPr lang="de-DE" sz="1400" dirty="0" smtClean="0">
                <a:solidFill>
                  <a:srgbClr val="FF6600"/>
                </a:solidFill>
              </a:rPr>
              <a:t> </a:t>
            </a:r>
            <a:r>
              <a:rPr lang="de-DE" sz="1400" dirty="0" err="1" smtClean="0">
                <a:solidFill>
                  <a:srgbClr val="FF6600"/>
                </a:solidFill>
              </a:rPr>
              <a:t>progress</a:t>
            </a:r>
            <a:r>
              <a:rPr lang="de-DE" sz="1400" dirty="0" smtClean="0">
                <a:solidFill>
                  <a:srgbClr val="FF6600"/>
                </a:solidFill>
              </a:rPr>
              <a:t> </a:t>
            </a:r>
            <a:r>
              <a:rPr lang="de-DE" sz="1400" dirty="0" err="1" smtClean="0">
                <a:solidFill>
                  <a:srgbClr val="FF6600"/>
                </a:solidFill>
              </a:rPr>
              <a:t>of</a:t>
            </a:r>
            <a:endParaRPr lang="de-DE" sz="1400" dirty="0" smtClean="0">
              <a:solidFill>
                <a:srgbClr val="FF6600"/>
              </a:solidFill>
            </a:endParaRPr>
          </a:p>
          <a:p>
            <a:r>
              <a:rPr lang="de-DE" sz="1400" dirty="0" err="1">
                <a:solidFill>
                  <a:srgbClr val="FF6600"/>
                </a:solidFill>
              </a:rPr>
              <a:t>i</a:t>
            </a:r>
            <a:r>
              <a:rPr lang="de-DE" sz="1400" dirty="0" err="1" smtClean="0">
                <a:solidFill>
                  <a:srgbClr val="FF6600"/>
                </a:solidFill>
              </a:rPr>
              <a:t>mplementation</a:t>
            </a:r>
            <a:r>
              <a:rPr lang="de-DE" sz="1400" dirty="0" smtClean="0">
                <a:solidFill>
                  <a:srgbClr val="FF6600"/>
                </a:solidFill>
              </a:rPr>
              <a:t> </a:t>
            </a:r>
            <a:r>
              <a:rPr lang="de-DE" sz="1400" dirty="0" err="1" smtClean="0">
                <a:solidFill>
                  <a:srgbClr val="FF6600"/>
                </a:solidFill>
              </a:rPr>
              <a:t>of</a:t>
            </a:r>
            <a:endParaRPr lang="de-DE" sz="1400" dirty="0">
              <a:solidFill>
                <a:srgbClr val="FF66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700660" y="5209996"/>
            <a:ext cx="1470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6600"/>
                </a:solidFill>
              </a:rPr>
              <a:t>XX </a:t>
            </a:r>
            <a:r>
              <a:rPr lang="de-DE" sz="1400" dirty="0" err="1" smtClean="0">
                <a:solidFill>
                  <a:srgbClr val="FF6600"/>
                </a:solidFill>
              </a:rPr>
              <a:t>change</a:t>
            </a:r>
            <a:endParaRPr lang="de-DE" sz="1400" dirty="0" smtClean="0">
              <a:solidFill>
                <a:srgbClr val="FF6600"/>
              </a:solidFill>
            </a:endParaRPr>
          </a:p>
          <a:p>
            <a:pPr algn="ctr"/>
            <a:r>
              <a:rPr lang="de-DE" sz="1400" dirty="0" err="1">
                <a:solidFill>
                  <a:srgbClr val="FF6600"/>
                </a:solidFill>
              </a:rPr>
              <a:t>p</a:t>
            </a:r>
            <a:r>
              <a:rPr lang="de-DE" sz="1400" dirty="0" err="1" smtClean="0">
                <a:solidFill>
                  <a:srgbClr val="FF6600"/>
                </a:solidFill>
              </a:rPr>
              <a:t>urpose</a:t>
            </a:r>
            <a:r>
              <a:rPr lang="de-DE" sz="1400" dirty="0" smtClean="0">
                <a:solidFill>
                  <a:srgbClr val="FF6600"/>
                </a:solidFill>
              </a:rPr>
              <a:t> </a:t>
            </a:r>
            <a:r>
              <a:rPr lang="de-DE" sz="1400" dirty="0" err="1" smtClean="0">
                <a:solidFill>
                  <a:srgbClr val="FF6600"/>
                </a:solidFill>
              </a:rPr>
              <a:t>between</a:t>
            </a:r>
            <a:endParaRPr lang="de-DE" sz="1400" dirty="0">
              <a:solidFill>
                <a:srgbClr val="FF66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790148" y="2291480"/>
            <a:ext cx="856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de-DE" sz="1400" b="1" dirty="0" err="1" smtClean="0">
                <a:solidFill>
                  <a:schemeClr val="accent6">
                    <a:lumMod val="75000"/>
                  </a:schemeClr>
                </a:solidFill>
              </a:rPr>
              <a:t>et</a:t>
            </a:r>
            <a:endParaRPr lang="de-DE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sz="1400" b="1" dirty="0" err="1" smtClean="0">
                <a:solidFill>
                  <a:schemeClr val="accent6">
                    <a:lumMod val="75000"/>
                  </a:schemeClr>
                </a:solidFill>
              </a:rPr>
              <a:t>executed</a:t>
            </a:r>
            <a:endParaRPr lang="de-DE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719361" y="4232200"/>
            <a:ext cx="155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 err="1">
                <a:solidFill>
                  <a:schemeClr val="accent1"/>
                </a:solidFill>
              </a:rPr>
              <a:t>g</a:t>
            </a:r>
            <a:r>
              <a:rPr lang="de-DE" sz="1400" b="1" dirty="0" err="1" smtClean="0">
                <a:solidFill>
                  <a:schemeClr val="accent1"/>
                </a:solidFill>
              </a:rPr>
              <a:t>et</a:t>
            </a:r>
            <a:r>
              <a:rPr lang="de-DE" sz="1400" b="1" dirty="0" smtClean="0">
                <a:solidFill>
                  <a:schemeClr val="accent1"/>
                </a:solidFill>
              </a:rPr>
              <a:t> </a:t>
            </a:r>
            <a:r>
              <a:rPr lang="de-DE" sz="1400" b="1" dirty="0" err="1" smtClean="0">
                <a:solidFill>
                  <a:schemeClr val="accent1"/>
                </a:solidFill>
              </a:rPr>
              <a:t>combined</a:t>
            </a:r>
            <a:r>
              <a:rPr lang="de-DE" sz="1400" b="1" dirty="0" smtClean="0">
                <a:solidFill>
                  <a:schemeClr val="accent1"/>
                </a:solidFill>
              </a:rPr>
              <a:t> </a:t>
            </a:r>
            <a:r>
              <a:rPr lang="de-DE" sz="1400" b="1" dirty="0" err="1" smtClean="0">
                <a:solidFill>
                  <a:schemeClr val="accent1"/>
                </a:solidFill>
              </a:rPr>
              <a:t>and</a:t>
            </a:r>
            <a:r>
              <a:rPr lang="de-DE" sz="1400" b="1" dirty="0" smtClean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de-DE" sz="1400" b="1" dirty="0" err="1">
                <a:solidFill>
                  <a:schemeClr val="accent1"/>
                </a:solidFill>
              </a:rPr>
              <a:t>c</a:t>
            </a:r>
            <a:r>
              <a:rPr lang="de-DE" sz="1400" b="1" dirty="0" err="1" smtClean="0">
                <a:solidFill>
                  <a:schemeClr val="accent1"/>
                </a:solidFill>
              </a:rPr>
              <a:t>onverted</a:t>
            </a:r>
            <a:r>
              <a:rPr lang="de-DE" sz="1400" b="1" dirty="0" smtClean="0">
                <a:solidFill>
                  <a:schemeClr val="accent1"/>
                </a:solidFill>
              </a:rPr>
              <a:t> </a:t>
            </a:r>
            <a:r>
              <a:rPr lang="de-DE" sz="1400" b="1" dirty="0" err="1" smtClean="0">
                <a:solidFill>
                  <a:schemeClr val="accent1"/>
                </a:solidFill>
              </a:rPr>
              <a:t>to</a:t>
            </a:r>
            <a:endParaRPr lang="de-DE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9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323770" y="1696681"/>
            <a:ext cx="8673788" cy="2728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XX</a:t>
            </a:r>
            <a:r>
              <a:rPr lang="en-US" sz="1400" dirty="0" smtClean="0"/>
              <a:t>: Create Order</a:t>
            </a:r>
          </a:p>
          <a:p>
            <a:r>
              <a:rPr lang="en-US" sz="1400" b="1" dirty="0" err="1" smtClean="0"/>
              <a:t>Testdaten</a:t>
            </a:r>
            <a:r>
              <a:rPr lang="en-US" sz="1400" b="1" dirty="0" smtClean="0"/>
              <a:t>:</a:t>
            </a:r>
            <a:r>
              <a:rPr lang="en-US" sz="1400" dirty="0" smtClean="0"/>
              <a:t> </a:t>
            </a:r>
            <a:r>
              <a:rPr lang="en-US" sz="1400" dirty="0" err="1" smtClean="0"/>
              <a:t>StandardOrderData</a:t>
            </a:r>
            <a:endParaRPr lang="en-US" sz="1400" dirty="0" smtClean="0"/>
          </a:p>
          <a:p>
            <a:pPr>
              <a:lnSpc>
                <a:spcPts val="400"/>
              </a:lnSpc>
            </a:pPr>
            <a:endParaRPr lang="en-US" sz="800" dirty="0"/>
          </a:p>
          <a:p>
            <a:r>
              <a:rPr lang="de-DE" sz="1400" b="1" dirty="0"/>
              <a:t>Test-Phase: </a:t>
            </a:r>
            <a:r>
              <a:rPr lang="de-DE" sz="1400" dirty="0" err="1"/>
              <a:t>Arrange</a:t>
            </a:r>
            <a:endParaRPr lang="de-DE" sz="1400" dirty="0"/>
          </a:p>
          <a:p>
            <a:r>
              <a:rPr lang="de-DE" sz="1400" dirty="0" smtClean="0"/>
              <a:t>The </a:t>
            </a:r>
            <a:r>
              <a:rPr lang="de-DE" sz="1400" dirty="0"/>
              <a:t>Standard-User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logged</a:t>
            </a:r>
            <a:r>
              <a:rPr lang="de-DE" sz="1400" dirty="0" smtClean="0"/>
              <a:t> in.</a:t>
            </a:r>
          </a:p>
          <a:p>
            <a:r>
              <a:rPr lang="de-DE" sz="1400" b="1" dirty="0" smtClean="0"/>
              <a:t>Test-Phase</a:t>
            </a:r>
            <a:r>
              <a:rPr lang="de-DE" sz="1400" b="1" dirty="0"/>
              <a:t>: </a:t>
            </a:r>
            <a:r>
              <a:rPr lang="de-DE" sz="1400" dirty="0"/>
              <a:t>Act</a:t>
            </a:r>
          </a:p>
          <a:p>
            <a:r>
              <a:rPr lang="de-DE" sz="1400" dirty="0" smtClean="0"/>
              <a:t>A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order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created</a:t>
            </a:r>
            <a:r>
              <a:rPr lang="de-DE" sz="1400" dirty="0" smtClean="0"/>
              <a:t>.</a:t>
            </a:r>
            <a:endParaRPr lang="de-DE" sz="1400" dirty="0"/>
          </a:p>
          <a:p>
            <a:r>
              <a:rPr lang="de-DE" sz="1400" b="1" dirty="0" smtClean="0"/>
              <a:t>Test-Phase</a:t>
            </a:r>
            <a:r>
              <a:rPr lang="de-DE" sz="1400" b="1" dirty="0"/>
              <a:t>: </a:t>
            </a:r>
            <a:r>
              <a:rPr lang="de-DE" sz="1400" dirty="0" err="1"/>
              <a:t>Assert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1400" dirty="0" smtClean="0"/>
              <a:t>The </a:t>
            </a:r>
            <a:r>
              <a:rPr lang="de-DE" sz="1400" dirty="0" err="1" smtClean="0"/>
              <a:t>order</a:t>
            </a:r>
            <a:r>
              <a:rPr lang="de-DE" sz="1400" dirty="0" smtClean="0"/>
              <a:t> </a:t>
            </a:r>
            <a:r>
              <a:rPr lang="de-DE" sz="1400" dirty="0" err="1" smtClean="0"/>
              <a:t>overview</a:t>
            </a:r>
            <a:r>
              <a:rPr lang="de-DE" sz="1400" dirty="0" smtClean="0"/>
              <a:t> </a:t>
            </a:r>
            <a:r>
              <a:rPr lang="de-DE" sz="1400" dirty="0" err="1" smtClean="0"/>
              <a:t>contains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order</a:t>
            </a:r>
            <a:r>
              <a:rPr lang="de-DE" sz="1400" dirty="0" smtClean="0"/>
              <a:t>.</a:t>
            </a:r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5996422" y="2496781"/>
            <a:ext cx="3834081" cy="10155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 Script</a:t>
            </a:r>
            <a:r>
              <a:rPr lang="de-DE" altLang="de-DE" sz="1400" b="1" kern="0" dirty="0"/>
              <a:t>: </a:t>
            </a:r>
            <a:r>
              <a:rPr lang="de-DE" sz="1400" dirty="0"/>
              <a:t>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order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created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 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 Click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“New Order“.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 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 </a:t>
            </a:r>
            <a:r>
              <a:rPr lang="de-DE" altLang="de-DE" sz="1400" kern="0" dirty="0" smtClean="0"/>
              <a:t>Enter in </a:t>
            </a:r>
            <a:r>
              <a:rPr lang="de-DE" altLang="de-DE" sz="1400" kern="0" dirty="0" err="1" smtClean="0"/>
              <a:t>fields</a:t>
            </a:r>
            <a:r>
              <a:rPr lang="de-DE" altLang="de-DE" sz="1400" kern="0" dirty="0" smtClean="0"/>
              <a:t> “Order Type“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“::type“.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 </a:t>
            </a:r>
            <a:r>
              <a:rPr lang="de-DE" altLang="de-DE" sz="1400" kern="0" dirty="0" smtClean="0"/>
              <a:t>Enter…</a:t>
            </a:r>
            <a:endParaRPr lang="de-DE" altLang="de-DE" sz="1400" kern="0" dirty="0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3337560" y="2981250"/>
            <a:ext cx="2633120" cy="1334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Geschweifte Klammer links 5"/>
          <p:cNvSpPr/>
          <p:nvPr/>
        </p:nvSpPr>
        <p:spPr bwMode="auto">
          <a:xfrm rot="16200000">
            <a:off x="3378411" y="1649621"/>
            <a:ext cx="258640" cy="4220486"/>
          </a:xfrm>
          <a:prstGeom prst="leftBrac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57464" y="3889184"/>
            <a:ext cx="3671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chemeClr val="accent1">
                    <a:lumMod val="75000"/>
                  </a:schemeClr>
                </a:solidFill>
              </a:rPr>
              <a:t>Descriptive</a:t>
            </a:r>
            <a:r>
              <a:rPr lang="de-DE" sz="1400" b="1" dirty="0" smtClean="0">
                <a:solidFill>
                  <a:schemeClr val="accent1">
                    <a:lumMod val="75000"/>
                  </a:schemeClr>
                </a:solidFill>
              </a:rPr>
              <a:t> High-Level-XX-</a:t>
            </a:r>
            <a:r>
              <a:rPr lang="de-DE" sz="1400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sz="1400" dirty="0" err="1" smtClean="0">
                <a:solidFill>
                  <a:schemeClr val="accent1">
                    <a:lumMod val="75000"/>
                  </a:schemeClr>
                </a:solidFill>
              </a:rPr>
              <a:t>Contains</a:t>
            </a:r>
            <a:r>
              <a:rPr lang="de-D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sz="1400" dirty="0" smtClean="0">
                <a:solidFill>
                  <a:schemeClr val="accent1">
                    <a:lumMod val="75000"/>
                  </a:schemeClr>
                </a:solidFill>
              </a:rPr>
              <a:t> essential </a:t>
            </a:r>
            <a:r>
              <a:rPr lang="de-DE" sz="1400" dirty="0" err="1" smtClean="0">
                <a:solidFill>
                  <a:schemeClr val="accent1">
                    <a:lumMod val="75000"/>
                  </a:schemeClr>
                </a:solidFill>
              </a:rPr>
              <a:t>business</a:t>
            </a:r>
            <a:r>
              <a:rPr lang="de-DE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1">
                    <a:lumMod val="75000"/>
                  </a:schemeClr>
                </a:solidFill>
              </a:rPr>
              <a:t>aspect</a:t>
            </a:r>
            <a:endParaRPr lang="de-DE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064400" y="3889184"/>
            <a:ext cx="3546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Imperative Low-Level-</a:t>
            </a:r>
            <a:r>
              <a:rPr lang="de-DE" dirty="0" err="1" smtClean="0"/>
              <a:t>Formulation</a:t>
            </a:r>
            <a:endParaRPr lang="de-DE" dirty="0"/>
          </a:p>
          <a:p>
            <a:r>
              <a:rPr lang="de-DE" b="0" dirty="0" err="1"/>
              <a:t>c</a:t>
            </a:r>
            <a:r>
              <a:rPr lang="de-DE" b="0" dirty="0" err="1" smtClean="0"/>
              <a:t>ontains</a:t>
            </a:r>
            <a:r>
              <a:rPr lang="de-DE" b="0" dirty="0" smtClean="0"/>
              <a:t> all </a:t>
            </a:r>
            <a:r>
              <a:rPr lang="de-DE" b="0" dirty="0" err="1" smtClean="0"/>
              <a:t>necessary</a:t>
            </a:r>
            <a:r>
              <a:rPr lang="de-DE" b="0" dirty="0" smtClean="0"/>
              <a:t> </a:t>
            </a:r>
            <a:r>
              <a:rPr lang="de-DE" b="0" dirty="0" err="1" smtClean="0"/>
              <a:t>technical</a:t>
            </a:r>
            <a:r>
              <a:rPr lang="de-DE" b="0" dirty="0" smtClean="0"/>
              <a:t> </a:t>
            </a:r>
            <a:r>
              <a:rPr lang="de-DE" b="0" dirty="0" err="1" smtClean="0"/>
              <a:t>details</a:t>
            </a:r>
            <a:endParaRPr lang="de-DE" b="0" dirty="0"/>
          </a:p>
        </p:txBody>
      </p:sp>
      <p:sp>
        <p:nvSpPr>
          <p:cNvPr id="9" name="Geschweifte Klammer links 8"/>
          <p:cNvSpPr/>
          <p:nvPr/>
        </p:nvSpPr>
        <p:spPr bwMode="auto">
          <a:xfrm rot="16200000">
            <a:off x="7741343" y="1742000"/>
            <a:ext cx="220764" cy="3957561"/>
          </a:xfrm>
          <a:prstGeom prst="leftBrac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5724812" y="2073316"/>
            <a:ext cx="3107266" cy="1815868"/>
          </a:xfrm>
          <a:prstGeom prst="arc">
            <a:avLst>
              <a:gd name="adj1" fmla="val 16384572"/>
              <a:gd name="adj2" fmla="val 8984"/>
            </a:avLst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stCxn id="10" idx="0"/>
          </p:cNvCxnSpPr>
          <p:nvPr/>
        </p:nvCxnSpPr>
        <p:spPr bwMode="auto">
          <a:xfrm flipH="1" flipV="1">
            <a:off x="3692823" y="2073317"/>
            <a:ext cx="3634392" cy="4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11"/>
          <p:cNvSpPr txBox="1"/>
          <p:nvPr/>
        </p:nvSpPr>
        <p:spPr>
          <a:xfrm>
            <a:off x="4219109" y="2754599"/>
            <a:ext cx="461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2">
                    <a:lumMod val="75000"/>
                  </a:schemeClr>
                </a:solidFill>
              </a:rPr>
              <a:t>calls</a:t>
            </a:r>
            <a:endParaRPr lang="de-DE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48054" y="1848665"/>
            <a:ext cx="168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chemeClr val="accent2">
                    <a:lumMod val="75000"/>
                  </a:schemeClr>
                </a:solidFill>
              </a:rPr>
              <a:t>references</a:t>
            </a:r>
            <a:r>
              <a:rPr lang="de-DE" sz="1200" b="1" dirty="0" smtClean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de-DE" sz="1200" b="1" dirty="0" err="1" smtClean="0">
                <a:solidFill>
                  <a:schemeClr val="accent2">
                    <a:lumMod val="75000"/>
                  </a:schemeClr>
                </a:solidFill>
              </a:rPr>
              <a:t>value</a:t>
            </a:r>
            <a:r>
              <a:rPr lang="de-DE" sz="1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200" b="1" dirty="0" err="1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endParaRPr lang="de-DE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97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410723" y="1181102"/>
            <a:ext cx="115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/>
              <a:t>XX-Tool</a:t>
            </a:r>
            <a:endParaRPr lang="de-DE" sz="24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600183" y="1166336"/>
            <a:ext cx="263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Test-</a:t>
            </a:r>
            <a:r>
              <a:rPr lang="de-DE" sz="2400" b="1" dirty="0" err="1" smtClean="0"/>
              <a:t>Application</a:t>
            </a:r>
            <a:endParaRPr lang="de-DE" sz="2400" b="1" dirty="0"/>
          </a:p>
        </p:txBody>
      </p:sp>
      <p:sp>
        <p:nvSpPr>
          <p:cNvPr id="5" name="Textplatzhalter 3"/>
          <p:cNvSpPr txBox="1">
            <a:spLocks/>
          </p:cNvSpPr>
          <p:nvPr/>
        </p:nvSpPr>
        <p:spPr>
          <a:xfrm>
            <a:off x="1584071" y="1335165"/>
            <a:ext cx="8110800" cy="757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mtClean="0"/>
          </a:p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662108" y="1604700"/>
            <a:ext cx="2929400" cy="49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</a:t>
            </a:r>
            <a:r>
              <a:rPr lang="de-DE" dirty="0"/>
              <a:t>D</a:t>
            </a:r>
            <a:r>
              <a:rPr lang="de-DE" dirty="0" smtClean="0"/>
              <a:t>ata Import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62108" y="2098838"/>
            <a:ext cx="2929410" cy="491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 Language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662108" y="2594318"/>
            <a:ext cx="2929400" cy="49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</a:t>
            </a:r>
            <a:r>
              <a:rPr lang="de-DE" dirty="0" err="1" smtClean="0"/>
              <a:t>Execution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1662108" y="3091776"/>
            <a:ext cx="2929410" cy="491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Communication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62108" y="3589236"/>
            <a:ext cx="2929400" cy="49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de-DE" dirty="0" err="1" smtClean="0"/>
              <a:t>Document</a:t>
            </a:r>
            <a:r>
              <a:rPr lang="de-DE" dirty="0" smtClean="0"/>
              <a:t> Validation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662108" y="4081392"/>
            <a:ext cx="2929410" cy="491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Detailed</a:t>
            </a:r>
            <a:r>
              <a:rPr lang="de-DE" dirty="0" smtClean="0">
                <a:solidFill>
                  <a:schemeClr val="tx1"/>
                </a:solidFill>
              </a:rPr>
              <a:t> Test 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476380" y="3557507"/>
            <a:ext cx="2488137" cy="151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473500" y="1596523"/>
            <a:ext cx="2488137" cy="1290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Graphical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User </a:t>
            </a:r>
          </a:p>
          <a:p>
            <a:pPr algn="ctr"/>
            <a:r>
              <a:rPr lang="de-DE" dirty="0" smtClean="0"/>
              <a:t>Interface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476379" y="2840238"/>
            <a:ext cx="2488137" cy="1177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Services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5" name="Gerader Verbinder 35"/>
          <p:cNvCxnSpPr/>
          <p:nvPr/>
        </p:nvCxnSpPr>
        <p:spPr>
          <a:xfrm>
            <a:off x="7306253" y="2216931"/>
            <a:ext cx="158780" cy="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8"/>
          <p:cNvCxnSpPr>
            <a:stCxn id="9" idx="3"/>
          </p:cNvCxnSpPr>
          <p:nvPr/>
        </p:nvCxnSpPr>
        <p:spPr>
          <a:xfrm flipV="1">
            <a:off x="4591518" y="2182906"/>
            <a:ext cx="336705" cy="1154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albbogen 16"/>
          <p:cNvSpPr/>
          <p:nvPr/>
        </p:nvSpPr>
        <p:spPr>
          <a:xfrm rot="16200000">
            <a:off x="4903932" y="2025827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Halbbogen 17"/>
          <p:cNvSpPr/>
          <p:nvPr/>
        </p:nvSpPr>
        <p:spPr>
          <a:xfrm rot="5400000">
            <a:off x="6940175" y="2037551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 nach links und rechts 18"/>
          <p:cNvSpPr/>
          <p:nvPr/>
        </p:nvSpPr>
        <p:spPr>
          <a:xfrm>
            <a:off x="5089922" y="2121409"/>
            <a:ext cx="2084282" cy="1745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261432" y="1848940"/>
            <a:ext cx="168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Remote-Control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21" name="Gerader Verbinder 41"/>
          <p:cNvCxnSpPr/>
          <p:nvPr/>
        </p:nvCxnSpPr>
        <p:spPr>
          <a:xfrm>
            <a:off x="7309133" y="3434630"/>
            <a:ext cx="1616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43"/>
          <p:cNvCxnSpPr/>
          <p:nvPr/>
        </p:nvCxnSpPr>
        <p:spPr>
          <a:xfrm>
            <a:off x="7324963" y="4607859"/>
            <a:ext cx="14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19"/>
          <p:cNvCxnSpPr>
            <a:stCxn id="9" idx="3"/>
          </p:cNvCxnSpPr>
          <p:nvPr/>
        </p:nvCxnSpPr>
        <p:spPr>
          <a:xfrm>
            <a:off x="4591518" y="3337629"/>
            <a:ext cx="343937" cy="1278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2"/>
          <p:cNvCxnSpPr>
            <a:stCxn id="9" idx="3"/>
          </p:cNvCxnSpPr>
          <p:nvPr/>
        </p:nvCxnSpPr>
        <p:spPr>
          <a:xfrm>
            <a:off x="4591518" y="3337629"/>
            <a:ext cx="339585" cy="80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albbogen 24"/>
          <p:cNvSpPr/>
          <p:nvPr/>
        </p:nvSpPr>
        <p:spPr>
          <a:xfrm rot="16200000">
            <a:off x="4906812" y="4427388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Halbbogen 25"/>
          <p:cNvSpPr/>
          <p:nvPr/>
        </p:nvSpPr>
        <p:spPr>
          <a:xfrm rot="16200000">
            <a:off x="4906812" y="3251174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Halbbogen 26"/>
          <p:cNvSpPr/>
          <p:nvPr/>
        </p:nvSpPr>
        <p:spPr>
          <a:xfrm rot="5400000">
            <a:off x="6944731" y="3271889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Halbbogen 27"/>
          <p:cNvSpPr/>
          <p:nvPr/>
        </p:nvSpPr>
        <p:spPr>
          <a:xfrm rot="5400000">
            <a:off x="6966505" y="4450323"/>
            <a:ext cx="392530" cy="341320"/>
          </a:xfrm>
          <a:prstGeom prst="blockArc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Pfeil nach links und rechts 28"/>
          <p:cNvSpPr/>
          <p:nvPr/>
        </p:nvSpPr>
        <p:spPr>
          <a:xfrm>
            <a:off x="5079401" y="4517423"/>
            <a:ext cx="2084282" cy="174561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links und rechts 29"/>
          <p:cNvSpPr/>
          <p:nvPr/>
        </p:nvSpPr>
        <p:spPr>
          <a:xfrm>
            <a:off x="5091126" y="3352391"/>
            <a:ext cx="2072558" cy="145099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5091120" y="2904247"/>
            <a:ext cx="2080676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de-DE" dirty="0" smtClean="0">
                <a:solidFill>
                  <a:schemeClr val="tx2"/>
                </a:solidFill>
              </a:rPr>
              <a:t>Webservices</a:t>
            </a:r>
            <a:r>
              <a:rPr lang="de-DE" smtClean="0">
                <a:solidFill>
                  <a:schemeClr val="tx2"/>
                </a:solidFill>
              </a:rPr>
              <a:t>, </a:t>
            </a:r>
          </a:p>
          <a:p>
            <a:pPr algn="ctr">
              <a:lnSpc>
                <a:spcPts val="1600"/>
              </a:lnSpc>
            </a:pPr>
            <a:r>
              <a:rPr lang="de-DE" smtClean="0">
                <a:solidFill>
                  <a:schemeClr val="tx2"/>
                </a:solidFill>
              </a:rPr>
              <a:t>Rest</a:t>
            </a:r>
            <a:r>
              <a:rPr lang="de-DE" dirty="0" smtClean="0">
                <a:solidFill>
                  <a:schemeClr val="tx2"/>
                </a:solidFill>
              </a:rPr>
              <a:t>, Soap….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337560" y="4247892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DB-Connection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659060" y="4581264"/>
            <a:ext cx="2929410" cy="49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Archiving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955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2338</Words>
  <Application>Microsoft Office PowerPoint</Application>
  <PresentationFormat>Breitbild</PresentationFormat>
  <Paragraphs>742</Paragraphs>
  <Slides>28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7" baseType="lpstr">
      <vt:lpstr>Arial</vt:lpstr>
      <vt:lpstr>Bradley Hand ITC</vt:lpstr>
      <vt:lpstr>Calibri</vt:lpstr>
      <vt:lpstr>Calibri Light</vt:lpstr>
      <vt:lpstr>Segoe MDL2 Assets</vt:lpstr>
      <vt:lpstr>Segoe UI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104</cp:revision>
  <dcterms:created xsi:type="dcterms:W3CDTF">2018-07-16T07:50:34Z</dcterms:created>
  <dcterms:modified xsi:type="dcterms:W3CDTF">2020-08-27T09:14:55Z</dcterms:modified>
</cp:coreProperties>
</file>